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56" r:id="rId2"/>
    <p:sldId id="260" r:id="rId3"/>
    <p:sldId id="262" r:id="rId4"/>
    <p:sldId id="258" r:id="rId5"/>
    <p:sldId id="266" r:id="rId6"/>
    <p:sldId id="257" r:id="rId7"/>
    <p:sldId id="259" r:id="rId8"/>
    <p:sldId id="265" r:id="rId9"/>
    <p:sldId id="263" r:id="rId10"/>
    <p:sldId id="268" r:id="rId11"/>
    <p:sldId id="269" r:id="rId12"/>
    <p:sldId id="271" r:id="rId13"/>
    <p:sldId id="272" r:id="rId14"/>
    <p:sldId id="273" r:id="rId15"/>
    <p:sldId id="285" r:id="rId16"/>
    <p:sldId id="274" r:id="rId17"/>
    <p:sldId id="270" r:id="rId18"/>
    <p:sldId id="276" r:id="rId19"/>
    <p:sldId id="277" r:id="rId20"/>
    <p:sldId id="282" r:id="rId21"/>
    <p:sldId id="281" r:id="rId22"/>
    <p:sldId id="283" r:id="rId23"/>
    <p:sldId id="275" r:id="rId24"/>
    <p:sldId id="278" r:id="rId25"/>
    <p:sldId id="284" r:id="rId26"/>
    <p:sldId id="286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树的基础知识" id="{8260A749-7D76-4797-B830-01445D47E44B}">
          <p14:sldIdLst>
            <p14:sldId id="256"/>
            <p14:sldId id="260"/>
            <p14:sldId id="262"/>
            <p14:sldId id="258"/>
            <p14:sldId id="266"/>
            <p14:sldId id="257"/>
            <p14:sldId id="259"/>
            <p14:sldId id="265"/>
            <p14:sldId id="263"/>
            <p14:sldId id="268"/>
            <p14:sldId id="269"/>
          </p14:sldIdLst>
        </p14:section>
        <p14:section name="树的操作" id="{8F0ADF12-0B90-4080-8274-2B837C42BCF6}">
          <p14:sldIdLst>
            <p14:sldId id="271"/>
            <p14:sldId id="272"/>
            <p14:sldId id="273"/>
            <p14:sldId id="285"/>
            <p14:sldId id="274"/>
            <p14:sldId id="270"/>
            <p14:sldId id="276"/>
            <p14:sldId id="277"/>
            <p14:sldId id="282"/>
            <p14:sldId id="281"/>
            <p14:sldId id="283"/>
            <p14:sldId id="275"/>
            <p14:sldId id="278"/>
            <p14:sldId id="284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43" autoAdjust="0"/>
    <p:restoredTop sz="95883" autoAdjust="0"/>
  </p:normalViewPr>
  <p:slideViewPr>
    <p:cSldViewPr snapToGrid="0">
      <p:cViewPr varScale="1">
        <p:scale>
          <a:sx n="86" d="100"/>
          <a:sy n="86" d="100"/>
        </p:scale>
        <p:origin x="252" y="96"/>
      </p:cViewPr>
      <p:guideLst/>
    </p:cSldViewPr>
  </p:slideViewPr>
  <p:outlineViewPr>
    <p:cViewPr>
      <p:scale>
        <a:sx n="33" d="100"/>
        <a:sy n="33" d="100"/>
      </p:scale>
      <p:origin x="0" y="-177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7686"/>
    </p:cViewPr>
  </p:sorterViewPr>
  <p:notesViewPr>
    <p:cSldViewPr snapToGrid="0">
      <p:cViewPr varScale="1">
        <p:scale>
          <a:sx n="87" d="100"/>
          <a:sy n="87" d="100"/>
        </p:scale>
        <p:origin x="38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395F08-296D-4F57-99DE-4DE9612FD2E8}" type="datetimeFigureOut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3E7E8B-19FF-4C64-A568-986D5C41A5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620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E7E8B-19FF-4C64-A568-986D5C41A55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002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8937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98D0-9A98-4B82-9573-1B9E451B3DD8}" type="datetime1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LTE Phone Number Catcher: A Practical Attack against Mobile Privacy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500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6EDDE-8258-4135-98D1-138C89A7D11F}" type="datetime1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LTE Phone Number Catcher: A Practical Attack against Mobile Privacy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166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86FF-FC21-41E5-B843-4724DBB978DB}" type="datetime1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LTE Phone Number Catcher: A Practical Attack against Mobile Privacy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420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4500" y="165100"/>
            <a:ext cx="11176000" cy="1325563"/>
          </a:xfrm>
        </p:spPr>
        <p:txBody>
          <a:bodyPr>
            <a:normAutofit/>
          </a:bodyPr>
          <a:lstStyle>
            <a:lvl1pPr>
              <a:defRPr sz="4000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4500" y="1739900"/>
            <a:ext cx="11176000" cy="4351338"/>
          </a:xfrm>
        </p:spPr>
        <p:txBody>
          <a:bodyPr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518400"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806400"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094400"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1382400"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667000" y="6311900"/>
            <a:ext cx="6413500" cy="409575"/>
          </a:xfrm>
        </p:spPr>
        <p:txBody>
          <a:bodyPr/>
          <a:lstStyle>
            <a:lvl1pPr>
              <a:defRPr sz="1600" b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en-US" altLang="zh-CN"/>
              <a:t>LTE Phone Number Catcher: A Practical Attack against Mobile Privacy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998200" y="6307138"/>
            <a:ext cx="812800" cy="365125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fld id="{928BA987-2BB0-46E7-BF50-A8B14E69285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90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DF257-FFF4-43D3-A734-023879B918D0}" type="datetime1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LTE Phone Number Catcher: A Practical Attack against Mobile Privacy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141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8501-F9B5-4D99-BE36-F931E4F74C2A}" type="datetime1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LTE Phone Number Catcher: A Practical Attack against Mobile Privacy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638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56E6-87CB-4499-B353-DB44E8B6FDF1}" type="datetime1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LTE Phone Number Catcher: A Practical Attack against Mobile Privacy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202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CBD56-D48A-4982-A9C5-6E7E68182A52}" type="datetime1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LTE Phone Number Catcher: A Practical Attack against Mobile Privacy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944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3D10E-741F-4194-B7A0-87FEF338E493}" type="datetime1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LTE Phone Number Catcher: A Practical Attack against Mobile Privacy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26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64AC-4CDF-4D37-8EE1-BC1891535049}" type="datetime1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LTE Phone Number Catcher: A Practical Attack against Mobile Privacy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36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B5AE3-5035-4FBD-9579-809DCC9BC55E}" type="datetime1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LTE Phone Number Catcher: A Practical Attack against Mobile Privacy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547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488AB-DBA9-432E-8968-8C1072E4CA37}" type="datetime1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LTE Phone Number Catcher: A Practical Attack against Mobile Privacy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BA987-2BB0-46E7-BF50-A8B14E692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37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owcoder.com/practice/947f6eb80d944a84850b0538bf0ec3a5?tpId=13&amp;&amp;tqId=11179&amp;rp=1&amp;ru=/activity/oj&amp;qru=/ta/coding-interviews/question-ranking" TargetMode="External"/><Relationship Id="rId2" Type="http://schemas.openxmlformats.org/officeDocument/2006/relationships/hyperlink" Target="https://www.nowcoder.com/practice/8a19cbe657394eeaac2f6ea9b0f6fcf6?tpId=13&amp;&amp;tqId=11157&amp;rp=1&amp;ru=/activity/oj&amp;qru=/ta/coding-interviews/question-rank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owcoder.com/practice/ef068f602dde4d28aab2b210e859150a?tpId=13&amp;&amp;tqId=11215&amp;rp=1&amp;ru=/activity/oj&amp;qru=/ta/coding-interviews/question-ranking" TargetMode="External"/><Relationship Id="rId4" Type="http://schemas.openxmlformats.org/officeDocument/2006/relationships/hyperlink" Target="https://www.nowcoder.com/practice/a861533d45854474ac791d90e447bafd?tpId=13&amp;&amp;tqId=11176&amp;rp=1&amp;ru=/activity/oj&amp;qru=/ta/coding-interviews/question-ranking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binary-tree-preorder-traversal/" TargetMode="External"/><Relationship Id="rId2" Type="http://schemas.openxmlformats.org/officeDocument/2006/relationships/hyperlink" Target="https://support.leetcode.com/hc/en-us/articles/360011883654-What-does-1-null-2-3-mean-in-binary-tree-representation-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etcode.com/problems/binary-tree-level-order-traversal/" TargetMode="External"/><Relationship Id="rId5" Type="http://schemas.openxmlformats.org/officeDocument/2006/relationships/hyperlink" Target="https://leetcode.com/problems/binary-tree-postorder-traversal/" TargetMode="External"/><Relationship Id="rId4" Type="http://schemas.openxmlformats.org/officeDocument/2006/relationships/hyperlink" Target="https://leetcode.com/problems/binary-tree-inorder-traversal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树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计算机研讨会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Hansimov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2020.06.06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5853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下次预告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后序遍历的单栈实现（两次</a:t>
            </a:r>
            <a:r>
              <a:rPr lang="en-US" altLang="zh-CN" dirty="0"/>
              <a:t>push</a:t>
            </a:r>
            <a:r>
              <a:rPr lang="zh-CN" altLang="en-US" dirty="0"/>
              <a:t>或记录</a:t>
            </a:r>
            <a:r>
              <a:rPr lang="en-US" altLang="zh-CN" dirty="0"/>
              <a:t>last</a:t>
            </a:r>
            <a:r>
              <a:rPr lang="zh-CN" altLang="en-US" dirty="0"/>
              <a:t>）、</a:t>
            </a:r>
            <a:r>
              <a:rPr lang="zh-CN" altLang="en-US" strike="sngStrike" dirty="0"/>
              <a:t>莫里斯、</a:t>
            </a:r>
            <a:r>
              <a:rPr lang="zh-CN" altLang="en-US" dirty="0"/>
              <a:t>无序表</a:t>
            </a:r>
            <a:endParaRPr lang="en-US" altLang="zh-CN" dirty="0"/>
          </a:p>
          <a:p>
            <a:r>
              <a:rPr lang="zh-CN" altLang="en-US" strike="sngStrike" dirty="0"/>
              <a:t>前序的莫里斯</a:t>
            </a:r>
            <a:endParaRPr lang="en-US" altLang="zh-CN" strike="sngStrike" dirty="0"/>
          </a:p>
          <a:p>
            <a:r>
              <a:rPr lang="zh-CN" altLang="en-US" dirty="0"/>
              <a:t>中序的栈实现</a:t>
            </a:r>
            <a:endParaRPr lang="en-US" altLang="zh-CN" dirty="0"/>
          </a:p>
          <a:p>
            <a:r>
              <a:rPr lang="zh-CN" altLang="en-US" dirty="0"/>
              <a:t>层次遍历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687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例题选讲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hlinkClick r:id="rId2"/>
              </a:rPr>
              <a:t>重建二叉树</a:t>
            </a:r>
            <a:endParaRPr lang="en-US" altLang="zh-CN" dirty="0"/>
          </a:p>
          <a:p>
            <a:r>
              <a:rPr lang="zh-CN" altLang="en-US" dirty="0">
                <a:hlinkClick r:id="rId3"/>
              </a:rPr>
              <a:t>二叉树与双向链表</a:t>
            </a:r>
            <a:endParaRPr lang="en-US" altLang="zh-CN" dirty="0"/>
          </a:p>
          <a:p>
            <a:r>
              <a:rPr lang="zh-CN" altLang="en-US" dirty="0">
                <a:hlinkClick r:id="rId4"/>
              </a:rPr>
              <a:t>二叉搜索树的后序遍历序列</a:t>
            </a:r>
            <a:endParaRPr lang="en-US" altLang="zh-CN" dirty="0"/>
          </a:p>
          <a:p>
            <a:r>
              <a:rPr lang="zh-CN" altLang="en-US">
                <a:hlinkClick r:id="rId5"/>
              </a:rPr>
              <a:t>二</a:t>
            </a:r>
            <a:r>
              <a:rPr lang="zh-CN" altLang="en-US" dirty="0">
                <a:hlinkClick r:id="rId5"/>
              </a:rPr>
              <a:t>叉搜索树的第</a:t>
            </a:r>
            <a:r>
              <a:rPr lang="en-US" altLang="zh-CN" dirty="0">
                <a:hlinkClick r:id="rId5"/>
              </a:rPr>
              <a:t>k</a:t>
            </a:r>
            <a:r>
              <a:rPr lang="zh-CN" altLang="en-US" dirty="0">
                <a:hlinkClick r:id="rId5"/>
              </a:rPr>
              <a:t>个结点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210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0D04605-9D2F-43B8-8323-66D4E35841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树的操作</a:t>
            </a: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D117BF1C-ACD5-4977-8C5C-FEDCCCE0E0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2020.06.26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838A55-0D15-4F1E-AC9A-DB5A0518D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296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CE459B-1F49-4806-9A20-BA8B0982E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二叉搜索树的操作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EC3BDD-5B70-49A7-B1B1-4A3999A5E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查询：查找、最大最小、前驱后继</a:t>
            </a:r>
            <a:endParaRPr lang="en-US" altLang="zh-CN" dirty="0"/>
          </a:p>
          <a:p>
            <a:r>
              <a:rPr lang="zh-CN" altLang="en-US" dirty="0"/>
              <a:t>插入</a:t>
            </a:r>
            <a:endParaRPr lang="en-US" altLang="zh-CN" dirty="0"/>
          </a:p>
          <a:p>
            <a:r>
              <a:rPr lang="zh-CN" altLang="en-US" dirty="0"/>
              <a:t>删除：多种情况，较为复杂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时间复杂度：</a:t>
            </a:r>
            <a:r>
              <a:rPr lang="en-US" altLang="zh-CN" dirty="0"/>
              <a:t>O(h)</a:t>
            </a:r>
          </a:p>
          <a:p>
            <a:pPr lvl="1"/>
            <a:r>
              <a:rPr lang="en-US" altLang="zh-CN" dirty="0"/>
              <a:t>h </a:t>
            </a:r>
            <a:r>
              <a:rPr lang="zh-CN" altLang="en-US"/>
              <a:t>为树的高度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48E6A0-93E2-4F19-A813-B7F039479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651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20DAF0-A21A-4314-956A-3297C8DC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28082"/>
            <a:ext cx="11176000" cy="1325563"/>
          </a:xfrm>
        </p:spPr>
        <p:txBody>
          <a:bodyPr/>
          <a:lstStyle/>
          <a:p>
            <a:r>
              <a:rPr lang="zh-CN" altLang="en-US" dirty="0"/>
              <a:t>二叉搜索树的插入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2FD732-1BB6-49B5-94E3-C2D0364BD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500" y="1218891"/>
            <a:ext cx="5475654" cy="522300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b="1" dirty="0">
                <a:latin typeface="Sitka Banner" panose="02000505000000020004" pitchFamily="2" charset="0"/>
              </a:rPr>
              <a:t>TREE-INSERT(</a:t>
            </a:r>
            <a:r>
              <a:rPr lang="en-US" altLang="zh-CN" b="1" dirty="0" err="1">
                <a:latin typeface="Sitka Banner" panose="02000505000000020004" pitchFamily="2" charset="0"/>
              </a:rPr>
              <a:t>T,z</a:t>
            </a:r>
            <a:r>
              <a:rPr lang="en-US" altLang="zh-CN" b="1" dirty="0">
                <a:latin typeface="Sitka Banner" panose="02000505000000020004" pitchFamily="2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latin typeface="Consolas" panose="020B0609020204030204" pitchFamily="49" charset="0"/>
              </a:rPr>
              <a:t>y = NIL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latin typeface="Consolas" panose="020B0609020204030204" pitchFamily="49" charset="0"/>
              </a:rPr>
              <a:t>X = </a:t>
            </a:r>
            <a:r>
              <a:rPr lang="en-US" altLang="zh-CN" dirty="0" err="1">
                <a:latin typeface="Consolas" panose="020B0609020204030204" pitchFamily="49" charset="0"/>
              </a:rPr>
              <a:t>T.root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latin typeface="Consolas" panose="020B0609020204030204" pitchFamily="49" charset="0"/>
              </a:rPr>
              <a:t>while x != NIL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latin typeface="Consolas" panose="020B0609020204030204" pitchFamily="49" charset="0"/>
              </a:rPr>
              <a:t>    y = x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latin typeface="Consolas" panose="020B0609020204030204" pitchFamily="49" charset="0"/>
              </a:rPr>
              <a:t>    if </a:t>
            </a:r>
            <a:r>
              <a:rPr lang="en-US" altLang="zh-CN" dirty="0" err="1">
                <a:latin typeface="Consolas" panose="020B0609020204030204" pitchFamily="49" charset="0"/>
              </a:rPr>
              <a:t>z.key</a:t>
            </a:r>
            <a:r>
              <a:rPr lang="en-US" altLang="zh-CN" dirty="0">
                <a:latin typeface="Consolas" panose="020B0609020204030204" pitchFamily="49" charset="0"/>
              </a:rPr>
              <a:t> &lt; </a:t>
            </a:r>
            <a:r>
              <a:rPr lang="en-US" altLang="zh-CN" dirty="0" err="1">
                <a:latin typeface="Consolas" panose="020B0609020204030204" pitchFamily="49" charset="0"/>
              </a:rPr>
              <a:t>x.key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latin typeface="Consolas" panose="020B0609020204030204" pitchFamily="49" charset="0"/>
              </a:rPr>
              <a:t>        x = </a:t>
            </a:r>
            <a:r>
              <a:rPr lang="en-US" altLang="zh-CN" dirty="0" err="1">
                <a:latin typeface="Consolas" panose="020B0609020204030204" pitchFamily="49" charset="0"/>
              </a:rPr>
              <a:t>x.left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latin typeface="Consolas" panose="020B0609020204030204" pitchFamily="49" charset="0"/>
              </a:rPr>
              <a:t>    else x = </a:t>
            </a:r>
            <a:r>
              <a:rPr lang="en-US" altLang="zh-CN" dirty="0" err="1">
                <a:latin typeface="Consolas" panose="020B0609020204030204" pitchFamily="49" charset="0"/>
              </a:rPr>
              <a:t>x.right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>
                <a:latin typeface="Consolas" panose="020B0609020204030204" pitchFamily="49" charset="0"/>
              </a:rPr>
              <a:t>z.p</a:t>
            </a:r>
            <a:r>
              <a:rPr lang="en-US" altLang="zh-CN" dirty="0">
                <a:latin typeface="Consolas" panose="020B0609020204030204" pitchFamily="49" charset="0"/>
              </a:rPr>
              <a:t> = y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latin typeface="Consolas" panose="020B0609020204030204" pitchFamily="49" charset="0"/>
              </a:rPr>
              <a:t>if y == NIL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T.root</a:t>
            </a:r>
            <a:r>
              <a:rPr lang="en-US" altLang="zh-CN" dirty="0">
                <a:latin typeface="Consolas" panose="020B0609020204030204" pitchFamily="49" charset="0"/>
              </a:rPr>
              <a:t> = z   // T was empty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latin typeface="Consolas" panose="020B0609020204030204" pitchFamily="49" charset="0"/>
              </a:rPr>
              <a:t>elseif </a:t>
            </a:r>
            <a:r>
              <a:rPr lang="en-US" altLang="zh-CN" dirty="0" err="1">
                <a:latin typeface="Consolas" panose="020B0609020204030204" pitchFamily="49" charset="0"/>
              </a:rPr>
              <a:t>z.key</a:t>
            </a:r>
            <a:r>
              <a:rPr lang="en-US" altLang="zh-CN" dirty="0">
                <a:latin typeface="Consolas" panose="020B0609020204030204" pitchFamily="49" charset="0"/>
              </a:rPr>
              <a:t> &lt; </a:t>
            </a:r>
            <a:r>
              <a:rPr lang="en-US" altLang="zh-CN" dirty="0" err="1">
                <a:latin typeface="Consolas" panose="020B0609020204030204" pitchFamily="49" charset="0"/>
              </a:rPr>
              <a:t>y.key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y.left</a:t>
            </a:r>
            <a:r>
              <a:rPr lang="en-US" altLang="zh-CN" dirty="0">
                <a:latin typeface="Consolas" panose="020B0609020204030204" pitchFamily="49" charset="0"/>
              </a:rPr>
              <a:t> = z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latin typeface="Consolas" panose="020B0609020204030204" pitchFamily="49" charset="0"/>
              </a:rPr>
              <a:t>else </a:t>
            </a:r>
            <a:r>
              <a:rPr lang="en-US" altLang="zh-CN" dirty="0" err="1">
                <a:latin typeface="Consolas" panose="020B0609020204030204" pitchFamily="49" charset="0"/>
              </a:rPr>
              <a:t>y.right</a:t>
            </a:r>
            <a:r>
              <a:rPr lang="en-US" altLang="zh-CN" dirty="0">
                <a:latin typeface="Consolas" panose="020B0609020204030204" pitchFamily="49" charset="0"/>
              </a:rPr>
              <a:t> = z</a:t>
            </a:r>
          </a:p>
          <a:p>
            <a:pPr marL="514350" indent="-514350">
              <a:buFont typeface="+mj-lt"/>
              <a:buAutoNum type="arabicPeriod"/>
            </a:pP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B7E1AF-9982-4654-91F1-CD7F57B9F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099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F48155-6E3B-49A3-9B60-F99E6E7B7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9891"/>
            <a:ext cx="11176000" cy="1325563"/>
          </a:xfrm>
        </p:spPr>
        <p:txBody>
          <a:bodyPr/>
          <a:lstStyle/>
          <a:p>
            <a:r>
              <a:rPr lang="zh-CN" altLang="en-US" dirty="0"/>
              <a:t>二叉搜索树的删除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D36EBF-539F-444A-B350-850F4EDB4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500" y="1184031"/>
            <a:ext cx="5651500" cy="501747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b="1" dirty="0">
                <a:latin typeface="Sitka Banner" panose="02000505000000020004" pitchFamily="2" charset="0"/>
              </a:rPr>
              <a:t>TREE-DELETE(</a:t>
            </a:r>
            <a:r>
              <a:rPr lang="en-US" altLang="zh-CN" b="1" dirty="0" err="1">
                <a:latin typeface="Sitka Banner" panose="02000505000000020004" pitchFamily="2" charset="0"/>
              </a:rPr>
              <a:t>T,z</a:t>
            </a:r>
            <a:r>
              <a:rPr lang="en-US" altLang="zh-CN" b="1" dirty="0">
                <a:latin typeface="Sitka Banner" panose="02000505000000020004" pitchFamily="2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latin typeface="Consolas" panose="020B0609020204030204" pitchFamily="49" charset="0"/>
              </a:rPr>
              <a:t>if </a:t>
            </a:r>
            <a:r>
              <a:rPr lang="en-US" altLang="zh-CN" dirty="0" err="1">
                <a:latin typeface="Consolas" panose="020B0609020204030204" pitchFamily="49" charset="0"/>
              </a:rPr>
              <a:t>z.left</a:t>
            </a:r>
            <a:r>
              <a:rPr lang="en-US" altLang="zh-CN" dirty="0">
                <a:latin typeface="Consolas" panose="020B0609020204030204" pitchFamily="49" charset="0"/>
              </a:rPr>
              <a:t> == NIL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latin typeface="Consolas" panose="020B0609020204030204" pitchFamily="49" charset="0"/>
              </a:rPr>
              <a:t>    TRANSPLANT(</a:t>
            </a:r>
            <a:r>
              <a:rPr lang="en-US" altLang="zh-CN" dirty="0" err="1">
                <a:latin typeface="Consolas" panose="020B0609020204030204" pitchFamily="49" charset="0"/>
              </a:rPr>
              <a:t>T,z,z.right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latin typeface="Consolas" panose="020B0609020204030204" pitchFamily="49" charset="0"/>
              </a:rPr>
              <a:t>elseif </a:t>
            </a:r>
            <a:r>
              <a:rPr lang="en-US" altLang="zh-CN" dirty="0" err="1">
                <a:latin typeface="Consolas" panose="020B0609020204030204" pitchFamily="49" charset="0"/>
              </a:rPr>
              <a:t>z.right</a:t>
            </a:r>
            <a:r>
              <a:rPr lang="en-US" altLang="zh-CN" dirty="0">
                <a:latin typeface="Consolas" panose="020B0609020204030204" pitchFamily="49" charset="0"/>
              </a:rPr>
              <a:t> == NIL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latin typeface="Consolas" panose="020B0609020204030204" pitchFamily="49" charset="0"/>
              </a:rPr>
              <a:t>    TRANSPLANT(</a:t>
            </a:r>
            <a:r>
              <a:rPr lang="en-US" altLang="zh-CN" dirty="0" err="1">
                <a:latin typeface="Consolas" panose="020B0609020204030204" pitchFamily="49" charset="0"/>
              </a:rPr>
              <a:t>T,z,z.left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latin typeface="Consolas" panose="020B0609020204030204" pitchFamily="49" charset="0"/>
              </a:rPr>
              <a:t>else y = TREE-MINIMUM(</a:t>
            </a:r>
            <a:r>
              <a:rPr lang="en-US" altLang="zh-CN" dirty="0" err="1">
                <a:latin typeface="Consolas" panose="020B0609020204030204" pitchFamily="49" charset="0"/>
              </a:rPr>
              <a:t>z.right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latin typeface="Consolas" panose="020B0609020204030204" pitchFamily="49" charset="0"/>
              </a:rPr>
              <a:t>    if </a:t>
            </a:r>
            <a:r>
              <a:rPr lang="en-US" altLang="zh-CN" dirty="0" err="1">
                <a:latin typeface="Consolas" panose="020B0609020204030204" pitchFamily="49" charset="0"/>
              </a:rPr>
              <a:t>y.p</a:t>
            </a:r>
            <a:r>
              <a:rPr lang="en-US" altLang="zh-CN" dirty="0">
                <a:latin typeface="Consolas" panose="020B0609020204030204" pitchFamily="49" charset="0"/>
              </a:rPr>
              <a:t> != z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latin typeface="Consolas" panose="020B0609020204030204" pitchFamily="49" charset="0"/>
              </a:rPr>
              <a:t>        TRANSPLANT(</a:t>
            </a:r>
            <a:r>
              <a:rPr lang="en-US" altLang="zh-CN" dirty="0" err="1">
                <a:latin typeface="Consolas" panose="020B0609020204030204" pitchFamily="49" charset="0"/>
              </a:rPr>
              <a:t>T,y,y.right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latin typeface="Consolas" panose="020B0609020204030204" pitchFamily="49" charset="0"/>
              </a:rPr>
              <a:t>y.right</a:t>
            </a:r>
            <a:r>
              <a:rPr lang="en-US" altLang="zh-CN" dirty="0"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latin typeface="Consolas" panose="020B0609020204030204" pitchFamily="49" charset="0"/>
              </a:rPr>
              <a:t>z.right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latin typeface="Consolas" panose="020B0609020204030204" pitchFamily="49" charset="0"/>
              </a:rPr>
              <a:t>y.right.p</a:t>
            </a:r>
            <a:r>
              <a:rPr lang="en-US" altLang="zh-CN" dirty="0">
                <a:latin typeface="Consolas" panose="020B0609020204030204" pitchFamily="49" charset="0"/>
              </a:rPr>
              <a:t> = y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latin typeface="Consolas" panose="020B0609020204030204" pitchFamily="49" charset="0"/>
              </a:rPr>
              <a:t>    TRANSPLANT(</a:t>
            </a:r>
            <a:r>
              <a:rPr lang="en-US" altLang="zh-CN" dirty="0" err="1">
                <a:latin typeface="Consolas" panose="020B0609020204030204" pitchFamily="49" charset="0"/>
              </a:rPr>
              <a:t>T,z,y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y.left</a:t>
            </a:r>
            <a:r>
              <a:rPr lang="en-US" altLang="zh-CN" dirty="0"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latin typeface="Consolas" panose="020B0609020204030204" pitchFamily="49" charset="0"/>
              </a:rPr>
              <a:t>z.left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y.left.p</a:t>
            </a:r>
            <a:r>
              <a:rPr lang="en-US" altLang="zh-CN" dirty="0">
                <a:latin typeface="Consolas" panose="020B0609020204030204" pitchFamily="49" charset="0"/>
              </a:rPr>
              <a:t> = y</a:t>
            </a:r>
          </a:p>
          <a:p>
            <a:pPr marL="514350" indent="-514350">
              <a:buFont typeface="+mj-lt"/>
              <a:buAutoNum type="arabicPeriod"/>
            </a:pP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5585A5-7598-4875-B858-C7C8BF603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5" name="PA-标题 1">
            <a:extLst>
              <a:ext uri="{FF2B5EF4-FFF2-40B4-BE49-F238E27FC236}">
                <a16:creationId xmlns:a16="http://schemas.microsoft.com/office/drawing/2014/main" id="{C01DAE19-2AAF-4721-AC3A-ACC0347A5A9C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271848" y="28082"/>
            <a:ext cx="33537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j-cs"/>
              </a:defRPr>
            </a:lvl1pPr>
          </a:lstStyle>
          <a:p>
            <a:r>
              <a:rPr lang="zh-CN" altLang="en-US" dirty="0"/>
              <a:t>树的移栽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3C096B1-253C-485E-A7A3-B95F8F20E3A3}"/>
              </a:ext>
            </a:extLst>
          </p:cNvPr>
          <p:cNvSpPr txBox="1"/>
          <p:nvPr/>
        </p:nvSpPr>
        <p:spPr>
          <a:xfrm>
            <a:off x="6301121" y="1999135"/>
            <a:ext cx="454855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>
                <a:latin typeface="Sitka Banner" panose="02000505000000020004" pitchFamily="2" charset="0"/>
              </a:rPr>
              <a:t>TRANPLANT(</a:t>
            </a:r>
            <a:r>
              <a:rPr lang="en-US" altLang="zh-CN" sz="2200" b="1" dirty="0" err="1">
                <a:latin typeface="Sitka Banner" panose="02000505000000020004" pitchFamily="2" charset="0"/>
              </a:rPr>
              <a:t>T,u,v</a:t>
            </a:r>
            <a:r>
              <a:rPr lang="en-US" altLang="zh-CN" sz="2200" b="1" dirty="0">
                <a:latin typeface="Sitka Banner" panose="02000505000000020004" pitchFamily="2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200" dirty="0">
                <a:latin typeface="Consolas" panose="020B0609020204030204" pitchFamily="49" charset="0"/>
              </a:rPr>
              <a:t>if </a:t>
            </a:r>
            <a:r>
              <a:rPr lang="en-US" altLang="zh-CN" sz="2200" dirty="0" err="1">
                <a:latin typeface="Consolas" panose="020B0609020204030204" pitchFamily="49" charset="0"/>
              </a:rPr>
              <a:t>u.p</a:t>
            </a:r>
            <a:r>
              <a:rPr lang="en-US" altLang="zh-CN" sz="2200" dirty="0">
                <a:latin typeface="Consolas" panose="020B0609020204030204" pitchFamily="49" charset="0"/>
              </a:rPr>
              <a:t> == NIL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200" dirty="0">
                <a:latin typeface="Consolas" panose="020B0609020204030204" pitchFamily="49" charset="0"/>
              </a:rPr>
              <a:t>    </a:t>
            </a:r>
            <a:r>
              <a:rPr lang="en-US" altLang="zh-CN" sz="2200" dirty="0" err="1">
                <a:latin typeface="Consolas" panose="020B0609020204030204" pitchFamily="49" charset="0"/>
              </a:rPr>
              <a:t>T.root</a:t>
            </a:r>
            <a:r>
              <a:rPr lang="en-US" altLang="zh-CN" sz="2200" dirty="0">
                <a:latin typeface="Consolas" panose="020B0609020204030204" pitchFamily="49" charset="0"/>
              </a:rPr>
              <a:t> = v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200" dirty="0">
                <a:latin typeface="Consolas" panose="020B0609020204030204" pitchFamily="49" charset="0"/>
              </a:rPr>
              <a:t>elseif u == </a:t>
            </a:r>
            <a:r>
              <a:rPr lang="en-US" altLang="zh-CN" sz="2200" dirty="0" err="1">
                <a:latin typeface="Consolas" panose="020B0609020204030204" pitchFamily="49" charset="0"/>
              </a:rPr>
              <a:t>u.p.left</a:t>
            </a:r>
            <a:endParaRPr lang="en-US" altLang="zh-CN" sz="2200" dirty="0"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2200" dirty="0">
                <a:latin typeface="Consolas" panose="020B0609020204030204" pitchFamily="49" charset="0"/>
              </a:rPr>
              <a:t>    </a:t>
            </a:r>
            <a:r>
              <a:rPr lang="en-US" altLang="zh-CN" sz="2200" dirty="0" err="1">
                <a:latin typeface="Consolas" panose="020B0609020204030204" pitchFamily="49" charset="0"/>
              </a:rPr>
              <a:t>u.p.left</a:t>
            </a:r>
            <a:r>
              <a:rPr lang="en-US" altLang="zh-CN" sz="2200" dirty="0">
                <a:latin typeface="Consolas" panose="020B0609020204030204" pitchFamily="49" charset="0"/>
              </a:rPr>
              <a:t> = v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200" dirty="0">
                <a:latin typeface="Consolas" panose="020B0609020204030204" pitchFamily="49" charset="0"/>
              </a:rPr>
              <a:t>else </a:t>
            </a:r>
            <a:r>
              <a:rPr lang="en-US" altLang="zh-CN" sz="2200" dirty="0" err="1">
                <a:latin typeface="Consolas" panose="020B0609020204030204" pitchFamily="49" charset="0"/>
              </a:rPr>
              <a:t>u.p.right</a:t>
            </a:r>
            <a:r>
              <a:rPr lang="en-US" altLang="zh-CN" sz="2200" dirty="0">
                <a:latin typeface="Consolas" panose="020B0609020204030204" pitchFamily="49" charset="0"/>
              </a:rPr>
              <a:t> = v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200" dirty="0">
                <a:latin typeface="Consolas" panose="020B0609020204030204" pitchFamily="49" charset="0"/>
              </a:rPr>
              <a:t>if v != NIL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200" dirty="0">
                <a:latin typeface="Consolas" panose="020B0609020204030204" pitchFamily="49" charset="0"/>
              </a:rPr>
              <a:t>    </a:t>
            </a:r>
            <a:r>
              <a:rPr lang="en-US" altLang="zh-CN" sz="2200" dirty="0" err="1">
                <a:latin typeface="Consolas" panose="020B0609020204030204" pitchFamily="49" charset="0"/>
              </a:rPr>
              <a:t>v.p</a:t>
            </a:r>
            <a:r>
              <a:rPr lang="en-US" altLang="zh-CN" sz="2200" dirty="0">
                <a:latin typeface="Consolas" panose="020B0609020204030204" pitchFamily="49" charset="0"/>
              </a:rPr>
              <a:t> = </a:t>
            </a:r>
            <a:r>
              <a:rPr lang="en-US" altLang="zh-CN" sz="2200" dirty="0" err="1">
                <a:latin typeface="Consolas" panose="020B0609020204030204" pitchFamily="49" charset="0"/>
              </a:rPr>
              <a:t>u.p</a:t>
            </a:r>
            <a:endParaRPr lang="en-US" altLang="zh-CN" sz="2200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17E82B0-EC37-4AB3-BAD2-3A24D4745EA9}"/>
              </a:ext>
            </a:extLst>
          </p:cNvPr>
          <p:cNvSpPr txBox="1"/>
          <p:nvPr/>
        </p:nvSpPr>
        <p:spPr>
          <a:xfrm>
            <a:off x="6301121" y="1289829"/>
            <a:ext cx="5238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用一个以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v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为根的子树来替换一棵以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u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为根的子树</a:t>
            </a:r>
          </a:p>
        </p:txBody>
      </p:sp>
    </p:spTree>
    <p:extLst>
      <p:ext uri="{BB962C8B-B14F-4D97-AF65-F5344CB8AC3E}">
        <p14:creationId xmlns:p14="http://schemas.microsoft.com/office/powerpoint/2010/main" val="2808765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8F8727-3038-45E1-BC4B-151BD86D5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红黑树的性质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90B43D-EBA6-44B5-8A3D-4D4924F24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499" y="1739900"/>
            <a:ext cx="9663597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每个结点或是红色的，或是黑色的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b="1" dirty="0"/>
              <a:t>根结点是黑色的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每个叶结点</a:t>
            </a:r>
            <a:r>
              <a:rPr lang="en-US" altLang="zh-CN" dirty="0"/>
              <a:t>(NIL)</a:t>
            </a:r>
            <a:r>
              <a:rPr lang="zh-CN" altLang="en-US" dirty="0"/>
              <a:t>是黑色的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b="1" dirty="0"/>
              <a:t>如果一个结点是红色的，则它的两个子结点都是黑色的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对每个结点，从该结点到其所有后代叶结点的简单路径上，均包含相同数目的黑色结点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F8F5B0-501B-4663-B179-FA4AD7EF7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496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-标题 1">
            <a:extLst>
              <a:ext uri="{FF2B5EF4-FFF2-40B4-BE49-F238E27FC236}">
                <a16:creationId xmlns:a16="http://schemas.microsoft.com/office/drawing/2014/main" id="{ACA41220-EEE6-42B4-985E-FF6326BF26E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44500" y="165100"/>
            <a:ext cx="3353777" cy="1325563"/>
          </a:xfrm>
        </p:spPr>
        <p:txBody>
          <a:bodyPr/>
          <a:lstStyle/>
          <a:p>
            <a:r>
              <a:rPr lang="zh-CN" altLang="en-US" dirty="0"/>
              <a:t>红黑树的旋转</a:t>
            </a:r>
          </a:p>
        </p:txBody>
      </p:sp>
      <p:sp>
        <p:nvSpPr>
          <p:cNvPr id="3" name="PA-内容占位符 2">
            <a:extLst>
              <a:ext uri="{FF2B5EF4-FFF2-40B4-BE49-F238E27FC236}">
                <a16:creationId xmlns:a16="http://schemas.microsoft.com/office/drawing/2014/main" id="{1C0C43CE-C9CE-43F1-84A2-AEEF270B9239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44500" y="1739900"/>
            <a:ext cx="4209562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z="1900" b="1" dirty="0">
                <a:latin typeface="Sitka Banner" panose="02000505000000020004" pitchFamily="2" charset="0"/>
                <a:cs typeface="Times New Roman" panose="02020603050405020304" pitchFamily="18" charset="0"/>
              </a:rPr>
              <a:t>LEFT-ROTATE(T, x)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800" dirty="0">
                <a:latin typeface="Consolas" panose="020B0609020204030204" pitchFamily="49" charset="0"/>
              </a:rPr>
              <a:t>y = </a:t>
            </a:r>
            <a:r>
              <a:rPr lang="en-US" altLang="zh-CN" sz="1800" dirty="0" err="1">
                <a:latin typeface="Consolas" panose="020B0609020204030204" pitchFamily="49" charset="0"/>
              </a:rPr>
              <a:t>x.right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1800" dirty="0" err="1">
                <a:latin typeface="Consolas" panose="020B0609020204030204" pitchFamily="49" charset="0"/>
              </a:rPr>
              <a:t>x.right</a:t>
            </a:r>
            <a:r>
              <a:rPr lang="en-US" altLang="zh-CN" sz="1800" dirty="0">
                <a:latin typeface="Consolas" panose="020B0609020204030204" pitchFamily="49" charset="0"/>
              </a:rPr>
              <a:t> = </a:t>
            </a:r>
            <a:r>
              <a:rPr lang="en-US" altLang="zh-CN" sz="1800" dirty="0" err="1">
                <a:latin typeface="Consolas" panose="020B0609020204030204" pitchFamily="49" charset="0"/>
              </a:rPr>
              <a:t>y.left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1800" dirty="0">
                <a:latin typeface="Consolas" panose="020B0609020204030204" pitchFamily="49" charset="0"/>
              </a:rPr>
              <a:t>if (</a:t>
            </a:r>
            <a:r>
              <a:rPr lang="en-US" altLang="zh-CN" sz="1800" dirty="0" err="1">
                <a:latin typeface="Consolas" panose="020B0609020204030204" pitchFamily="49" charset="0"/>
              </a:rPr>
              <a:t>y.left</a:t>
            </a:r>
            <a:r>
              <a:rPr lang="en-US" altLang="zh-CN" sz="1800" dirty="0">
                <a:latin typeface="Consolas" panose="020B0609020204030204" pitchFamily="49" charset="0"/>
              </a:rPr>
              <a:t> != </a:t>
            </a:r>
            <a:r>
              <a:rPr lang="en-US" altLang="zh-CN" sz="1800" dirty="0" err="1">
                <a:latin typeface="Consolas" panose="020B0609020204030204" pitchFamily="49" charset="0"/>
              </a:rPr>
              <a:t>T.nil</a:t>
            </a:r>
            <a:r>
              <a:rPr lang="en-US" altLang="zh-CN" sz="1800" dirty="0">
                <a:latin typeface="Consolas" panose="020B0609020204030204" pitchFamily="49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1800" dirty="0">
                <a:latin typeface="Consolas" panose="020B0609020204030204" pitchFamily="49" charset="0"/>
              </a:rPr>
              <a:t>    </a:t>
            </a:r>
            <a:r>
              <a:rPr lang="en-US" altLang="zh-CN" sz="1800" dirty="0" err="1">
                <a:latin typeface="Consolas" panose="020B0609020204030204" pitchFamily="49" charset="0"/>
              </a:rPr>
              <a:t>y.left.p</a:t>
            </a:r>
            <a:r>
              <a:rPr lang="en-US" altLang="zh-CN" sz="1800" dirty="0">
                <a:latin typeface="Consolas" panose="020B0609020204030204" pitchFamily="49" charset="0"/>
              </a:rPr>
              <a:t> = x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800" dirty="0" err="1">
                <a:latin typeface="Consolas" panose="020B0609020204030204" pitchFamily="49" charset="0"/>
              </a:rPr>
              <a:t>y.p</a:t>
            </a:r>
            <a:r>
              <a:rPr lang="en-US" altLang="zh-CN" sz="1800" dirty="0">
                <a:latin typeface="Consolas" panose="020B0609020204030204" pitchFamily="49" charset="0"/>
              </a:rPr>
              <a:t> = </a:t>
            </a:r>
            <a:r>
              <a:rPr lang="en-US" altLang="zh-CN" sz="1800" dirty="0" err="1">
                <a:latin typeface="Consolas" panose="020B0609020204030204" pitchFamily="49" charset="0"/>
              </a:rPr>
              <a:t>x.p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1800" dirty="0">
                <a:latin typeface="Consolas" panose="020B0609020204030204" pitchFamily="49" charset="0"/>
              </a:rPr>
              <a:t>if (</a:t>
            </a:r>
            <a:r>
              <a:rPr lang="en-US" altLang="zh-CN" sz="1800" dirty="0" err="1">
                <a:latin typeface="Consolas" panose="020B0609020204030204" pitchFamily="49" charset="0"/>
              </a:rPr>
              <a:t>x.p</a:t>
            </a:r>
            <a:r>
              <a:rPr lang="en-US" altLang="zh-CN" sz="1800" dirty="0">
                <a:latin typeface="Consolas" panose="020B0609020204030204" pitchFamily="49" charset="0"/>
              </a:rPr>
              <a:t>==</a:t>
            </a:r>
            <a:r>
              <a:rPr lang="en-US" altLang="zh-CN" sz="1800" dirty="0" err="1">
                <a:latin typeface="Consolas" panose="020B0609020204030204" pitchFamily="49" charset="0"/>
              </a:rPr>
              <a:t>T.nil</a:t>
            </a:r>
            <a:r>
              <a:rPr lang="en-US" altLang="zh-CN" sz="1800" dirty="0">
                <a:latin typeface="Consolas" panose="020B0609020204030204" pitchFamily="49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800" dirty="0">
                <a:latin typeface="Consolas" panose="020B0609020204030204" pitchFamily="49" charset="0"/>
              </a:rPr>
              <a:t>    </a:t>
            </a:r>
            <a:r>
              <a:rPr lang="en-US" altLang="zh-CN" sz="1800" dirty="0" err="1">
                <a:latin typeface="Consolas" panose="020B0609020204030204" pitchFamily="49" charset="0"/>
              </a:rPr>
              <a:t>T.root</a:t>
            </a:r>
            <a:r>
              <a:rPr lang="en-US" altLang="zh-CN" sz="1800" dirty="0">
                <a:latin typeface="Consolas" panose="020B0609020204030204" pitchFamily="49" charset="0"/>
              </a:rPr>
              <a:t> = y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800" dirty="0">
                <a:latin typeface="Consolas" panose="020B0609020204030204" pitchFamily="49" charset="0"/>
              </a:rPr>
              <a:t>elseif (x==</a:t>
            </a:r>
            <a:r>
              <a:rPr lang="en-US" altLang="zh-CN" sz="1800" dirty="0" err="1">
                <a:latin typeface="Consolas" panose="020B0609020204030204" pitchFamily="49" charset="0"/>
              </a:rPr>
              <a:t>x.p.left</a:t>
            </a:r>
            <a:r>
              <a:rPr lang="en-US" altLang="zh-CN" sz="1800" dirty="0">
                <a:latin typeface="Consolas" panose="020B0609020204030204" pitchFamily="49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800" dirty="0">
                <a:latin typeface="Consolas" panose="020B0609020204030204" pitchFamily="49" charset="0"/>
              </a:rPr>
              <a:t>    </a:t>
            </a:r>
            <a:r>
              <a:rPr lang="en-US" altLang="zh-CN" sz="1800" dirty="0" err="1">
                <a:latin typeface="Consolas" panose="020B0609020204030204" pitchFamily="49" charset="0"/>
              </a:rPr>
              <a:t>x.p.left</a:t>
            </a:r>
            <a:r>
              <a:rPr lang="en-US" altLang="zh-CN" sz="1800" dirty="0">
                <a:latin typeface="Consolas" panose="020B0609020204030204" pitchFamily="49" charset="0"/>
              </a:rPr>
              <a:t> = y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800" dirty="0">
                <a:latin typeface="Consolas" panose="020B0609020204030204" pitchFamily="49" charset="0"/>
              </a:rPr>
              <a:t>else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800" dirty="0">
                <a:latin typeface="Consolas" panose="020B0609020204030204" pitchFamily="49" charset="0"/>
              </a:rPr>
              <a:t>    </a:t>
            </a:r>
            <a:r>
              <a:rPr lang="en-US" altLang="zh-CN" sz="1800" dirty="0" err="1">
                <a:latin typeface="Consolas" panose="020B0609020204030204" pitchFamily="49" charset="0"/>
              </a:rPr>
              <a:t>x.p.right</a:t>
            </a:r>
            <a:r>
              <a:rPr lang="en-US" altLang="zh-CN" sz="1800" dirty="0">
                <a:latin typeface="Consolas" panose="020B0609020204030204" pitchFamily="49" charset="0"/>
              </a:rPr>
              <a:t> = y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800" dirty="0" err="1">
                <a:latin typeface="Consolas" panose="020B0609020204030204" pitchFamily="49" charset="0"/>
              </a:rPr>
              <a:t>x.left</a:t>
            </a:r>
            <a:r>
              <a:rPr lang="en-US" altLang="zh-CN" sz="1800" dirty="0">
                <a:latin typeface="Consolas" panose="020B0609020204030204" pitchFamily="49" charset="0"/>
              </a:rPr>
              <a:t> = x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800" dirty="0" err="1">
                <a:latin typeface="Consolas" panose="020B0609020204030204" pitchFamily="49" charset="0"/>
              </a:rPr>
              <a:t>x.p</a:t>
            </a:r>
            <a:r>
              <a:rPr lang="en-US" altLang="zh-CN" sz="1800" dirty="0">
                <a:latin typeface="Consolas" panose="020B0609020204030204" pitchFamily="49" charset="0"/>
              </a:rPr>
              <a:t> =y</a:t>
            </a:r>
            <a:endParaRPr lang="zh-CN" alt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PA-SlideNumberPlaceholder 3">
            <a:extLst>
              <a:ext uri="{FF2B5EF4-FFF2-40B4-BE49-F238E27FC236}">
                <a16:creationId xmlns:a16="http://schemas.microsoft.com/office/drawing/2014/main" id="{B7E89980-E16E-46F1-8AC9-7C12F3F49794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301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BB2E0C-DE10-4EA0-92D6-1C6E7DAC2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-47500"/>
            <a:ext cx="11176000" cy="1325563"/>
          </a:xfrm>
        </p:spPr>
        <p:txBody>
          <a:bodyPr/>
          <a:lstStyle/>
          <a:p>
            <a:r>
              <a:rPr lang="zh-CN" altLang="en-US" dirty="0"/>
              <a:t>红黑树的插入 </a:t>
            </a:r>
            <a:r>
              <a:rPr lang="en-US" altLang="zh-CN" dirty="0"/>
              <a:t>RB-INSERT(</a:t>
            </a:r>
            <a:r>
              <a:rPr lang="en-US" altLang="zh-CN" dirty="0" err="1"/>
              <a:t>T,z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3E81CB-5E20-4C2E-B789-15A0554C3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499" y="1199407"/>
            <a:ext cx="3303635" cy="5246660"/>
          </a:xfrm>
        </p:spPr>
        <p:txBody>
          <a:bodyPr>
            <a:noAutofit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en-US" altLang="zh-CN" sz="1800" b="1" dirty="0">
                <a:latin typeface="Sitka Banner" panose="02000505000000020004" pitchFamily="2" charset="0"/>
              </a:rPr>
              <a:t>RB-INSERT(</a:t>
            </a:r>
            <a:r>
              <a:rPr lang="en-US" altLang="zh-CN" sz="1800" b="1" dirty="0" err="1">
                <a:latin typeface="Sitka Banner" panose="02000505000000020004" pitchFamily="2" charset="0"/>
              </a:rPr>
              <a:t>T,z</a:t>
            </a:r>
            <a:r>
              <a:rPr lang="en-US" altLang="zh-CN" sz="1800" b="1" dirty="0">
                <a:latin typeface="Sitka Banner" panose="02000505000000020004" pitchFamily="2" charset="0"/>
              </a:rPr>
              <a:t>)</a:t>
            </a:r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y = </a:t>
            </a:r>
            <a:r>
              <a:rPr lang="en-US" altLang="zh-CN" sz="1600" dirty="0" err="1">
                <a:latin typeface="Consolas" panose="020B0609020204030204" pitchFamily="49" charset="0"/>
              </a:rPr>
              <a:t>T.nil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x = </a:t>
            </a:r>
            <a:r>
              <a:rPr lang="en-US" altLang="zh-CN" sz="1600" dirty="0" err="1">
                <a:latin typeface="Consolas" panose="020B0609020204030204" pitchFamily="49" charset="0"/>
              </a:rPr>
              <a:t>T.root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while x != </a:t>
            </a:r>
            <a:r>
              <a:rPr lang="en-US" altLang="zh-CN" sz="1600" dirty="0" err="1">
                <a:latin typeface="Consolas" panose="020B0609020204030204" pitchFamily="49" charset="0"/>
              </a:rPr>
              <a:t>T.nil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y = x</a:t>
            </a:r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if </a:t>
            </a:r>
            <a:r>
              <a:rPr lang="en-US" altLang="zh-CN" sz="1600" dirty="0" err="1">
                <a:latin typeface="Consolas" panose="020B0609020204030204" pitchFamily="49" charset="0"/>
              </a:rPr>
              <a:t>z.key</a:t>
            </a:r>
            <a:r>
              <a:rPr lang="en-US" altLang="zh-CN" sz="1600" dirty="0">
                <a:latin typeface="Consolas" panose="020B0609020204030204" pitchFamily="49" charset="0"/>
              </a:rPr>
              <a:t> &lt; </a:t>
            </a:r>
            <a:r>
              <a:rPr lang="en-US" altLang="zh-CN" sz="1600" dirty="0" err="1">
                <a:latin typeface="Consolas" panose="020B0609020204030204" pitchFamily="49" charset="0"/>
              </a:rPr>
              <a:t>x.key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    x = </a:t>
            </a:r>
            <a:r>
              <a:rPr lang="en-US" altLang="zh-CN" sz="1600" dirty="0" err="1">
                <a:latin typeface="Consolas" panose="020B0609020204030204" pitchFamily="49" charset="0"/>
              </a:rPr>
              <a:t>x.left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else x = </a:t>
            </a:r>
            <a:r>
              <a:rPr lang="en-US" altLang="zh-CN" sz="1600" dirty="0" err="1">
                <a:latin typeface="Consolas" panose="020B0609020204030204" pitchFamily="49" charset="0"/>
              </a:rPr>
              <a:t>x.right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en-US" altLang="zh-CN" sz="1600" dirty="0" err="1">
                <a:latin typeface="Consolas" panose="020B0609020204030204" pitchFamily="49" charset="0"/>
              </a:rPr>
              <a:t>z.p</a:t>
            </a:r>
            <a:r>
              <a:rPr lang="en-US" altLang="zh-CN" sz="1600" dirty="0">
                <a:latin typeface="Consolas" panose="020B0609020204030204" pitchFamily="49" charset="0"/>
              </a:rPr>
              <a:t> = y</a:t>
            </a:r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if y == </a:t>
            </a:r>
            <a:r>
              <a:rPr lang="en-US" altLang="zh-CN" sz="1600" dirty="0" err="1">
                <a:latin typeface="Consolas" panose="020B0609020204030204" pitchFamily="49" charset="0"/>
              </a:rPr>
              <a:t>T.nil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dirty="0" err="1">
                <a:latin typeface="Consolas" panose="020B0609020204030204" pitchFamily="49" charset="0"/>
              </a:rPr>
              <a:t>T.root</a:t>
            </a:r>
            <a:r>
              <a:rPr lang="en-US" altLang="zh-CN" sz="1600" dirty="0">
                <a:latin typeface="Consolas" panose="020B0609020204030204" pitchFamily="49" charset="0"/>
              </a:rPr>
              <a:t> = z</a:t>
            </a:r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else if </a:t>
            </a:r>
            <a:r>
              <a:rPr lang="en-US" altLang="zh-CN" sz="1600" dirty="0" err="1">
                <a:latin typeface="Consolas" panose="020B0609020204030204" pitchFamily="49" charset="0"/>
              </a:rPr>
              <a:t>z.key</a:t>
            </a:r>
            <a:r>
              <a:rPr lang="en-US" altLang="zh-CN" sz="1600" dirty="0">
                <a:latin typeface="Consolas" panose="020B0609020204030204" pitchFamily="49" charset="0"/>
              </a:rPr>
              <a:t> &lt; </a:t>
            </a:r>
            <a:r>
              <a:rPr lang="en-US" altLang="zh-CN" sz="1600" dirty="0" err="1">
                <a:latin typeface="Consolas" panose="020B0609020204030204" pitchFamily="49" charset="0"/>
              </a:rPr>
              <a:t>y.key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dirty="0" err="1">
                <a:latin typeface="Consolas" panose="020B0609020204030204" pitchFamily="49" charset="0"/>
              </a:rPr>
              <a:t>y.left</a:t>
            </a:r>
            <a:r>
              <a:rPr lang="en-US" altLang="zh-CN" sz="1600" dirty="0">
                <a:latin typeface="Consolas" panose="020B0609020204030204" pitchFamily="49" charset="0"/>
              </a:rPr>
              <a:t> = z</a:t>
            </a:r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else </a:t>
            </a:r>
            <a:r>
              <a:rPr lang="en-US" altLang="zh-CN" sz="1600" dirty="0" err="1">
                <a:latin typeface="Consolas" panose="020B0609020204030204" pitchFamily="49" charset="0"/>
              </a:rPr>
              <a:t>y.right</a:t>
            </a:r>
            <a:r>
              <a:rPr lang="en-US" altLang="zh-CN" sz="1600" dirty="0">
                <a:latin typeface="Consolas" panose="020B0609020204030204" pitchFamily="49" charset="0"/>
              </a:rPr>
              <a:t> = z</a:t>
            </a:r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en-US" altLang="zh-CN" sz="1600" dirty="0" err="1">
                <a:latin typeface="Consolas" panose="020B0609020204030204" pitchFamily="49" charset="0"/>
              </a:rPr>
              <a:t>z.left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latin typeface="Consolas" panose="020B0609020204030204" pitchFamily="49" charset="0"/>
              </a:rPr>
              <a:t>T.nil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en-US" altLang="zh-CN" sz="1600" dirty="0" err="1">
                <a:latin typeface="Consolas" panose="020B0609020204030204" pitchFamily="49" charset="0"/>
              </a:rPr>
              <a:t>z.right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latin typeface="Consolas" panose="020B0609020204030204" pitchFamily="49" charset="0"/>
              </a:rPr>
              <a:t>T.nil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en-US" altLang="zh-CN" sz="1600" dirty="0" err="1">
                <a:latin typeface="Consolas" panose="020B0609020204030204" pitchFamily="49" charset="0"/>
              </a:rPr>
              <a:t>z.color</a:t>
            </a:r>
            <a:r>
              <a:rPr lang="en-US" altLang="zh-CN" sz="1600" dirty="0">
                <a:latin typeface="Consolas" panose="020B0609020204030204" pitchFamily="49" charset="0"/>
              </a:rPr>
              <a:t> = RED</a:t>
            </a:r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RB-INSERT-FIXUP(</a:t>
            </a:r>
            <a:r>
              <a:rPr lang="en-US" altLang="zh-CN" sz="1600" dirty="0" err="1">
                <a:latin typeface="Consolas" panose="020B0609020204030204" pitchFamily="49" charset="0"/>
              </a:rPr>
              <a:t>T,z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5F13B6-A603-4B3A-8443-FE0B190A2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220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1FB04-64E6-4EDD-926A-BF2451213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-48336"/>
            <a:ext cx="11176000" cy="1325563"/>
          </a:xfrm>
        </p:spPr>
        <p:txBody>
          <a:bodyPr/>
          <a:lstStyle/>
          <a:p>
            <a:r>
              <a:rPr lang="zh-CN" altLang="en-US" dirty="0"/>
              <a:t>红黑树插入后的平衡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0D1DE1-7DB7-4495-A7FF-1059D9949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B116A3F-46B0-4C2E-8234-33F169B6F39B}"/>
              </a:ext>
            </a:extLst>
          </p:cNvPr>
          <p:cNvSpPr txBox="1"/>
          <p:nvPr/>
        </p:nvSpPr>
        <p:spPr>
          <a:xfrm>
            <a:off x="444500" y="1591765"/>
            <a:ext cx="50906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红黑树用两种方式保证平衡：</a:t>
            </a:r>
            <a:endParaRPr lang="en-US" altLang="zh-CN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重新着色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旋转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先重新着色，再旋转。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插入结点的叔叔是红色，重新着色。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插入结点的叔叔是黑色，旋转（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+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重新着色）。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244AF9D-F6E5-498C-911F-A870B3286C67}"/>
              </a:ext>
            </a:extLst>
          </p:cNvPr>
          <p:cNvSpPr txBox="1"/>
          <p:nvPr/>
        </p:nvSpPr>
        <p:spPr>
          <a:xfrm>
            <a:off x="5448300" y="1582340"/>
            <a:ext cx="575756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执行标准的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BST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插入操作，设置新插入结点为</a:t>
            </a:r>
            <a:r>
              <a:rPr lang="zh-CN" altLang="en-US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红色</a:t>
            </a:r>
            <a:endParaRPr lang="en-US" altLang="zh-CN" b="1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如果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x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插入后是根结点，颜色改为</a:t>
            </a:r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黑色</a:t>
            </a:r>
            <a:endParaRPr lang="en-US" altLang="zh-CN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如果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x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的父亲是</a:t>
            </a:r>
            <a:r>
              <a:rPr lang="zh-CN" altLang="en-US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红色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，或者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x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不是根结点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如果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x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的叔叔是</a:t>
            </a:r>
            <a:r>
              <a:rPr lang="zh-CN" altLang="en-US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红色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（祖父是</a:t>
            </a:r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黑色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1314450" lvl="2" indent="-400050">
              <a:buFont typeface="+mj-lt"/>
              <a:buAutoNum type="romanUcPeriod"/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修改父亲和叔叔为</a:t>
            </a:r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黑色</a:t>
            </a:r>
            <a:endParaRPr lang="en-US" altLang="zh-CN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1314450" lvl="2" indent="-400050">
              <a:buFont typeface="+mj-lt"/>
              <a:buAutoNum type="romanUcPeriod"/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修改祖父为</a:t>
            </a:r>
            <a:r>
              <a:rPr lang="zh-CN" altLang="en-US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红色</a:t>
            </a:r>
            <a:endParaRPr lang="en-US" altLang="zh-CN" b="1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1314450" lvl="2" indent="-400050">
              <a:buFont typeface="+mj-lt"/>
              <a:buAutoNum type="romanUcPeriod"/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修改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x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为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x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的祖父，重复步骤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和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</a:p>
          <a:p>
            <a:pPr marL="857250" lvl="1" indent="-400050">
              <a:buFont typeface="+mj-lt"/>
              <a:buAutoNum type="alphaLcParenR"/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如果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x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的叔叔是</a:t>
            </a:r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黑色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，有四种情况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1314450" lvl="2" indent="-400050">
              <a:buFont typeface="+mj-lt"/>
              <a:buAutoNum type="romanUcPeriod"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LL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p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是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g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的左孩子，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x 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是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p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的左孩子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1314450" lvl="2" indent="-400050">
              <a:buFont typeface="+mj-lt"/>
              <a:buAutoNum type="romanUcPeriod"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LR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p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是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g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的左孩子，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x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是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p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的右孩子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1314450" lvl="2" indent="-400050">
              <a:buFont typeface="+mj-lt"/>
              <a:buAutoNum type="romanUcPeriod"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RR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p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是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g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的右孩子，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x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是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p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的右孩子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1314450" lvl="2" indent="-400050">
              <a:buFont typeface="+mj-lt"/>
              <a:buAutoNum type="romanUcPeriod"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RL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p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是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g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的 右孩子，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x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是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p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的左孩子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2387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学习资源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4500" y="1371599"/>
            <a:ext cx="11176000" cy="5118101"/>
          </a:xfrm>
        </p:spPr>
        <p:txBody>
          <a:bodyPr>
            <a:normAutofit/>
          </a:bodyPr>
          <a:lstStyle/>
          <a:p>
            <a:r>
              <a:rPr lang="zh-CN" altLang="en-US" dirty="0"/>
              <a:t>教材：看教材也就图一乐，真要学技术还得多刷题</a:t>
            </a:r>
            <a:endParaRPr lang="en-US" altLang="zh-CN" dirty="0"/>
          </a:p>
          <a:p>
            <a:pPr lvl="1"/>
            <a:r>
              <a:rPr lang="en-US" altLang="zh-CN" dirty="0"/>
              <a:t>《</a:t>
            </a:r>
            <a:r>
              <a:rPr lang="zh-CN" altLang="en-US" dirty="0"/>
              <a:t>算法导论</a:t>
            </a:r>
            <a:r>
              <a:rPr lang="en-US" altLang="zh-CN" dirty="0"/>
              <a:t>》</a:t>
            </a:r>
            <a:r>
              <a:rPr lang="zh-CN" altLang="en-US" dirty="0"/>
              <a:t>：很硬核，数学推导和证明挺多，非常重视底层实现原理</a:t>
            </a:r>
            <a:endParaRPr lang="en-US" altLang="zh-CN" dirty="0"/>
          </a:p>
          <a:p>
            <a:pPr lvl="1"/>
            <a:r>
              <a:rPr lang="en-US" altLang="zh-CN" dirty="0"/>
              <a:t>《</a:t>
            </a:r>
            <a:r>
              <a:rPr lang="zh-CN" altLang="en-US" dirty="0"/>
              <a:t>算法</a:t>
            </a:r>
            <a:r>
              <a:rPr lang="en-US" altLang="zh-CN" dirty="0"/>
              <a:t>》</a:t>
            </a:r>
            <a:r>
              <a:rPr lang="zh-CN" altLang="en-US" dirty="0"/>
              <a:t>：“树”的部分是</a:t>
            </a:r>
            <a:r>
              <a:rPr lang="en-US" altLang="zh-CN" dirty="0"/>
              <a:t>《</a:t>
            </a:r>
            <a:r>
              <a:rPr lang="zh-CN" altLang="en-US" dirty="0"/>
              <a:t>算导</a:t>
            </a:r>
            <a:r>
              <a:rPr lang="en-US" altLang="zh-CN" dirty="0"/>
              <a:t>》</a:t>
            </a:r>
            <a:r>
              <a:rPr lang="zh-CN" altLang="en-US" dirty="0"/>
              <a:t>降阶版，在树的结构和操作部分写得很详细</a:t>
            </a:r>
            <a:endParaRPr lang="en-US" altLang="zh-CN" dirty="0"/>
          </a:p>
          <a:p>
            <a:pPr lvl="1"/>
            <a:r>
              <a:rPr lang="en-US" altLang="zh-CN" dirty="0"/>
              <a:t>《</a:t>
            </a:r>
            <a:r>
              <a:rPr lang="zh-CN" altLang="en-US" dirty="0"/>
              <a:t>算法设计指南</a:t>
            </a:r>
            <a:r>
              <a:rPr lang="en-US" altLang="zh-CN" dirty="0"/>
              <a:t>》</a:t>
            </a:r>
            <a:r>
              <a:rPr lang="zh-CN" altLang="en-US" dirty="0"/>
              <a:t>：“树”的部分很粗略</a:t>
            </a:r>
            <a:endParaRPr lang="en-US" altLang="zh-CN" dirty="0"/>
          </a:p>
          <a:p>
            <a:pPr lvl="1"/>
            <a:r>
              <a:rPr lang="en-US" altLang="zh-CN" dirty="0"/>
              <a:t>《</a:t>
            </a:r>
            <a:r>
              <a:rPr lang="zh-CN" altLang="en-US" dirty="0"/>
              <a:t>算法竞赛入门经典</a:t>
            </a:r>
            <a:r>
              <a:rPr lang="en-US" altLang="zh-CN" dirty="0"/>
              <a:t>》</a:t>
            </a:r>
            <a:r>
              <a:rPr lang="zh-CN" altLang="en-US" dirty="0"/>
              <a:t>：只讲了几道典型题，深度和广度远远不够</a:t>
            </a:r>
            <a:endParaRPr lang="en-US" altLang="zh-CN" dirty="0"/>
          </a:p>
          <a:p>
            <a:r>
              <a:rPr lang="zh-CN" altLang="en-US" dirty="0"/>
              <a:t>题库：以面试和工作为目的，某些知名反人类</a:t>
            </a:r>
            <a:r>
              <a:rPr lang="en-US" altLang="zh-CN" dirty="0"/>
              <a:t>OJ</a:t>
            </a:r>
            <a:r>
              <a:rPr lang="zh-CN" altLang="en-US" dirty="0"/>
              <a:t>就别用了</a:t>
            </a:r>
            <a:endParaRPr lang="en-US" altLang="zh-CN" dirty="0"/>
          </a:p>
          <a:p>
            <a:pPr lvl="1"/>
            <a:r>
              <a:rPr lang="en-US" altLang="zh-CN" dirty="0" err="1"/>
              <a:t>LeetCode</a:t>
            </a:r>
            <a:r>
              <a:rPr lang="zh-CN" altLang="en-US" dirty="0"/>
              <a:t>：比较全，题解和讨论也很多</a:t>
            </a:r>
            <a:endParaRPr lang="en-US" altLang="zh-CN" dirty="0"/>
          </a:p>
          <a:p>
            <a:pPr lvl="1"/>
            <a:r>
              <a:rPr lang="zh-CN" altLang="en-US" dirty="0"/>
              <a:t>剑指</a:t>
            </a:r>
            <a:r>
              <a:rPr lang="en-US" altLang="zh-CN" dirty="0"/>
              <a:t>Offer</a:t>
            </a:r>
            <a:r>
              <a:rPr lang="zh-CN" altLang="en-US" dirty="0"/>
              <a:t>：面试高频题，大部分都能在</a:t>
            </a:r>
            <a:r>
              <a:rPr lang="en-US" altLang="zh-CN" dirty="0" err="1"/>
              <a:t>LeetCode</a:t>
            </a:r>
            <a:r>
              <a:rPr lang="zh-CN" altLang="en-US" dirty="0"/>
              <a:t>找到原题</a:t>
            </a:r>
            <a:endParaRPr lang="en-US" altLang="zh-CN" dirty="0"/>
          </a:p>
          <a:p>
            <a:r>
              <a:rPr lang="zh-CN" altLang="en-US" dirty="0"/>
              <a:t>网站：就看第一个就行</a:t>
            </a:r>
            <a:endParaRPr lang="en-US" altLang="zh-CN" dirty="0"/>
          </a:p>
          <a:p>
            <a:pPr lvl="1"/>
            <a:r>
              <a:rPr lang="en-US" altLang="zh-CN" dirty="0"/>
              <a:t>Google</a:t>
            </a:r>
          </a:p>
          <a:p>
            <a:pPr lvl="1"/>
            <a:r>
              <a:rPr lang="en-US" altLang="zh-CN" dirty="0" err="1"/>
              <a:t>GeeksforGeeks</a:t>
            </a:r>
            <a:r>
              <a:rPr lang="zh-CN" altLang="en-US" dirty="0"/>
              <a:t>，</a:t>
            </a:r>
            <a:r>
              <a:rPr lang="en-US" altLang="zh-CN" dirty="0"/>
              <a:t>Stack Overflow</a:t>
            </a:r>
            <a:r>
              <a:rPr lang="zh-CN" altLang="en-US" dirty="0"/>
              <a:t>，</a:t>
            </a:r>
            <a:r>
              <a:rPr lang="en-US" altLang="zh-CN" dirty="0"/>
              <a:t>Wikipedia</a:t>
            </a:r>
            <a:r>
              <a:rPr lang="zh-CN" altLang="en-US" dirty="0"/>
              <a:t>，</a:t>
            </a:r>
            <a:r>
              <a:rPr lang="en-US" altLang="zh-CN" dirty="0" err="1"/>
              <a:t>Visualgo</a:t>
            </a:r>
            <a:r>
              <a:rPr lang="zh-CN" altLang="en-US" dirty="0"/>
              <a:t>，</a:t>
            </a:r>
            <a:r>
              <a:rPr lang="en-US" altLang="zh-CN" dirty="0" err="1"/>
              <a:t>TutorialsPoint</a:t>
            </a:r>
            <a:r>
              <a:rPr lang="zh-CN" altLang="en-US" dirty="0"/>
              <a:t>，</a:t>
            </a:r>
            <a:r>
              <a:rPr lang="en-US" altLang="zh-CN" dirty="0"/>
              <a:t>……</a:t>
            </a:r>
          </a:p>
          <a:p>
            <a:pPr lvl="1"/>
            <a:r>
              <a:rPr lang="zh-CN" altLang="en-US" dirty="0"/>
              <a:t>各种博客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4324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060F27-B72D-4853-8E78-CA4AC2F5E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-45292"/>
            <a:ext cx="11176000" cy="1325563"/>
          </a:xfrm>
        </p:spPr>
        <p:txBody>
          <a:bodyPr/>
          <a:lstStyle/>
          <a:p>
            <a:r>
              <a:rPr lang="zh-CN" altLang="en-US" dirty="0"/>
              <a:t>红黑树插入后的平衡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34AF71-9CD9-49C4-857E-0E3D51836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pPr/>
              <a:t>20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D6576C4-A6EE-4E99-8B95-3FFE068E66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88" y="2578845"/>
            <a:ext cx="4932530" cy="217757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98DD40D-713A-48DD-B7A5-4B6CDAD142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098" y="286498"/>
            <a:ext cx="6077798" cy="60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813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0D9183-A7DA-4B14-BC2F-BDF868271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-46300"/>
            <a:ext cx="11176000" cy="1325563"/>
          </a:xfrm>
        </p:spPr>
        <p:txBody>
          <a:bodyPr/>
          <a:lstStyle/>
          <a:p>
            <a:r>
              <a:rPr lang="zh-CN" altLang="en-US" dirty="0"/>
              <a:t>红黑树插入后的平衡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15F11FD2-1D28-47DD-A888-EB341DA093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68" y="1215094"/>
            <a:ext cx="5314975" cy="1977068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9A778C-1C92-4E43-BC2E-6E32868F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pPr/>
              <a:t>21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42837F3-A846-4087-B7E0-DFD018490B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3" b="3538"/>
          <a:stretch/>
        </p:blipFill>
        <p:spPr>
          <a:xfrm>
            <a:off x="309609" y="3734440"/>
            <a:ext cx="5599066" cy="2203366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38FB7EA9-DA66-4F90-950E-85EBF5B80041}"/>
              </a:ext>
            </a:extLst>
          </p:cNvPr>
          <p:cNvSpPr txBox="1"/>
          <p:nvPr/>
        </p:nvSpPr>
        <p:spPr>
          <a:xfrm>
            <a:off x="2724939" y="3244334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 LL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1242D92-87AC-487C-A64A-E739885E4835}"/>
              </a:ext>
            </a:extLst>
          </p:cNvPr>
          <p:cNvSpPr txBox="1"/>
          <p:nvPr/>
        </p:nvSpPr>
        <p:spPr>
          <a:xfrm>
            <a:off x="2755519" y="5937806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(ii) LR</a:t>
            </a:r>
            <a:endParaRPr lang="zh-CN" altLang="en-US" dirty="0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0FA17E40-828D-4946-B8BD-DC70EC1A0ECF}"/>
              </a:ext>
            </a:extLst>
          </p:cNvPr>
          <p:cNvGrpSpPr/>
          <p:nvPr/>
        </p:nvGrpSpPr>
        <p:grpSpPr>
          <a:xfrm>
            <a:off x="6096000" y="380698"/>
            <a:ext cx="5227107" cy="5926440"/>
            <a:chOff x="6096000" y="380698"/>
            <a:chExt cx="5227107" cy="5926440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34CB620B-0731-40F1-A480-4A3A2E5D0617}"/>
                </a:ext>
              </a:extLst>
            </p:cNvPr>
            <p:cNvGrpSpPr/>
            <p:nvPr/>
          </p:nvGrpSpPr>
          <p:grpSpPr>
            <a:xfrm>
              <a:off x="6096000" y="530310"/>
              <a:ext cx="5227107" cy="5776828"/>
              <a:chOff x="6184900" y="639340"/>
              <a:chExt cx="4840151" cy="5341186"/>
            </a:xfrm>
          </p:grpSpPr>
          <p:pic>
            <p:nvPicPr>
              <p:cNvPr id="33" name="图片 32">
                <a:extLst>
                  <a:ext uri="{FF2B5EF4-FFF2-40B4-BE49-F238E27FC236}">
                    <a16:creationId xmlns:a16="http://schemas.microsoft.com/office/drawing/2014/main" id="{7EA3C8E7-8CD1-4DFE-8B32-03479B5691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84900" y="639340"/>
                <a:ext cx="4840151" cy="1735392"/>
              </a:xfrm>
              <a:prstGeom prst="rect">
                <a:avLst/>
              </a:prstGeom>
            </p:spPr>
          </p:pic>
          <p:pic>
            <p:nvPicPr>
              <p:cNvPr id="34" name="图片 33">
                <a:extLst>
                  <a:ext uri="{FF2B5EF4-FFF2-40B4-BE49-F238E27FC236}">
                    <a16:creationId xmlns:a16="http://schemas.microsoft.com/office/drawing/2014/main" id="{27B8A345-458F-4D95-A5B2-45F04510F2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6184900" y="2193140"/>
                <a:ext cx="4840151" cy="3787386"/>
              </a:xfrm>
              <a:prstGeom prst="rect">
                <a:avLst/>
              </a:prstGeom>
            </p:spPr>
          </p:pic>
        </p:grpSp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F9B7C5A4-70F7-4960-B7B8-7247A596FB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58" t="124" r="59079" b="97126"/>
            <a:stretch/>
          </p:blipFill>
          <p:spPr>
            <a:xfrm>
              <a:off x="6365240" y="380698"/>
              <a:ext cx="1800000" cy="148365"/>
            </a:xfrm>
            <a:prstGeom prst="rect">
              <a:avLst/>
            </a:prstGeom>
          </p:spPr>
        </p:pic>
      </p:grpSp>
      <p:sp>
        <p:nvSpPr>
          <p:cNvPr id="35" name="矩形 34">
            <a:extLst>
              <a:ext uri="{FF2B5EF4-FFF2-40B4-BE49-F238E27FC236}">
                <a16:creationId xmlns:a16="http://schemas.microsoft.com/office/drawing/2014/main" id="{6EBC8EDE-10D4-4630-A830-956557185C29}"/>
              </a:ext>
            </a:extLst>
          </p:cNvPr>
          <p:cNvSpPr/>
          <p:nvPr/>
        </p:nvSpPr>
        <p:spPr>
          <a:xfrm>
            <a:off x="7484249" y="1215094"/>
            <a:ext cx="2597203" cy="1834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7FC1881-2D73-48DB-B606-A070789CDA4D}"/>
              </a:ext>
            </a:extLst>
          </p:cNvPr>
          <p:cNvSpPr/>
          <p:nvPr/>
        </p:nvSpPr>
        <p:spPr>
          <a:xfrm>
            <a:off x="8724900" y="1563326"/>
            <a:ext cx="1303020" cy="1834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16CD0F8-48F8-4001-8BEF-9D0DF0509FE7}"/>
              </a:ext>
            </a:extLst>
          </p:cNvPr>
          <p:cNvSpPr/>
          <p:nvPr/>
        </p:nvSpPr>
        <p:spPr>
          <a:xfrm>
            <a:off x="9189720" y="1911558"/>
            <a:ext cx="1257300" cy="1834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86197C0-5DB4-4F2C-8E7D-7CBEF2D0AC2D}"/>
              </a:ext>
            </a:extLst>
          </p:cNvPr>
          <p:cNvSpPr/>
          <p:nvPr/>
        </p:nvSpPr>
        <p:spPr>
          <a:xfrm>
            <a:off x="9265920" y="4219315"/>
            <a:ext cx="1732280" cy="1476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9E9A3B4-8E44-4706-989E-93F026C4B2A1}"/>
              </a:ext>
            </a:extLst>
          </p:cNvPr>
          <p:cNvSpPr/>
          <p:nvPr/>
        </p:nvSpPr>
        <p:spPr>
          <a:xfrm>
            <a:off x="6888479" y="4366260"/>
            <a:ext cx="1889547" cy="1476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46CBA70-56DD-4B73-8EDA-E1612DD4FEEE}"/>
              </a:ext>
            </a:extLst>
          </p:cNvPr>
          <p:cNvSpPr/>
          <p:nvPr/>
        </p:nvSpPr>
        <p:spPr>
          <a:xfrm>
            <a:off x="7962900" y="3934453"/>
            <a:ext cx="2240280" cy="1476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5120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AC00BA-8FAA-4587-8D94-1A3D67A92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499" y="1195754"/>
            <a:ext cx="4761243" cy="524523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z="1800" b="1" dirty="0">
                <a:latin typeface="Sitka Banner" panose="02000505000000020004" pitchFamily="2" charset="0"/>
              </a:rPr>
              <a:t>RB-INSERT-FIXUP(</a:t>
            </a:r>
            <a:r>
              <a:rPr lang="en-US" altLang="zh-CN" sz="1800" b="1" dirty="0" err="1">
                <a:latin typeface="Sitka Banner" panose="02000505000000020004" pitchFamily="2" charset="0"/>
              </a:rPr>
              <a:t>T,z</a:t>
            </a:r>
            <a:r>
              <a:rPr lang="en-US" altLang="zh-CN" sz="1800" b="1" dirty="0">
                <a:latin typeface="Sitka Banner" panose="02000505000000020004" pitchFamily="2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700" dirty="0">
                <a:latin typeface="Consolas" panose="020B0609020204030204" pitchFamily="49" charset="0"/>
              </a:rPr>
              <a:t>while </a:t>
            </a:r>
            <a:r>
              <a:rPr lang="en-US" altLang="zh-CN" sz="1700" dirty="0" err="1">
                <a:latin typeface="Consolas" panose="020B0609020204030204" pitchFamily="49" charset="0"/>
              </a:rPr>
              <a:t>z.p.color</a:t>
            </a:r>
            <a:r>
              <a:rPr lang="en-US" altLang="zh-CN" sz="1700" dirty="0">
                <a:latin typeface="Consolas" panose="020B0609020204030204" pitchFamily="49" charset="0"/>
              </a:rPr>
              <a:t> == RED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700" dirty="0">
                <a:latin typeface="Consolas" panose="020B0609020204030204" pitchFamily="49" charset="0"/>
              </a:rPr>
              <a:t>    if </a:t>
            </a:r>
            <a:r>
              <a:rPr lang="en-US" altLang="zh-CN" sz="1700" dirty="0" err="1">
                <a:latin typeface="Consolas" panose="020B0609020204030204" pitchFamily="49" charset="0"/>
              </a:rPr>
              <a:t>z.p</a:t>
            </a:r>
            <a:r>
              <a:rPr lang="en-US" altLang="zh-CN" sz="1700" dirty="0">
                <a:latin typeface="Consolas" panose="020B0609020204030204" pitchFamily="49" charset="0"/>
              </a:rPr>
              <a:t> == </a:t>
            </a:r>
            <a:r>
              <a:rPr lang="en-US" altLang="zh-CN" sz="1700" dirty="0" err="1">
                <a:latin typeface="Consolas" panose="020B0609020204030204" pitchFamily="49" charset="0"/>
              </a:rPr>
              <a:t>z.p.p.left</a:t>
            </a:r>
            <a:endParaRPr lang="en-US" altLang="zh-CN" sz="1700" dirty="0"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700" dirty="0">
                <a:latin typeface="Consolas" panose="020B0609020204030204" pitchFamily="49" charset="0"/>
              </a:rPr>
              <a:t>        y = </a:t>
            </a:r>
            <a:r>
              <a:rPr lang="en-US" altLang="zh-CN" sz="1700" dirty="0" err="1">
                <a:latin typeface="Consolas" panose="020B0609020204030204" pitchFamily="49" charset="0"/>
              </a:rPr>
              <a:t>z.p.p.right</a:t>
            </a:r>
            <a:endParaRPr lang="en-US" altLang="zh-CN" sz="1700" dirty="0"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700" dirty="0">
                <a:latin typeface="Consolas" panose="020B0609020204030204" pitchFamily="49" charset="0"/>
              </a:rPr>
              <a:t>        if </a:t>
            </a:r>
            <a:r>
              <a:rPr lang="en-US" altLang="zh-CN" sz="1700" dirty="0" err="1">
                <a:latin typeface="Consolas" panose="020B0609020204030204" pitchFamily="49" charset="0"/>
              </a:rPr>
              <a:t>y.color</a:t>
            </a:r>
            <a:r>
              <a:rPr lang="en-US" altLang="zh-CN" sz="1700" dirty="0">
                <a:latin typeface="Consolas" panose="020B0609020204030204" pitchFamily="49" charset="0"/>
              </a:rPr>
              <a:t> == RED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700" dirty="0">
                <a:latin typeface="Consolas" panose="020B0609020204030204" pitchFamily="49" charset="0"/>
              </a:rPr>
              <a:t>            </a:t>
            </a:r>
            <a:r>
              <a:rPr lang="en-US" altLang="zh-CN" sz="1700" dirty="0" err="1">
                <a:latin typeface="Consolas" panose="020B0609020204030204" pitchFamily="49" charset="0"/>
              </a:rPr>
              <a:t>z.p.color</a:t>
            </a:r>
            <a:r>
              <a:rPr lang="en-US" altLang="zh-CN" sz="1700" dirty="0">
                <a:latin typeface="Consolas" panose="020B0609020204030204" pitchFamily="49" charset="0"/>
              </a:rPr>
              <a:t> = BLACK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700" dirty="0">
                <a:latin typeface="Consolas" panose="020B0609020204030204" pitchFamily="49" charset="0"/>
              </a:rPr>
              <a:t>            </a:t>
            </a:r>
            <a:r>
              <a:rPr lang="en-US" altLang="zh-CN" sz="1700" dirty="0" err="1">
                <a:latin typeface="Consolas" panose="020B0609020204030204" pitchFamily="49" charset="0"/>
              </a:rPr>
              <a:t>y.color</a:t>
            </a:r>
            <a:r>
              <a:rPr lang="en-US" altLang="zh-CN" sz="1700" dirty="0">
                <a:latin typeface="Consolas" panose="020B0609020204030204" pitchFamily="49" charset="0"/>
              </a:rPr>
              <a:t> = BLACK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700" dirty="0">
                <a:latin typeface="Consolas" panose="020B0609020204030204" pitchFamily="49" charset="0"/>
              </a:rPr>
              <a:t>            </a:t>
            </a:r>
            <a:r>
              <a:rPr lang="en-US" altLang="zh-CN" sz="1700" dirty="0" err="1">
                <a:latin typeface="Consolas" panose="020B0609020204030204" pitchFamily="49" charset="0"/>
              </a:rPr>
              <a:t>z.p.p.color</a:t>
            </a:r>
            <a:r>
              <a:rPr lang="en-US" altLang="zh-CN" sz="1700" dirty="0">
                <a:latin typeface="Consolas" panose="020B0609020204030204" pitchFamily="49" charset="0"/>
              </a:rPr>
              <a:t> = RED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700" dirty="0">
                <a:latin typeface="Consolas" panose="020B0609020204030204" pitchFamily="49" charset="0"/>
              </a:rPr>
              <a:t>            z = </a:t>
            </a:r>
            <a:r>
              <a:rPr lang="en-US" altLang="zh-CN" sz="1700" dirty="0" err="1">
                <a:latin typeface="Consolas" panose="020B0609020204030204" pitchFamily="49" charset="0"/>
              </a:rPr>
              <a:t>z.p.p</a:t>
            </a:r>
            <a:endParaRPr lang="en-US" altLang="zh-CN" sz="1700" dirty="0"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700" dirty="0">
                <a:latin typeface="Consolas" panose="020B0609020204030204" pitchFamily="49" charset="0"/>
              </a:rPr>
              <a:t>        else if z == </a:t>
            </a:r>
            <a:r>
              <a:rPr lang="en-US" altLang="zh-CN" sz="1700" dirty="0" err="1">
                <a:latin typeface="Consolas" panose="020B0609020204030204" pitchFamily="49" charset="0"/>
              </a:rPr>
              <a:t>z.p.right</a:t>
            </a:r>
            <a:endParaRPr lang="en-US" altLang="zh-CN" sz="1700" dirty="0"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700" dirty="0">
                <a:latin typeface="Consolas" panose="020B0609020204030204" pitchFamily="49" charset="0"/>
              </a:rPr>
              <a:t>            z = </a:t>
            </a:r>
            <a:r>
              <a:rPr lang="en-US" altLang="zh-CN" sz="1700" dirty="0" err="1">
                <a:latin typeface="Consolas" panose="020B0609020204030204" pitchFamily="49" charset="0"/>
              </a:rPr>
              <a:t>z.p</a:t>
            </a:r>
            <a:endParaRPr lang="en-US" altLang="zh-CN" sz="1700" dirty="0"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700" dirty="0">
                <a:latin typeface="Consolas" panose="020B0609020204030204" pitchFamily="49" charset="0"/>
              </a:rPr>
              <a:t>            LEFT-ROTATE(</a:t>
            </a:r>
            <a:r>
              <a:rPr lang="en-US" altLang="zh-CN" sz="1700" dirty="0" err="1">
                <a:latin typeface="Consolas" panose="020B0609020204030204" pitchFamily="49" charset="0"/>
              </a:rPr>
              <a:t>T,z</a:t>
            </a:r>
            <a:r>
              <a:rPr lang="en-US" altLang="zh-CN" sz="1700" dirty="0">
                <a:latin typeface="Consolas" panose="020B0609020204030204" pitchFamily="49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700" dirty="0">
                <a:latin typeface="Consolas" panose="020B0609020204030204" pitchFamily="49" charset="0"/>
              </a:rPr>
              <a:t>        </a:t>
            </a:r>
            <a:r>
              <a:rPr lang="en-US" altLang="zh-CN" sz="1700" dirty="0" err="1">
                <a:latin typeface="Consolas" panose="020B0609020204030204" pitchFamily="49" charset="0"/>
              </a:rPr>
              <a:t>z.p.color</a:t>
            </a:r>
            <a:r>
              <a:rPr lang="en-US" altLang="zh-CN" sz="1700" dirty="0">
                <a:latin typeface="Consolas" panose="020B0609020204030204" pitchFamily="49" charset="0"/>
              </a:rPr>
              <a:t> = BLACK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700" dirty="0">
                <a:latin typeface="Consolas" panose="020B0609020204030204" pitchFamily="49" charset="0"/>
              </a:rPr>
              <a:t>        </a:t>
            </a:r>
            <a:r>
              <a:rPr lang="en-US" altLang="zh-CN" sz="1700" dirty="0" err="1">
                <a:latin typeface="Consolas" panose="020B0609020204030204" pitchFamily="49" charset="0"/>
              </a:rPr>
              <a:t>z.p.p.color</a:t>
            </a:r>
            <a:r>
              <a:rPr lang="en-US" altLang="zh-CN" sz="1700" dirty="0">
                <a:latin typeface="Consolas" panose="020B0609020204030204" pitchFamily="49" charset="0"/>
              </a:rPr>
              <a:t> = RED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700" dirty="0">
                <a:latin typeface="Consolas" panose="020B0609020204030204" pitchFamily="49" charset="0"/>
              </a:rPr>
              <a:t>        RIGHT-ROTATE(</a:t>
            </a:r>
            <a:r>
              <a:rPr lang="en-US" altLang="zh-CN" sz="1700" dirty="0" err="1">
                <a:latin typeface="Consolas" panose="020B0609020204030204" pitchFamily="49" charset="0"/>
              </a:rPr>
              <a:t>T,z.p.p</a:t>
            </a:r>
            <a:r>
              <a:rPr lang="en-US" altLang="zh-CN" sz="1700" dirty="0">
                <a:latin typeface="Consolas" panose="020B0609020204030204" pitchFamily="49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700" dirty="0">
                <a:latin typeface="Consolas" panose="020B0609020204030204" pitchFamily="49" charset="0"/>
              </a:rPr>
              <a:t>    else (</a:t>
            </a:r>
            <a:r>
              <a:rPr lang="zh-CN" altLang="en-US" sz="1700" dirty="0">
                <a:latin typeface="Consolas" panose="020B0609020204030204" pitchFamily="49" charset="0"/>
              </a:rPr>
              <a:t>交换上文中的 </a:t>
            </a:r>
            <a:r>
              <a:rPr lang="en-US" altLang="zh-CN" sz="1700" dirty="0">
                <a:latin typeface="Consolas" panose="020B0609020204030204" pitchFamily="49" charset="0"/>
              </a:rPr>
              <a:t>left </a:t>
            </a:r>
            <a:r>
              <a:rPr lang="zh-CN" altLang="en-US" sz="1700" dirty="0">
                <a:latin typeface="Consolas" panose="020B0609020204030204" pitchFamily="49" charset="0"/>
              </a:rPr>
              <a:t>和 </a:t>
            </a:r>
            <a:r>
              <a:rPr lang="en-US" altLang="zh-CN" sz="1700" dirty="0">
                <a:latin typeface="Consolas" panose="020B0609020204030204" pitchFamily="49" charset="0"/>
              </a:rPr>
              <a:t>right)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700" dirty="0" err="1">
                <a:latin typeface="Consolas" panose="020B0609020204030204" pitchFamily="49" charset="0"/>
              </a:rPr>
              <a:t>T.root.color</a:t>
            </a:r>
            <a:r>
              <a:rPr lang="en-US" altLang="zh-CN" sz="1700" dirty="0">
                <a:latin typeface="Consolas" panose="020B0609020204030204" pitchFamily="49" charset="0"/>
              </a:rPr>
              <a:t> = BLACK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z="1700" dirty="0">
              <a:latin typeface="Consolas" panose="020B0609020204030204" pitchFamily="49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241FB04-64E6-4EDD-926A-BF2451213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-55956"/>
            <a:ext cx="11176000" cy="1325563"/>
          </a:xfrm>
        </p:spPr>
        <p:txBody>
          <a:bodyPr/>
          <a:lstStyle/>
          <a:p>
            <a:r>
              <a:rPr lang="zh-CN" altLang="en-US" dirty="0">
                <a:latin typeface="Sitka Banner" panose="02000505000000020004" pitchFamily="2" charset="0"/>
              </a:rPr>
              <a:t>红黑树插入后的平衡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0D1DE1-7DB7-4495-A7FF-1059D9949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pPr/>
              <a:t>22</a:t>
            </a:fld>
            <a:endParaRPr lang="zh-CN" altLang="en-US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59D839DB-BAE8-40DC-B701-2BD5F567C5D9}"/>
              </a:ext>
            </a:extLst>
          </p:cNvPr>
          <p:cNvGrpSpPr/>
          <p:nvPr/>
        </p:nvGrpSpPr>
        <p:grpSpPr>
          <a:xfrm>
            <a:off x="427720" y="2352675"/>
            <a:ext cx="4765351" cy="3286124"/>
            <a:chOff x="427720" y="2352675"/>
            <a:chExt cx="4765351" cy="3286124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E880FEB-41F7-430E-B428-40E22DDDD662}"/>
                </a:ext>
              </a:extLst>
            </p:cNvPr>
            <p:cNvSpPr/>
            <p:nvPr/>
          </p:nvSpPr>
          <p:spPr>
            <a:xfrm>
              <a:off x="431828" y="2352675"/>
              <a:ext cx="4761243" cy="149542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26000"/>
              </a:schemeClr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2000337-10AD-4C4E-9287-31790E32D740}"/>
                </a:ext>
              </a:extLst>
            </p:cNvPr>
            <p:cNvSpPr txBox="1"/>
            <p:nvPr/>
          </p:nvSpPr>
          <p:spPr>
            <a:xfrm>
              <a:off x="4449206" y="2931111"/>
              <a:ext cx="7007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/>
                <a:t>case 1</a:t>
              </a:r>
              <a:endParaRPr lang="zh-CN" altLang="en-US" sz="1600" b="1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75A3F2B-D473-4EE2-A53A-21C2F156CF26}"/>
                </a:ext>
              </a:extLst>
            </p:cNvPr>
            <p:cNvSpPr/>
            <p:nvPr/>
          </p:nvSpPr>
          <p:spPr>
            <a:xfrm>
              <a:off x="427720" y="3848101"/>
              <a:ext cx="4761243" cy="895349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6000"/>
              </a:schemeClr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C71945DD-1E28-4C87-B8DF-5D22B5DE2362}"/>
                </a:ext>
              </a:extLst>
            </p:cNvPr>
            <p:cNvSpPr txBox="1"/>
            <p:nvPr/>
          </p:nvSpPr>
          <p:spPr>
            <a:xfrm>
              <a:off x="4445099" y="4142844"/>
              <a:ext cx="7060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/>
                <a:t>case 2</a:t>
              </a:r>
              <a:endParaRPr lang="zh-CN" altLang="en-US" sz="1600" b="1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DB70531-A1CB-4FAC-A9C7-646497645EE3}"/>
                </a:ext>
              </a:extLst>
            </p:cNvPr>
            <p:cNvSpPr/>
            <p:nvPr/>
          </p:nvSpPr>
          <p:spPr>
            <a:xfrm>
              <a:off x="427720" y="4743450"/>
              <a:ext cx="4761243" cy="895349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26000"/>
              </a:schemeClr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0A3A912-EFD9-40F8-87DE-E1149F5224C0}"/>
                </a:ext>
              </a:extLst>
            </p:cNvPr>
            <p:cNvSpPr txBox="1"/>
            <p:nvPr/>
          </p:nvSpPr>
          <p:spPr>
            <a:xfrm>
              <a:off x="4445100" y="4993272"/>
              <a:ext cx="7060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/>
                <a:t>case 3</a:t>
              </a:r>
              <a:endParaRPr lang="zh-CN" altLang="en-US" sz="1600" b="1" dirty="0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D87492E1-40BB-4633-A55C-C17397F4417C}"/>
              </a:ext>
            </a:extLst>
          </p:cNvPr>
          <p:cNvGrpSpPr/>
          <p:nvPr/>
        </p:nvGrpSpPr>
        <p:grpSpPr>
          <a:xfrm>
            <a:off x="6096000" y="380698"/>
            <a:ext cx="5227107" cy="5926440"/>
            <a:chOff x="6096000" y="380698"/>
            <a:chExt cx="5227107" cy="5926440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D428ABC2-3122-4E00-BA27-4A8AD3EEC7FB}"/>
                </a:ext>
              </a:extLst>
            </p:cNvPr>
            <p:cNvGrpSpPr/>
            <p:nvPr/>
          </p:nvGrpSpPr>
          <p:grpSpPr>
            <a:xfrm>
              <a:off x="6096000" y="530310"/>
              <a:ext cx="5227107" cy="5776828"/>
              <a:chOff x="6184900" y="639340"/>
              <a:chExt cx="4840151" cy="5341186"/>
            </a:xfrm>
          </p:grpSpPr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8EEBAFA1-9806-4417-B2B2-C4EFCE50BE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184900" y="639340"/>
                <a:ext cx="4840151" cy="1735392"/>
              </a:xfrm>
              <a:prstGeom prst="rect">
                <a:avLst/>
              </a:prstGeom>
            </p:spPr>
          </p:pic>
          <p:pic>
            <p:nvPicPr>
              <p:cNvPr id="18" name="图片 17">
                <a:extLst>
                  <a:ext uri="{FF2B5EF4-FFF2-40B4-BE49-F238E27FC236}">
                    <a16:creationId xmlns:a16="http://schemas.microsoft.com/office/drawing/2014/main" id="{BB194F37-B2E0-4C78-BE35-E4BEFD63F0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6184900" y="2193140"/>
                <a:ext cx="4840151" cy="3787386"/>
              </a:xfrm>
              <a:prstGeom prst="rect">
                <a:avLst/>
              </a:prstGeom>
            </p:spPr>
          </p:pic>
        </p:grpSp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DDD22E41-0628-4F22-B953-292CD662BF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58" t="124" r="59079" b="97126"/>
            <a:stretch/>
          </p:blipFill>
          <p:spPr>
            <a:xfrm>
              <a:off x="6365240" y="380698"/>
              <a:ext cx="1800000" cy="148365"/>
            </a:xfrm>
            <a:prstGeom prst="rect">
              <a:avLst/>
            </a:prstGeom>
          </p:spPr>
        </p:pic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465F2839-4BB9-4C83-9690-8A90AE0233C3}"/>
              </a:ext>
            </a:extLst>
          </p:cNvPr>
          <p:cNvSpPr/>
          <p:nvPr/>
        </p:nvSpPr>
        <p:spPr>
          <a:xfrm>
            <a:off x="7484249" y="1215094"/>
            <a:ext cx="2597203" cy="1834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0434198-823E-4171-A964-E129FBF93B16}"/>
              </a:ext>
            </a:extLst>
          </p:cNvPr>
          <p:cNvSpPr/>
          <p:nvPr/>
        </p:nvSpPr>
        <p:spPr>
          <a:xfrm>
            <a:off x="8724900" y="1563326"/>
            <a:ext cx="1303020" cy="1834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A1B935B-58B8-484D-8839-FE88A237D533}"/>
              </a:ext>
            </a:extLst>
          </p:cNvPr>
          <p:cNvSpPr/>
          <p:nvPr/>
        </p:nvSpPr>
        <p:spPr>
          <a:xfrm>
            <a:off x="9189720" y="1911558"/>
            <a:ext cx="1257300" cy="1834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4425FA9-69BC-4A95-932B-CDDE8559FE7A}"/>
              </a:ext>
            </a:extLst>
          </p:cNvPr>
          <p:cNvSpPr/>
          <p:nvPr/>
        </p:nvSpPr>
        <p:spPr>
          <a:xfrm>
            <a:off x="9265920" y="4219315"/>
            <a:ext cx="1732280" cy="1476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3FACD7F-5186-492D-90FB-095B0E56D3DC}"/>
              </a:ext>
            </a:extLst>
          </p:cNvPr>
          <p:cNvSpPr/>
          <p:nvPr/>
        </p:nvSpPr>
        <p:spPr>
          <a:xfrm>
            <a:off x="6888479" y="4366260"/>
            <a:ext cx="1889547" cy="1476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09F76F5-258A-4C7F-8B31-84B828ED943A}"/>
              </a:ext>
            </a:extLst>
          </p:cNvPr>
          <p:cNvSpPr/>
          <p:nvPr/>
        </p:nvSpPr>
        <p:spPr>
          <a:xfrm>
            <a:off x="7962900" y="3934453"/>
            <a:ext cx="2240280" cy="1476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212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AC00BA-8FAA-4587-8D94-1A3D67A92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499" y="1195754"/>
            <a:ext cx="4761243" cy="524523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z="1800" b="1" dirty="0">
                <a:latin typeface="Sitka Banner" panose="02000505000000020004" pitchFamily="2" charset="0"/>
              </a:rPr>
              <a:t>RB-INSERT-FIXUP(</a:t>
            </a:r>
            <a:r>
              <a:rPr lang="en-US" altLang="zh-CN" sz="1800" b="1" dirty="0" err="1">
                <a:latin typeface="Sitka Banner" panose="02000505000000020004" pitchFamily="2" charset="0"/>
              </a:rPr>
              <a:t>T,z</a:t>
            </a:r>
            <a:r>
              <a:rPr lang="en-US" altLang="zh-CN" sz="1800" b="1" dirty="0">
                <a:latin typeface="Sitka Banner" panose="02000505000000020004" pitchFamily="2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700" dirty="0">
                <a:latin typeface="Consolas" panose="020B0609020204030204" pitchFamily="49" charset="0"/>
              </a:rPr>
              <a:t>while </a:t>
            </a:r>
            <a:r>
              <a:rPr lang="en-US" altLang="zh-CN" sz="1700" dirty="0" err="1">
                <a:latin typeface="Consolas" panose="020B0609020204030204" pitchFamily="49" charset="0"/>
              </a:rPr>
              <a:t>z.p.color</a:t>
            </a:r>
            <a:r>
              <a:rPr lang="en-US" altLang="zh-CN" sz="1700" dirty="0">
                <a:latin typeface="Consolas" panose="020B0609020204030204" pitchFamily="49" charset="0"/>
              </a:rPr>
              <a:t> == RED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700" dirty="0">
                <a:latin typeface="Consolas" panose="020B0609020204030204" pitchFamily="49" charset="0"/>
              </a:rPr>
              <a:t>    if </a:t>
            </a:r>
            <a:r>
              <a:rPr lang="en-US" altLang="zh-CN" sz="1700" dirty="0" err="1">
                <a:latin typeface="Consolas" panose="020B0609020204030204" pitchFamily="49" charset="0"/>
              </a:rPr>
              <a:t>z.p</a:t>
            </a:r>
            <a:r>
              <a:rPr lang="en-US" altLang="zh-CN" sz="1700" dirty="0">
                <a:latin typeface="Consolas" panose="020B0609020204030204" pitchFamily="49" charset="0"/>
              </a:rPr>
              <a:t> == </a:t>
            </a:r>
            <a:r>
              <a:rPr lang="en-US" altLang="zh-CN" sz="1700" dirty="0" err="1">
                <a:latin typeface="Consolas" panose="020B0609020204030204" pitchFamily="49" charset="0"/>
              </a:rPr>
              <a:t>z.p.p.left</a:t>
            </a:r>
            <a:endParaRPr lang="en-US" altLang="zh-CN" sz="1700" dirty="0"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700" dirty="0">
                <a:latin typeface="Consolas" panose="020B0609020204030204" pitchFamily="49" charset="0"/>
              </a:rPr>
              <a:t>        y = </a:t>
            </a:r>
            <a:r>
              <a:rPr lang="en-US" altLang="zh-CN" sz="1700" dirty="0" err="1">
                <a:latin typeface="Consolas" panose="020B0609020204030204" pitchFamily="49" charset="0"/>
              </a:rPr>
              <a:t>z.p.p.right</a:t>
            </a:r>
            <a:endParaRPr lang="en-US" altLang="zh-CN" sz="1700" dirty="0"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700" dirty="0">
                <a:latin typeface="Consolas" panose="020B0609020204030204" pitchFamily="49" charset="0"/>
              </a:rPr>
              <a:t>        if </a:t>
            </a:r>
            <a:r>
              <a:rPr lang="en-US" altLang="zh-CN" sz="1700" dirty="0" err="1">
                <a:latin typeface="Consolas" panose="020B0609020204030204" pitchFamily="49" charset="0"/>
              </a:rPr>
              <a:t>y.color</a:t>
            </a:r>
            <a:r>
              <a:rPr lang="en-US" altLang="zh-CN" sz="1700" dirty="0">
                <a:latin typeface="Consolas" panose="020B0609020204030204" pitchFamily="49" charset="0"/>
              </a:rPr>
              <a:t> == RED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700" dirty="0">
                <a:latin typeface="Consolas" panose="020B0609020204030204" pitchFamily="49" charset="0"/>
              </a:rPr>
              <a:t>            </a:t>
            </a:r>
            <a:r>
              <a:rPr lang="en-US" altLang="zh-CN" sz="1700" dirty="0" err="1">
                <a:latin typeface="Consolas" panose="020B0609020204030204" pitchFamily="49" charset="0"/>
              </a:rPr>
              <a:t>z.p.color</a:t>
            </a:r>
            <a:r>
              <a:rPr lang="en-US" altLang="zh-CN" sz="1700" dirty="0">
                <a:latin typeface="Consolas" panose="020B0609020204030204" pitchFamily="49" charset="0"/>
              </a:rPr>
              <a:t> = BLACK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700" dirty="0">
                <a:latin typeface="Consolas" panose="020B0609020204030204" pitchFamily="49" charset="0"/>
              </a:rPr>
              <a:t>            </a:t>
            </a:r>
            <a:r>
              <a:rPr lang="en-US" altLang="zh-CN" sz="1700" dirty="0" err="1">
                <a:latin typeface="Consolas" panose="020B0609020204030204" pitchFamily="49" charset="0"/>
              </a:rPr>
              <a:t>y.color</a:t>
            </a:r>
            <a:r>
              <a:rPr lang="en-US" altLang="zh-CN" sz="1700" dirty="0">
                <a:latin typeface="Consolas" panose="020B0609020204030204" pitchFamily="49" charset="0"/>
              </a:rPr>
              <a:t> = BLACK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700" dirty="0">
                <a:latin typeface="Consolas" panose="020B0609020204030204" pitchFamily="49" charset="0"/>
              </a:rPr>
              <a:t>            </a:t>
            </a:r>
            <a:r>
              <a:rPr lang="en-US" altLang="zh-CN" sz="1700" dirty="0" err="1">
                <a:latin typeface="Consolas" panose="020B0609020204030204" pitchFamily="49" charset="0"/>
              </a:rPr>
              <a:t>z.p.p.color</a:t>
            </a:r>
            <a:r>
              <a:rPr lang="en-US" altLang="zh-CN" sz="1700" dirty="0">
                <a:latin typeface="Consolas" panose="020B0609020204030204" pitchFamily="49" charset="0"/>
              </a:rPr>
              <a:t> = RED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700" dirty="0">
                <a:latin typeface="Consolas" panose="020B0609020204030204" pitchFamily="49" charset="0"/>
              </a:rPr>
              <a:t>            z = </a:t>
            </a:r>
            <a:r>
              <a:rPr lang="en-US" altLang="zh-CN" sz="1700" dirty="0" err="1">
                <a:latin typeface="Consolas" panose="020B0609020204030204" pitchFamily="49" charset="0"/>
              </a:rPr>
              <a:t>z.p.p</a:t>
            </a:r>
            <a:endParaRPr lang="en-US" altLang="zh-CN" sz="1700" dirty="0"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700" dirty="0">
                <a:latin typeface="Consolas" panose="020B0609020204030204" pitchFamily="49" charset="0"/>
              </a:rPr>
              <a:t>        else if z == </a:t>
            </a:r>
            <a:r>
              <a:rPr lang="en-US" altLang="zh-CN" sz="1700" dirty="0" err="1">
                <a:latin typeface="Consolas" panose="020B0609020204030204" pitchFamily="49" charset="0"/>
              </a:rPr>
              <a:t>z.p.right</a:t>
            </a:r>
            <a:endParaRPr lang="en-US" altLang="zh-CN" sz="1700" dirty="0"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700" dirty="0">
                <a:latin typeface="Consolas" panose="020B0609020204030204" pitchFamily="49" charset="0"/>
              </a:rPr>
              <a:t>            z = </a:t>
            </a:r>
            <a:r>
              <a:rPr lang="en-US" altLang="zh-CN" sz="1700" dirty="0" err="1">
                <a:latin typeface="Consolas" panose="020B0609020204030204" pitchFamily="49" charset="0"/>
              </a:rPr>
              <a:t>z.p</a:t>
            </a:r>
            <a:endParaRPr lang="en-US" altLang="zh-CN" sz="1700" dirty="0"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700" dirty="0">
                <a:latin typeface="Consolas" panose="020B0609020204030204" pitchFamily="49" charset="0"/>
              </a:rPr>
              <a:t>            LEFT-ROTATE(</a:t>
            </a:r>
            <a:r>
              <a:rPr lang="en-US" altLang="zh-CN" sz="1700" dirty="0" err="1">
                <a:latin typeface="Consolas" panose="020B0609020204030204" pitchFamily="49" charset="0"/>
              </a:rPr>
              <a:t>T,z</a:t>
            </a:r>
            <a:r>
              <a:rPr lang="en-US" altLang="zh-CN" sz="1700" dirty="0">
                <a:latin typeface="Consolas" panose="020B0609020204030204" pitchFamily="49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700" dirty="0">
                <a:latin typeface="Consolas" panose="020B0609020204030204" pitchFamily="49" charset="0"/>
              </a:rPr>
              <a:t>        </a:t>
            </a:r>
            <a:r>
              <a:rPr lang="en-US" altLang="zh-CN" sz="1700" dirty="0" err="1">
                <a:latin typeface="Consolas" panose="020B0609020204030204" pitchFamily="49" charset="0"/>
              </a:rPr>
              <a:t>z.p.color</a:t>
            </a:r>
            <a:r>
              <a:rPr lang="en-US" altLang="zh-CN" sz="1700" dirty="0">
                <a:latin typeface="Consolas" panose="020B0609020204030204" pitchFamily="49" charset="0"/>
              </a:rPr>
              <a:t> = BLACK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700" dirty="0">
                <a:latin typeface="Consolas" panose="020B0609020204030204" pitchFamily="49" charset="0"/>
              </a:rPr>
              <a:t>        </a:t>
            </a:r>
            <a:r>
              <a:rPr lang="en-US" altLang="zh-CN" sz="1700" dirty="0" err="1">
                <a:latin typeface="Consolas" panose="020B0609020204030204" pitchFamily="49" charset="0"/>
              </a:rPr>
              <a:t>z.p.p.color</a:t>
            </a:r>
            <a:r>
              <a:rPr lang="en-US" altLang="zh-CN" sz="1700" dirty="0">
                <a:latin typeface="Consolas" panose="020B0609020204030204" pitchFamily="49" charset="0"/>
              </a:rPr>
              <a:t> = RED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700" dirty="0">
                <a:latin typeface="Consolas" panose="020B0609020204030204" pitchFamily="49" charset="0"/>
              </a:rPr>
              <a:t>        RIGHT-ROTATE(</a:t>
            </a:r>
            <a:r>
              <a:rPr lang="en-US" altLang="zh-CN" sz="1700" dirty="0" err="1">
                <a:latin typeface="Consolas" panose="020B0609020204030204" pitchFamily="49" charset="0"/>
              </a:rPr>
              <a:t>T,z.p.p</a:t>
            </a:r>
            <a:r>
              <a:rPr lang="en-US" altLang="zh-CN" sz="1700" dirty="0">
                <a:latin typeface="Consolas" panose="020B0609020204030204" pitchFamily="49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700" dirty="0">
                <a:latin typeface="Consolas" panose="020B0609020204030204" pitchFamily="49" charset="0"/>
              </a:rPr>
              <a:t>    else (</a:t>
            </a:r>
            <a:r>
              <a:rPr lang="zh-CN" altLang="en-US" sz="1700" dirty="0">
                <a:latin typeface="Consolas" panose="020B0609020204030204" pitchFamily="49" charset="0"/>
              </a:rPr>
              <a:t>交换上文中的 </a:t>
            </a:r>
            <a:r>
              <a:rPr lang="en-US" altLang="zh-CN" sz="1700" dirty="0">
                <a:latin typeface="Consolas" panose="020B0609020204030204" pitchFamily="49" charset="0"/>
              </a:rPr>
              <a:t>left </a:t>
            </a:r>
            <a:r>
              <a:rPr lang="zh-CN" altLang="en-US" sz="1700" dirty="0">
                <a:latin typeface="Consolas" panose="020B0609020204030204" pitchFamily="49" charset="0"/>
              </a:rPr>
              <a:t>和 </a:t>
            </a:r>
            <a:r>
              <a:rPr lang="en-US" altLang="zh-CN" sz="1700" dirty="0">
                <a:latin typeface="Consolas" panose="020B0609020204030204" pitchFamily="49" charset="0"/>
              </a:rPr>
              <a:t>right)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700" dirty="0" err="1">
                <a:latin typeface="Consolas" panose="020B0609020204030204" pitchFamily="49" charset="0"/>
              </a:rPr>
              <a:t>T.root.color</a:t>
            </a:r>
            <a:r>
              <a:rPr lang="en-US" altLang="zh-CN" sz="1700" dirty="0">
                <a:latin typeface="Consolas" panose="020B0609020204030204" pitchFamily="49" charset="0"/>
              </a:rPr>
              <a:t> = BLACK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z="1700" dirty="0">
              <a:latin typeface="Consolas" panose="020B0609020204030204" pitchFamily="49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241FB04-64E6-4EDD-926A-BF2451213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-55956"/>
            <a:ext cx="11176000" cy="1325563"/>
          </a:xfrm>
        </p:spPr>
        <p:txBody>
          <a:bodyPr/>
          <a:lstStyle/>
          <a:p>
            <a:r>
              <a:rPr lang="zh-CN" altLang="en-US" dirty="0"/>
              <a:t>红黑树插入后的平衡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0D1DE1-7DB7-4495-A7FF-1059D9949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C5611FF-6714-4590-8600-7F2CE80C7D09}"/>
              </a:ext>
            </a:extLst>
          </p:cNvPr>
          <p:cNvSpPr txBox="1"/>
          <p:nvPr/>
        </p:nvSpPr>
        <p:spPr>
          <a:xfrm>
            <a:off x="5574253" y="957044"/>
            <a:ext cx="583034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循环不变式</a:t>
            </a:r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——while </a:t>
            </a:r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循环在每次迭代开头都要保持：</a:t>
            </a:r>
            <a:endParaRPr lang="en-US" altLang="zh-CN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>
              <a:buFont typeface="+mj-lt"/>
              <a:buAutoNum type="alphaLcPeriod"/>
            </a:pPr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结点 </a:t>
            </a:r>
            <a:r>
              <a:rPr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z </a:t>
            </a:r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是红结点</a:t>
            </a:r>
          </a:p>
          <a:p>
            <a:pPr marL="342900" indent="-342900">
              <a:buFont typeface="+mj-lt"/>
              <a:buAutoNum type="alphaLcPeriod"/>
            </a:pPr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如果 </a:t>
            </a:r>
            <a:r>
              <a:rPr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z. p </a:t>
            </a:r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是根结点，则 </a:t>
            </a:r>
            <a:r>
              <a:rPr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z. p </a:t>
            </a:r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是黑结点</a:t>
            </a:r>
          </a:p>
          <a:p>
            <a:pPr marL="342900" indent="-342900">
              <a:buFont typeface="+mj-lt"/>
              <a:buAutoNum type="alphaLcPeriod"/>
            </a:pPr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如果有任何红黑性质被破坏，则至多只有一条被破坏，或是性质 </a:t>
            </a:r>
            <a:r>
              <a:rPr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，或是性质 </a:t>
            </a:r>
            <a:r>
              <a:rPr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如果性质 </a:t>
            </a:r>
            <a:r>
              <a:rPr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2 </a:t>
            </a:r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被破坏，其原因为 </a:t>
            </a:r>
            <a:r>
              <a:rPr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z </a:t>
            </a:r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是根结点且是红结点。</a:t>
            </a:r>
            <a:endParaRPr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如果性质 </a:t>
            </a:r>
            <a:r>
              <a:rPr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4 </a:t>
            </a:r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被破坏，其原因为 </a:t>
            </a:r>
            <a:r>
              <a:rPr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z </a:t>
            </a:r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和 </a:t>
            </a:r>
            <a:r>
              <a:rPr lang="en-US" altLang="zh-CN" sz="1400" dirty="0" err="1">
                <a:latin typeface="等线" panose="02010600030101010101" pitchFamily="2" charset="-122"/>
                <a:ea typeface="等线" panose="02010600030101010101" pitchFamily="2" charset="-122"/>
              </a:rPr>
              <a:t>z.p</a:t>
            </a:r>
            <a:r>
              <a:rPr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都是红结点。</a:t>
            </a:r>
            <a:endParaRPr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59D839DB-BAE8-40DC-B701-2BD5F567C5D9}"/>
              </a:ext>
            </a:extLst>
          </p:cNvPr>
          <p:cNvGrpSpPr/>
          <p:nvPr/>
        </p:nvGrpSpPr>
        <p:grpSpPr>
          <a:xfrm>
            <a:off x="427720" y="2352675"/>
            <a:ext cx="4765351" cy="3286124"/>
            <a:chOff x="427720" y="2352675"/>
            <a:chExt cx="4765351" cy="3286124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E880FEB-41F7-430E-B428-40E22DDDD662}"/>
                </a:ext>
              </a:extLst>
            </p:cNvPr>
            <p:cNvSpPr/>
            <p:nvPr/>
          </p:nvSpPr>
          <p:spPr>
            <a:xfrm>
              <a:off x="431828" y="2352675"/>
              <a:ext cx="4761243" cy="149542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26000"/>
              </a:schemeClr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2000337-10AD-4C4E-9287-31790E32D740}"/>
                </a:ext>
              </a:extLst>
            </p:cNvPr>
            <p:cNvSpPr txBox="1"/>
            <p:nvPr/>
          </p:nvSpPr>
          <p:spPr>
            <a:xfrm>
              <a:off x="4449206" y="2931111"/>
              <a:ext cx="7007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/>
                <a:t>case 1</a:t>
              </a:r>
              <a:endParaRPr lang="zh-CN" altLang="en-US" sz="1600" b="1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75A3F2B-D473-4EE2-A53A-21C2F156CF26}"/>
                </a:ext>
              </a:extLst>
            </p:cNvPr>
            <p:cNvSpPr/>
            <p:nvPr/>
          </p:nvSpPr>
          <p:spPr>
            <a:xfrm>
              <a:off x="427720" y="3848101"/>
              <a:ext cx="4761243" cy="895349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6000"/>
              </a:schemeClr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C71945DD-1E28-4C87-B8DF-5D22B5DE2362}"/>
                </a:ext>
              </a:extLst>
            </p:cNvPr>
            <p:cNvSpPr txBox="1"/>
            <p:nvPr/>
          </p:nvSpPr>
          <p:spPr>
            <a:xfrm>
              <a:off x="4445099" y="4142844"/>
              <a:ext cx="7060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/>
                <a:t>case 2</a:t>
              </a:r>
              <a:endParaRPr lang="zh-CN" altLang="en-US" sz="1600" b="1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DB70531-A1CB-4FAC-A9C7-646497645EE3}"/>
                </a:ext>
              </a:extLst>
            </p:cNvPr>
            <p:cNvSpPr/>
            <p:nvPr/>
          </p:nvSpPr>
          <p:spPr>
            <a:xfrm>
              <a:off x="427720" y="4743450"/>
              <a:ext cx="4761243" cy="895349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26000"/>
              </a:schemeClr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0A3A912-EFD9-40F8-87DE-E1149F5224C0}"/>
                </a:ext>
              </a:extLst>
            </p:cNvPr>
            <p:cNvSpPr txBox="1"/>
            <p:nvPr/>
          </p:nvSpPr>
          <p:spPr>
            <a:xfrm>
              <a:off x="4445100" y="4993272"/>
              <a:ext cx="7060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/>
                <a:t>case 3</a:t>
              </a:r>
              <a:endParaRPr lang="zh-CN" altLang="en-US" sz="1600" b="1" dirty="0"/>
            </a:p>
          </p:txBody>
        </p:sp>
      </p:grp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C7C5D662-706E-4C1E-97F7-C5B9B70E352B}"/>
              </a:ext>
            </a:extLst>
          </p:cNvPr>
          <p:cNvSpPr txBox="1">
            <a:spLocks/>
          </p:cNvSpPr>
          <p:nvPr/>
        </p:nvSpPr>
        <p:spPr>
          <a:xfrm>
            <a:off x="5574253" y="3067410"/>
            <a:ext cx="5591494" cy="2264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1pPr>
            <a:lvl2pPr marL="518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2pPr>
            <a:lvl3pPr marL="806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3pPr>
            <a:lvl4pPr marL="109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4pPr>
            <a:lvl5pPr marL="1382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b="1" dirty="0"/>
              <a:t>红黑树的性质</a:t>
            </a:r>
            <a:endParaRPr lang="en-US" altLang="zh-CN" sz="1800" b="1" dirty="0"/>
          </a:p>
          <a:p>
            <a:pPr>
              <a:buFont typeface="+mj-lt"/>
              <a:buAutoNum type="arabicPeriod"/>
            </a:pPr>
            <a:r>
              <a:rPr lang="zh-CN" altLang="en-US" sz="1400" dirty="0"/>
              <a:t>每个结点或是红色的，或是黑色的</a:t>
            </a:r>
          </a:p>
          <a:p>
            <a:pPr>
              <a:buFont typeface="+mj-lt"/>
              <a:buAutoNum type="arabicPeriod"/>
            </a:pPr>
            <a:r>
              <a:rPr lang="zh-CN" altLang="en-US" sz="1400" b="1" dirty="0"/>
              <a:t>根结点是黑色的</a:t>
            </a:r>
          </a:p>
          <a:p>
            <a:pPr>
              <a:buFont typeface="+mj-lt"/>
              <a:buAutoNum type="arabicPeriod"/>
            </a:pPr>
            <a:r>
              <a:rPr lang="zh-CN" altLang="en-US" sz="1400" dirty="0"/>
              <a:t>每个叶结点</a:t>
            </a:r>
            <a:r>
              <a:rPr lang="en-US" altLang="zh-CN" sz="1400" dirty="0"/>
              <a:t>(NIL)</a:t>
            </a:r>
            <a:r>
              <a:rPr lang="zh-CN" altLang="en-US" sz="1400" dirty="0"/>
              <a:t>是黑色的</a:t>
            </a:r>
          </a:p>
          <a:p>
            <a:pPr>
              <a:buFont typeface="+mj-lt"/>
              <a:buAutoNum type="arabicPeriod"/>
            </a:pPr>
            <a:r>
              <a:rPr lang="zh-CN" altLang="en-US" sz="1400" b="1" dirty="0"/>
              <a:t>如果一个结点是红色的，则它的两个子结点都是黑色的</a:t>
            </a:r>
          </a:p>
          <a:p>
            <a:pPr>
              <a:buFont typeface="+mj-lt"/>
              <a:buAutoNum type="arabicPeriod"/>
            </a:pPr>
            <a:r>
              <a:rPr lang="zh-CN" altLang="en-US" sz="1400" dirty="0"/>
              <a:t>对每个结点，从该结点到其所有后代叶结点的简单路径上，均包含相同数目的黑色结点</a:t>
            </a:r>
          </a:p>
        </p:txBody>
      </p:sp>
    </p:spTree>
    <p:extLst>
      <p:ext uri="{BB962C8B-B14F-4D97-AF65-F5344CB8AC3E}">
        <p14:creationId xmlns:p14="http://schemas.microsoft.com/office/powerpoint/2010/main" val="8146659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F5515184-C217-4C1D-BA9B-2AAE538EE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459" y="955824"/>
            <a:ext cx="4737278" cy="21559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8E017D8-4921-490E-8941-DEFF47A7B2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179" y="3796596"/>
            <a:ext cx="5636321" cy="241888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20D9183-A7DA-4B14-BC2F-BDF868271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-23440"/>
            <a:ext cx="11176000" cy="1325563"/>
          </a:xfrm>
        </p:spPr>
        <p:txBody>
          <a:bodyPr/>
          <a:lstStyle/>
          <a:p>
            <a:r>
              <a:rPr lang="zh-CN" altLang="en-US" dirty="0"/>
              <a:t>红黑树插入后的平衡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15F11FD2-1D28-47DD-A888-EB341DA093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68" y="1215094"/>
            <a:ext cx="5314975" cy="1977068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9A778C-1C92-4E43-BC2E-6E32868F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pPr/>
              <a:t>24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42837F3-A846-4087-B7E0-DFD018490B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787386"/>
            <a:ext cx="5599066" cy="2233748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38FB7EA9-DA66-4F90-950E-85EBF5B80041}"/>
              </a:ext>
            </a:extLst>
          </p:cNvPr>
          <p:cNvSpPr txBox="1"/>
          <p:nvPr/>
        </p:nvSpPr>
        <p:spPr>
          <a:xfrm>
            <a:off x="2724939" y="3244334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 LL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1242D92-87AC-487C-A64A-E739885E4835}"/>
              </a:ext>
            </a:extLst>
          </p:cNvPr>
          <p:cNvSpPr txBox="1"/>
          <p:nvPr/>
        </p:nvSpPr>
        <p:spPr>
          <a:xfrm>
            <a:off x="2826910" y="5937806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(ii) LR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5480A96-D1A0-4233-A752-2AF96CB4EA84}"/>
              </a:ext>
            </a:extLst>
          </p:cNvPr>
          <p:cNvSpPr txBox="1"/>
          <p:nvPr/>
        </p:nvSpPr>
        <p:spPr>
          <a:xfrm>
            <a:off x="8839968" y="318008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(iii) RR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8332F50-53FA-41A9-9318-B5C9B3EF79EC}"/>
              </a:ext>
            </a:extLst>
          </p:cNvPr>
          <p:cNvSpPr txBox="1"/>
          <p:nvPr/>
        </p:nvSpPr>
        <p:spPr>
          <a:xfrm>
            <a:off x="9063070" y="6215485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(iii) RR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98694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1911B509-5D85-4703-BC5F-493F48E59F76}"/>
              </a:ext>
            </a:extLst>
          </p:cNvPr>
          <p:cNvSpPr/>
          <p:nvPr/>
        </p:nvSpPr>
        <p:spPr>
          <a:xfrm>
            <a:off x="10510346" y="4995747"/>
            <a:ext cx="487854" cy="252000"/>
          </a:xfrm>
          <a:prstGeom prst="rect">
            <a:avLst/>
          </a:prstGeom>
          <a:solidFill>
            <a:srgbClr val="FFFF00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1AF3176-9E4D-45F0-ADA4-6934C8701492}"/>
              </a:ext>
            </a:extLst>
          </p:cNvPr>
          <p:cNvSpPr/>
          <p:nvPr/>
        </p:nvSpPr>
        <p:spPr>
          <a:xfrm>
            <a:off x="9422780" y="6200078"/>
            <a:ext cx="1356706" cy="252000"/>
          </a:xfrm>
          <a:prstGeom prst="rect">
            <a:avLst/>
          </a:prstGeom>
          <a:solidFill>
            <a:srgbClr val="FFFF00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D1250D4-B6D3-4C04-A4C0-111B7C318228}"/>
              </a:ext>
            </a:extLst>
          </p:cNvPr>
          <p:cNvSpPr txBox="1"/>
          <p:nvPr/>
        </p:nvSpPr>
        <p:spPr>
          <a:xfrm>
            <a:off x="9042052" y="4708507"/>
            <a:ext cx="2936588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Sitka Banner" panose="02000505000000020004" pitchFamily="2" charset="0"/>
              </a:rPr>
              <a:t>TRANPLANT(</a:t>
            </a:r>
            <a:r>
              <a:rPr lang="en-US" altLang="zh-CN" sz="1600" b="1" dirty="0" err="1">
                <a:latin typeface="Sitka Banner" panose="02000505000000020004" pitchFamily="2" charset="0"/>
              </a:rPr>
              <a:t>T,u,v</a:t>
            </a:r>
            <a:r>
              <a:rPr lang="en-US" altLang="zh-CN" sz="1600" b="1" dirty="0">
                <a:latin typeface="Sitka Banner" panose="02000505000000020004" pitchFamily="2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if </a:t>
            </a:r>
            <a:r>
              <a:rPr lang="en-US" altLang="zh-CN" sz="1600" dirty="0" err="1">
                <a:latin typeface="Consolas" panose="020B0609020204030204" pitchFamily="49" charset="0"/>
              </a:rPr>
              <a:t>u.p</a:t>
            </a:r>
            <a:r>
              <a:rPr lang="en-US" altLang="zh-CN" sz="1600" dirty="0">
                <a:latin typeface="Consolas" panose="020B0609020204030204" pitchFamily="49" charset="0"/>
              </a:rPr>
              <a:t> == NIL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dirty="0" err="1">
                <a:latin typeface="Consolas" panose="020B0609020204030204" pitchFamily="49" charset="0"/>
              </a:rPr>
              <a:t>T.root</a:t>
            </a:r>
            <a:r>
              <a:rPr lang="en-US" altLang="zh-CN" sz="1600" dirty="0">
                <a:latin typeface="Consolas" panose="020B0609020204030204" pitchFamily="49" charset="0"/>
              </a:rPr>
              <a:t> = v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elseif u == </a:t>
            </a:r>
            <a:r>
              <a:rPr lang="en-US" altLang="zh-CN" sz="1600" dirty="0" err="1">
                <a:latin typeface="Consolas" panose="020B0609020204030204" pitchFamily="49" charset="0"/>
              </a:rPr>
              <a:t>u.p.left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dirty="0" err="1">
                <a:latin typeface="Consolas" panose="020B0609020204030204" pitchFamily="49" charset="0"/>
              </a:rPr>
              <a:t>u.p.left</a:t>
            </a:r>
            <a:r>
              <a:rPr lang="en-US" altLang="zh-CN" sz="1600" dirty="0">
                <a:latin typeface="Consolas" panose="020B0609020204030204" pitchFamily="49" charset="0"/>
              </a:rPr>
              <a:t> = v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else </a:t>
            </a:r>
            <a:r>
              <a:rPr lang="en-US" altLang="zh-CN" sz="1600" dirty="0" err="1">
                <a:latin typeface="Consolas" panose="020B0609020204030204" pitchFamily="49" charset="0"/>
              </a:rPr>
              <a:t>u.p.right</a:t>
            </a:r>
            <a:r>
              <a:rPr lang="en-US" altLang="zh-CN" sz="1600" dirty="0">
                <a:latin typeface="Consolas" panose="020B0609020204030204" pitchFamily="49" charset="0"/>
              </a:rPr>
              <a:t> = v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if v != NIL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dirty="0" err="1">
                <a:latin typeface="Consolas" panose="020B0609020204030204" pitchFamily="49" charset="0"/>
              </a:rPr>
              <a:t>v.p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latin typeface="Consolas" panose="020B0609020204030204" pitchFamily="49" charset="0"/>
              </a:rPr>
              <a:t>u.p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</a:rPr>
              <a:t>    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71A7BF3-528E-45ED-B3E1-8265177C14AA}"/>
              </a:ext>
            </a:extLst>
          </p:cNvPr>
          <p:cNvSpPr/>
          <p:nvPr/>
        </p:nvSpPr>
        <p:spPr>
          <a:xfrm>
            <a:off x="5968999" y="945145"/>
            <a:ext cx="4722586" cy="521796"/>
          </a:xfrm>
          <a:prstGeom prst="rect">
            <a:avLst/>
          </a:prstGeom>
          <a:solidFill>
            <a:schemeClr val="accent1">
              <a:lumMod val="60000"/>
              <a:lumOff val="40000"/>
              <a:alpha val="54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B104A64-5117-464C-AB4B-82EE3922FC2E}"/>
              </a:ext>
            </a:extLst>
          </p:cNvPr>
          <p:cNvSpPr/>
          <p:nvPr/>
        </p:nvSpPr>
        <p:spPr>
          <a:xfrm>
            <a:off x="5968998" y="1466941"/>
            <a:ext cx="4722587" cy="491195"/>
          </a:xfrm>
          <a:prstGeom prst="rect">
            <a:avLst/>
          </a:prstGeom>
          <a:solidFill>
            <a:schemeClr val="accent2">
              <a:lumMod val="60000"/>
              <a:lumOff val="40000"/>
              <a:alpha val="54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C778DD1-5BE4-4EDF-BE34-E8504FEB38F8}"/>
              </a:ext>
            </a:extLst>
          </p:cNvPr>
          <p:cNvSpPr/>
          <p:nvPr/>
        </p:nvSpPr>
        <p:spPr>
          <a:xfrm>
            <a:off x="5968998" y="1947338"/>
            <a:ext cx="4722587" cy="2064592"/>
          </a:xfrm>
          <a:prstGeom prst="rect">
            <a:avLst/>
          </a:prstGeom>
          <a:solidFill>
            <a:schemeClr val="accent6">
              <a:lumMod val="60000"/>
              <a:lumOff val="40000"/>
              <a:alpha val="54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CA40D84-87C7-4A74-9323-2247B1043F0A}"/>
              </a:ext>
            </a:extLst>
          </p:cNvPr>
          <p:cNvSpPr/>
          <p:nvPr/>
        </p:nvSpPr>
        <p:spPr>
          <a:xfrm>
            <a:off x="444500" y="1706136"/>
            <a:ext cx="4722587" cy="252000"/>
          </a:xfrm>
          <a:prstGeom prst="rect">
            <a:avLst/>
          </a:prstGeom>
          <a:solidFill>
            <a:schemeClr val="accent1">
              <a:lumMod val="60000"/>
              <a:lumOff val="40000"/>
              <a:alpha val="54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66B24EA-98D5-47B0-85D0-86E53D14E6C8}"/>
              </a:ext>
            </a:extLst>
          </p:cNvPr>
          <p:cNvSpPr/>
          <p:nvPr/>
        </p:nvSpPr>
        <p:spPr>
          <a:xfrm>
            <a:off x="443228" y="2181514"/>
            <a:ext cx="4722587" cy="252000"/>
          </a:xfrm>
          <a:prstGeom prst="rect">
            <a:avLst/>
          </a:prstGeom>
          <a:solidFill>
            <a:schemeClr val="accent1">
              <a:lumMod val="60000"/>
              <a:lumOff val="40000"/>
              <a:alpha val="54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292B416-3097-403B-A264-929DDD477107}"/>
              </a:ext>
            </a:extLst>
          </p:cNvPr>
          <p:cNvSpPr/>
          <p:nvPr/>
        </p:nvSpPr>
        <p:spPr>
          <a:xfrm>
            <a:off x="443227" y="2423160"/>
            <a:ext cx="4722587" cy="255960"/>
          </a:xfrm>
          <a:prstGeom prst="rect">
            <a:avLst/>
          </a:prstGeom>
          <a:solidFill>
            <a:schemeClr val="accent2">
              <a:lumMod val="60000"/>
              <a:lumOff val="40000"/>
              <a:alpha val="54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A1083C5-3F63-41BF-B5D0-FBB3ED8368B3}"/>
              </a:ext>
            </a:extLst>
          </p:cNvPr>
          <p:cNvSpPr/>
          <p:nvPr/>
        </p:nvSpPr>
        <p:spPr>
          <a:xfrm>
            <a:off x="443227" y="2962838"/>
            <a:ext cx="4722587" cy="234176"/>
          </a:xfrm>
          <a:prstGeom prst="rect">
            <a:avLst/>
          </a:prstGeom>
          <a:solidFill>
            <a:schemeClr val="accent2">
              <a:lumMod val="60000"/>
              <a:lumOff val="40000"/>
              <a:alpha val="54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02B2D9F-45B9-4636-8A02-A48EBEA85BDD}"/>
              </a:ext>
            </a:extLst>
          </p:cNvPr>
          <p:cNvSpPr/>
          <p:nvPr/>
        </p:nvSpPr>
        <p:spPr>
          <a:xfrm>
            <a:off x="443227" y="3197014"/>
            <a:ext cx="4722587" cy="234176"/>
          </a:xfrm>
          <a:prstGeom prst="rect">
            <a:avLst/>
          </a:prstGeom>
          <a:solidFill>
            <a:schemeClr val="accent6">
              <a:lumMod val="60000"/>
              <a:lumOff val="40000"/>
              <a:alpha val="54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C9A614E-0755-4F43-9727-F8958A04E7E1}"/>
              </a:ext>
            </a:extLst>
          </p:cNvPr>
          <p:cNvSpPr/>
          <p:nvPr/>
        </p:nvSpPr>
        <p:spPr>
          <a:xfrm>
            <a:off x="443226" y="4424487"/>
            <a:ext cx="4722587" cy="1541973"/>
          </a:xfrm>
          <a:prstGeom prst="rect">
            <a:avLst/>
          </a:prstGeom>
          <a:solidFill>
            <a:schemeClr val="accent6">
              <a:lumMod val="60000"/>
              <a:lumOff val="40000"/>
              <a:alpha val="54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B40A671-0E93-4437-9E2C-723F18605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-186592"/>
            <a:ext cx="11176000" cy="1325563"/>
          </a:xfrm>
        </p:spPr>
        <p:txBody>
          <a:bodyPr/>
          <a:lstStyle/>
          <a:p>
            <a:r>
              <a:rPr lang="zh-CN" altLang="en-US" dirty="0"/>
              <a:t>红黑树的删除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1F8E73-01A6-4E87-905F-8694CDFA9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92" y="990744"/>
            <a:ext cx="5452208" cy="579303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60000"/>
              </a:lnSpc>
              <a:buNone/>
            </a:pPr>
            <a:r>
              <a:rPr lang="en-US" altLang="zh-CN" sz="1800" b="1" dirty="0">
                <a:latin typeface="Sitka Banner" panose="02000505000000020004" pitchFamily="2" charset="0"/>
              </a:rPr>
              <a:t>RB-DELETE(</a:t>
            </a:r>
            <a:r>
              <a:rPr lang="en-US" altLang="zh-CN" sz="1800" b="1" dirty="0" err="1">
                <a:latin typeface="Sitka Banner" panose="02000505000000020004" pitchFamily="2" charset="0"/>
              </a:rPr>
              <a:t>T,z</a:t>
            </a:r>
            <a:r>
              <a:rPr lang="en-US" altLang="zh-CN" sz="1800" b="1" dirty="0">
                <a:latin typeface="Sitka Banner" panose="02000505000000020004" pitchFamily="2" charset="0"/>
              </a:rPr>
              <a:t>)</a:t>
            </a:r>
          </a:p>
          <a:p>
            <a:pPr marL="457200" indent="-457200">
              <a:lnSpc>
                <a:spcPct val="60000"/>
              </a:lnSpc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y = z</a:t>
            </a:r>
          </a:p>
          <a:p>
            <a:pPr marL="457200" indent="-457200">
              <a:lnSpc>
                <a:spcPct val="60000"/>
              </a:lnSpc>
              <a:buFont typeface="+mj-lt"/>
              <a:buAutoNum type="arabicPeriod"/>
            </a:pPr>
            <a:r>
              <a:rPr lang="en-US" altLang="zh-CN" sz="1600" dirty="0" err="1">
                <a:latin typeface="Consolas" panose="020B0609020204030204" pitchFamily="49" charset="0"/>
              </a:rPr>
              <a:t>y_original_color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latin typeface="Consolas" panose="020B0609020204030204" pitchFamily="49" charset="0"/>
              </a:rPr>
              <a:t>y.color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457200" indent="-457200">
              <a:lnSpc>
                <a:spcPct val="60000"/>
              </a:lnSpc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if </a:t>
            </a:r>
            <a:r>
              <a:rPr lang="en-US" altLang="zh-CN" sz="1600" dirty="0" err="1">
                <a:latin typeface="Consolas" panose="020B0609020204030204" pitchFamily="49" charset="0"/>
              </a:rPr>
              <a:t>z.left</a:t>
            </a:r>
            <a:r>
              <a:rPr lang="en-US" altLang="zh-CN" sz="1600" dirty="0">
                <a:latin typeface="Consolas" panose="020B0609020204030204" pitchFamily="49" charset="0"/>
              </a:rPr>
              <a:t> == </a:t>
            </a:r>
            <a:r>
              <a:rPr lang="en-US" altLang="zh-CN" sz="1600" dirty="0" err="1">
                <a:latin typeface="Consolas" panose="020B0609020204030204" pitchFamily="49" charset="0"/>
              </a:rPr>
              <a:t>T.nil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457200" indent="-457200">
              <a:lnSpc>
                <a:spcPct val="60000"/>
              </a:lnSpc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x = </a:t>
            </a:r>
            <a:r>
              <a:rPr lang="en-US" altLang="zh-CN" sz="1600" dirty="0" err="1">
                <a:latin typeface="Consolas" panose="020B0609020204030204" pitchFamily="49" charset="0"/>
              </a:rPr>
              <a:t>z.right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457200" indent="-457200">
              <a:lnSpc>
                <a:spcPct val="60000"/>
              </a:lnSpc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RB-TRANSPLANT(</a:t>
            </a:r>
            <a:r>
              <a:rPr lang="en-US" altLang="zh-CN" sz="1600" dirty="0" err="1">
                <a:latin typeface="Consolas" panose="020B0609020204030204" pitchFamily="49" charset="0"/>
              </a:rPr>
              <a:t>T,z,z.right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</a:p>
          <a:p>
            <a:pPr marL="457200" indent="-457200">
              <a:lnSpc>
                <a:spcPct val="60000"/>
              </a:lnSpc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elseif </a:t>
            </a:r>
            <a:r>
              <a:rPr lang="en-US" altLang="zh-CN" sz="1600" dirty="0" err="1">
                <a:latin typeface="Consolas" panose="020B0609020204030204" pitchFamily="49" charset="0"/>
              </a:rPr>
              <a:t>z.right</a:t>
            </a:r>
            <a:r>
              <a:rPr lang="en-US" altLang="zh-CN" sz="1600" dirty="0">
                <a:latin typeface="Consolas" panose="020B0609020204030204" pitchFamily="49" charset="0"/>
              </a:rPr>
              <a:t> == </a:t>
            </a:r>
            <a:r>
              <a:rPr lang="en-US" altLang="zh-CN" sz="1600" dirty="0" err="1">
                <a:latin typeface="Consolas" panose="020B0609020204030204" pitchFamily="49" charset="0"/>
              </a:rPr>
              <a:t>T.nil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457200" indent="-457200">
              <a:lnSpc>
                <a:spcPct val="60000"/>
              </a:lnSpc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x = </a:t>
            </a:r>
            <a:r>
              <a:rPr lang="en-US" altLang="zh-CN" sz="1600" dirty="0" err="1">
                <a:latin typeface="Consolas" panose="020B0609020204030204" pitchFamily="49" charset="0"/>
              </a:rPr>
              <a:t>z.left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457200" indent="-457200">
              <a:lnSpc>
                <a:spcPct val="60000"/>
              </a:lnSpc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RB-TRANSPLANT(</a:t>
            </a:r>
            <a:r>
              <a:rPr lang="en-US" altLang="zh-CN" sz="1600" dirty="0" err="1">
                <a:latin typeface="Consolas" panose="020B0609020204030204" pitchFamily="49" charset="0"/>
              </a:rPr>
              <a:t>T,z,z.left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</a:p>
          <a:p>
            <a:pPr marL="457200" indent="-457200">
              <a:lnSpc>
                <a:spcPct val="60000"/>
              </a:lnSpc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else y = TREE-MINIMUM(</a:t>
            </a:r>
            <a:r>
              <a:rPr lang="en-US" altLang="zh-CN" sz="1600" dirty="0" err="1">
                <a:latin typeface="Consolas" panose="020B0609020204030204" pitchFamily="49" charset="0"/>
              </a:rPr>
              <a:t>z.right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</a:p>
          <a:p>
            <a:pPr marL="457200" indent="-457200">
              <a:lnSpc>
                <a:spcPct val="60000"/>
              </a:lnSpc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dirty="0" err="1">
                <a:latin typeface="Consolas" panose="020B0609020204030204" pitchFamily="49" charset="0"/>
              </a:rPr>
              <a:t>y_original_color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latin typeface="Consolas" panose="020B0609020204030204" pitchFamily="49" charset="0"/>
              </a:rPr>
              <a:t>y.color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457200" indent="-457200">
              <a:lnSpc>
                <a:spcPct val="60000"/>
              </a:lnSpc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x = </a:t>
            </a:r>
            <a:r>
              <a:rPr lang="en-US" altLang="zh-CN" sz="1600" dirty="0" err="1">
                <a:latin typeface="Consolas" panose="020B0609020204030204" pitchFamily="49" charset="0"/>
              </a:rPr>
              <a:t>y.right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457200" indent="-457200">
              <a:lnSpc>
                <a:spcPct val="60000"/>
              </a:lnSpc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if </a:t>
            </a:r>
            <a:r>
              <a:rPr lang="en-US" altLang="zh-CN" sz="1600" dirty="0" err="1">
                <a:latin typeface="Consolas" panose="020B0609020204030204" pitchFamily="49" charset="0"/>
              </a:rPr>
              <a:t>y.p</a:t>
            </a:r>
            <a:r>
              <a:rPr lang="en-US" altLang="zh-CN" sz="1600" dirty="0">
                <a:latin typeface="Consolas" panose="020B0609020204030204" pitchFamily="49" charset="0"/>
              </a:rPr>
              <a:t> == z</a:t>
            </a:r>
          </a:p>
          <a:p>
            <a:pPr marL="457200" indent="-457200">
              <a:lnSpc>
                <a:spcPct val="60000"/>
              </a:lnSpc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latin typeface="Consolas" panose="020B0609020204030204" pitchFamily="49" charset="0"/>
              </a:rPr>
              <a:t>x.p</a:t>
            </a:r>
            <a:r>
              <a:rPr lang="en-US" altLang="zh-CN" sz="1600" dirty="0">
                <a:latin typeface="Consolas" panose="020B0609020204030204" pitchFamily="49" charset="0"/>
              </a:rPr>
              <a:t> = y</a:t>
            </a:r>
          </a:p>
          <a:p>
            <a:pPr marL="457200" indent="-457200">
              <a:lnSpc>
                <a:spcPct val="60000"/>
              </a:lnSpc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else RB-TRANSPLANT(</a:t>
            </a:r>
            <a:r>
              <a:rPr lang="en-US" altLang="zh-CN" sz="1600" dirty="0" err="1">
                <a:latin typeface="Consolas" panose="020B0609020204030204" pitchFamily="49" charset="0"/>
              </a:rPr>
              <a:t>T,y,y.right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</a:p>
          <a:p>
            <a:pPr marL="457200" indent="-457200">
              <a:lnSpc>
                <a:spcPct val="60000"/>
              </a:lnSpc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latin typeface="Consolas" panose="020B0609020204030204" pitchFamily="49" charset="0"/>
              </a:rPr>
              <a:t>y.right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latin typeface="Consolas" panose="020B0609020204030204" pitchFamily="49" charset="0"/>
              </a:rPr>
              <a:t>z.right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457200" indent="-457200">
              <a:lnSpc>
                <a:spcPct val="60000"/>
              </a:lnSpc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latin typeface="Consolas" panose="020B0609020204030204" pitchFamily="49" charset="0"/>
              </a:rPr>
              <a:t>y.right.p</a:t>
            </a:r>
            <a:r>
              <a:rPr lang="en-US" altLang="zh-CN" sz="1600" dirty="0">
                <a:latin typeface="Consolas" panose="020B0609020204030204" pitchFamily="49" charset="0"/>
              </a:rPr>
              <a:t> = y</a:t>
            </a:r>
          </a:p>
          <a:p>
            <a:pPr marL="457200" indent="-457200">
              <a:lnSpc>
                <a:spcPct val="60000"/>
              </a:lnSpc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RB-TRANSPLANT(</a:t>
            </a:r>
            <a:r>
              <a:rPr lang="en-US" altLang="zh-CN" sz="1600" dirty="0" err="1">
                <a:latin typeface="Consolas" panose="020B0609020204030204" pitchFamily="49" charset="0"/>
              </a:rPr>
              <a:t>T,z,y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</a:p>
          <a:p>
            <a:pPr marL="457200" indent="-457200">
              <a:lnSpc>
                <a:spcPct val="60000"/>
              </a:lnSpc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dirty="0" err="1">
                <a:latin typeface="Consolas" panose="020B0609020204030204" pitchFamily="49" charset="0"/>
              </a:rPr>
              <a:t>y.left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latin typeface="Consolas" panose="020B0609020204030204" pitchFamily="49" charset="0"/>
              </a:rPr>
              <a:t>z.left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457200" indent="-457200">
              <a:lnSpc>
                <a:spcPct val="60000"/>
              </a:lnSpc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dirty="0" err="1">
                <a:latin typeface="Consolas" panose="020B0609020204030204" pitchFamily="49" charset="0"/>
              </a:rPr>
              <a:t>y.left.p</a:t>
            </a:r>
            <a:r>
              <a:rPr lang="en-US" altLang="zh-CN" sz="1600" dirty="0">
                <a:latin typeface="Consolas" panose="020B0609020204030204" pitchFamily="49" charset="0"/>
              </a:rPr>
              <a:t> = y</a:t>
            </a:r>
          </a:p>
          <a:p>
            <a:pPr marL="457200" indent="-457200">
              <a:lnSpc>
                <a:spcPct val="60000"/>
              </a:lnSpc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dirty="0" err="1">
                <a:latin typeface="Consolas" panose="020B0609020204030204" pitchFamily="49" charset="0"/>
              </a:rPr>
              <a:t>y.color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latin typeface="Consolas" panose="020B0609020204030204" pitchFamily="49" charset="0"/>
              </a:rPr>
              <a:t>z.color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457200" indent="-457200">
              <a:lnSpc>
                <a:spcPct val="60000"/>
              </a:lnSpc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if </a:t>
            </a:r>
            <a:r>
              <a:rPr lang="en-US" altLang="zh-CN" sz="1600" dirty="0" err="1">
                <a:latin typeface="Consolas" panose="020B0609020204030204" pitchFamily="49" charset="0"/>
              </a:rPr>
              <a:t>y_original_color</a:t>
            </a:r>
            <a:r>
              <a:rPr lang="en-US" altLang="zh-CN" sz="1600" dirty="0">
                <a:latin typeface="Consolas" panose="020B0609020204030204" pitchFamily="49" charset="0"/>
              </a:rPr>
              <a:t> == BLACK</a:t>
            </a:r>
          </a:p>
          <a:p>
            <a:pPr marL="457200" indent="-457200">
              <a:lnSpc>
                <a:spcPct val="60000"/>
              </a:lnSpc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RB-DELETE-FIXUP(</a:t>
            </a:r>
            <a:r>
              <a:rPr lang="en-US" altLang="zh-CN" sz="1600" dirty="0" err="1">
                <a:latin typeface="Consolas" panose="020B0609020204030204" pitchFamily="49" charset="0"/>
              </a:rPr>
              <a:t>T,x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C99057-4498-48D2-B82D-BDC4634FC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pPr/>
              <a:t>25</a:t>
            </a:fld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0C22336-7BE9-4B6E-8BCC-865A29115376}"/>
              </a:ext>
            </a:extLst>
          </p:cNvPr>
          <p:cNvSpPr txBox="1">
            <a:spLocks/>
          </p:cNvSpPr>
          <p:nvPr/>
        </p:nvSpPr>
        <p:spPr>
          <a:xfrm>
            <a:off x="5896708" y="-180317"/>
            <a:ext cx="56515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j-cs"/>
              </a:defRPr>
            </a:lvl1pPr>
          </a:lstStyle>
          <a:p>
            <a:r>
              <a:rPr lang="zh-CN" altLang="en-US" sz="2400" dirty="0"/>
              <a:t>二叉搜索树的删除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3D4079EB-B8F7-430C-BA62-10E40A839112}"/>
              </a:ext>
            </a:extLst>
          </p:cNvPr>
          <p:cNvSpPr txBox="1">
            <a:spLocks/>
          </p:cNvSpPr>
          <p:nvPr/>
        </p:nvSpPr>
        <p:spPr>
          <a:xfrm>
            <a:off x="5968999" y="667771"/>
            <a:ext cx="4234367" cy="3344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1pPr>
            <a:lvl2pPr marL="518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2pPr>
            <a:lvl3pPr marL="806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3pPr>
            <a:lvl4pPr marL="109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4pPr>
            <a:lvl5pPr marL="1382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b="1" dirty="0">
                <a:latin typeface="Sitka Banner" panose="02000505000000020004" pitchFamily="2" charset="0"/>
              </a:rPr>
              <a:t>TREE-DELETE(</a:t>
            </a:r>
            <a:r>
              <a:rPr lang="en-US" altLang="zh-CN" sz="1600" b="1" dirty="0" err="1">
                <a:latin typeface="Sitka Banner" panose="02000505000000020004" pitchFamily="2" charset="0"/>
              </a:rPr>
              <a:t>T,z</a:t>
            </a:r>
            <a:r>
              <a:rPr lang="en-US" altLang="zh-CN" sz="1600" b="1" dirty="0">
                <a:latin typeface="Sitka Banner" panose="02000505000000020004" pitchFamily="2" charset="0"/>
              </a:rPr>
              <a:t>)</a:t>
            </a:r>
          </a:p>
          <a:p>
            <a:pPr marL="514350" indent="-514350">
              <a:lnSpc>
                <a:spcPct val="50000"/>
              </a:lnSpc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if </a:t>
            </a:r>
            <a:r>
              <a:rPr lang="en-US" altLang="zh-CN" sz="1600" dirty="0" err="1">
                <a:latin typeface="Consolas" panose="020B0609020204030204" pitchFamily="49" charset="0"/>
              </a:rPr>
              <a:t>z.left</a:t>
            </a:r>
            <a:r>
              <a:rPr lang="en-US" altLang="zh-CN" sz="1600" dirty="0">
                <a:latin typeface="Consolas" panose="020B0609020204030204" pitchFamily="49" charset="0"/>
              </a:rPr>
              <a:t> == NIL</a:t>
            </a:r>
          </a:p>
          <a:p>
            <a:pPr marL="514350" indent="-514350">
              <a:lnSpc>
                <a:spcPct val="50000"/>
              </a:lnSpc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TRANSPLANT(</a:t>
            </a:r>
            <a:r>
              <a:rPr lang="en-US" altLang="zh-CN" sz="1600" dirty="0" err="1">
                <a:latin typeface="Consolas" panose="020B0609020204030204" pitchFamily="49" charset="0"/>
              </a:rPr>
              <a:t>T,z,z.right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</a:p>
          <a:p>
            <a:pPr marL="514350" indent="-514350">
              <a:lnSpc>
                <a:spcPct val="50000"/>
              </a:lnSpc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elseif </a:t>
            </a:r>
            <a:r>
              <a:rPr lang="en-US" altLang="zh-CN" sz="1600" dirty="0" err="1">
                <a:latin typeface="Consolas" panose="020B0609020204030204" pitchFamily="49" charset="0"/>
              </a:rPr>
              <a:t>z.right</a:t>
            </a:r>
            <a:r>
              <a:rPr lang="en-US" altLang="zh-CN" sz="1600" dirty="0">
                <a:latin typeface="Consolas" panose="020B0609020204030204" pitchFamily="49" charset="0"/>
              </a:rPr>
              <a:t> == NIL</a:t>
            </a:r>
          </a:p>
          <a:p>
            <a:pPr marL="514350" indent="-514350">
              <a:lnSpc>
                <a:spcPct val="50000"/>
              </a:lnSpc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TRANSPLANT(</a:t>
            </a:r>
            <a:r>
              <a:rPr lang="en-US" altLang="zh-CN" sz="1600" dirty="0" err="1">
                <a:latin typeface="Consolas" panose="020B0609020204030204" pitchFamily="49" charset="0"/>
              </a:rPr>
              <a:t>T,z,z.left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</a:p>
          <a:p>
            <a:pPr marL="514350" indent="-514350">
              <a:lnSpc>
                <a:spcPct val="50000"/>
              </a:lnSpc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else y = TREE-MINIMUM(</a:t>
            </a:r>
            <a:r>
              <a:rPr lang="en-US" altLang="zh-CN" sz="1600" dirty="0" err="1">
                <a:latin typeface="Consolas" panose="020B0609020204030204" pitchFamily="49" charset="0"/>
              </a:rPr>
              <a:t>z.right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</a:p>
          <a:p>
            <a:pPr marL="514350" indent="-514350">
              <a:lnSpc>
                <a:spcPct val="50000"/>
              </a:lnSpc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if </a:t>
            </a:r>
            <a:r>
              <a:rPr lang="en-US" altLang="zh-CN" sz="1600" dirty="0" err="1">
                <a:latin typeface="Consolas" panose="020B0609020204030204" pitchFamily="49" charset="0"/>
              </a:rPr>
              <a:t>y.p</a:t>
            </a:r>
            <a:r>
              <a:rPr lang="en-US" altLang="zh-CN" sz="1600" dirty="0">
                <a:latin typeface="Consolas" panose="020B0609020204030204" pitchFamily="49" charset="0"/>
              </a:rPr>
              <a:t> != z</a:t>
            </a:r>
          </a:p>
          <a:p>
            <a:pPr marL="514350" indent="-514350">
              <a:lnSpc>
                <a:spcPct val="50000"/>
              </a:lnSpc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    TRANSPLANT(</a:t>
            </a:r>
            <a:r>
              <a:rPr lang="en-US" altLang="zh-CN" sz="1600" dirty="0" err="1">
                <a:latin typeface="Consolas" panose="020B0609020204030204" pitchFamily="49" charset="0"/>
              </a:rPr>
              <a:t>T,y,y.right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</a:p>
          <a:p>
            <a:pPr marL="514350" indent="-514350">
              <a:lnSpc>
                <a:spcPct val="50000"/>
              </a:lnSpc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latin typeface="Consolas" panose="020B0609020204030204" pitchFamily="49" charset="0"/>
              </a:rPr>
              <a:t>y.right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latin typeface="Consolas" panose="020B0609020204030204" pitchFamily="49" charset="0"/>
              </a:rPr>
              <a:t>z.right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514350" indent="-514350">
              <a:lnSpc>
                <a:spcPct val="50000"/>
              </a:lnSpc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latin typeface="Consolas" panose="020B0609020204030204" pitchFamily="49" charset="0"/>
              </a:rPr>
              <a:t>y.right.p</a:t>
            </a:r>
            <a:r>
              <a:rPr lang="en-US" altLang="zh-CN" sz="1600" dirty="0">
                <a:latin typeface="Consolas" panose="020B0609020204030204" pitchFamily="49" charset="0"/>
              </a:rPr>
              <a:t> = y</a:t>
            </a:r>
          </a:p>
          <a:p>
            <a:pPr marL="514350" indent="-514350">
              <a:lnSpc>
                <a:spcPct val="50000"/>
              </a:lnSpc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TRANSPLANT(</a:t>
            </a:r>
            <a:r>
              <a:rPr lang="en-US" altLang="zh-CN" sz="1600" dirty="0" err="1">
                <a:latin typeface="Consolas" panose="020B0609020204030204" pitchFamily="49" charset="0"/>
              </a:rPr>
              <a:t>T,z,y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</a:p>
          <a:p>
            <a:pPr marL="514350" indent="-514350">
              <a:lnSpc>
                <a:spcPct val="50000"/>
              </a:lnSpc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dirty="0" err="1">
                <a:latin typeface="Consolas" panose="020B0609020204030204" pitchFamily="49" charset="0"/>
              </a:rPr>
              <a:t>y.left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latin typeface="Consolas" panose="020B0609020204030204" pitchFamily="49" charset="0"/>
              </a:rPr>
              <a:t>z.left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514350" indent="-514350">
              <a:lnSpc>
                <a:spcPct val="50000"/>
              </a:lnSpc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dirty="0" err="1">
                <a:latin typeface="Consolas" panose="020B0609020204030204" pitchFamily="49" charset="0"/>
              </a:rPr>
              <a:t>y.left.p</a:t>
            </a:r>
            <a:r>
              <a:rPr lang="en-US" altLang="zh-CN" sz="1600" dirty="0">
                <a:latin typeface="Consolas" panose="020B0609020204030204" pitchFamily="49" charset="0"/>
              </a:rPr>
              <a:t> = y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4222CD2B-0F8E-431C-B67B-14BF5DAE3959}"/>
              </a:ext>
            </a:extLst>
          </p:cNvPr>
          <p:cNvSpPr txBox="1">
            <a:spLocks/>
          </p:cNvSpPr>
          <p:nvPr/>
        </p:nvSpPr>
        <p:spPr>
          <a:xfrm>
            <a:off x="5896708" y="4264033"/>
            <a:ext cx="2550535" cy="627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j-cs"/>
              </a:defRPr>
            </a:lvl1pPr>
          </a:lstStyle>
          <a:p>
            <a:r>
              <a:rPr lang="zh-CN" altLang="en-US" sz="2400" dirty="0"/>
              <a:t>红黑树的移栽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3147DD3-2510-413D-8788-6E7FC49FB5F5}"/>
              </a:ext>
            </a:extLst>
          </p:cNvPr>
          <p:cNvSpPr txBox="1"/>
          <p:nvPr/>
        </p:nvSpPr>
        <p:spPr>
          <a:xfrm>
            <a:off x="6017345" y="4739509"/>
            <a:ext cx="29180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Sitka Banner" panose="02000505000000020004" pitchFamily="2" charset="0"/>
              </a:rPr>
              <a:t>RB-TRANPLANT(</a:t>
            </a:r>
            <a:r>
              <a:rPr lang="en-US" altLang="zh-CN" sz="1600" b="1" dirty="0" err="1">
                <a:latin typeface="Sitka Banner" panose="02000505000000020004" pitchFamily="2" charset="0"/>
              </a:rPr>
              <a:t>T,u,v</a:t>
            </a:r>
            <a:r>
              <a:rPr lang="en-US" altLang="zh-CN" sz="1600" b="1" dirty="0">
                <a:latin typeface="Sitka Banner" panose="02000505000000020004" pitchFamily="2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if </a:t>
            </a:r>
            <a:r>
              <a:rPr lang="en-US" altLang="zh-CN" sz="1600" dirty="0" err="1">
                <a:latin typeface="Consolas" panose="020B0609020204030204" pitchFamily="49" charset="0"/>
              </a:rPr>
              <a:t>u.p</a:t>
            </a:r>
            <a:r>
              <a:rPr lang="en-US" altLang="zh-CN" sz="1600" dirty="0">
                <a:latin typeface="Consolas" panose="020B0609020204030204" pitchFamily="49" charset="0"/>
              </a:rPr>
              <a:t> == </a:t>
            </a:r>
            <a:r>
              <a:rPr lang="en-US" altLang="zh-CN" sz="1600" dirty="0" err="1">
                <a:latin typeface="Consolas" panose="020B0609020204030204" pitchFamily="49" charset="0"/>
              </a:rPr>
              <a:t>T.nil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dirty="0" err="1">
                <a:latin typeface="Consolas" panose="020B0609020204030204" pitchFamily="49" charset="0"/>
              </a:rPr>
              <a:t>T.root</a:t>
            </a:r>
            <a:r>
              <a:rPr lang="en-US" altLang="zh-CN" sz="1600" dirty="0">
                <a:latin typeface="Consolas" panose="020B0609020204030204" pitchFamily="49" charset="0"/>
              </a:rPr>
              <a:t> = v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elseif u == </a:t>
            </a:r>
            <a:r>
              <a:rPr lang="en-US" altLang="zh-CN" sz="1600" dirty="0" err="1">
                <a:latin typeface="Consolas" panose="020B0609020204030204" pitchFamily="49" charset="0"/>
              </a:rPr>
              <a:t>u.p.left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dirty="0" err="1">
                <a:latin typeface="Consolas" panose="020B0609020204030204" pitchFamily="49" charset="0"/>
              </a:rPr>
              <a:t>u.p.left</a:t>
            </a:r>
            <a:r>
              <a:rPr lang="en-US" altLang="zh-CN" sz="1600" dirty="0">
                <a:latin typeface="Consolas" panose="020B0609020204030204" pitchFamily="49" charset="0"/>
              </a:rPr>
              <a:t> = v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else </a:t>
            </a:r>
            <a:r>
              <a:rPr lang="en-US" altLang="zh-CN" sz="1600" dirty="0" err="1">
                <a:latin typeface="Consolas" panose="020B0609020204030204" pitchFamily="49" charset="0"/>
              </a:rPr>
              <a:t>u.p.right</a:t>
            </a:r>
            <a:r>
              <a:rPr lang="en-US" altLang="zh-CN" sz="1600" dirty="0">
                <a:latin typeface="Consolas" panose="020B0609020204030204" pitchFamily="49" charset="0"/>
              </a:rPr>
              <a:t> = v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err="1">
                <a:latin typeface="Consolas" panose="020B0609020204030204" pitchFamily="49" charset="0"/>
              </a:rPr>
              <a:t>v.p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latin typeface="Consolas" panose="020B0609020204030204" pitchFamily="49" charset="0"/>
              </a:rPr>
              <a:t>u.p</a:t>
            </a:r>
            <a:r>
              <a:rPr lang="en-US" altLang="zh-CN" sz="1200" dirty="0">
                <a:latin typeface="Consolas" panose="020B0609020204030204" pitchFamily="49" charset="0"/>
              </a:rPr>
              <a:t>  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sp>
        <p:nvSpPr>
          <p:cNvPr id="20" name="PA-标题 1">
            <a:extLst>
              <a:ext uri="{FF2B5EF4-FFF2-40B4-BE49-F238E27FC236}">
                <a16:creationId xmlns:a16="http://schemas.microsoft.com/office/drawing/2014/main" id="{29DC0DE3-E7BF-4C8C-B12E-113EBC410339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8935372" y="4333626"/>
            <a:ext cx="3149948" cy="4911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j-cs"/>
              </a:defRPr>
            </a:lvl1pPr>
          </a:lstStyle>
          <a:p>
            <a:r>
              <a:rPr lang="zh-CN" altLang="en-US" sz="2400" dirty="0"/>
              <a:t>二叉搜索树的移栽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0B84F48-4D03-4FBA-8C23-329035A7449A}"/>
              </a:ext>
            </a:extLst>
          </p:cNvPr>
          <p:cNvSpPr txBox="1"/>
          <p:nvPr/>
        </p:nvSpPr>
        <p:spPr>
          <a:xfrm>
            <a:off x="5918912" y="4085355"/>
            <a:ext cx="3259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以 </a:t>
            </a:r>
            <a:r>
              <a:rPr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v </a:t>
            </a:r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为根的子树来替换以 </a:t>
            </a:r>
            <a:r>
              <a:rPr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u </a:t>
            </a:r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为根的子树</a:t>
            </a:r>
          </a:p>
        </p:txBody>
      </p:sp>
    </p:spTree>
    <p:extLst>
      <p:ext uri="{BB962C8B-B14F-4D97-AF65-F5344CB8AC3E}">
        <p14:creationId xmlns:p14="http://schemas.microsoft.com/office/powerpoint/2010/main" val="32177024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C5AAEE8-C3E8-43FB-BF78-C1B12BABA294}"/>
              </a:ext>
            </a:extLst>
          </p:cNvPr>
          <p:cNvSpPr/>
          <p:nvPr/>
        </p:nvSpPr>
        <p:spPr>
          <a:xfrm>
            <a:off x="444500" y="1940312"/>
            <a:ext cx="7828522" cy="990799"/>
          </a:xfrm>
          <a:prstGeom prst="rect">
            <a:avLst/>
          </a:prstGeom>
          <a:solidFill>
            <a:schemeClr val="accent1">
              <a:lumMod val="60000"/>
              <a:lumOff val="40000"/>
              <a:alpha val="26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A524C68-0B26-4FF7-ACE4-0D37D1247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27159"/>
            <a:ext cx="11176000" cy="838813"/>
          </a:xfrm>
        </p:spPr>
        <p:txBody>
          <a:bodyPr/>
          <a:lstStyle/>
          <a:p>
            <a:r>
              <a:rPr lang="zh-CN" altLang="en-US" dirty="0"/>
              <a:t>红黑树删除后的平衡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A8926A-6D84-4313-9694-9C7B9B414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pPr/>
              <a:t>26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36D085E-C8FE-497C-B7B7-463FC5033B64}"/>
              </a:ext>
            </a:extLst>
          </p:cNvPr>
          <p:cNvSpPr txBox="1"/>
          <p:nvPr/>
        </p:nvSpPr>
        <p:spPr>
          <a:xfrm>
            <a:off x="7572317" y="2253127"/>
            <a:ext cx="700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case 1</a:t>
            </a:r>
            <a:endParaRPr lang="zh-CN" altLang="en-US" sz="1600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BDE00A8-E138-4F17-8BCB-46AD7A59A917}"/>
              </a:ext>
            </a:extLst>
          </p:cNvPr>
          <p:cNvSpPr/>
          <p:nvPr/>
        </p:nvSpPr>
        <p:spPr>
          <a:xfrm>
            <a:off x="419156" y="3216067"/>
            <a:ext cx="7828522" cy="441534"/>
          </a:xfrm>
          <a:prstGeom prst="rect">
            <a:avLst/>
          </a:prstGeom>
          <a:solidFill>
            <a:srgbClr val="FFC000">
              <a:alpha val="26000"/>
            </a:srgb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D4CA624-2ECD-4B19-9CE9-EA8946C8DDF5}"/>
              </a:ext>
            </a:extLst>
          </p:cNvPr>
          <p:cNvSpPr txBox="1"/>
          <p:nvPr/>
        </p:nvSpPr>
        <p:spPr>
          <a:xfrm>
            <a:off x="7584990" y="3265834"/>
            <a:ext cx="700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case 2</a:t>
            </a:r>
            <a:endParaRPr lang="zh-CN" altLang="en-US" sz="1600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7A506CD-3163-4545-BADC-8ACBB43DDA73}"/>
              </a:ext>
            </a:extLst>
          </p:cNvPr>
          <p:cNvSpPr/>
          <p:nvPr/>
        </p:nvSpPr>
        <p:spPr>
          <a:xfrm>
            <a:off x="419156" y="3905202"/>
            <a:ext cx="7828522" cy="1008000"/>
          </a:xfrm>
          <a:prstGeom prst="rect">
            <a:avLst/>
          </a:prstGeom>
          <a:solidFill>
            <a:srgbClr val="92D050">
              <a:alpha val="26000"/>
            </a:srgb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CD17E3C-DA1A-4EEF-B1DE-CD2C6C59499A}"/>
              </a:ext>
            </a:extLst>
          </p:cNvPr>
          <p:cNvSpPr txBox="1"/>
          <p:nvPr/>
        </p:nvSpPr>
        <p:spPr>
          <a:xfrm>
            <a:off x="7584990" y="4239925"/>
            <a:ext cx="700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case 3</a:t>
            </a:r>
            <a:endParaRPr lang="zh-CN" altLang="en-US" sz="1600" b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FB6A0A7-2B22-419B-A567-DF0DFBB4FA21}"/>
              </a:ext>
            </a:extLst>
          </p:cNvPr>
          <p:cNvSpPr/>
          <p:nvPr/>
        </p:nvSpPr>
        <p:spPr>
          <a:xfrm>
            <a:off x="419156" y="4913202"/>
            <a:ext cx="7828522" cy="1188000"/>
          </a:xfrm>
          <a:prstGeom prst="rect">
            <a:avLst/>
          </a:prstGeom>
          <a:solidFill>
            <a:schemeClr val="accent2">
              <a:lumMod val="75000"/>
              <a:alpha val="26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FDA7F5C-3BA9-4A09-8765-6660B347C5F6}"/>
              </a:ext>
            </a:extLst>
          </p:cNvPr>
          <p:cNvSpPr txBox="1"/>
          <p:nvPr/>
        </p:nvSpPr>
        <p:spPr>
          <a:xfrm>
            <a:off x="7572316" y="5330973"/>
            <a:ext cx="700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case 4</a:t>
            </a:r>
            <a:endParaRPr lang="zh-CN" altLang="en-US" sz="16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9246E5B-0596-472F-A255-ACB1E051DE76}"/>
              </a:ext>
            </a:extLst>
          </p:cNvPr>
          <p:cNvSpPr txBox="1"/>
          <p:nvPr/>
        </p:nvSpPr>
        <p:spPr>
          <a:xfrm>
            <a:off x="444501" y="671691"/>
            <a:ext cx="7115144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Sitka Banner" panose="02000505000000020004" pitchFamily="2" charset="0"/>
              </a:rPr>
              <a:t>RB-DELETE-FIXUP(</a:t>
            </a:r>
            <a:r>
              <a:rPr lang="en-US" altLang="zh-CN" b="1" dirty="0" err="1">
                <a:latin typeface="Sitka Banner" panose="02000505000000020004" pitchFamily="2" charset="0"/>
              </a:rPr>
              <a:t>T,x</a:t>
            </a:r>
            <a:r>
              <a:rPr lang="en-US" altLang="zh-CN" b="1" dirty="0">
                <a:latin typeface="Sitka Banner" panose="02000505000000020004" pitchFamily="2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while x != </a:t>
            </a:r>
            <a:r>
              <a:rPr lang="en-US" altLang="zh-CN" sz="1600" dirty="0" err="1">
                <a:latin typeface="Consolas" panose="020B0609020204030204" pitchFamily="49" charset="0"/>
              </a:rPr>
              <a:t>T.root</a:t>
            </a:r>
            <a:r>
              <a:rPr lang="en-US" altLang="zh-CN" sz="1600" dirty="0">
                <a:latin typeface="Consolas" panose="020B0609020204030204" pitchFamily="49" charset="0"/>
              </a:rPr>
              <a:t> &amp;&amp; </a:t>
            </a:r>
            <a:r>
              <a:rPr lang="en-US" altLang="zh-CN" sz="1600" dirty="0" err="1">
                <a:latin typeface="Consolas" panose="020B0609020204030204" pitchFamily="49" charset="0"/>
              </a:rPr>
              <a:t>x.color</a:t>
            </a:r>
            <a:r>
              <a:rPr lang="en-US" altLang="zh-CN" sz="1600" dirty="0">
                <a:latin typeface="Consolas" panose="020B0609020204030204" pitchFamily="49" charset="0"/>
              </a:rPr>
              <a:t> == BLACK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latin typeface="Consolas" panose="020B0609020204030204" pitchFamily="49" charset="0"/>
              </a:rPr>
              <a:t>if x == </a:t>
            </a:r>
            <a:r>
              <a:rPr lang="en-US" altLang="zh-CN" sz="1600" dirty="0" err="1">
                <a:latin typeface="Consolas" panose="020B0609020204030204" pitchFamily="49" charset="0"/>
              </a:rPr>
              <a:t>x.p.left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    w = </a:t>
            </a:r>
            <a:r>
              <a:rPr lang="en-US" altLang="zh-CN" sz="1600" dirty="0" err="1">
                <a:latin typeface="Consolas" panose="020B0609020204030204" pitchFamily="49" charset="0"/>
              </a:rPr>
              <a:t>x.p.right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    if </a:t>
            </a:r>
            <a:r>
              <a:rPr lang="en-US" altLang="zh-CN" sz="1600" dirty="0" err="1">
                <a:latin typeface="Consolas" panose="020B0609020204030204" pitchFamily="49" charset="0"/>
              </a:rPr>
              <a:t>w.color</a:t>
            </a:r>
            <a:r>
              <a:rPr lang="en-US" altLang="zh-CN" sz="1600" dirty="0">
                <a:latin typeface="Consolas" panose="020B0609020204030204" pitchFamily="49" charset="0"/>
              </a:rPr>
              <a:t> == RED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        </a:t>
            </a:r>
            <a:r>
              <a:rPr lang="en-US" altLang="zh-CN" sz="1600" dirty="0" err="1">
                <a:latin typeface="Consolas" panose="020B0609020204030204" pitchFamily="49" charset="0"/>
              </a:rPr>
              <a:t>w.color</a:t>
            </a:r>
            <a:r>
              <a:rPr lang="en-US" altLang="zh-CN" sz="1600" dirty="0">
                <a:latin typeface="Consolas" panose="020B0609020204030204" pitchFamily="49" charset="0"/>
              </a:rPr>
              <a:t> = BLACK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        </a:t>
            </a:r>
            <a:r>
              <a:rPr lang="en-US" altLang="zh-CN" sz="1600" dirty="0" err="1">
                <a:latin typeface="Consolas" panose="020B0609020204030204" pitchFamily="49" charset="0"/>
              </a:rPr>
              <a:t>x.p.color</a:t>
            </a:r>
            <a:r>
              <a:rPr lang="en-US" altLang="zh-CN" sz="1600" dirty="0">
                <a:latin typeface="Consolas" panose="020B0609020204030204" pitchFamily="49" charset="0"/>
              </a:rPr>
              <a:t> = RED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        LEFT-ROTATE(</a:t>
            </a:r>
            <a:r>
              <a:rPr lang="en-US" altLang="zh-CN" sz="1600" dirty="0" err="1">
                <a:latin typeface="Consolas" panose="020B0609020204030204" pitchFamily="49" charset="0"/>
              </a:rPr>
              <a:t>T,x.p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        w = </a:t>
            </a:r>
            <a:r>
              <a:rPr lang="en-US" altLang="zh-CN" sz="1600" dirty="0" err="1">
                <a:latin typeface="Consolas" panose="020B0609020204030204" pitchFamily="49" charset="0"/>
              </a:rPr>
              <a:t>x.p.right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    if </a:t>
            </a:r>
            <a:r>
              <a:rPr lang="en-US" altLang="zh-CN" sz="1600" dirty="0" err="1">
                <a:latin typeface="Consolas" panose="020B0609020204030204" pitchFamily="49" charset="0"/>
              </a:rPr>
              <a:t>w.left.color</a:t>
            </a:r>
            <a:r>
              <a:rPr lang="en-US" altLang="zh-CN" sz="1600" dirty="0">
                <a:latin typeface="Consolas" panose="020B0609020204030204" pitchFamily="49" charset="0"/>
              </a:rPr>
              <a:t> == BLACK &amp;&amp; </a:t>
            </a:r>
            <a:r>
              <a:rPr lang="en-US" altLang="zh-CN" sz="1600" dirty="0" err="1">
                <a:latin typeface="Consolas" panose="020B0609020204030204" pitchFamily="49" charset="0"/>
              </a:rPr>
              <a:t>w.right.color</a:t>
            </a:r>
            <a:r>
              <a:rPr lang="en-US" altLang="zh-CN" sz="1600" dirty="0">
                <a:latin typeface="Consolas" panose="020B0609020204030204" pitchFamily="49" charset="0"/>
              </a:rPr>
              <a:t> == BLACK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        </a:t>
            </a:r>
            <a:r>
              <a:rPr lang="en-US" altLang="zh-CN" sz="1600" dirty="0" err="1">
                <a:latin typeface="Consolas" panose="020B0609020204030204" pitchFamily="49" charset="0"/>
              </a:rPr>
              <a:t>w.color</a:t>
            </a:r>
            <a:r>
              <a:rPr lang="en-US" altLang="zh-CN" sz="1600" dirty="0">
                <a:latin typeface="Consolas" panose="020B0609020204030204" pitchFamily="49" charset="0"/>
              </a:rPr>
              <a:t> = RED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        x = </a:t>
            </a:r>
            <a:r>
              <a:rPr lang="en-US" altLang="zh-CN" sz="1600" dirty="0" err="1">
                <a:latin typeface="Consolas" panose="020B0609020204030204" pitchFamily="49" charset="0"/>
              </a:rPr>
              <a:t>x.p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    else if </a:t>
            </a:r>
            <a:r>
              <a:rPr lang="en-US" altLang="zh-CN" sz="1600" dirty="0" err="1">
                <a:latin typeface="Consolas" panose="020B0609020204030204" pitchFamily="49" charset="0"/>
              </a:rPr>
              <a:t>w.right.color</a:t>
            </a:r>
            <a:r>
              <a:rPr lang="en-US" altLang="zh-CN" sz="1600" dirty="0">
                <a:latin typeface="Consolas" panose="020B0609020204030204" pitchFamily="49" charset="0"/>
              </a:rPr>
              <a:t> == BLACK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             </a:t>
            </a:r>
            <a:r>
              <a:rPr lang="en-US" altLang="zh-CN" sz="1600" dirty="0" err="1">
                <a:latin typeface="Consolas" panose="020B0609020204030204" pitchFamily="49" charset="0"/>
              </a:rPr>
              <a:t>w.left.color</a:t>
            </a:r>
            <a:r>
              <a:rPr lang="en-US" altLang="zh-CN" sz="1600" dirty="0">
                <a:latin typeface="Consolas" panose="020B0609020204030204" pitchFamily="49" charset="0"/>
              </a:rPr>
              <a:t> = BLACK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             </a:t>
            </a:r>
            <a:r>
              <a:rPr lang="en-US" altLang="zh-CN" sz="1600" dirty="0" err="1">
                <a:latin typeface="Consolas" panose="020B0609020204030204" pitchFamily="49" charset="0"/>
              </a:rPr>
              <a:t>w.color</a:t>
            </a:r>
            <a:r>
              <a:rPr lang="en-US" altLang="zh-CN" sz="1600" dirty="0">
                <a:latin typeface="Consolas" panose="020B0609020204030204" pitchFamily="49" charset="0"/>
              </a:rPr>
              <a:t> = RED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             RIGHT-ROTATE(</a:t>
            </a:r>
            <a:r>
              <a:rPr lang="en-US" altLang="zh-CN" sz="1600" dirty="0" err="1">
                <a:latin typeface="Consolas" panose="020B0609020204030204" pitchFamily="49" charset="0"/>
              </a:rPr>
              <a:t>T,w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             w = </a:t>
            </a:r>
            <a:r>
              <a:rPr lang="en-US" altLang="zh-CN" sz="1600" dirty="0" err="1">
                <a:latin typeface="Consolas" panose="020B0609020204030204" pitchFamily="49" charset="0"/>
              </a:rPr>
              <a:t>x.p.right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         </a:t>
            </a:r>
            <a:r>
              <a:rPr lang="en-US" altLang="zh-CN" sz="1600" dirty="0" err="1">
                <a:latin typeface="Consolas" panose="020B0609020204030204" pitchFamily="49" charset="0"/>
              </a:rPr>
              <a:t>w.color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latin typeface="Consolas" panose="020B0609020204030204" pitchFamily="49" charset="0"/>
              </a:rPr>
              <a:t>x.p.color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         </a:t>
            </a:r>
            <a:r>
              <a:rPr lang="en-US" altLang="zh-CN" sz="1600" dirty="0" err="1">
                <a:latin typeface="Consolas" panose="020B0609020204030204" pitchFamily="49" charset="0"/>
              </a:rPr>
              <a:t>x.p.color</a:t>
            </a:r>
            <a:r>
              <a:rPr lang="en-US" altLang="zh-CN" sz="1600" dirty="0">
                <a:latin typeface="Consolas" panose="020B0609020204030204" pitchFamily="49" charset="0"/>
              </a:rPr>
              <a:t> = BLACK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         </a:t>
            </a:r>
            <a:r>
              <a:rPr lang="en-US" altLang="zh-CN" sz="1600" dirty="0" err="1">
                <a:latin typeface="Consolas" panose="020B0609020204030204" pitchFamily="49" charset="0"/>
              </a:rPr>
              <a:t>w.right.color</a:t>
            </a:r>
            <a:r>
              <a:rPr lang="en-US" altLang="zh-CN" sz="1600" dirty="0">
                <a:latin typeface="Consolas" panose="020B0609020204030204" pitchFamily="49" charset="0"/>
              </a:rPr>
              <a:t> = BLACK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         LEFT-ROTATE(</a:t>
            </a:r>
            <a:r>
              <a:rPr lang="en-US" altLang="zh-CN" sz="1600" dirty="0" err="1">
                <a:latin typeface="Consolas" panose="020B0609020204030204" pitchFamily="49" charset="0"/>
              </a:rPr>
              <a:t>T,x,p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         x = </a:t>
            </a:r>
            <a:r>
              <a:rPr lang="en-US" altLang="zh-CN" sz="1600" dirty="0" err="1">
                <a:latin typeface="Consolas" panose="020B0609020204030204" pitchFamily="49" charset="0"/>
              </a:rPr>
              <a:t>T.root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else (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交换上文中的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left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和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right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err="1">
                <a:latin typeface="Consolas" panose="020B0609020204030204" pitchFamily="49" charset="0"/>
              </a:rPr>
              <a:t>x.color</a:t>
            </a:r>
            <a:r>
              <a:rPr lang="en-US" altLang="zh-CN" sz="1600" dirty="0">
                <a:latin typeface="Consolas" panose="020B0609020204030204" pitchFamily="49" charset="0"/>
              </a:rPr>
              <a:t> = BLACK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569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新手期</a:t>
            </a:r>
            <a:endParaRPr lang="en-US" altLang="zh-CN" dirty="0"/>
          </a:p>
          <a:p>
            <a:pPr lvl="1"/>
            <a:r>
              <a:rPr lang="zh-CN" altLang="en-US" dirty="0"/>
              <a:t>一力降十会：打好基础，巩固知识点，基础不牢，地动山摇</a:t>
            </a:r>
            <a:endParaRPr lang="en-US" altLang="zh-CN" dirty="0"/>
          </a:p>
          <a:p>
            <a:pPr lvl="1"/>
            <a:r>
              <a:rPr lang="zh-CN" altLang="en-US" dirty="0"/>
              <a:t>量变引起质变：多刷题，针对性地刷</a:t>
            </a:r>
            <a:endParaRPr lang="en-US" altLang="zh-CN" dirty="0"/>
          </a:p>
          <a:p>
            <a:pPr lvl="1"/>
            <a:r>
              <a:rPr lang="zh-CN" altLang="en-US" dirty="0"/>
              <a:t>他山之石可以攻玉：多看相关评论、题解、技术文章</a:t>
            </a:r>
            <a:endParaRPr lang="en-US" altLang="zh-CN" dirty="0"/>
          </a:p>
          <a:p>
            <a:pPr lvl="1"/>
            <a:r>
              <a:rPr lang="zh-CN" altLang="en-US" dirty="0"/>
              <a:t>好记性不如烂笔头：勤记录勤总结刷题的思路和链接</a:t>
            </a:r>
            <a:endParaRPr lang="en-US" altLang="zh-CN" dirty="0"/>
          </a:p>
          <a:p>
            <a:r>
              <a:rPr lang="zh-CN" altLang="en-US" dirty="0"/>
              <a:t>进阶期：</a:t>
            </a:r>
            <a:endParaRPr lang="en-US" altLang="zh-CN" dirty="0"/>
          </a:p>
          <a:p>
            <a:pPr lvl="1"/>
            <a:r>
              <a:rPr lang="zh-CN" altLang="en-US" dirty="0"/>
              <a:t>温故而知新：重刷已经刷过但是很经典的题</a:t>
            </a:r>
            <a:endParaRPr lang="en-US" altLang="zh-CN" dirty="0"/>
          </a:p>
          <a:p>
            <a:pPr lvl="1"/>
            <a:r>
              <a:rPr lang="zh-CN" altLang="en-US" dirty="0"/>
              <a:t>赠人玫瑰手有余香：多分享心得，多写提炼总结</a:t>
            </a:r>
            <a:endParaRPr lang="en-US" altLang="zh-CN" dirty="0"/>
          </a:p>
          <a:p>
            <a:pPr lvl="1"/>
            <a:r>
              <a:rPr lang="zh-CN" altLang="en-US" dirty="0"/>
              <a:t>抓住主要矛盾：不拘泥于各种算法细节</a:t>
            </a:r>
            <a:endParaRPr lang="en-US" altLang="zh-CN" dirty="0"/>
          </a:p>
          <a:p>
            <a:r>
              <a:rPr lang="zh-CN" altLang="en-US" dirty="0"/>
              <a:t>大佬期：</a:t>
            </a:r>
            <a:endParaRPr lang="en-US" altLang="zh-CN" dirty="0"/>
          </a:p>
          <a:p>
            <a:pPr lvl="1"/>
            <a:r>
              <a:rPr lang="zh-CN" altLang="en-US" dirty="0"/>
              <a:t>对不起我还没到这一步不知道大佬是怎么做的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91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树的知识点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查：绝大多数题型都属于这种</a:t>
            </a:r>
            <a:endParaRPr lang="en-US" altLang="zh-CN" dirty="0"/>
          </a:p>
          <a:p>
            <a:pPr lvl="1"/>
            <a:r>
              <a:rPr lang="zh-CN" altLang="en-US" dirty="0"/>
              <a:t>递归和迭代</a:t>
            </a:r>
            <a:endParaRPr lang="en-US" altLang="zh-CN" dirty="0"/>
          </a:p>
          <a:p>
            <a:pPr lvl="1"/>
            <a:r>
              <a:rPr lang="zh-CN" altLang="en-US" dirty="0"/>
              <a:t>深搜（</a:t>
            </a:r>
            <a:r>
              <a:rPr lang="en-US" altLang="zh-CN" dirty="0"/>
              <a:t>DFS</a:t>
            </a:r>
            <a:r>
              <a:rPr lang="zh-CN" altLang="en-US" dirty="0"/>
              <a:t>）和广搜（</a:t>
            </a:r>
            <a:r>
              <a:rPr lang="en-US" altLang="zh-CN" dirty="0"/>
              <a:t>BFS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深搜：前序、中序、后序遍历，通常用</a:t>
            </a:r>
            <a:r>
              <a:rPr lang="zh-CN" altLang="en-US" dirty="0">
                <a:solidFill>
                  <a:srgbClr val="00B0F0"/>
                </a:solidFill>
              </a:rPr>
              <a:t>递归</a:t>
            </a:r>
            <a:r>
              <a:rPr lang="zh-CN" altLang="en-US" dirty="0"/>
              <a:t>写起来更方便</a:t>
            </a:r>
            <a:endParaRPr lang="en-US" altLang="zh-CN" dirty="0"/>
          </a:p>
          <a:p>
            <a:pPr lvl="2"/>
            <a:r>
              <a:rPr lang="zh-CN" altLang="en-US" dirty="0"/>
              <a:t>广搜：层次遍历，通常用</a:t>
            </a:r>
            <a:r>
              <a:rPr lang="zh-CN" altLang="en-US" dirty="0">
                <a:solidFill>
                  <a:srgbClr val="00B0F0"/>
                </a:solidFill>
              </a:rPr>
              <a:t>迭代</a:t>
            </a:r>
            <a:r>
              <a:rPr lang="zh-CN" altLang="en-US" dirty="0"/>
              <a:t>写起来更方便</a:t>
            </a:r>
            <a:endParaRPr lang="en-US" altLang="zh-CN" dirty="0"/>
          </a:p>
          <a:p>
            <a:pPr lvl="2"/>
            <a:r>
              <a:rPr lang="zh-CN" altLang="en-US" dirty="0"/>
              <a:t>深搜的出现和使用频率要高于广搜</a:t>
            </a:r>
            <a:endParaRPr lang="en-US" altLang="zh-CN" dirty="0"/>
          </a:p>
          <a:p>
            <a:r>
              <a:rPr lang="zh-CN" altLang="en-US" dirty="0"/>
              <a:t>增删改：涉及树的实现和底层原理，教科书上着墨很多</a:t>
            </a:r>
            <a:endParaRPr lang="en-US" altLang="zh-CN" dirty="0"/>
          </a:p>
          <a:p>
            <a:pPr lvl="1"/>
            <a:r>
              <a:rPr lang="zh-CN" altLang="en-US" dirty="0"/>
              <a:t>构建、序列化、合并、翻转、修剪、平衡</a:t>
            </a:r>
            <a:endParaRPr lang="en-US" altLang="zh-CN" dirty="0"/>
          </a:p>
          <a:p>
            <a:pPr lvl="2"/>
            <a:r>
              <a:rPr lang="zh-CN" altLang="en-US" dirty="0"/>
              <a:t>重点是平衡树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628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705" y="1692708"/>
            <a:ext cx="7157068" cy="41868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树的常用术语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6100" y="1401763"/>
            <a:ext cx="7327900" cy="3017837"/>
          </a:xfrm>
        </p:spPr>
        <p:txBody>
          <a:bodyPr>
            <a:noAutofit/>
          </a:bodyPr>
          <a:lstStyle/>
          <a:p>
            <a:r>
              <a:rPr lang="en-US" altLang="zh-CN" sz="2000" dirty="0"/>
              <a:t>Node, Root, Child, Leaf, Internal node, </a:t>
            </a:r>
          </a:p>
          <a:p>
            <a:r>
              <a:rPr lang="en-US" altLang="zh-CN" sz="2000" dirty="0"/>
              <a:t>Sub Tree, Edge, Path</a:t>
            </a:r>
          </a:p>
          <a:p>
            <a:r>
              <a:rPr lang="en-US" altLang="zh-CN" sz="2000" dirty="0"/>
              <a:t>Depth, Level, Height, Breadth, Key(Value)</a:t>
            </a:r>
          </a:p>
          <a:p>
            <a:r>
              <a:rPr lang="en-US" altLang="zh-CN" sz="2000" dirty="0"/>
              <a:t>Binary Tree, Binary Search Tree</a:t>
            </a:r>
          </a:p>
          <a:p>
            <a:r>
              <a:rPr lang="en-US" altLang="zh-CN" sz="2000" dirty="0"/>
              <a:t>Visit, Traversal, Insert, Search, Remove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236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 </a:t>
            </a:r>
            <a:r>
              <a:rPr lang="en-US" altLang="zh-CN" dirty="0"/>
              <a:t>vs </a:t>
            </a:r>
            <a:r>
              <a:rPr lang="zh-CN" altLang="en-US" dirty="0"/>
              <a:t>迭代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idx="1"/>
          </p:nvPr>
        </p:nvSpPr>
        <p:spPr>
          <a:xfrm>
            <a:off x="444500" y="1739900"/>
            <a:ext cx="11176000" cy="4932363"/>
          </a:xfrm>
        </p:spPr>
        <p:txBody>
          <a:bodyPr>
            <a:normAutofit/>
          </a:bodyPr>
          <a:lstStyle/>
          <a:p>
            <a:r>
              <a:rPr lang="zh-CN" altLang="en-US" dirty="0"/>
              <a:t>运行效率：</a:t>
            </a:r>
            <a:r>
              <a:rPr lang="zh-CN" altLang="en-US" dirty="0">
                <a:solidFill>
                  <a:srgbClr val="00B0F0"/>
                </a:solidFill>
              </a:rPr>
              <a:t>迭代</a:t>
            </a:r>
            <a:r>
              <a:rPr lang="zh-CN" altLang="en-US" dirty="0"/>
              <a:t>优于递归</a:t>
            </a:r>
            <a:endParaRPr lang="en-US" altLang="zh-CN" dirty="0"/>
          </a:p>
          <a:p>
            <a:pPr lvl="1"/>
            <a:r>
              <a:rPr lang="zh-CN" altLang="en-US" dirty="0"/>
              <a:t>递归需要多次调用函数并管理调用栈，时间和空间开销都比较大，还可能爆栈</a:t>
            </a:r>
            <a:endParaRPr lang="en-US" altLang="zh-CN" dirty="0"/>
          </a:p>
          <a:p>
            <a:pPr lvl="1"/>
            <a:r>
              <a:rPr lang="zh-CN" altLang="en-US" dirty="0"/>
              <a:t>迭代通常由编写者手动实现，通常更快</a:t>
            </a:r>
            <a:endParaRPr lang="en-US" altLang="zh-CN" dirty="0"/>
          </a:p>
          <a:p>
            <a:r>
              <a:rPr lang="zh-CN" altLang="en-US" dirty="0"/>
              <a:t>实现难度：</a:t>
            </a:r>
            <a:r>
              <a:rPr lang="zh-CN" altLang="en-US" dirty="0">
                <a:solidFill>
                  <a:srgbClr val="00B0F0"/>
                </a:solidFill>
              </a:rPr>
              <a:t>递归</a:t>
            </a:r>
            <a:r>
              <a:rPr lang="zh-CN" altLang="en-US" dirty="0"/>
              <a:t>优于迭代</a:t>
            </a:r>
            <a:endParaRPr lang="en-US" altLang="zh-CN" dirty="0"/>
          </a:p>
          <a:p>
            <a:pPr lvl="1"/>
            <a:r>
              <a:rPr lang="zh-CN" altLang="en-US" dirty="0"/>
              <a:t>只要理清逻辑，递归通常比迭代简洁很多</a:t>
            </a:r>
            <a:endParaRPr lang="en-US" altLang="zh-CN" dirty="0"/>
          </a:p>
          <a:p>
            <a:pPr lvl="1"/>
            <a:r>
              <a:rPr lang="zh-CN" altLang="en-US" dirty="0"/>
              <a:t>迭代需要自己维护栈和中间变量，并且有许多判断条件和边界情况</a:t>
            </a:r>
            <a:endParaRPr lang="en-US" altLang="zh-CN" dirty="0"/>
          </a:p>
          <a:p>
            <a:r>
              <a:rPr lang="zh-CN" altLang="en-US" dirty="0"/>
              <a:t>实用情况：</a:t>
            </a:r>
            <a:endParaRPr lang="en-US" altLang="zh-CN" dirty="0"/>
          </a:p>
          <a:p>
            <a:pPr lvl="1"/>
            <a:r>
              <a:rPr lang="zh-CN" altLang="en-US" dirty="0"/>
              <a:t>在测试数据量级较小时，刷题推荐递归，能秒</a:t>
            </a:r>
            <a:r>
              <a:rPr lang="en-US" altLang="zh-CN" dirty="0"/>
              <a:t>70%</a:t>
            </a:r>
            <a:r>
              <a:rPr lang="zh-CN" altLang="en-US" dirty="0"/>
              <a:t>的题</a:t>
            </a:r>
            <a:endParaRPr lang="en-US" altLang="zh-CN" dirty="0"/>
          </a:p>
          <a:p>
            <a:pPr lvl="1"/>
            <a:r>
              <a:rPr lang="zh-CN" altLang="en-US" dirty="0"/>
              <a:t>面试时更喜欢在递归基础上加问迭代实现</a:t>
            </a:r>
            <a:endParaRPr lang="en-US" altLang="zh-CN" dirty="0"/>
          </a:p>
          <a:p>
            <a:pPr lvl="2"/>
            <a:r>
              <a:rPr lang="zh-CN" altLang="en-US" strike="sngStrike" dirty="0"/>
              <a:t>因为递归太简单了，区分不出应试者的水平</a:t>
            </a:r>
            <a:endParaRPr lang="en-US" altLang="zh-CN" strike="sngStrike" dirty="0"/>
          </a:p>
          <a:p>
            <a:pPr lvl="2"/>
            <a:r>
              <a:rPr lang="zh-CN" altLang="en-US" dirty="0"/>
              <a:t>可以考察应试者的数据结构基础和逻辑思维能力</a:t>
            </a:r>
          </a:p>
        </p:txBody>
      </p:sp>
    </p:spTree>
    <p:extLst>
      <p:ext uri="{BB962C8B-B14F-4D97-AF65-F5344CB8AC3E}">
        <p14:creationId xmlns:p14="http://schemas.microsoft.com/office/powerpoint/2010/main" val="739863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树的遍历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4500" y="1739900"/>
            <a:ext cx="8262772" cy="4351338"/>
          </a:xfrm>
        </p:spPr>
        <p:txBody>
          <a:bodyPr/>
          <a:lstStyle/>
          <a:p>
            <a:r>
              <a:rPr lang="zh-CN" altLang="en-US" dirty="0"/>
              <a:t>前序（先序）、中序、后序</a:t>
            </a:r>
            <a:endParaRPr lang="en-US" altLang="zh-CN" dirty="0"/>
          </a:p>
          <a:p>
            <a:pPr lvl="1"/>
            <a:r>
              <a:rPr lang="zh-CN" altLang="en-US" dirty="0"/>
              <a:t>这里的次序指的是根结点的遍历顺序，最先遍历根结点就叫前序或先序，最后遍历根结点就叫后序</a:t>
            </a:r>
            <a:endParaRPr lang="en-US" altLang="zh-CN" dirty="0"/>
          </a:p>
          <a:p>
            <a:pPr lvl="1"/>
            <a:r>
              <a:rPr lang="zh-CN" altLang="en-US" dirty="0"/>
              <a:t>左子树永远在右子树之前遍历</a:t>
            </a:r>
            <a:endParaRPr lang="en-US" altLang="zh-CN" dirty="0"/>
          </a:p>
          <a:p>
            <a:r>
              <a:rPr lang="zh-CN" altLang="en-US" dirty="0"/>
              <a:t>层次遍历</a:t>
            </a:r>
            <a:endParaRPr lang="en-US" altLang="zh-CN" dirty="0"/>
          </a:p>
          <a:p>
            <a:pPr lvl="1"/>
            <a:r>
              <a:rPr lang="en-US" altLang="zh-CN" dirty="0" err="1"/>
              <a:t>LeetCode</a:t>
            </a:r>
            <a:r>
              <a:rPr lang="en-US" altLang="zh-CN" dirty="0"/>
              <a:t> </a:t>
            </a:r>
            <a:r>
              <a:rPr lang="zh-CN" altLang="en-US" dirty="0"/>
              <a:t>中树的测试数据的</a:t>
            </a:r>
            <a:r>
              <a:rPr lang="zh-CN" altLang="en-US" dirty="0">
                <a:hlinkClick r:id="rId2"/>
              </a:rPr>
              <a:t>表示方法</a:t>
            </a:r>
            <a:endParaRPr lang="en-US" altLang="zh-CN" dirty="0"/>
          </a:p>
          <a:p>
            <a:r>
              <a:rPr lang="zh-CN" altLang="en-US" dirty="0"/>
              <a:t>例题</a:t>
            </a:r>
            <a:endParaRPr lang="en-US" altLang="zh-CN" dirty="0"/>
          </a:p>
          <a:p>
            <a:pPr lvl="1"/>
            <a:r>
              <a:rPr lang="zh-CN" altLang="en-US" dirty="0"/>
              <a:t>前序（</a:t>
            </a:r>
            <a:r>
              <a:rPr lang="en-US" altLang="zh-CN" dirty="0">
                <a:hlinkClick r:id="rId3"/>
              </a:rPr>
              <a:t>144</a:t>
            </a:r>
            <a:r>
              <a:rPr lang="zh-CN" altLang="en-US" dirty="0"/>
              <a:t>）、中序（</a:t>
            </a:r>
            <a:r>
              <a:rPr lang="en-US" altLang="zh-CN" dirty="0">
                <a:hlinkClick r:id="rId4"/>
              </a:rPr>
              <a:t>94</a:t>
            </a:r>
            <a:r>
              <a:rPr lang="zh-CN" altLang="en-US" dirty="0"/>
              <a:t>）、后序（</a:t>
            </a:r>
            <a:r>
              <a:rPr lang="en-US" altLang="zh-CN" dirty="0">
                <a:hlinkClick r:id="rId5"/>
              </a:rPr>
              <a:t>145</a:t>
            </a:r>
            <a:r>
              <a:rPr lang="zh-CN" altLang="en-US" dirty="0"/>
              <a:t>）、层次（</a:t>
            </a:r>
            <a:r>
              <a:rPr lang="en-US" altLang="zh-CN" dirty="0">
                <a:hlinkClick r:id="rId6"/>
              </a:rPr>
              <a:t>102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677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中序遍历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递归</a:t>
            </a:r>
            <a:endParaRPr lang="en-US" altLang="zh-CN" dirty="0"/>
          </a:p>
          <a:p>
            <a:r>
              <a:rPr lang="zh-CN" altLang="en-US" dirty="0"/>
              <a:t>迭代</a:t>
            </a:r>
            <a:endParaRPr lang="en-US" altLang="zh-CN" dirty="0"/>
          </a:p>
          <a:p>
            <a:pPr lvl="1"/>
            <a:r>
              <a:rPr lang="zh-CN" altLang="en-US" dirty="0"/>
              <a:t>栈</a:t>
            </a:r>
            <a:endParaRPr lang="en-US" altLang="zh-CN" dirty="0"/>
          </a:p>
          <a:p>
            <a:pPr lvl="1"/>
            <a:r>
              <a:rPr lang="zh-CN" altLang="en-US" dirty="0"/>
              <a:t>莫里斯遍历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150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792860" y="1490663"/>
            <a:ext cx="614149" cy="578768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2334387" y="2407996"/>
            <a:ext cx="614149" cy="578768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312767" y="2340057"/>
            <a:ext cx="614149" cy="578768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553983" y="3284795"/>
            <a:ext cx="614149" cy="578768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061855" y="3284795"/>
            <a:ext cx="614149" cy="578768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接箭头连接符 15"/>
          <p:cNvCxnSpPr>
            <a:stCxn id="5" idx="3"/>
            <a:endCxn id="9" idx="7"/>
          </p:cNvCxnSpPr>
          <p:nvPr/>
        </p:nvCxnSpPr>
        <p:spPr>
          <a:xfrm flipH="1">
            <a:off x="2858596" y="1984672"/>
            <a:ext cx="1024204" cy="508083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9" idx="3"/>
            <a:endCxn id="11" idx="7"/>
          </p:cNvCxnSpPr>
          <p:nvPr/>
        </p:nvCxnSpPr>
        <p:spPr>
          <a:xfrm flipH="1">
            <a:off x="2078192" y="2902005"/>
            <a:ext cx="346135" cy="46754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9" idx="5"/>
            <a:endCxn id="12" idx="1"/>
          </p:cNvCxnSpPr>
          <p:nvPr/>
        </p:nvCxnSpPr>
        <p:spPr>
          <a:xfrm>
            <a:off x="2858596" y="2902005"/>
            <a:ext cx="293199" cy="46754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5" idx="5"/>
            <a:endCxn id="10" idx="1"/>
          </p:cNvCxnSpPr>
          <p:nvPr/>
        </p:nvCxnSpPr>
        <p:spPr>
          <a:xfrm>
            <a:off x="4317069" y="1984672"/>
            <a:ext cx="1085638" cy="44014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853349" y="4248183"/>
            <a:ext cx="614149" cy="578768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9481127" y="2071839"/>
            <a:ext cx="983673" cy="36597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9481127" y="2437809"/>
            <a:ext cx="983673" cy="36597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9481127" y="2803779"/>
            <a:ext cx="983673" cy="36597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9481127" y="3169749"/>
            <a:ext cx="983673" cy="36597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9481127" y="3535719"/>
            <a:ext cx="983673" cy="36597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9481127" y="3901689"/>
            <a:ext cx="983673" cy="36597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9481127" y="4267659"/>
            <a:ext cx="983673" cy="36597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9481127" y="4633629"/>
            <a:ext cx="983673" cy="36597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9481127" y="4999599"/>
            <a:ext cx="983673" cy="36597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562012" y="3249077"/>
            <a:ext cx="614149" cy="578768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5354113" y="4248183"/>
            <a:ext cx="614149" cy="578768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直接箭头连接符 36"/>
          <p:cNvCxnSpPr>
            <a:stCxn id="35" idx="5"/>
            <a:endCxn id="36" idx="1"/>
          </p:cNvCxnSpPr>
          <p:nvPr/>
        </p:nvCxnSpPr>
        <p:spPr>
          <a:xfrm>
            <a:off x="5086221" y="3743086"/>
            <a:ext cx="357832" cy="58985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3792860" y="4248183"/>
            <a:ext cx="614149" cy="578768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直接箭头连接符 40"/>
          <p:cNvCxnSpPr>
            <a:stCxn id="35" idx="3"/>
            <a:endCxn id="40" idx="7"/>
          </p:cNvCxnSpPr>
          <p:nvPr/>
        </p:nvCxnSpPr>
        <p:spPr>
          <a:xfrm flipH="1">
            <a:off x="4317069" y="3743086"/>
            <a:ext cx="334883" cy="58985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>
          <a:xfrm>
            <a:off x="6219346" y="3249077"/>
            <a:ext cx="614149" cy="578768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直接箭头连接符 54"/>
          <p:cNvCxnSpPr>
            <a:stCxn id="10" idx="3"/>
            <a:endCxn id="35" idx="7"/>
          </p:cNvCxnSpPr>
          <p:nvPr/>
        </p:nvCxnSpPr>
        <p:spPr>
          <a:xfrm flipH="1">
            <a:off x="5086221" y="2834066"/>
            <a:ext cx="316486" cy="49977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10" idx="5"/>
            <a:endCxn id="53" idx="1"/>
          </p:cNvCxnSpPr>
          <p:nvPr/>
        </p:nvCxnSpPr>
        <p:spPr>
          <a:xfrm>
            <a:off x="5836976" y="2834066"/>
            <a:ext cx="472310" cy="49977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11" idx="3"/>
            <a:endCxn id="38" idx="7"/>
          </p:cNvCxnSpPr>
          <p:nvPr/>
        </p:nvCxnSpPr>
        <p:spPr>
          <a:xfrm flipH="1">
            <a:off x="1377558" y="3778804"/>
            <a:ext cx="266365" cy="55413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0877266" y="1608366"/>
            <a:ext cx="636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print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1211780" y="49962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47201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2225">
          <a:solidFill>
            <a:schemeClr val="tx1"/>
          </a:solidFill>
        </a:ln>
      </a:spPr>
      <a:bodyPr rtlCol="0" anchor="ctr"/>
      <a:lstStyle>
        <a:defPPr algn="ctr">
          <a:defRPr sz="2000" b="1" dirty="0" smtClean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3019</TotalTime>
  <Words>2738</Words>
  <Application>Microsoft Office PowerPoint</Application>
  <PresentationFormat>宽屏</PresentationFormat>
  <Paragraphs>377</Paragraphs>
  <Slides>26</Slides>
  <Notes>1</Notes>
  <HiddenSlides>11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等线</vt:lpstr>
      <vt:lpstr>Arial</vt:lpstr>
      <vt:lpstr>Calibri</vt:lpstr>
      <vt:lpstr>Calibri Light</vt:lpstr>
      <vt:lpstr>Consolas</vt:lpstr>
      <vt:lpstr>Sitka Banner</vt:lpstr>
      <vt:lpstr>Times New Roman</vt:lpstr>
      <vt:lpstr>Office 主题</vt:lpstr>
      <vt:lpstr>树</vt:lpstr>
      <vt:lpstr>学习资源</vt:lpstr>
      <vt:lpstr>学习方法</vt:lpstr>
      <vt:lpstr>树的知识点</vt:lpstr>
      <vt:lpstr>树的常用术语</vt:lpstr>
      <vt:lpstr>递归 vs 迭代</vt:lpstr>
      <vt:lpstr>树的遍历</vt:lpstr>
      <vt:lpstr>中序遍历</vt:lpstr>
      <vt:lpstr>树</vt:lpstr>
      <vt:lpstr>下次预告</vt:lpstr>
      <vt:lpstr>例题选讲</vt:lpstr>
      <vt:lpstr>树的操作</vt:lpstr>
      <vt:lpstr>二叉搜索树的操作</vt:lpstr>
      <vt:lpstr>二叉搜索树的插入</vt:lpstr>
      <vt:lpstr>二叉搜索树的删除</vt:lpstr>
      <vt:lpstr>红黑树的性质</vt:lpstr>
      <vt:lpstr>红黑树的旋转</vt:lpstr>
      <vt:lpstr>红黑树的插入 RB-INSERT(T,z)</vt:lpstr>
      <vt:lpstr>红黑树插入后的平衡</vt:lpstr>
      <vt:lpstr>红黑树插入后的平衡</vt:lpstr>
      <vt:lpstr>红黑树插入后的平衡</vt:lpstr>
      <vt:lpstr>红黑树插入后的平衡</vt:lpstr>
      <vt:lpstr>红黑树插入后的平衡</vt:lpstr>
      <vt:lpstr>红黑树插入后的平衡</vt:lpstr>
      <vt:lpstr>红黑树的删除</vt:lpstr>
      <vt:lpstr>红黑树删除后的平衡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LTE Phone Number Catcher: A Practical Attack against Mobile Privacy</dc:title>
  <dc:creator>HAL 9000</dc:creator>
  <cp:lastModifiedBy>HAL 9000</cp:lastModifiedBy>
  <cp:revision>587</cp:revision>
  <dcterms:created xsi:type="dcterms:W3CDTF">2020-06-02T14:00:59Z</dcterms:created>
  <dcterms:modified xsi:type="dcterms:W3CDTF">2020-06-27T15:11:31Z</dcterms:modified>
</cp:coreProperties>
</file>