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58" r:id="rId5"/>
    <p:sldId id="257" r:id="rId6"/>
    <p:sldId id="261" r:id="rId7"/>
    <p:sldId id="259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5F08-296D-4F57-99DE-4DE9612FD2E8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7E8B-19FF-4C64-A568-986D5C41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2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8D0-9A98-4B82-9573-1B9E451B3DD8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DDE-8258-4135-98D1-138C89A7D11F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6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6FF-FC21-41E5-B843-4724DBB978DB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65100"/>
            <a:ext cx="11176000" cy="1325563"/>
          </a:xfrm>
        </p:spPr>
        <p:txBody>
          <a:bodyPr>
            <a:normAutofit/>
          </a:bodyPr>
          <a:lstStyle>
            <a:lvl1pPr>
              <a:defRPr sz="4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8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06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094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382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11900"/>
            <a:ext cx="6413500" cy="40957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mtClean="0"/>
              <a:t>LTE Phone Number Catcher: A Practical Attack against Mobile Privacy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98200" y="6307138"/>
            <a:ext cx="812800" cy="3651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928BA987-2BB0-46E7-BF50-A8B14E692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F257-FFF4-43D3-A734-023879B918D0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501-F9B5-4D99-BE36-F931E4F74C2A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6E6-87CB-4499-B353-DB44E8B6FDF1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BD56-D48A-4982-A9C5-6E7E68182A52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D10E-741F-4194-B7A0-87FEF338E493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4AC-4CDF-4D37-8EE1-BC1891535049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5AE3-5035-4FBD-9579-809DCC9BC55E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88AB-DBA9-432E-8968-8C1072E4CA37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preorder-traversal/" TargetMode="External"/><Relationship Id="rId2" Type="http://schemas.openxmlformats.org/officeDocument/2006/relationships/hyperlink" Target="https://support.leetcode.com/hc/en-us/articles/360011883654-What-does-1-null-2-3-mean-in-binary-tree-representation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binary-tree-level-order-traversal/" TargetMode="External"/><Relationship Id="rId5" Type="http://schemas.openxmlformats.org/officeDocument/2006/relationships/hyperlink" Target="https://leetcode.com/problems/binary-tree-postorder-traversal/" TargetMode="External"/><Relationship Id="rId4" Type="http://schemas.openxmlformats.org/officeDocument/2006/relationships/hyperlink" Target="https://leetcode.com/problems/binary-tree-inorder-traversa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计算机研讨会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Hansimov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2020.06.06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8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899"/>
            <a:ext cx="11176000" cy="51181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教材：看教材也就图一乐，真学技术还得多刷题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算法导论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zh-CN" altLang="en-US" dirty="0"/>
              <a:t>很</a:t>
            </a:r>
            <a:r>
              <a:rPr lang="zh-CN" altLang="en-US" dirty="0" smtClean="0"/>
              <a:t>硬</a:t>
            </a:r>
            <a:r>
              <a:rPr lang="zh-CN" altLang="en-US" dirty="0"/>
              <a:t>核，数学推导和证明挺多，非常重视底层实现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》</a:t>
            </a:r>
            <a:r>
              <a:rPr lang="zh-CN" altLang="en-US" dirty="0"/>
              <a:t>：</a:t>
            </a:r>
            <a:r>
              <a:rPr lang="zh-CN" altLang="en-US" dirty="0" smtClean="0"/>
              <a:t>“树”的部分</a:t>
            </a:r>
            <a:r>
              <a:rPr lang="zh-CN" altLang="en-US" dirty="0"/>
              <a:t>是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算导</a:t>
            </a:r>
            <a:r>
              <a:rPr lang="en-US" altLang="zh-CN" dirty="0" smtClean="0"/>
              <a:t>》</a:t>
            </a:r>
            <a:r>
              <a:rPr lang="zh-CN" altLang="en-US" dirty="0"/>
              <a:t>降阶版，在树的结构和操作部分写得很详细</a:t>
            </a:r>
            <a:endParaRPr lang="en-US" altLang="zh-CN" dirty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算法设计指南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：“树”的部分很粗略</a:t>
            </a:r>
            <a:endParaRPr lang="en-US" altLang="zh-CN" dirty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算法竞赛入门经典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：只讲了几道典型题，深度和广度远远不够</a:t>
            </a:r>
            <a:endParaRPr lang="en-US" altLang="zh-CN" dirty="0" smtClean="0"/>
          </a:p>
          <a:p>
            <a:r>
              <a:rPr lang="zh-CN" altLang="en-US" dirty="0" smtClean="0"/>
              <a:t>题库：以面试和工作为目的，各大反人类</a:t>
            </a:r>
            <a:r>
              <a:rPr lang="en-US" altLang="zh-CN" dirty="0" smtClean="0"/>
              <a:t>OJ</a:t>
            </a:r>
            <a:r>
              <a:rPr lang="zh-CN" altLang="en-US" dirty="0" smtClean="0"/>
              <a:t>就不用了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LeetCode</a:t>
            </a:r>
            <a:r>
              <a:rPr lang="zh-CN" altLang="en-US" dirty="0" smtClean="0"/>
              <a:t>：比较全，题解也很多</a:t>
            </a:r>
            <a:endParaRPr lang="en-US" altLang="zh-CN" dirty="0" smtClean="0"/>
          </a:p>
          <a:p>
            <a:pPr lvl="1"/>
            <a:r>
              <a:rPr lang="zh-CN" altLang="en-US" dirty="0"/>
              <a:t>剑</a:t>
            </a:r>
            <a:r>
              <a:rPr lang="zh-CN" altLang="en-US" dirty="0" smtClean="0"/>
              <a:t>指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：面试高频题，大部分都能在</a:t>
            </a:r>
            <a:r>
              <a:rPr lang="en-US" altLang="zh-CN" dirty="0" err="1" smtClean="0"/>
              <a:t>LeetCode</a:t>
            </a:r>
            <a:r>
              <a:rPr lang="zh-CN" altLang="en-US" dirty="0" smtClean="0"/>
              <a:t>找到原题</a:t>
            </a:r>
            <a:endParaRPr lang="en-US" altLang="zh-CN" dirty="0" smtClean="0"/>
          </a:p>
          <a:p>
            <a:r>
              <a:rPr lang="zh-CN" altLang="en-US" dirty="0" smtClean="0"/>
              <a:t>网站：就看第一个就行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</a:p>
          <a:p>
            <a:pPr lvl="1"/>
            <a:r>
              <a:rPr lang="en-US" altLang="zh-CN" dirty="0" err="1" smtClean="0"/>
              <a:t>GeeksforGeeks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Stack Overflow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Wikipedia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Visualgo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/>
              <a:t>各种</a:t>
            </a:r>
            <a:r>
              <a:rPr lang="zh-CN" altLang="en-US" dirty="0" smtClean="0"/>
              <a:t>博客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新手期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一力降十会：打好基础，巩固知识点，基础不牢，地动山摇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量变引起质变：多刷题，针对性地刷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他山之石可以攻玉：多看相关评论、题解、技术文章</a:t>
            </a:r>
            <a:endParaRPr lang="en-US" altLang="zh-CN" dirty="0" smtClean="0"/>
          </a:p>
          <a:p>
            <a:pPr lvl="1"/>
            <a:r>
              <a:rPr lang="zh-CN" altLang="en-US" dirty="0"/>
              <a:t>好</a:t>
            </a:r>
            <a:r>
              <a:rPr lang="zh-CN" altLang="en-US" dirty="0" smtClean="0"/>
              <a:t>记性不如烂笔头：勤记录勤总结刷题的思路和链接</a:t>
            </a:r>
            <a:endParaRPr lang="en-US" altLang="zh-CN" dirty="0" smtClean="0"/>
          </a:p>
          <a:p>
            <a:r>
              <a:rPr lang="zh-CN" altLang="en-US" dirty="0"/>
              <a:t>进</a:t>
            </a:r>
            <a:r>
              <a:rPr lang="zh-CN" altLang="en-US" dirty="0" smtClean="0"/>
              <a:t>阶期：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温故而知新：重刷已经刷过但是很经典的题</a:t>
            </a:r>
            <a:endParaRPr lang="en-US" altLang="zh-CN" dirty="0" smtClean="0"/>
          </a:p>
          <a:p>
            <a:pPr lvl="1"/>
            <a:r>
              <a:rPr lang="zh-CN" altLang="en-US" dirty="0"/>
              <a:t>赠人玫瑰手有余香：</a:t>
            </a:r>
            <a:r>
              <a:rPr lang="zh-CN" altLang="en-US" dirty="0" smtClean="0"/>
              <a:t>多分享心得，多写提炼总结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抓住主要矛盾：不拘泥于各种算法细节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佬期：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对不起我还没到这一步不知道大佬是怎么做的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查：绝大多数题型都属于这种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递归和迭代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深搜（</a:t>
            </a:r>
            <a:r>
              <a:rPr lang="en-US" altLang="zh-CN" dirty="0"/>
              <a:t>D</a:t>
            </a:r>
            <a:r>
              <a:rPr lang="en-US" altLang="zh-CN" dirty="0" smtClean="0"/>
              <a:t>FS</a:t>
            </a:r>
            <a:r>
              <a:rPr lang="zh-CN" altLang="en-US" dirty="0" smtClean="0"/>
              <a:t>）和广搜（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深</a:t>
            </a:r>
            <a:r>
              <a:rPr lang="zh-CN" altLang="en-US" dirty="0" smtClean="0"/>
              <a:t>搜：前序、中序、后序遍历，通常用</a:t>
            </a:r>
            <a:r>
              <a:rPr lang="zh-CN" altLang="en-US" dirty="0" smtClean="0">
                <a:solidFill>
                  <a:srgbClr val="00B0F0"/>
                </a:solidFill>
              </a:rPr>
              <a:t>递归</a:t>
            </a:r>
            <a:r>
              <a:rPr lang="zh-CN" altLang="en-US" dirty="0" smtClean="0"/>
              <a:t>写起来更方便</a:t>
            </a:r>
            <a:endParaRPr lang="en-US" altLang="zh-CN" dirty="0" smtClean="0"/>
          </a:p>
          <a:p>
            <a:pPr lvl="2"/>
            <a:r>
              <a:rPr lang="zh-CN" altLang="en-US" dirty="0"/>
              <a:t>广</a:t>
            </a:r>
            <a:r>
              <a:rPr lang="zh-CN" altLang="en-US" dirty="0" smtClean="0"/>
              <a:t>搜：层次遍历，通常用</a:t>
            </a:r>
            <a:r>
              <a:rPr lang="zh-CN" altLang="en-US" dirty="0" smtClean="0">
                <a:solidFill>
                  <a:srgbClr val="00B0F0"/>
                </a:solidFill>
              </a:rPr>
              <a:t>迭代</a:t>
            </a:r>
            <a:r>
              <a:rPr lang="zh-CN" altLang="en-US" dirty="0" smtClean="0"/>
              <a:t>写起来更方便</a:t>
            </a:r>
            <a:endParaRPr lang="en-US" altLang="zh-CN" dirty="0" smtClean="0"/>
          </a:p>
          <a:p>
            <a:pPr lvl="2"/>
            <a:r>
              <a:rPr lang="zh-CN" altLang="en-US" dirty="0"/>
              <a:t>深</a:t>
            </a:r>
            <a:r>
              <a:rPr lang="zh-CN" altLang="en-US" dirty="0" smtClean="0"/>
              <a:t>搜的出现和使用频率要高于广搜</a:t>
            </a:r>
            <a:endParaRPr lang="en-US" altLang="zh-CN" dirty="0" smtClean="0"/>
          </a:p>
          <a:p>
            <a:r>
              <a:rPr lang="zh-CN" altLang="en-US" dirty="0" smtClean="0"/>
              <a:t>增删改：涉及树的实现和底层原理，教科书上着墨很多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构建</a:t>
            </a:r>
            <a:r>
              <a:rPr lang="zh-CN" altLang="en-US" dirty="0"/>
              <a:t>、序列化、合并、翻转、修剪、</a:t>
            </a:r>
            <a:r>
              <a:rPr lang="zh-CN" altLang="en-US" dirty="0" smtClean="0"/>
              <a:t>平衡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重点是平衡树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迭代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9323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运行效率：</a:t>
            </a:r>
            <a:r>
              <a:rPr lang="zh-CN" altLang="en-US" dirty="0" smtClean="0">
                <a:solidFill>
                  <a:srgbClr val="00B0F0"/>
                </a:solidFill>
              </a:rPr>
              <a:t>迭代</a:t>
            </a:r>
            <a:r>
              <a:rPr lang="zh-CN" altLang="en-US" dirty="0" smtClean="0"/>
              <a:t>优于递归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递归需要多次调用函数并管理调用栈，时间和空间开销都比较大，还可能爆栈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迭代通常由编写者手动实现，通常更快</a:t>
            </a:r>
            <a:endParaRPr lang="en-US" altLang="zh-CN" dirty="0" smtClean="0"/>
          </a:p>
          <a:p>
            <a:r>
              <a:rPr lang="zh-CN" altLang="en-US" dirty="0" smtClean="0"/>
              <a:t>实现难度：</a:t>
            </a:r>
            <a:r>
              <a:rPr lang="zh-CN" altLang="en-US" dirty="0" smtClean="0">
                <a:solidFill>
                  <a:srgbClr val="00B0F0"/>
                </a:solidFill>
              </a:rPr>
              <a:t>递归</a:t>
            </a:r>
            <a:r>
              <a:rPr lang="zh-CN" altLang="en-US" dirty="0" smtClean="0"/>
              <a:t>优于迭代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只要理清逻辑，递归通常比迭代简洁很多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迭代需要自己维护栈和中间变量，并且有许多判断条件和边界情况</a:t>
            </a:r>
            <a:endParaRPr lang="en-US" altLang="zh-CN" dirty="0" smtClean="0"/>
          </a:p>
          <a:p>
            <a:r>
              <a:rPr lang="zh-CN" altLang="en-US" dirty="0" smtClean="0"/>
              <a:t>实用情况：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在测试数据量级较小时，刷题推荐递归，能秒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面试时更喜欢在递归基础上加问迭代实现</a:t>
            </a:r>
            <a:endParaRPr lang="en-US" altLang="zh-CN" dirty="0" smtClean="0"/>
          </a:p>
          <a:p>
            <a:pPr lvl="2"/>
            <a:r>
              <a:rPr lang="zh-CN" altLang="en-US" strike="sngStrike" dirty="0" smtClean="0"/>
              <a:t>因为递归太简单了，区分不出应试者的水平</a:t>
            </a:r>
            <a:endParaRPr lang="en-US" altLang="zh-CN" strike="sngStrike" dirty="0" smtClean="0"/>
          </a:p>
          <a:p>
            <a:pPr lvl="2"/>
            <a:r>
              <a:rPr lang="zh-CN" altLang="en-US" dirty="0" smtClean="0"/>
              <a:t>可以考察应试者的数据结构基础和逻辑思维能力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8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深搜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广搜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序（先序）、中序、后序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这里的次序指的是根</a:t>
            </a:r>
            <a:r>
              <a:rPr lang="zh-CN" altLang="en-US" dirty="0"/>
              <a:t>结点的遍历顺序，最先遍历根结点就叫前序或先序，最后遍历根结点就叫</a:t>
            </a:r>
            <a:r>
              <a:rPr lang="zh-CN" altLang="en-US" dirty="0" smtClean="0"/>
              <a:t>后序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</a:t>
            </a:r>
            <a:r>
              <a:rPr lang="zh-CN" altLang="en-US" dirty="0"/>
              <a:t>子树永远在右子树之前</a:t>
            </a:r>
            <a:r>
              <a:rPr lang="zh-CN" altLang="en-US" dirty="0" smtClean="0"/>
              <a:t>遍历</a:t>
            </a:r>
            <a:endParaRPr lang="en-US" altLang="zh-CN" dirty="0" smtClean="0"/>
          </a:p>
          <a:p>
            <a:r>
              <a:rPr lang="zh-CN" altLang="en-US" dirty="0" smtClean="0"/>
              <a:t>层次遍历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LeetCode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中树的测试数据的</a:t>
            </a:r>
            <a:r>
              <a:rPr lang="zh-CN" altLang="en-US" dirty="0" smtClean="0">
                <a:hlinkClick r:id="rId2"/>
              </a:rPr>
              <a:t>表示方法</a:t>
            </a:r>
            <a:endParaRPr lang="en-US" altLang="zh-CN" dirty="0" smtClean="0"/>
          </a:p>
          <a:p>
            <a:r>
              <a:rPr lang="zh-CN" altLang="en-US" dirty="0" smtClean="0"/>
              <a:t>例题</a:t>
            </a:r>
            <a:endParaRPr lang="en-US" altLang="zh-CN" dirty="0" smtClean="0"/>
          </a:p>
          <a:p>
            <a:pPr lvl="1"/>
            <a:r>
              <a:rPr lang="zh-CN" altLang="en-US" dirty="0"/>
              <a:t>前序（</a:t>
            </a:r>
            <a:r>
              <a:rPr lang="en-US" altLang="zh-CN" dirty="0">
                <a:hlinkClick r:id="rId3"/>
              </a:rPr>
              <a:t>144</a:t>
            </a:r>
            <a:r>
              <a:rPr lang="zh-CN" altLang="en-US" dirty="0"/>
              <a:t>）、中序（</a:t>
            </a:r>
            <a:r>
              <a:rPr lang="en-US" altLang="zh-CN" dirty="0">
                <a:hlinkClick r:id="rId4"/>
              </a:rPr>
              <a:t>94</a:t>
            </a:r>
            <a:r>
              <a:rPr lang="zh-CN" altLang="en-US" dirty="0"/>
              <a:t>）、后序（</a:t>
            </a:r>
            <a:r>
              <a:rPr lang="en-US" altLang="zh-CN" dirty="0">
                <a:hlinkClick r:id="rId5"/>
              </a:rPr>
              <a:t>145</a:t>
            </a:r>
            <a:r>
              <a:rPr lang="zh-CN" altLang="en-US" dirty="0"/>
              <a:t>）、层次（</a:t>
            </a:r>
            <a:r>
              <a:rPr lang="en-US" altLang="zh-CN" dirty="0">
                <a:hlinkClick r:id="rId6"/>
              </a:rPr>
              <a:t>102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中序遍历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en-US" altLang="zh-CN" dirty="0" smtClean="0"/>
          </a:p>
          <a:p>
            <a:r>
              <a:rPr lang="zh-CN" altLang="en-US" dirty="0" smtClean="0"/>
              <a:t>迭代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/>
              <a:t>莫里</a:t>
            </a:r>
            <a:r>
              <a:rPr lang="zh-CN" altLang="en-US" dirty="0" smtClean="0"/>
              <a:t>斯遍历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553983" y="1579688"/>
            <a:ext cx="2927407" cy="3208366"/>
            <a:chOff x="1304601" y="1715949"/>
            <a:chExt cx="2927407" cy="3208366"/>
          </a:xfrm>
        </p:grpSpPr>
        <p:sp>
          <p:nvSpPr>
            <p:cNvPr id="5" name="椭圆 4"/>
            <p:cNvSpPr/>
            <p:nvPr/>
          </p:nvSpPr>
          <p:spPr>
            <a:xfrm>
              <a:off x="2812473" y="1715949"/>
              <a:ext cx="614149" cy="5787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085005" y="2544257"/>
              <a:ext cx="614149" cy="5787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617859" y="2544257"/>
              <a:ext cx="614149" cy="5787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304601" y="3421056"/>
              <a:ext cx="614149" cy="5787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812473" y="3421056"/>
              <a:ext cx="614149" cy="5787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584028" y="4345547"/>
              <a:ext cx="614149" cy="5787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stCxn id="5" idx="3"/>
              <a:endCxn id="9" idx="7"/>
            </p:cNvCxnSpPr>
            <p:nvPr/>
          </p:nvCxnSpPr>
          <p:spPr>
            <a:xfrm flipH="1">
              <a:off x="2609214" y="2209958"/>
              <a:ext cx="293199" cy="41905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3"/>
              <a:endCxn id="11" idx="7"/>
            </p:cNvCxnSpPr>
            <p:nvPr/>
          </p:nvCxnSpPr>
          <p:spPr>
            <a:xfrm flipH="1">
              <a:off x="1828810" y="3038266"/>
              <a:ext cx="346135" cy="46754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5"/>
              <a:endCxn id="12" idx="1"/>
            </p:cNvCxnSpPr>
            <p:nvPr/>
          </p:nvCxnSpPr>
          <p:spPr>
            <a:xfrm>
              <a:off x="2609214" y="3038266"/>
              <a:ext cx="293199" cy="46754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5" idx="5"/>
              <a:endCxn id="10" idx="1"/>
            </p:cNvCxnSpPr>
            <p:nvPr/>
          </p:nvCxnSpPr>
          <p:spPr>
            <a:xfrm>
              <a:off x="3336682" y="2209958"/>
              <a:ext cx="371117" cy="41905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2" idx="5"/>
              <a:endCxn id="14" idx="1"/>
            </p:cNvCxnSpPr>
            <p:nvPr/>
          </p:nvCxnSpPr>
          <p:spPr>
            <a:xfrm>
              <a:off x="3336682" y="3915065"/>
              <a:ext cx="337286" cy="51524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2022775" y="4345547"/>
              <a:ext cx="614149" cy="5787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/>
            <p:cNvCxnSpPr>
              <a:stCxn id="12" idx="3"/>
              <a:endCxn id="38" idx="7"/>
            </p:cNvCxnSpPr>
            <p:nvPr/>
          </p:nvCxnSpPr>
          <p:spPr>
            <a:xfrm flipH="1">
              <a:off x="2546984" y="3915065"/>
              <a:ext cx="355429" cy="51524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7301345" y="2209958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01345" y="2575928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01345" y="2941898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01345" y="3307868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01345" y="3673838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01345" y="4039808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01345" y="4405778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01345" y="4771748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01345" y="5137718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tx1"/>
          </a:solidFill>
        </a:ln>
      </a:spPr>
      <a:bodyPr rtlCol="0" anchor="ctr"/>
      <a:lstStyle>
        <a:defPPr algn="ctr"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633</Words>
  <Application>Microsoft Office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Arial</vt:lpstr>
      <vt:lpstr>Calibri</vt:lpstr>
      <vt:lpstr>Calibri Light</vt:lpstr>
      <vt:lpstr>Times New Roman</vt:lpstr>
      <vt:lpstr>Office 主题</vt:lpstr>
      <vt:lpstr>树</vt:lpstr>
      <vt:lpstr>学习资源</vt:lpstr>
      <vt:lpstr>学习方法</vt:lpstr>
      <vt:lpstr>树的知识点</vt:lpstr>
      <vt:lpstr>递归 vs 迭代</vt:lpstr>
      <vt:lpstr>深搜 vs 广搜</vt:lpstr>
      <vt:lpstr>树的遍历</vt:lpstr>
      <vt:lpstr>中序遍历</vt:lpstr>
      <vt:lpstr>树</vt:lpstr>
      <vt:lpstr>示意图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Phone Number Catcher: A Practical Attack against Mobile Privacy</dc:title>
  <dc:creator>HAL 9000</dc:creator>
  <cp:lastModifiedBy>HAL 9000</cp:lastModifiedBy>
  <cp:revision>237</cp:revision>
  <dcterms:created xsi:type="dcterms:W3CDTF">2020-06-02T14:00:59Z</dcterms:created>
  <dcterms:modified xsi:type="dcterms:W3CDTF">2020-06-06T04:45:04Z</dcterms:modified>
</cp:coreProperties>
</file>