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2" r:id="rId4"/>
    <p:sldId id="258" r:id="rId5"/>
    <p:sldId id="266" r:id="rId6"/>
    <p:sldId id="257" r:id="rId7"/>
    <p:sldId id="259" r:id="rId8"/>
    <p:sldId id="265" r:id="rId9"/>
    <p:sldId id="263" r:id="rId10"/>
    <p:sldId id="268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 autoAdjust="0"/>
    <p:restoredTop sz="94660"/>
  </p:normalViewPr>
  <p:slideViewPr>
    <p:cSldViewPr snapToGrid="0">
      <p:cViewPr varScale="1">
        <p:scale>
          <a:sx n="69" d="100"/>
          <a:sy n="69" d="100"/>
        </p:scale>
        <p:origin x="3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95F08-296D-4F57-99DE-4DE9612FD2E8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E7E8B-19FF-4C64-A568-986D5C41A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620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937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98D0-9A98-4B82-9573-1B9E451B3DD8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50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DDE-8258-4135-98D1-138C89A7D11F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16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86FF-FC21-41E5-B843-4724DBB978DB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42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500" y="165100"/>
            <a:ext cx="11176000" cy="1325563"/>
          </a:xfrm>
        </p:spPr>
        <p:txBody>
          <a:bodyPr>
            <a:normAutofit/>
          </a:bodyPr>
          <a:lstStyle>
            <a:lvl1pPr>
              <a:defRPr sz="40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500" y="1739900"/>
            <a:ext cx="11176000" cy="4351338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518400"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806400"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094400"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382400"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67000" y="6311900"/>
            <a:ext cx="6413500" cy="409575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/>
              <a:t>LTE Phone Number Catcher: A Practical Attack against Mobile Privacy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998200" y="6307138"/>
            <a:ext cx="812800" cy="3651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928BA987-2BB0-46E7-BF50-A8B14E6928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90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F257-FFF4-43D3-A734-023879B918D0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14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8501-F9B5-4D99-BE36-F931E4F74C2A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63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56E6-87CB-4499-B353-DB44E8B6FDF1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20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BD56-D48A-4982-A9C5-6E7E68182A52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4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D10E-741F-4194-B7A0-87FEF338E493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2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64AC-4CDF-4D37-8EE1-BC1891535049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3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5AE3-5035-4FBD-9579-809DCC9BC55E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54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488AB-DBA9-432E-8968-8C1072E4CA37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37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wcoder.com/practice/947f6eb80d944a84850b0538bf0ec3a5?tpId=13&amp;&amp;tqId=11179&amp;rp=1&amp;ru=/activity/oj&amp;qru=/ta/coding-interviews/question-ranking" TargetMode="External"/><Relationship Id="rId2" Type="http://schemas.openxmlformats.org/officeDocument/2006/relationships/hyperlink" Target="https://www.nowcoder.com/practice/8a19cbe657394eeaac2f6ea9b0f6fcf6?tpId=13&amp;&amp;tqId=11157&amp;rp=1&amp;ru=/activity/oj&amp;qru=/ta/coding-interviews/question-rank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owcoder.com/practice/ef068f602dde4d28aab2b210e859150a?tpId=13&amp;&amp;tqId=11215&amp;rp=1&amp;ru=/activity/oj&amp;qru=/ta/coding-interviews/question-ranking" TargetMode="External"/><Relationship Id="rId4" Type="http://schemas.openxmlformats.org/officeDocument/2006/relationships/hyperlink" Target="https://www.nowcoder.com/practice/a861533d45854474ac791d90e447bafd?tpId=13&amp;&amp;tqId=11176&amp;rp=1&amp;ru=/activity/oj&amp;qru=/ta/coding-interviews/question-rank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binary-tree-preorder-traversal/" TargetMode="External"/><Relationship Id="rId2" Type="http://schemas.openxmlformats.org/officeDocument/2006/relationships/hyperlink" Target="https://support.leetcode.com/hc/en-us/articles/360011883654-What-does-1-null-2-3-mean-in-binary-tree-representation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etcode.com/problems/binary-tree-level-order-traversal/" TargetMode="External"/><Relationship Id="rId5" Type="http://schemas.openxmlformats.org/officeDocument/2006/relationships/hyperlink" Target="https://leetcode.com/problems/binary-tree-postorder-traversal/" TargetMode="External"/><Relationship Id="rId4" Type="http://schemas.openxmlformats.org/officeDocument/2006/relationships/hyperlink" Target="https://leetcode.com/problems/binary-tree-inorder-traversal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计算机研讨会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Hansimov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2020.06.06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585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下次预告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后序遍历的单栈实现（两次</a:t>
            </a:r>
            <a:r>
              <a:rPr lang="en-US" altLang="zh-CN" dirty="0"/>
              <a:t>push</a:t>
            </a:r>
            <a:r>
              <a:rPr lang="zh-CN" altLang="en-US" dirty="0"/>
              <a:t>或记录</a:t>
            </a:r>
            <a:r>
              <a:rPr lang="en-US" altLang="zh-CN" dirty="0"/>
              <a:t>last</a:t>
            </a:r>
            <a:r>
              <a:rPr lang="zh-CN" altLang="en-US" dirty="0"/>
              <a:t>）、</a:t>
            </a:r>
            <a:r>
              <a:rPr lang="zh-CN" altLang="en-US" strike="sngStrike" dirty="0"/>
              <a:t>莫里斯、</a:t>
            </a:r>
            <a:r>
              <a:rPr lang="zh-CN" altLang="en-US" dirty="0"/>
              <a:t>无序表</a:t>
            </a:r>
            <a:endParaRPr lang="en-US" altLang="zh-CN" dirty="0"/>
          </a:p>
          <a:p>
            <a:r>
              <a:rPr lang="zh-CN" altLang="en-US" strike="sngStrike" dirty="0"/>
              <a:t>前序的莫里斯</a:t>
            </a:r>
            <a:endParaRPr lang="en-US" altLang="zh-CN" strike="sngStrike" dirty="0"/>
          </a:p>
          <a:p>
            <a:r>
              <a:rPr lang="zh-CN" altLang="en-US" dirty="0"/>
              <a:t>中序的栈实现</a:t>
            </a:r>
            <a:endParaRPr lang="en-US" altLang="zh-CN" dirty="0"/>
          </a:p>
          <a:p>
            <a:r>
              <a:rPr lang="zh-CN" altLang="en-US" dirty="0"/>
              <a:t>层次遍历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687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例题选讲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重建二叉树</a:t>
            </a:r>
            <a:endParaRPr lang="en-US" altLang="zh-CN" dirty="0"/>
          </a:p>
          <a:p>
            <a:r>
              <a:rPr lang="zh-CN" altLang="en-US" dirty="0">
                <a:hlinkClick r:id="rId3"/>
              </a:rPr>
              <a:t>二叉树与双向链表</a:t>
            </a:r>
            <a:endParaRPr lang="en-US" altLang="zh-CN" dirty="0"/>
          </a:p>
          <a:p>
            <a:r>
              <a:rPr lang="zh-CN" altLang="en-US" dirty="0">
                <a:hlinkClick r:id="rId4"/>
              </a:rPr>
              <a:t>二叉搜索树的后序遍历序列</a:t>
            </a:r>
            <a:endParaRPr lang="en-US" altLang="zh-CN" dirty="0"/>
          </a:p>
          <a:p>
            <a:r>
              <a:rPr lang="zh-CN" altLang="en-US">
                <a:hlinkClick r:id="rId5"/>
              </a:rPr>
              <a:t>二</a:t>
            </a:r>
            <a:r>
              <a:rPr lang="zh-CN" altLang="en-US" dirty="0">
                <a:hlinkClick r:id="rId5"/>
              </a:rPr>
              <a:t>叉搜索树的第</a:t>
            </a:r>
            <a:r>
              <a:rPr lang="en-US" altLang="zh-CN" dirty="0">
                <a:hlinkClick r:id="rId5"/>
              </a:rPr>
              <a:t>k</a:t>
            </a:r>
            <a:r>
              <a:rPr lang="zh-CN" altLang="en-US" dirty="0">
                <a:hlinkClick r:id="rId5"/>
              </a:rPr>
              <a:t>个结点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21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500" y="1371599"/>
            <a:ext cx="11176000" cy="5118101"/>
          </a:xfrm>
        </p:spPr>
        <p:txBody>
          <a:bodyPr>
            <a:normAutofit/>
          </a:bodyPr>
          <a:lstStyle/>
          <a:p>
            <a:r>
              <a:rPr lang="zh-CN" altLang="en-US" dirty="0"/>
              <a:t>教材：看教材也就图一乐，真要学技术还得多刷题</a:t>
            </a:r>
            <a:endParaRPr lang="en-US" altLang="zh-CN" dirty="0"/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算法导论</a:t>
            </a:r>
            <a:r>
              <a:rPr lang="en-US" altLang="zh-CN" dirty="0"/>
              <a:t>》</a:t>
            </a:r>
            <a:r>
              <a:rPr lang="zh-CN" altLang="en-US" dirty="0"/>
              <a:t>：很硬核，数学推导和证明挺多，非常重视底层实现原理</a:t>
            </a:r>
            <a:endParaRPr lang="en-US" altLang="zh-CN" dirty="0"/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算法</a:t>
            </a:r>
            <a:r>
              <a:rPr lang="en-US" altLang="zh-CN" dirty="0"/>
              <a:t>》</a:t>
            </a:r>
            <a:r>
              <a:rPr lang="zh-CN" altLang="en-US" dirty="0"/>
              <a:t>：“树”的部分是</a:t>
            </a:r>
            <a:r>
              <a:rPr lang="en-US" altLang="zh-CN" dirty="0"/>
              <a:t>《</a:t>
            </a:r>
            <a:r>
              <a:rPr lang="zh-CN" altLang="en-US" dirty="0"/>
              <a:t>算导</a:t>
            </a:r>
            <a:r>
              <a:rPr lang="en-US" altLang="zh-CN" dirty="0"/>
              <a:t>》</a:t>
            </a:r>
            <a:r>
              <a:rPr lang="zh-CN" altLang="en-US" dirty="0"/>
              <a:t>降阶版，在树的结构和操作部分写得很详细</a:t>
            </a:r>
            <a:endParaRPr lang="en-US" altLang="zh-CN" dirty="0"/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算法设计指南</a:t>
            </a:r>
            <a:r>
              <a:rPr lang="en-US" altLang="zh-CN" dirty="0"/>
              <a:t>》</a:t>
            </a:r>
            <a:r>
              <a:rPr lang="zh-CN" altLang="en-US" dirty="0"/>
              <a:t>：“树”的部分很粗略</a:t>
            </a:r>
            <a:endParaRPr lang="en-US" altLang="zh-CN" dirty="0"/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算法竞赛入门经典</a:t>
            </a:r>
            <a:r>
              <a:rPr lang="en-US" altLang="zh-CN" dirty="0"/>
              <a:t>》</a:t>
            </a:r>
            <a:r>
              <a:rPr lang="zh-CN" altLang="en-US" dirty="0"/>
              <a:t>：只讲了几道典型题，深度和广度远远不够</a:t>
            </a:r>
            <a:endParaRPr lang="en-US" altLang="zh-CN" dirty="0"/>
          </a:p>
          <a:p>
            <a:r>
              <a:rPr lang="zh-CN" altLang="en-US" dirty="0"/>
              <a:t>题库：以面试和工作为目的，某些知名反人类</a:t>
            </a:r>
            <a:r>
              <a:rPr lang="en-US" altLang="zh-CN" dirty="0"/>
              <a:t>OJ</a:t>
            </a:r>
            <a:r>
              <a:rPr lang="zh-CN" altLang="en-US" dirty="0"/>
              <a:t>就别用了</a:t>
            </a:r>
            <a:endParaRPr lang="en-US" altLang="zh-CN" dirty="0"/>
          </a:p>
          <a:p>
            <a:pPr lvl="1"/>
            <a:r>
              <a:rPr lang="en-US" altLang="zh-CN" dirty="0" err="1"/>
              <a:t>LeetCode</a:t>
            </a:r>
            <a:r>
              <a:rPr lang="zh-CN" altLang="en-US" dirty="0"/>
              <a:t>：比较全，题解和讨论也很多</a:t>
            </a:r>
            <a:endParaRPr lang="en-US" altLang="zh-CN" dirty="0"/>
          </a:p>
          <a:p>
            <a:pPr lvl="1"/>
            <a:r>
              <a:rPr lang="zh-CN" altLang="en-US" dirty="0"/>
              <a:t>剑指</a:t>
            </a:r>
            <a:r>
              <a:rPr lang="en-US" altLang="zh-CN" dirty="0"/>
              <a:t>Offer</a:t>
            </a:r>
            <a:r>
              <a:rPr lang="zh-CN" altLang="en-US" dirty="0"/>
              <a:t>：面试高频题，大部分都能在</a:t>
            </a:r>
            <a:r>
              <a:rPr lang="en-US" altLang="zh-CN" dirty="0" err="1"/>
              <a:t>LeetCode</a:t>
            </a:r>
            <a:r>
              <a:rPr lang="zh-CN" altLang="en-US" dirty="0"/>
              <a:t>找到原题</a:t>
            </a:r>
            <a:endParaRPr lang="en-US" altLang="zh-CN" dirty="0"/>
          </a:p>
          <a:p>
            <a:r>
              <a:rPr lang="zh-CN" altLang="en-US" dirty="0"/>
              <a:t>网站：就看第一个就行</a:t>
            </a:r>
            <a:endParaRPr lang="en-US" altLang="zh-CN" dirty="0"/>
          </a:p>
          <a:p>
            <a:pPr lvl="1"/>
            <a:r>
              <a:rPr lang="en-US" altLang="zh-CN" dirty="0"/>
              <a:t>Google</a:t>
            </a:r>
          </a:p>
          <a:p>
            <a:pPr lvl="1"/>
            <a:r>
              <a:rPr lang="en-US" altLang="zh-CN" dirty="0" err="1"/>
              <a:t>GeeksforGeeks</a:t>
            </a:r>
            <a:r>
              <a:rPr lang="zh-CN" altLang="en-US" dirty="0"/>
              <a:t>，</a:t>
            </a:r>
            <a:r>
              <a:rPr lang="en-US" altLang="zh-CN" dirty="0"/>
              <a:t>Stack Overflow</a:t>
            </a:r>
            <a:r>
              <a:rPr lang="zh-CN" altLang="en-US" dirty="0"/>
              <a:t>，</a:t>
            </a:r>
            <a:r>
              <a:rPr lang="en-US" altLang="zh-CN" dirty="0"/>
              <a:t>Wikipedia</a:t>
            </a:r>
            <a:r>
              <a:rPr lang="zh-CN" altLang="en-US" dirty="0"/>
              <a:t>，</a:t>
            </a:r>
            <a:r>
              <a:rPr lang="en-US" altLang="zh-CN" dirty="0" err="1"/>
              <a:t>Visualgo</a:t>
            </a:r>
            <a:r>
              <a:rPr lang="zh-CN" altLang="en-US" dirty="0"/>
              <a:t>，</a:t>
            </a:r>
            <a:r>
              <a:rPr lang="en-US" altLang="zh-CN" dirty="0" err="1"/>
              <a:t>TutorialsPoint</a:t>
            </a:r>
            <a:r>
              <a:rPr lang="zh-CN" altLang="en-US" dirty="0"/>
              <a:t>，</a:t>
            </a:r>
            <a:r>
              <a:rPr lang="en-US" altLang="zh-CN" dirty="0"/>
              <a:t>……</a:t>
            </a:r>
          </a:p>
          <a:p>
            <a:pPr lvl="1"/>
            <a:r>
              <a:rPr lang="zh-CN" altLang="en-US" dirty="0"/>
              <a:t>各种博客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43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新手期</a:t>
            </a:r>
            <a:endParaRPr lang="en-US" altLang="zh-CN" dirty="0"/>
          </a:p>
          <a:p>
            <a:pPr lvl="1"/>
            <a:r>
              <a:rPr lang="zh-CN" altLang="en-US" dirty="0"/>
              <a:t>一力降十会：打好基础，巩固知识点，基础不牢，地动山摇</a:t>
            </a:r>
            <a:endParaRPr lang="en-US" altLang="zh-CN" dirty="0"/>
          </a:p>
          <a:p>
            <a:pPr lvl="1"/>
            <a:r>
              <a:rPr lang="zh-CN" altLang="en-US" dirty="0"/>
              <a:t>量变引起质变：多刷题，针对性地刷</a:t>
            </a:r>
            <a:endParaRPr lang="en-US" altLang="zh-CN" dirty="0"/>
          </a:p>
          <a:p>
            <a:pPr lvl="1"/>
            <a:r>
              <a:rPr lang="zh-CN" altLang="en-US" dirty="0"/>
              <a:t>他山之石可以攻玉：多看相关评论、题解、技术文章</a:t>
            </a:r>
            <a:endParaRPr lang="en-US" altLang="zh-CN" dirty="0"/>
          </a:p>
          <a:p>
            <a:pPr lvl="1"/>
            <a:r>
              <a:rPr lang="zh-CN" altLang="en-US" dirty="0"/>
              <a:t>好记性不如烂笔头：勤记录勤总结刷题的思路和链接</a:t>
            </a:r>
            <a:endParaRPr lang="en-US" altLang="zh-CN" dirty="0"/>
          </a:p>
          <a:p>
            <a:r>
              <a:rPr lang="zh-CN" altLang="en-US" dirty="0"/>
              <a:t>进阶期：</a:t>
            </a:r>
            <a:endParaRPr lang="en-US" altLang="zh-CN" dirty="0"/>
          </a:p>
          <a:p>
            <a:pPr lvl="1"/>
            <a:r>
              <a:rPr lang="zh-CN" altLang="en-US" dirty="0"/>
              <a:t>温故而知新：重刷已经刷过但是很经典的题</a:t>
            </a:r>
            <a:endParaRPr lang="en-US" altLang="zh-CN" dirty="0"/>
          </a:p>
          <a:p>
            <a:pPr lvl="1"/>
            <a:r>
              <a:rPr lang="zh-CN" altLang="en-US" dirty="0"/>
              <a:t>赠人玫瑰手有余香：多分享心得，多写提炼总结</a:t>
            </a:r>
            <a:endParaRPr lang="en-US" altLang="zh-CN" dirty="0"/>
          </a:p>
          <a:p>
            <a:pPr lvl="1"/>
            <a:r>
              <a:rPr lang="zh-CN" altLang="en-US" dirty="0"/>
              <a:t>抓住主要矛盾：不拘泥于各种算法细节</a:t>
            </a:r>
            <a:endParaRPr lang="en-US" altLang="zh-CN" dirty="0"/>
          </a:p>
          <a:p>
            <a:r>
              <a:rPr lang="zh-CN" altLang="en-US" dirty="0"/>
              <a:t>大佬期：</a:t>
            </a:r>
            <a:endParaRPr lang="en-US" altLang="zh-CN" dirty="0"/>
          </a:p>
          <a:p>
            <a:pPr lvl="1"/>
            <a:r>
              <a:rPr lang="zh-CN" altLang="en-US" dirty="0"/>
              <a:t>对不起我还没到这一步不知道大佬是怎么做的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9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查：绝大多数题型都属于这种</a:t>
            </a:r>
            <a:endParaRPr lang="en-US" altLang="zh-CN" dirty="0"/>
          </a:p>
          <a:p>
            <a:pPr lvl="1"/>
            <a:r>
              <a:rPr lang="zh-CN" altLang="en-US" dirty="0"/>
              <a:t>递归和迭代</a:t>
            </a:r>
            <a:endParaRPr lang="en-US" altLang="zh-CN" dirty="0"/>
          </a:p>
          <a:p>
            <a:pPr lvl="1"/>
            <a:r>
              <a:rPr lang="zh-CN" altLang="en-US" dirty="0"/>
              <a:t>深搜（</a:t>
            </a:r>
            <a:r>
              <a:rPr lang="en-US" altLang="zh-CN" dirty="0"/>
              <a:t>DFS</a:t>
            </a:r>
            <a:r>
              <a:rPr lang="zh-CN" altLang="en-US" dirty="0"/>
              <a:t>）和广搜（</a:t>
            </a:r>
            <a:r>
              <a:rPr lang="en-US" altLang="zh-CN" dirty="0"/>
              <a:t>BFS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深搜：前序、中序、后序遍历，通常用</a:t>
            </a:r>
            <a:r>
              <a:rPr lang="zh-CN" altLang="en-US" dirty="0">
                <a:solidFill>
                  <a:srgbClr val="00B0F0"/>
                </a:solidFill>
              </a:rPr>
              <a:t>递归</a:t>
            </a:r>
            <a:r>
              <a:rPr lang="zh-CN" altLang="en-US" dirty="0"/>
              <a:t>写起来更方便</a:t>
            </a:r>
            <a:endParaRPr lang="en-US" altLang="zh-CN" dirty="0"/>
          </a:p>
          <a:p>
            <a:pPr lvl="2"/>
            <a:r>
              <a:rPr lang="zh-CN" altLang="en-US" dirty="0"/>
              <a:t>广搜：层次遍历，通常用</a:t>
            </a:r>
            <a:r>
              <a:rPr lang="zh-CN" altLang="en-US" dirty="0">
                <a:solidFill>
                  <a:srgbClr val="00B0F0"/>
                </a:solidFill>
              </a:rPr>
              <a:t>迭代</a:t>
            </a:r>
            <a:r>
              <a:rPr lang="zh-CN" altLang="en-US" dirty="0"/>
              <a:t>写起来更方便</a:t>
            </a:r>
            <a:endParaRPr lang="en-US" altLang="zh-CN" dirty="0"/>
          </a:p>
          <a:p>
            <a:pPr lvl="2"/>
            <a:r>
              <a:rPr lang="zh-CN" altLang="en-US" dirty="0"/>
              <a:t>深搜的出现和使用频率要高于广搜</a:t>
            </a:r>
            <a:endParaRPr lang="en-US" altLang="zh-CN" dirty="0"/>
          </a:p>
          <a:p>
            <a:r>
              <a:rPr lang="zh-CN" altLang="en-US" dirty="0"/>
              <a:t>增删改：涉及树的实现和底层原理，教科书上着墨很多</a:t>
            </a:r>
            <a:endParaRPr lang="en-US" altLang="zh-CN" dirty="0"/>
          </a:p>
          <a:p>
            <a:pPr lvl="1"/>
            <a:r>
              <a:rPr lang="zh-CN" altLang="en-US" dirty="0"/>
              <a:t>构建、序列化、合并、翻转、修剪、平衡</a:t>
            </a:r>
            <a:endParaRPr lang="en-US" altLang="zh-CN" dirty="0"/>
          </a:p>
          <a:p>
            <a:pPr lvl="2"/>
            <a:r>
              <a:rPr lang="zh-CN" altLang="en-US" dirty="0"/>
              <a:t>重点是平衡树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62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705" y="1692708"/>
            <a:ext cx="7157068" cy="41868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树的常用术语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6100" y="1401763"/>
            <a:ext cx="7327900" cy="3017837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Node, Root, Child, Leaf, Internal node, </a:t>
            </a:r>
          </a:p>
          <a:p>
            <a:r>
              <a:rPr lang="en-US" altLang="zh-CN" sz="2000" dirty="0"/>
              <a:t>Sub Tree, Edge, Path</a:t>
            </a:r>
          </a:p>
          <a:p>
            <a:r>
              <a:rPr lang="en-US" altLang="zh-CN" sz="2000" dirty="0"/>
              <a:t>Depth, Level, Height, Breadth, Key(Value)</a:t>
            </a:r>
          </a:p>
          <a:p>
            <a:r>
              <a:rPr lang="en-US" altLang="zh-CN" sz="2000" dirty="0"/>
              <a:t>Binary Tree, Binary Search Tree</a:t>
            </a:r>
          </a:p>
          <a:p>
            <a:r>
              <a:rPr lang="en-US" altLang="zh-CN" sz="2000" dirty="0"/>
              <a:t>Visit, Traversal, Insert, Search, Remove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23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 </a:t>
            </a:r>
            <a:r>
              <a:rPr lang="en-US" altLang="zh-CN" dirty="0"/>
              <a:t>vs </a:t>
            </a:r>
            <a:r>
              <a:rPr lang="zh-CN" altLang="en-US" dirty="0"/>
              <a:t>迭代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444500" y="1739900"/>
            <a:ext cx="11176000" cy="4932363"/>
          </a:xfrm>
        </p:spPr>
        <p:txBody>
          <a:bodyPr>
            <a:normAutofit/>
          </a:bodyPr>
          <a:lstStyle/>
          <a:p>
            <a:r>
              <a:rPr lang="zh-CN" altLang="en-US" dirty="0"/>
              <a:t>运行效率：</a:t>
            </a:r>
            <a:r>
              <a:rPr lang="zh-CN" altLang="en-US" dirty="0">
                <a:solidFill>
                  <a:srgbClr val="00B0F0"/>
                </a:solidFill>
              </a:rPr>
              <a:t>迭代</a:t>
            </a:r>
            <a:r>
              <a:rPr lang="zh-CN" altLang="en-US" dirty="0"/>
              <a:t>优于递归</a:t>
            </a:r>
            <a:endParaRPr lang="en-US" altLang="zh-CN" dirty="0"/>
          </a:p>
          <a:p>
            <a:pPr lvl="1"/>
            <a:r>
              <a:rPr lang="zh-CN" altLang="en-US" dirty="0"/>
              <a:t>递归需要多次调用函数并管理调用栈，时间和空间开销都比较大，还可能爆栈</a:t>
            </a:r>
            <a:endParaRPr lang="en-US" altLang="zh-CN" dirty="0"/>
          </a:p>
          <a:p>
            <a:pPr lvl="1"/>
            <a:r>
              <a:rPr lang="zh-CN" altLang="en-US" dirty="0"/>
              <a:t>迭代通常由编写者手动实现，通常更快</a:t>
            </a:r>
            <a:endParaRPr lang="en-US" altLang="zh-CN" dirty="0"/>
          </a:p>
          <a:p>
            <a:r>
              <a:rPr lang="zh-CN" altLang="en-US" dirty="0"/>
              <a:t>实现难度：</a:t>
            </a:r>
            <a:r>
              <a:rPr lang="zh-CN" altLang="en-US" dirty="0">
                <a:solidFill>
                  <a:srgbClr val="00B0F0"/>
                </a:solidFill>
              </a:rPr>
              <a:t>递归</a:t>
            </a:r>
            <a:r>
              <a:rPr lang="zh-CN" altLang="en-US" dirty="0"/>
              <a:t>优于迭代</a:t>
            </a:r>
            <a:endParaRPr lang="en-US" altLang="zh-CN" dirty="0"/>
          </a:p>
          <a:p>
            <a:pPr lvl="1"/>
            <a:r>
              <a:rPr lang="zh-CN" altLang="en-US" dirty="0"/>
              <a:t>只要理清逻辑，递归通常比迭代简洁很多</a:t>
            </a:r>
            <a:endParaRPr lang="en-US" altLang="zh-CN" dirty="0"/>
          </a:p>
          <a:p>
            <a:pPr lvl="1"/>
            <a:r>
              <a:rPr lang="zh-CN" altLang="en-US" dirty="0"/>
              <a:t>迭代需要自己维护栈和中间变量，并且有许多判断条件和边界情况</a:t>
            </a:r>
            <a:endParaRPr lang="en-US" altLang="zh-CN" dirty="0"/>
          </a:p>
          <a:p>
            <a:r>
              <a:rPr lang="zh-CN" altLang="en-US" dirty="0"/>
              <a:t>实用情况：</a:t>
            </a:r>
            <a:endParaRPr lang="en-US" altLang="zh-CN" dirty="0"/>
          </a:p>
          <a:p>
            <a:pPr lvl="1"/>
            <a:r>
              <a:rPr lang="zh-CN" altLang="en-US" dirty="0"/>
              <a:t>在测试数据量级较小时，刷题推荐递归，能秒</a:t>
            </a:r>
            <a:r>
              <a:rPr lang="en-US" altLang="zh-CN" dirty="0"/>
              <a:t>70%</a:t>
            </a:r>
            <a:r>
              <a:rPr lang="zh-CN" altLang="en-US" dirty="0"/>
              <a:t>的题</a:t>
            </a:r>
            <a:endParaRPr lang="en-US" altLang="zh-CN" dirty="0"/>
          </a:p>
          <a:p>
            <a:pPr lvl="1"/>
            <a:r>
              <a:rPr lang="zh-CN" altLang="en-US" dirty="0"/>
              <a:t>面试时更喜欢在递归基础上加问迭代实现</a:t>
            </a:r>
            <a:endParaRPr lang="en-US" altLang="zh-CN" dirty="0"/>
          </a:p>
          <a:p>
            <a:pPr lvl="2"/>
            <a:r>
              <a:rPr lang="zh-CN" altLang="en-US" strike="sngStrike" dirty="0"/>
              <a:t>因为递归太简单了，区分不出应试者的水平</a:t>
            </a:r>
            <a:endParaRPr lang="en-US" altLang="zh-CN" strike="sngStrike" dirty="0"/>
          </a:p>
          <a:p>
            <a:pPr lvl="2"/>
            <a:r>
              <a:rPr lang="zh-CN" altLang="en-US" dirty="0"/>
              <a:t>可以考察应试者的数据结构基础和逻辑思维能力</a:t>
            </a:r>
          </a:p>
        </p:txBody>
      </p:sp>
    </p:spTree>
    <p:extLst>
      <p:ext uri="{BB962C8B-B14F-4D97-AF65-F5344CB8AC3E}">
        <p14:creationId xmlns:p14="http://schemas.microsoft.com/office/powerpoint/2010/main" val="73986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树的遍历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500" y="1739900"/>
            <a:ext cx="8262772" cy="4351338"/>
          </a:xfrm>
        </p:spPr>
        <p:txBody>
          <a:bodyPr/>
          <a:lstStyle/>
          <a:p>
            <a:r>
              <a:rPr lang="zh-CN" altLang="en-US" dirty="0"/>
              <a:t>前序（先序）、中序、后序</a:t>
            </a:r>
            <a:endParaRPr lang="en-US" altLang="zh-CN" dirty="0"/>
          </a:p>
          <a:p>
            <a:pPr lvl="1"/>
            <a:r>
              <a:rPr lang="zh-CN" altLang="en-US" dirty="0"/>
              <a:t>这里的次序指的是根结点的遍历顺序，最先遍历根结点就叫前序或先序，最后遍历根结点就叫后序</a:t>
            </a:r>
            <a:endParaRPr lang="en-US" altLang="zh-CN" dirty="0"/>
          </a:p>
          <a:p>
            <a:pPr lvl="1"/>
            <a:r>
              <a:rPr lang="zh-CN" altLang="en-US" dirty="0"/>
              <a:t>左子树永远在右子树之前遍历</a:t>
            </a:r>
            <a:endParaRPr lang="en-US" altLang="zh-CN" dirty="0"/>
          </a:p>
          <a:p>
            <a:r>
              <a:rPr lang="zh-CN" altLang="en-US" dirty="0"/>
              <a:t>层次遍历</a:t>
            </a:r>
            <a:endParaRPr lang="en-US" altLang="zh-CN" dirty="0"/>
          </a:p>
          <a:p>
            <a:pPr lvl="1"/>
            <a:r>
              <a:rPr lang="en-US" altLang="zh-CN" dirty="0" err="1"/>
              <a:t>LeetCode</a:t>
            </a:r>
            <a:r>
              <a:rPr lang="en-US" altLang="zh-CN" dirty="0"/>
              <a:t> </a:t>
            </a:r>
            <a:r>
              <a:rPr lang="zh-CN" altLang="en-US" dirty="0"/>
              <a:t>中树的测试数据的</a:t>
            </a:r>
            <a:r>
              <a:rPr lang="zh-CN" altLang="en-US" dirty="0">
                <a:hlinkClick r:id="rId2"/>
              </a:rPr>
              <a:t>表示方法</a:t>
            </a:r>
            <a:endParaRPr lang="en-US" altLang="zh-CN" dirty="0"/>
          </a:p>
          <a:p>
            <a:r>
              <a:rPr lang="zh-CN" altLang="en-US" dirty="0"/>
              <a:t>例题</a:t>
            </a:r>
            <a:endParaRPr lang="en-US" altLang="zh-CN" dirty="0"/>
          </a:p>
          <a:p>
            <a:pPr lvl="1"/>
            <a:r>
              <a:rPr lang="zh-CN" altLang="en-US" dirty="0"/>
              <a:t>前序（</a:t>
            </a:r>
            <a:r>
              <a:rPr lang="en-US" altLang="zh-CN" dirty="0">
                <a:hlinkClick r:id="rId3"/>
              </a:rPr>
              <a:t>144</a:t>
            </a:r>
            <a:r>
              <a:rPr lang="zh-CN" altLang="en-US" dirty="0"/>
              <a:t>）、中序（</a:t>
            </a:r>
            <a:r>
              <a:rPr lang="en-US" altLang="zh-CN" dirty="0">
                <a:hlinkClick r:id="rId4"/>
              </a:rPr>
              <a:t>94</a:t>
            </a:r>
            <a:r>
              <a:rPr lang="zh-CN" altLang="en-US" dirty="0"/>
              <a:t>）、后序（</a:t>
            </a:r>
            <a:r>
              <a:rPr lang="en-US" altLang="zh-CN" dirty="0">
                <a:hlinkClick r:id="rId5"/>
              </a:rPr>
              <a:t>145</a:t>
            </a:r>
            <a:r>
              <a:rPr lang="zh-CN" altLang="en-US" dirty="0"/>
              <a:t>）、层次（</a:t>
            </a:r>
            <a:r>
              <a:rPr lang="en-US" altLang="zh-CN" dirty="0">
                <a:hlinkClick r:id="rId6"/>
              </a:rPr>
              <a:t>102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67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中序遍历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  <a:endParaRPr lang="en-US" altLang="zh-CN" dirty="0"/>
          </a:p>
          <a:p>
            <a:r>
              <a:rPr lang="zh-CN" altLang="en-US" dirty="0"/>
              <a:t>迭代</a:t>
            </a:r>
            <a:endParaRPr lang="en-US" altLang="zh-CN" dirty="0"/>
          </a:p>
          <a:p>
            <a:pPr lvl="1"/>
            <a:r>
              <a:rPr lang="zh-CN" altLang="en-US" dirty="0"/>
              <a:t>栈</a:t>
            </a:r>
            <a:endParaRPr lang="en-US" altLang="zh-CN" dirty="0"/>
          </a:p>
          <a:p>
            <a:pPr lvl="1"/>
            <a:r>
              <a:rPr lang="zh-CN" altLang="en-US" dirty="0"/>
              <a:t>莫里斯遍历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150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792860" y="1490663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334387" y="2407996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12767" y="2340057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553983" y="3284795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061855" y="3284795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>
            <a:stCxn id="5" idx="3"/>
            <a:endCxn id="9" idx="7"/>
          </p:cNvCxnSpPr>
          <p:nvPr/>
        </p:nvCxnSpPr>
        <p:spPr>
          <a:xfrm flipH="1">
            <a:off x="2858596" y="1984672"/>
            <a:ext cx="1024204" cy="50808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3"/>
            <a:endCxn id="11" idx="7"/>
          </p:cNvCxnSpPr>
          <p:nvPr/>
        </p:nvCxnSpPr>
        <p:spPr>
          <a:xfrm flipH="1">
            <a:off x="2078192" y="2902005"/>
            <a:ext cx="346135" cy="46754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5"/>
            <a:endCxn id="12" idx="1"/>
          </p:cNvCxnSpPr>
          <p:nvPr/>
        </p:nvCxnSpPr>
        <p:spPr>
          <a:xfrm>
            <a:off x="2858596" y="2902005"/>
            <a:ext cx="293199" cy="46754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" idx="5"/>
            <a:endCxn id="10" idx="1"/>
          </p:cNvCxnSpPr>
          <p:nvPr/>
        </p:nvCxnSpPr>
        <p:spPr>
          <a:xfrm>
            <a:off x="4317069" y="1984672"/>
            <a:ext cx="1085638" cy="44014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853349" y="4248183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481127" y="207183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481127" y="243780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481127" y="280377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481127" y="316974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481127" y="353571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481127" y="390168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481127" y="426765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481127" y="463362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481127" y="499959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562012" y="3249077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354113" y="4248183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/>
          <p:cNvCxnSpPr>
            <a:stCxn id="35" idx="5"/>
            <a:endCxn id="36" idx="1"/>
          </p:cNvCxnSpPr>
          <p:nvPr/>
        </p:nvCxnSpPr>
        <p:spPr>
          <a:xfrm>
            <a:off x="5086221" y="3743086"/>
            <a:ext cx="357832" cy="5898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3792860" y="4248183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>
            <a:stCxn id="35" idx="3"/>
            <a:endCxn id="40" idx="7"/>
          </p:cNvCxnSpPr>
          <p:nvPr/>
        </p:nvCxnSpPr>
        <p:spPr>
          <a:xfrm flipH="1">
            <a:off x="4317069" y="3743086"/>
            <a:ext cx="334883" cy="5898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6219346" y="3249077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/>
          <p:cNvCxnSpPr>
            <a:stCxn id="10" idx="3"/>
            <a:endCxn id="35" idx="7"/>
          </p:cNvCxnSpPr>
          <p:nvPr/>
        </p:nvCxnSpPr>
        <p:spPr>
          <a:xfrm flipH="1">
            <a:off x="5086221" y="2834066"/>
            <a:ext cx="316486" cy="49977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0" idx="5"/>
            <a:endCxn id="53" idx="1"/>
          </p:cNvCxnSpPr>
          <p:nvPr/>
        </p:nvCxnSpPr>
        <p:spPr>
          <a:xfrm>
            <a:off x="5836976" y="2834066"/>
            <a:ext cx="472310" cy="49977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1" idx="3"/>
            <a:endCxn id="38" idx="7"/>
          </p:cNvCxnSpPr>
          <p:nvPr/>
        </p:nvCxnSpPr>
        <p:spPr>
          <a:xfrm flipH="1">
            <a:off x="1377558" y="3778804"/>
            <a:ext cx="266365" cy="55413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0877266" y="1608366"/>
            <a:ext cx="63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print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211780" y="4996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720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2225">
          <a:solidFill>
            <a:schemeClr val="tx1"/>
          </a:solidFill>
        </a:ln>
      </a:spPr>
      <a:bodyPr rtlCol="0" anchor="ctr"/>
      <a:lstStyle>
        <a:defPPr algn="ctr">
          <a:defRPr sz="2000" b="1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743</Words>
  <Application>Microsoft Office PowerPoint</Application>
  <PresentationFormat>宽屏</PresentationFormat>
  <Paragraphs>103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Arial</vt:lpstr>
      <vt:lpstr>Calibri</vt:lpstr>
      <vt:lpstr>Calibri Light</vt:lpstr>
      <vt:lpstr>Times New Roman</vt:lpstr>
      <vt:lpstr>Office 主题</vt:lpstr>
      <vt:lpstr>树</vt:lpstr>
      <vt:lpstr>学习资源</vt:lpstr>
      <vt:lpstr>学习方法</vt:lpstr>
      <vt:lpstr>树的知识点</vt:lpstr>
      <vt:lpstr>树的常用术语</vt:lpstr>
      <vt:lpstr>递归 vs 迭代</vt:lpstr>
      <vt:lpstr>树的遍历</vt:lpstr>
      <vt:lpstr>中序遍历</vt:lpstr>
      <vt:lpstr>树</vt:lpstr>
      <vt:lpstr>下次预告</vt:lpstr>
      <vt:lpstr>例题选讲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LTE Phone Number Catcher: A Practical Attack against Mobile Privacy</dc:title>
  <dc:creator>HAL 9000</dc:creator>
  <cp:lastModifiedBy>HAL 9000</cp:lastModifiedBy>
  <cp:revision>296</cp:revision>
  <dcterms:created xsi:type="dcterms:W3CDTF">2020-06-02T14:00:59Z</dcterms:created>
  <dcterms:modified xsi:type="dcterms:W3CDTF">2020-06-13T10:59:49Z</dcterms:modified>
</cp:coreProperties>
</file>