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9" r:id="rId12"/>
    <p:sldId id="271" r:id="rId13"/>
    <p:sldId id="272" r:id="rId14"/>
    <p:sldId id="273" r:id="rId15"/>
    <p:sldId id="285" r:id="rId16"/>
    <p:sldId id="274" r:id="rId17"/>
    <p:sldId id="270" r:id="rId18"/>
    <p:sldId id="276" r:id="rId19"/>
    <p:sldId id="277" r:id="rId20"/>
    <p:sldId id="282" r:id="rId21"/>
    <p:sldId id="281" r:id="rId22"/>
    <p:sldId id="283" r:id="rId23"/>
    <p:sldId id="275" r:id="rId24"/>
    <p:sldId id="278" r:id="rId25"/>
    <p:sldId id="284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的基础知识" id="{8260A749-7D76-4797-B830-01445D47E44B}">
          <p14:sldIdLst>
            <p14:sldId id="256"/>
            <p14:sldId id="260"/>
            <p14:sldId id="262"/>
            <p14:sldId id="258"/>
            <p14:sldId id="266"/>
            <p14:sldId id="257"/>
            <p14:sldId id="259"/>
            <p14:sldId id="265"/>
            <p14:sldId id="263"/>
            <p14:sldId id="268"/>
            <p14:sldId id="269"/>
          </p14:sldIdLst>
        </p14:section>
        <p14:section name="树的操作" id="{8F0ADF12-0B90-4080-8274-2B837C42BCF6}">
          <p14:sldIdLst>
            <p14:sldId id="271"/>
            <p14:sldId id="272"/>
            <p14:sldId id="273"/>
            <p14:sldId id="285"/>
            <p14:sldId id="274"/>
            <p14:sldId id="270"/>
            <p14:sldId id="276"/>
            <p14:sldId id="277"/>
            <p14:sldId id="282"/>
            <p14:sldId id="281"/>
            <p14:sldId id="283"/>
            <p14:sldId id="275"/>
            <p14:sldId id="278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3" autoAdjust="0"/>
    <p:restoredTop sz="95883" autoAdjust="0"/>
  </p:normalViewPr>
  <p:slideViewPr>
    <p:cSldViewPr snapToGrid="0">
      <p:cViewPr varScale="1">
        <p:scale>
          <a:sx n="67" d="100"/>
          <a:sy n="67" d="100"/>
        </p:scale>
        <p:origin x="712" y="52"/>
      </p:cViewPr>
      <p:guideLst/>
    </p:cSldViewPr>
  </p:slideViewPr>
  <p:outlineViewPr>
    <p:cViewPr>
      <p:scale>
        <a:sx n="33" d="100"/>
        <a:sy n="33" d="100"/>
      </p:scale>
      <p:origin x="0" y="-17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86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7E8B-19FF-4C64-A568-986D5C41A5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0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wcoder.com/practice/947f6eb80d944a84850b0538bf0ec3a5?tpId=13&amp;&amp;tqId=11179&amp;rp=1&amp;ru=/activity/oj&amp;qru=/ta/coding-interviews/question-ranking" TargetMode="External"/><Relationship Id="rId2" Type="http://schemas.openxmlformats.org/officeDocument/2006/relationships/hyperlink" Target="https://www.nowcoder.com/practice/8a19cbe657394eeaac2f6ea9b0f6fcf6?tpId=13&amp;&amp;tqId=11157&amp;rp=1&amp;ru=/activity/oj&amp;qru=/ta/coding-interviews/question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wcoder.com/practice/ef068f602dde4d28aab2b210e859150a?tpId=13&amp;&amp;tqId=11215&amp;rp=1&amp;ru=/activity/oj&amp;qru=/ta/coding-interviews/question-ranking" TargetMode="External"/><Relationship Id="rId4" Type="http://schemas.openxmlformats.org/officeDocument/2006/relationships/hyperlink" Target="https://www.nowcoder.com/practice/a861533d45854474ac791d90e447bafd?tpId=13&amp;&amp;tqId=11176&amp;rp=1&amp;ru=/activity/oj&amp;qru=/ta/coding-interviews/question-rank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后序遍历的单栈实现（两次</a:t>
            </a:r>
            <a:r>
              <a:rPr lang="en-US" altLang="zh-CN" dirty="0"/>
              <a:t>push</a:t>
            </a:r>
            <a:r>
              <a:rPr lang="zh-CN" altLang="en-US" dirty="0"/>
              <a:t>或记录</a:t>
            </a:r>
            <a:r>
              <a:rPr lang="en-US" altLang="zh-CN" dirty="0"/>
              <a:t>last</a:t>
            </a:r>
            <a:r>
              <a:rPr lang="zh-CN" altLang="en-US" dirty="0"/>
              <a:t>）、</a:t>
            </a:r>
            <a:r>
              <a:rPr lang="zh-CN" altLang="en-US" strike="sngStrike" dirty="0"/>
              <a:t>莫里斯、</a:t>
            </a:r>
            <a:r>
              <a:rPr lang="zh-CN" altLang="en-US" dirty="0"/>
              <a:t>无序表</a:t>
            </a:r>
            <a:endParaRPr lang="en-US" altLang="zh-CN" dirty="0"/>
          </a:p>
          <a:p>
            <a:r>
              <a:rPr lang="zh-CN" altLang="en-US" strike="sngStrike" dirty="0"/>
              <a:t>前序的莫里斯</a:t>
            </a:r>
            <a:endParaRPr lang="en-US" altLang="zh-CN" strike="sngStrike" dirty="0"/>
          </a:p>
          <a:p>
            <a:r>
              <a:rPr lang="zh-CN" altLang="en-US" dirty="0"/>
              <a:t>中序的栈实现</a:t>
            </a:r>
            <a:endParaRPr lang="en-US" altLang="zh-CN" dirty="0"/>
          </a:p>
          <a:p>
            <a:r>
              <a:rPr lang="zh-CN" altLang="en-US" dirty="0"/>
              <a:t>层次遍历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重建二叉树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二叉树与双向链表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二叉搜索树的后序遍历序列</a:t>
            </a:r>
            <a:endParaRPr lang="en-US" altLang="zh-CN" dirty="0"/>
          </a:p>
          <a:p>
            <a:r>
              <a:rPr lang="zh-CN" altLang="en-US">
                <a:hlinkClick r:id="rId5"/>
              </a:rPr>
              <a:t>二</a:t>
            </a:r>
            <a:r>
              <a:rPr lang="zh-CN" altLang="en-US" dirty="0">
                <a:hlinkClick r:id="rId5"/>
              </a:rPr>
              <a:t>叉搜索树的第</a:t>
            </a:r>
            <a:r>
              <a:rPr lang="en-US" altLang="zh-CN" dirty="0">
                <a:hlinkClick r:id="rId5"/>
              </a:rPr>
              <a:t>k</a:t>
            </a:r>
            <a:r>
              <a:rPr lang="zh-CN" altLang="en-US" dirty="0">
                <a:hlinkClick r:id="rId5"/>
              </a:rPr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D04605-9D2F-43B8-8323-66D4E3584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树的操作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117BF1C-ACD5-4977-8C5C-FEDCCCE0E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2020.06.26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38A55-0D15-4F1E-AC9A-DB5A0518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9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459B-1F49-4806-9A20-BA8B0982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C3BDD-5B70-49A7-B1B1-4A3999A5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查询：查找、最大最小、前驱后继</a:t>
            </a:r>
            <a:endParaRPr lang="en-US" altLang="zh-CN" dirty="0"/>
          </a:p>
          <a:p>
            <a:r>
              <a:rPr lang="zh-CN" altLang="en-US" dirty="0"/>
              <a:t>插入</a:t>
            </a:r>
            <a:endParaRPr lang="en-US" altLang="zh-CN" dirty="0"/>
          </a:p>
          <a:p>
            <a:r>
              <a:rPr lang="zh-CN" altLang="en-US" dirty="0"/>
              <a:t>删除：多种情况，较为复杂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O(h)</a:t>
            </a:r>
          </a:p>
          <a:p>
            <a:pPr lvl="1"/>
            <a:r>
              <a:rPr lang="en-US" altLang="zh-CN" dirty="0"/>
              <a:t>h </a:t>
            </a:r>
            <a:r>
              <a:rPr lang="zh-CN" altLang="en-US"/>
              <a:t>为树的高度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E6A0-93E2-4F19-A813-B7F03947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5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0DAF0-A21A-4314-956A-3297C8D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082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FD732-1BB6-49B5-94E3-C2D0364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218891"/>
            <a:ext cx="5475654" cy="522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TREE-INSERT(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y 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X =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while x !=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y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x.key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x = </a:t>
            </a:r>
            <a:r>
              <a:rPr lang="en-US" altLang="zh-CN" dirty="0" err="1">
                <a:latin typeface="Consolas" panose="020B0609020204030204" pitchFamily="49" charset="0"/>
              </a:rPr>
              <a:t>x.left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else x = </a:t>
            </a:r>
            <a:r>
              <a:rPr lang="en-US" altLang="zh-CN" dirty="0" err="1">
                <a:latin typeface="Consolas" panose="020B0609020204030204" pitchFamily="49" charset="0"/>
              </a:rPr>
              <a:t>x.right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z.p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y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r>
              <a:rPr lang="en-US" altLang="zh-CN" dirty="0">
                <a:latin typeface="Consolas" panose="020B0609020204030204" pitchFamily="49" charset="0"/>
              </a:rPr>
              <a:t> = z   // T was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y.key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7E1AF-9982-4654-91F1-CD7F57B9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9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48155-6E3B-49A3-9B60-F99E6E7B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9891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36EBF-539F-444A-B350-850F4ED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84031"/>
            <a:ext cx="5651500" cy="50174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TREE-DELETE(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T,z,z.left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y = TREE-MINIMUM(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y.p</a:t>
            </a:r>
            <a:r>
              <a:rPr lang="en-US" altLang="zh-CN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TRANSPLANT(</a:t>
            </a:r>
            <a:r>
              <a:rPr lang="en-US" altLang="zh-CN" dirty="0" err="1">
                <a:latin typeface="Consolas" panose="020B0609020204030204" pitchFamily="49" charset="0"/>
              </a:rPr>
              <a:t>T,y,y.right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585A5-7598-4875-B858-C7C8BF60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PA-标题 1">
            <a:extLst>
              <a:ext uri="{FF2B5EF4-FFF2-40B4-BE49-F238E27FC236}">
                <a16:creationId xmlns:a16="http://schemas.microsoft.com/office/drawing/2014/main" id="{C01DAE19-2AAF-4721-AC3A-ACC0347A5A9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271848" y="28082"/>
            <a:ext cx="3353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树的移栽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C096B1-253C-485E-A7A3-B95F8F20E3A3}"/>
              </a:ext>
            </a:extLst>
          </p:cNvPr>
          <p:cNvSpPr txBox="1"/>
          <p:nvPr/>
        </p:nvSpPr>
        <p:spPr>
          <a:xfrm>
            <a:off x="6301121" y="1999135"/>
            <a:ext cx="454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22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22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r>
              <a:rPr lang="en-US" altLang="zh-CN" sz="22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T.root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elseif u ==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 </a:t>
            </a:r>
            <a:r>
              <a:rPr lang="en-US" altLang="zh-CN" sz="2200" dirty="0" err="1">
                <a:latin typeface="Consolas" panose="020B0609020204030204" pitchFamily="49" charset="0"/>
              </a:rPr>
              <a:t>u.p.right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v.p</a:t>
            </a:r>
            <a:r>
              <a:rPr lang="en-US" altLang="zh-CN" sz="2200" dirty="0">
                <a:latin typeface="Consolas" panose="020B0609020204030204" pitchFamily="49" charset="0"/>
              </a:rPr>
              <a:t> =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E82B0-EC37-4AB3-BAD2-3A24D4745EA9}"/>
              </a:ext>
            </a:extLst>
          </p:cNvPr>
          <p:cNvSpPr txBox="1"/>
          <p:nvPr/>
        </p:nvSpPr>
        <p:spPr>
          <a:xfrm>
            <a:off x="6301121" y="128982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用一个以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为根的子树来替换一棵以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280876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8727-3038-45E1-BC4B-151BD86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B43D-EBA6-44B5-8A3D-4D4924F2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739900"/>
            <a:ext cx="96635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每个结点或是红色的，或是黑色的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根结点是黑色的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每个叶结点</a:t>
            </a:r>
            <a:r>
              <a:rPr lang="en-US" altLang="zh-CN" dirty="0"/>
              <a:t>(NIL)</a:t>
            </a:r>
            <a:r>
              <a:rPr lang="zh-CN" altLang="en-US" dirty="0"/>
              <a:t>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如果一个结点是红色的，则它的两个子结点都是黑色的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对每个结点，从该结点到其所有后代叶结点的简单路径上，均包含相同数目的黑色结点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8F5B0-501B-4663-B179-FA4AD7EF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CA41220-EEE6-42B4-985E-FF6326BF26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4500" y="165100"/>
            <a:ext cx="3353777" cy="1325563"/>
          </a:xfrm>
        </p:spPr>
        <p:txBody>
          <a:bodyPr/>
          <a:lstStyle/>
          <a:p>
            <a:r>
              <a:rPr lang="zh-CN" altLang="en-US" dirty="0"/>
              <a:t>红黑树的旋转</a:t>
            </a:r>
          </a:p>
        </p:txBody>
      </p:sp>
      <p:sp>
        <p:nvSpPr>
          <p:cNvPr id="3" name="PA-内容占位符 2">
            <a:extLst>
              <a:ext uri="{FF2B5EF4-FFF2-40B4-BE49-F238E27FC236}">
                <a16:creationId xmlns:a16="http://schemas.microsoft.com/office/drawing/2014/main" id="{1C0C43CE-C9CE-43F1-84A2-AEEF270B92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4500" y="1739900"/>
            <a:ext cx="42095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900" b="1" dirty="0">
                <a:latin typeface="Sitka Banner" panose="02000505000000020004" pitchFamily="2" charset="0"/>
                <a:cs typeface="Times New Roman" panose="02020603050405020304" pitchFamily="18" charset="0"/>
              </a:rPr>
              <a:t>LEFT-ROTATE(T, 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y = </a:t>
            </a: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r>
              <a:rPr lang="en-US" altLang="zh-CN" sz="1800" dirty="0">
                <a:latin typeface="Consolas" panose="020B0609020204030204" pitchFamily="49" charset="0"/>
              </a:rPr>
              <a:t> != 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y.left.p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y.p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==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T.root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elseif (x==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x.p.right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x.left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 =y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PA-SlideNumberPlaceholder 3">
            <a:extLst>
              <a:ext uri="{FF2B5EF4-FFF2-40B4-BE49-F238E27FC236}">
                <a16:creationId xmlns:a16="http://schemas.microsoft.com/office/drawing/2014/main" id="{B7E89980-E16E-46F1-8AC9-7C12F3F4979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B2E0C-DE10-4EA0-92D6-1C6E7DAC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75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红黑树的插入 </a:t>
            </a:r>
            <a:r>
              <a:rPr lang="en-US" altLang="zh-CN" dirty="0"/>
              <a:t>RB-INSERT(</a:t>
            </a:r>
            <a:r>
              <a:rPr lang="en-US" altLang="zh-CN" dirty="0" err="1"/>
              <a:t>T,z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E81CB-5E20-4C2E-B789-15A0554C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9407"/>
            <a:ext cx="3303635" cy="52466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x 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while x !=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y = x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x.key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x.left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x = </a:t>
            </a:r>
            <a:r>
              <a:rPr lang="en-US" altLang="zh-CN" sz="1600" dirty="0" err="1">
                <a:latin typeface="Consolas" panose="020B0609020204030204" pitchFamily="49" charset="0"/>
              </a:rPr>
              <a:t>x.right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y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y.key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RB-INSERT-FIXUP(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T,z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5F13B6-A603-4B3A-8443-FE0B190A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833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16A3F-46B0-4C2E-8234-33F169B6F39B}"/>
              </a:ext>
            </a:extLst>
          </p:cNvPr>
          <p:cNvSpPr txBox="1"/>
          <p:nvPr/>
        </p:nvSpPr>
        <p:spPr>
          <a:xfrm>
            <a:off x="444500" y="1591765"/>
            <a:ext cx="5090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红黑树用两种方式保证平衡：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旋转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先重新着色，再旋转。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插入结点的叔叔是红色，重新着色。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插入结点的叔叔是黑色，旋转（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44AF9D-F6E5-498C-911F-A870B3286C67}"/>
              </a:ext>
            </a:extLst>
          </p:cNvPr>
          <p:cNvSpPr txBox="1"/>
          <p:nvPr/>
        </p:nvSpPr>
        <p:spPr>
          <a:xfrm>
            <a:off x="5448300" y="1582340"/>
            <a:ext cx="5757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执行标准的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BST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插入操作，设置新插入结点为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插入后是根结点，颜色改为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的父亲是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，或者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不是根结点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（祖父是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修改父亲和叔叔为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修改祖父为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的祖父，重复步骤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 marL="857250" lvl="1" indent="-40005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，有四种情况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 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3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教材：看教材也就图一乐，真要学技术还得多刷题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：很硬核，数学推导和证明挺多，非常重视底层实现原理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：“树”的部分是</a:t>
            </a:r>
            <a:r>
              <a:rPr lang="en-US" altLang="zh-CN" dirty="0"/>
              <a:t>《</a:t>
            </a:r>
            <a:r>
              <a:rPr lang="zh-CN" altLang="en-US" dirty="0"/>
              <a:t>算导</a:t>
            </a:r>
            <a:r>
              <a:rPr lang="en-US" altLang="zh-CN" dirty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算法设计指南</a:t>
            </a:r>
            <a:r>
              <a:rPr lang="en-US" altLang="zh-CN" dirty="0"/>
              <a:t>》</a:t>
            </a:r>
            <a:r>
              <a:rPr lang="zh-CN" altLang="en-US" dirty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：只讲了几道典型题，深度和广度远远不够</a:t>
            </a:r>
            <a:endParaRPr lang="en-US" altLang="zh-CN" dirty="0"/>
          </a:p>
          <a:p>
            <a:r>
              <a:rPr lang="zh-CN" altLang="en-US" dirty="0"/>
              <a:t>题库：以面试和工作为目的，某些知名反人类</a:t>
            </a:r>
            <a:r>
              <a:rPr lang="en-US" altLang="zh-CN" dirty="0"/>
              <a:t>OJ</a:t>
            </a:r>
            <a:r>
              <a:rPr lang="zh-CN" altLang="en-US" dirty="0"/>
              <a:t>就别用了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zh-CN" altLang="en-US" dirty="0"/>
              <a:t>：比较全，题解和讨论也很多</a:t>
            </a:r>
            <a:endParaRPr lang="en-US" altLang="zh-CN" dirty="0"/>
          </a:p>
          <a:p>
            <a:pPr lvl="1"/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：面试高频题，大部分都能在</a:t>
            </a:r>
            <a:r>
              <a:rPr lang="en-US" altLang="zh-CN" dirty="0" err="1"/>
              <a:t>LeetCode</a:t>
            </a:r>
            <a:r>
              <a:rPr lang="zh-CN" altLang="en-US" dirty="0"/>
              <a:t>找到原题</a:t>
            </a:r>
            <a:endParaRPr lang="en-US" altLang="zh-CN" dirty="0"/>
          </a:p>
          <a:p>
            <a:r>
              <a:rPr lang="zh-CN" altLang="en-US" dirty="0"/>
              <a:t>网站：就看第一个就行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 err="1"/>
              <a:t>GeeksforGeeks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Visualgo</a:t>
            </a:r>
            <a:r>
              <a:rPr lang="zh-CN" altLang="en-US" dirty="0"/>
              <a:t>，</a:t>
            </a:r>
            <a:r>
              <a:rPr lang="en-US" altLang="zh-CN" dirty="0" err="1"/>
              <a:t>TutorialsPoint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各种博客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0F27-B72D-4853-8E78-CA4AC2F5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52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AF71-9CD9-49C4-857E-0E3D518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6576C4-A6EE-4E99-8B95-3FFE068E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" y="2578845"/>
            <a:ext cx="4932530" cy="2177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8DD40D-713A-48DD-B7A5-4B6CDAD1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98" y="286498"/>
            <a:ext cx="607779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63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 b="3538"/>
          <a:stretch/>
        </p:blipFill>
        <p:spPr>
          <a:xfrm>
            <a:off x="309609" y="3734440"/>
            <a:ext cx="5599066" cy="22033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755519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A17E40-828D-4946-B8BD-DC70EC1A0ECF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4CB620B-0731-40F1-A480-4A3A2E5D0617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7EA3C8E7-8CD1-4DFE-8B32-03479B569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7B8A345-458F-4D95-A5B2-45F04510F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9B7C5A4-70F7-4960-B7B8-7247A596F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EBC8EDE-10D4-4630-A830-956557185C29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FC1881-2D73-48DB-B606-A070789CDA4D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6CD0F8-48F8-4001-8BEF-9D0DF0509FE7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97C0-5DB4-4F2C-8E7D-7CBEF2D0AC2D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E9A3B4-8E44-4706-989E-93F026C4B2A1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6CBA70-56DD-4B73-8EDA-E1612DD4FEEE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1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>
                <a:latin typeface="Sitka Banner" panose="02000505000000020004" pitchFamily="2" charset="0"/>
              </a:rPr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7492E1-40BB-4633-A55C-C17397F4417C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428ABC2-3122-4E00-BA27-4A8AD3EEC7FB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EEBAFA1-9806-4417-B2B2-C4EFCE50B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B194F37-B2E0-4C78-BE35-E4BEFD63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DD22E41-0628-4F22-B953-292CD662B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65F2839-4BB9-4C83-9690-8A90AE0233C3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434198-823E-4171-A964-E129FBF93B16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1B935B-58B8-484D-8839-FE88A237D533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425FA9-69BC-4A95-932B-CDDE8559FE7A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FACD7F-5186-492D-90FB-095B0E56D3DC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9F76F5-258A-4C7F-8B31-84B828ED943A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611FF-6714-4590-8600-7F2CE80C7D09}"/>
              </a:ext>
            </a:extLst>
          </p:cNvPr>
          <p:cNvSpPr txBox="1"/>
          <p:nvPr/>
        </p:nvSpPr>
        <p:spPr>
          <a:xfrm>
            <a:off x="5574253" y="957044"/>
            <a:ext cx="5830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循环不变式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——while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循环在每次迭代开头都要保持：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结点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是红结点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是根结点，则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是黑结点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如果有任何红黑性质被破坏，则至多只有一条被破坏，或是性质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是根结点且是红结点。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z.p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都是红结点。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7C5D662-706E-4C1E-97F7-C5B9B70E352B}"/>
              </a:ext>
            </a:extLst>
          </p:cNvPr>
          <p:cNvSpPr txBox="1">
            <a:spLocks/>
          </p:cNvSpPr>
          <p:nvPr/>
        </p:nvSpPr>
        <p:spPr>
          <a:xfrm>
            <a:off x="5574253" y="3067410"/>
            <a:ext cx="5591494" cy="226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/>
              <a:t>红黑树的性质</a:t>
            </a:r>
            <a:endParaRPr lang="en-US" altLang="zh-CN" sz="1800" b="1" dirty="0"/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每个结点或是红色的，或是黑色的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根结点是黑色的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每个叶结点</a:t>
            </a:r>
            <a:r>
              <a:rPr lang="en-US" altLang="zh-CN" sz="1400" dirty="0"/>
              <a:t>(NIL)</a:t>
            </a:r>
            <a:r>
              <a:rPr lang="zh-CN" altLang="en-US" sz="1400" dirty="0"/>
              <a:t>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如果一个结点是红色的，则它的两个子结点都是黑色的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对每个结点，从该结点到其所有后代叶结点的简单路径上，均包含相同数目的黑色结点</a:t>
            </a:r>
          </a:p>
        </p:txBody>
      </p:sp>
    </p:spTree>
    <p:extLst>
      <p:ext uri="{BB962C8B-B14F-4D97-AF65-F5344CB8AC3E}">
        <p14:creationId xmlns:p14="http://schemas.microsoft.com/office/powerpoint/2010/main" val="81466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5515184-C217-4C1D-BA9B-2AAE538E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59" y="955824"/>
            <a:ext cx="4737278" cy="2155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E017D8-4921-490E-8941-DEFF47A7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79" y="3796596"/>
            <a:ext cx="5636321" cy="24188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2344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87386"/>
            <a:ext cx="5599066" cy="22337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826910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480A96-D1A0-4233-A752-2AF96CB4EA84}"/>
              </a:ext>
            </a:extLst>
          </p:cNvPr>
          <p:cNvSpPr txBox="1"/>
          <p:nvPr/>
        </p:nvSpPr>
        <p:spPr>
          <a:xfrm>
            <a:off x="8839968" y="3180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332F50-53FA-41A9-9318-B5C9B3EF79EC}"/>
              </a:ext>
            </a:extLst>
          </p:cNvPr>
          <p:cNvSpPr txBox="1"/>
          <p:nvPr/>
        </p:nvSpPr>
        <p:spPr>
          <a:xfrm>
            <a:off x="9063070" y="62154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911B509-5D85-4703-BC5F-493F48E59F76}"/>
              </a:ext>
            </a:extLst>
          </p:cNvPr>
          <p:cNvSpPr/>
          <p:nvPr/>
        </p:nvSpPr>
        <p:spPr>
          <a:xfrm>
            <a:off x="10510346" y="4995747"/>
            <a:ext cx="487854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AF3176-9E4D-45F0-ADA4-6934C8701492}"/>
              </a:ext>
            </a:extLst>
          </p:cNvPr>
          <p:cNvSpPr/>
          <p:nvPr/>
        </p:nvSpPr>
        <p:spPr>
          <a:xfrm>
            <a:off x="9422780" y="6200078"/>
            <a:ext cx="1356706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1250D4-B6D3-4C04-A4C0-111B7C318228}"/>
              </a:ext>
            </a:extLst>
          </p:cNvPr>
          <p:cNvSpPr txBox="1"/>
          <p:nvPr/>
        </p:nvSpPr>
        <p:spPr>
          <a:xfrm>
            <a:off x="9042052" y="4708507"/>
            <a:ext cx="293658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A7BF3-528E-45ED-B3E1-8265177C14AA}"/>
              </a:ext>
            </a:extLst>
          </p:cNvPr>
          <p:cNvSpPr/>
          <p:nvPr/>
        </p:nvSpPr>
        <p:spPr>
          <a:xfrm>
            <a:off x="5968999" y="945145"/>
            <a:ext cx="4722586" cy="521796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104A64-5117-464C-AB4B-82EE3922FC2E}"/>
              </a:ext>
            </a:extLst>
          </p:cNvPr>
          <p:cNvSpPr/>
          <p:nvPr/>
        </p:nvSpPr>
        <p:spPr>
          <a:xfrm>
            <a:off x="5968998" y="1466941"/>
            <a:ext cx="4722587" cy="491195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778DD1-5BE4-4EDF-BE34-E8504FEB38F8}"/>
              </a:ext>
            </a:extLst>
          </p:cNvPr>
          <p:cNvSpPr/>
          <p:nvPr/>
        </p:nvSpPr>
        <p:spPr>
          <a:xfrm>
            <a:off x="5968998" y="1947338"/>
            <a:ext cx="4722587" cy="2064592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40D84-87C7-4A74-9323-2247B1043F0A}"/>
              </a:ext>
            </a:extLst>
          </p:cNvPr>
          <p:cNvSpPr/>
          <p:nvPr/>
        </p:nvSpPr>
        <p:spPr>
          <a:xfrm>
            <a:off x="444500" y="1706136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6B24EA-98D5-47B0-85D0-86E53D14E6C8}"/>
              </a:ext>
            </a:extLst>
          </p:cNvPr>
          <p:cNvSpPr/>
          <p:nvPr/>
        </p:nvSpPr>
        <p:spPr>
          <a:xfrm>
            <a:off x="443228" y="2181514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2B416-3097-403B-A264-929DDD477107}"/>
              </a:ext>
            </a:extLst>
          </p:cNvPr>
          <p:cNvSpPr/>
          <p:nvPr/>
        </p:nvSpPr>
        <p:spPr>
          <a:xfrm>
            <a:off x="443227" y="2423160"/>
            <a:ext cx="4722587" cy="25596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1083C5-3F63-41BF-B5D0-FBB3ED8368B3}"/>
              </a:ext>
            </a:extLst>
          </p:cNvPr>
          <p:cNvSpPr/>
          <p:nvPr/>
        </p:nvSpPr>
        <p:spPr>
          <a:xfrm>
            <a:off x="443227" y="2962838"/>
            <a:ext cx="4722587" cy="23417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2B2D9F-45B9-4636-8A02-A48EBEA85BDD}"/>
              </a:ext>
            </a:extLst>
          </p:cNvPr>
          <p:cNvSpPr/>
          <p:nvPr/>
        </p:nvSpPr>
        <p:spPr>
          <a:xfrm>
            <a:off x="443227" y="3197014"/>
            <a:ext cx="4722587" cy="234176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9A614E-0755-4F43-9727-F8958A04E7E1}"/>
              </a:ext>
            </a:extLst>
          </p:cNvPr>
          <p:cNvSpPr/>
          <p:nvPr/>
        </p:nvSpPr>
        <p:spPr>
          <a:xfrm>
            <a:off x="443226" y="4424487"/>
            <a:ext cx="4722587" cy="1541973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40A671-0E93-4437-9E2C-723F186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865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8E73-01A6-4E87-905F-8694CDFA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2" y="990744"/>
            <a:ext cx="5452208" cy="57930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RB-DELETE(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==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RB-DELETE-FIXUP(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T,x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99057-4498-48D2-B82D-BDC4634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C22336-7BE9-4B6E-8BCC-865A29115376}"/>
              </a:ext>
            </a:extLst>
          </p:cNvPr>
          <p:cNvSpPr txBox="1">
            <a:spLocks/>
          </p:cNvSpPr>
          <p:nvPr/>
        </p:nvSpPr>
        <p:spPr>
          <a:xfrm>
            <a:off x="5896708" y="-180317"/>
            <a:ext cx="565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二叉搜索树的删除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4079EB-B8F7-430C-BA62-10E40A839112}"/>
              </a:ext>
            </a:extLst>
          </p:cNvPr>
          <p:cNvSpPr txBox="1">
            <a:spLocks/>
          </p:cNvSpPr>
          <p:nvPr/>
        </p:nvSpPr>
        <p:spPr>
          <a:xfrm>
            <a:off x="5968999" y="667771"/>
            <a:ext cx="4234367" cy="334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Sitka Banner" panose="02000505000000020004" pitchFamily="2" charset="0"/>
              </a:rPr>
              <a:t>TREE-DELETE(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222CD2B-0F8E-431C-B67B-14BF5DAE3959}"/>
              </a:ext>
            </a:extLst>
          </p:cNvPr>
          <p:cNvSpPr txBox="1">
            <a:spLocks/>
          </p:cNvSpPr>
          <p:nvPr/>
        </p:nvSpPr>
        <p:spPr>
          <a:xfrm>
            <a:off x="5896708" y="4264033"/>
            <a:ext cx="2550535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红黑树的移栽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47DD3-2510-413D-8788-6E7FC49FB5F5}"/>
              </a:ext>
            </a:extLst>
          </p:cNvPr>
          <p:cNvSpPr txBox="1"/>
          <p:nvPr/>
        </p:nvSpPr>
        <p:spPr>
          <a:xfrm>
            <a:off x="6017345" y="4739509"/>
            <a:ext cx="2918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RB-TRANPLANT(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PA-标题 1">
            <a:extLst>
              <a:ext uri="{FF2B5EF4-FFF2-40B4-BE49-F238E27FC236}">
                <a16:creationId xmlns:a16="http://schemas.microsoft.com/office/drawing/2014/main" id="{29DC0DE3-E7BF-4C8C-B12E-113EBC41033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935372" y="4333626"/>
            <a:ext cx="3149948" cy="491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二叉搜索树的移栽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B84F48-4D03-4FBA-8C23-329035A7449A}"/>
              </a:ext>
            </a:extLst>
          </p:cNvPr>
          <p:cNvSpPr txBox="1"/>
          <p:nvPr/>
        </p:nvSpPr>
        <p:spPr>
          <a:xfrm>
            <a:off x="5918912" y="4085355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321770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5AAEE8-C3E8-43FB-BF78-C1B12BABA294}"/>
              </a:ext>
            </a:extLst>
          </p:cNvPr>
          <p:cNvSpPr/>
          <p:nvPr/>
        </p:nvSpPr>
        <p:spPr>
          <a:xfrm>
            <a:off x="444500" y="1940312"/>
            <a:ext cx="7828522" cy="990799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524C68-0B26-4FF7-ACE4-0D37D124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159"/>
            <a:ext cx="11176000" cy="838813"/>
          </a:xfrm>
        </p:spPr>
        <p:txBody>
          <a:bodyPr/>
          <a:lstStyle/>
          <a:p>
            <a:r>
              <a:rPr lang="zh-CN" altLang="en-US" dirty="0"/>
              <a:t>红黑树删除后的平衡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8926A-6D84-4313-9694-9C7B9B41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D085E-C8FE-497C-B7B7-463FC5033B64}"/>
              </a:ext>
            </a:extLst>
          </p:cNvPr>
          <p:cNvSpPr txBox="1"/>
          <p:nvPr/>
        </p:nvSpPr>
        <p:spPr>
          <a:xfrm>
            <a:off x="7572317" y="2253127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1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E00A8-E138-4F17-8BCB-46AD7A59A917}"/>
              </a:ext>
            </a:extLst>
          </p:cNvPr>
          <p:cNvSpPr/>
          <p:nvPr/>
        </p:nvSpPr>
        <p:spPr>
          <a:xfrm>
            <a:off x="419156" y="3216067"/>
            <a:ext cx="7828522" cy="441534"/>
          </a:xfrm>
          <a:prstGeom prst="rect">
            <a:avLst/>
          </a:prstGeom>
          <a:solidFill>
            <a:srgbClr val="FFC000">
              <a:alpha val="26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4CA624-2ECD-4B19-9CE9-EA8946C8DDF5}"/>
              </a:ext>
            </a:extLst>
          </p:cNvPr>
          <p:cNvSpPr txBox="1"/>
          <p:nvPr/>
        </p:nvSpPr>
        <p:spPr>
          <a:xfrm>
            <a:off x="7584990" y="3265834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2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A506CD-3163-4545-BADC-8ACBB43DDA73}"/>
              </a:ext>
            </a:extLst>
          </p:cNvPr>
          <p:cNvSpPr/>
          <p:nvPr/>
        </p:nvSpPr>
        <p:spPr>
          <a:xfrm>
            <a:off x="419156" y="3905202"/>
            <a:ext cx="7828522" cy="1008000"/>
          </a:xfrm>
          <a:prstGeom prst="rect">
            <a:avLst/>
          </a:prstGeom>
          <a:solidFill>
            <a:srgbClr val="92D050">
              <a:alpha val="26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D17E3C-DA1A-4EEF-B1DE-CD2C6C59499A}"/>
              </a:ext>
            </a:extLst>
          </p:cNvPr>
          <p:cNvSpPr txBox="1"/>
          <p:nvPr/>
        </p:nvSpPr>
        <p:spPr>
          <a:xfrm>
            <a:off x="7584990" y="4239925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3</a:t>
            </a:r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B6A0A7-2B22-419B-A567-DF0DFBB4FA21}"/>
              </a:ext>
            </a:extLst>
          </p:cNvPr>
          <p:cNvSpPr/>
          <p:nvPr/>
        </p:nvSpPr>
        <p:spPr>
          <a:xfrm>
            <a:off x="419156" y="4913202"/>
            <a:ext cx="7828522" cy="1188000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DA7F5C-3BA9-4A09-8765-6660B347C5F6}"/>
              </a:ext>
            </a:extLst>
          </p:cNvPr>
          <p:cNvSpPr txBox="1"/>
          <p:nvPr/>
        </p:nvSpPr>
        <p:spPr>
          <a:xfrm>
            <a:off x="7572316" y="5330973"/>
            <a:ext cx="70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case 4</a:t>
            </a:r>
            <a:endParaRPr lang="zh-CN" altLang="en-US" sz="1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246E5B-0596-472F-A255-ACB1E051DE76}"/>
              </a:ext>
            </a:extLst>
          </p:cNvPr>
          <p:cNvSpPr txBox="1"/>
          <p:nvPr/>
        </p:nvSpPr>
        <p:spPr>
          <a:xfrm>
            <a:off x="444501" y="671691"/>
            <a:ext cx="711514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itka Banner" panose="02000505000000020004" pitchFamily="2" charset="0"/>
              </a:rPr>
              <a:t>RB-DELETE-FIXUP(</a:t>
            </a:r>
            <a:r>
              <a:rPr lang="en-US" altLang="zh-CN" b="1" dirty="0" err="1">
                <a:latin typeface="Sitka Banner" panose="02000505000000020004" pitchFamily="2" charset="0"/>
              </a:rPr>
              <a:t>T,x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while x !=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x.color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if x == </a:t>
            </a:r>
            <a:r>
              <a:rPr lang="en-US" altLang="zh-CN" sz="1600" dirty="0" err="1">
                <a:latin typeface="Consolas" panose="020B0609020204030204" pitchFamily="49" charset="0"/>
              </a:rPr>
              <a:t>x.p.left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T,x.p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dirty="0" err="1">
                <a:latin typeface="Consolas" panose="020B0609020204030204" pitchFamily="49" charset="0"/>
              </a:rPr>
              <a:t>w.left.color</a:t>
            </a:r>
            <a:r>
              <a:rPr lang="en-US" altLang="zh-CN" sz="1600" dirty="0">
                <a:latin typeface="Consolas" panose="020B0609020204030204" pitchFamily="49" charset="0"/>
              </a:rPr>
              <a:t> == BLACK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x.p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else if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w.left.color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RIGHT-ROTATE(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T,w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    w = </a:t>
            </a:r>
            <a:r>
              <a:rPr lang="en-US" altLang="zh-CN" sz="1600" dirty="0" err="1">
                <a:latin typeface="Consolas" panose="020B0609020204030204" pitchFamily="49" charset="0"/>
              </a:rPr>
              <a:t>x.p.right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w.right.color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LEFT-ROTATE(</a:t>
            </a:r>
            <a:r>
              <a:rPr lang="en-US" altLang="zh-CN" sz="1600" dirty="0" err="1">
                <a:latin typeface="Consolas" panose="020B0609020204030204" pitchFamily="49" charset="0"/>
              </a:rPr>
              <a:t>T,x,p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交换上文中的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left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x.color</a:t>
            </a:r>
            <a:r>
              <a:rPr lang="en-US" altLang="zh-CN" sz="1600" dirty="0">
                <a:latin typeface="Consolas" panose="020B0609020204030204" pitchFamily="49" charset="0"/>
              </a:rPr>
              <a:t> = BLACK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新手期</a:t>
            </a:r>
            <a:endParaRPr lang="en-US" altLang="zh-CN" dirty="0"/>
          </a:p>
          <a:p>
            <a:pPr lvl="1"/>
            <a:r>
              <a:rPr lang="zh-CN" altLang="en-US" dirty="0"/>
              <a:t>一力降十会：打好基础，巩固知识点，基础不牢，地动山摇</a:t>
            </a:r>
            <a:endParaRPr lang="en-US" altLang="zh-CN" dirty="0"/>
          </a:p>
          <a:p>
            <a:pPr lvl="1"/>
            <a:r>
              <a:rPr lang="zh-CN" altLang="en-US" dirty="0"/>
              <a:t>量变引起质变：多刷题，针对性地刷</a:t>
            </a:r>
            <a:endParaRPr lang="en-US" altLang="zh-CN" dirty="0"/>
          </a:p>
          <a:p>
            <a:pPr lvl="1"/>
            <a:r>
              <a:rPr lang="zh-CN" altLang="en-US" dirty="0"/>
              <a:t>他山之石可以攻玉：多看相关评论、题解、技术文章</a:t>
            </a:r>
            <a:endParaRPr lang="en-US" altLang="zh-CN" dirty="0"/>
          </a:p>
          <a:p>
            <a:pPr lvl="1"/>
            <a:r>
              <a:rPr lang="zh-CN" altLang="en-US" dirty="0"/>
              <a:t>好记性不如烂笔头：勤记录勤总结刷题的思路和链接</a:t>
            </a:r>
            <a:endParaRPr lang="en-US" altLang="zh-CN" dirty="0"/>
          </a:p>
          <a:p>
            <a:r>
              <a:rPr lang="zh-CN" altLang="en-US" dirty="0"/>
              <a:t>进阶期：</a:t>
            </a:r>
            <a:endParaRPr lang="en-US" altLang="zh-CN" dirty="0"/>
          </a:p>
          <a:p>
            <a:pPr lvl="1"/>
            <a:r>
              <a:rPr lang="zh-CN" altLang="en-US" dirty="0"/>
              <a:t>温故而知新：重刷已经刷过但是很经典的题</a:t>
            </a:r>
            <a:endParaRPr lang="en-US" altLang="zh-CN" dirty="0"/>
          </a:p>
          <a:p>
            <a:pPr lvl="1"/>
            <a:r>
              <a:rPr lang="zh-CN" altLang="en-US" dirty="0"/>
              <a:t>赠人玫瑰手有余香：多分享心得，多写提炼总结</a:t>
            </a:r>
            <a:endParaRPr lang="en-US" altLang="zh-CN" dirty="0"/>
          </a:p>
          <a:p>
            <a:pPr lvl="1"/>
            <a:r>
              <a:rPr lang="zh-CN" altLang="en-US" dirty="0"/>
              <a:t>抓住主要矛盾：不拘泥于各种算法细节</a:t>
            </a:r>
            <a:endParaRPr lang="en-US" altLang="zh-CN" dirty="0"/>
          </a:p>
          <a:p>
            <a:r>
              <a:rPr lang="zh-CN" altLang="en-US" dirty="0"/>
              <a:t>大佬期：</a:t>
            </a:r>
            <a:endParaRPr lang="en-US" altLang="zh-CN" dirty="0"/>
          </a:p>
          <a:p>
            <a:pPr lvl="1"/>
            <a:r>
              <a:rPr lang="zh-CN" altLang="en-US" dirty="0"/>
              <a:t>对不起我还没到这一步不知道大佬是怎么做的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查：绝大多数题型都属于这种</a:t>
            </a:r>
            <a:endParaRPr lang="en-US" altLang="zh-CN" dirty="0"/>
          </a:p>
          <a:p>
            <a:pPr lvl="1"/>
            <a:r>
              <a:rPr lang="zh-CN" altLang="en-US" dirty="0"/>
              <a:t>递归和迭代</a:t>
            </a:r>
            <a:endParaRPr lang="en-US" altLang="zh-CN" dirty="0"/>
          </a:p>
          <a:p>
            <a:pPr lvl="1"/>
            <a:r>
              <a:rPr lang="zh-CN" altLang="en-US" dirty="0"/>
              <a:t>深搜（</a:t>
            </a:r>
            <a:r>
              <a:rPr lang="en-US" altLang="zh-CN" dirty="0"/>
              <a:t>DFS</a:t>
            </a:r>
            <a:r>
              <a:rPr lang="zh-CN" altLang="en-US" dirty="0"/>
              <a:t>）和广搜（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深搜：前序、中序、后序遍历，通常用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广搜：层次遍历，通常用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深搜的出现和使用频率要高于广搜</a:t>
            </a:r>
            <a:endParaRPr lang="en-US" altLang="zh-CN" dirty="0"/>
          </a:p>
          <a:p>
            <a:r>
              <a:rPr lang="zh-CN" altLang="en-US" dirty="0"/>
              <a:t>增删改：涉及树的实现和底层原理，教科书上着墨很多</a:t>
            </a:r>
            <a:endParaRPr lang="en-US" altLang="zh-CN" dirty="0"/>
          </a:p>
          <a:p>
            <a:pPr lvl="1"/>
            <a:r>
              <a:rPr lang="zh-CN" altLang="en-US" dirty="0"/>
              <a:t>构建、序列化、合并、翻转、修剪、平衡</a:t>
            </a:r>
            <a:endParaRPr lang="en-US" altLang="zh-CN" dirty="0"/>
          </a:p>
          <a:p>
            <a:pPr lvl="2"/>
            <a:r>
              <a:rPr lang="zh-CN" altLang="en-US" dirty="0"/>
              <a:t>重点是平衡树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Node, Root, Child, Leaf, Internal node, </a:t>
            </a:r>
          </a:p>
          <a:p>
            <a:r>
              <a:rPr lang="en-US" altLang="zh-CN" sz="2000" dirty="0"/>
              <a:t>Sub Tree, Edge, Path</a:t>
            </a:r>
          </a:p>
          <a:p>
            <a:r>
              <a:rPr lang="en-US" altLang="zh-CN" sz="2000" dirty="0"/>
              <a:t>Depth, Level, Height, Breadth, Key(Value)</a:t>
            </a:r>
          </a:p>
          <a:p>
            <a:r>
              <a:rPr lang="en-US" altLang="zh-CN" sz="2000" dirty="0"/>
              <a:t>Binary Tree, Binary Search Tree</a:t>
            </a:r>
          </a:p>
          <a:p>
            <a:r>
              <a:rPr lang="en-US" altLang="zh-CN" sz="2000" dirty="0"/>
              <a:t>Visit, 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vs </a:t>
            </a:r>
            <a:r>
              <a:rPr lang="zh-CN" altLang="en-US" dirty="0"/>
              <a:t>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/>
              <a:t>运行效率：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优于递归</a:t>
            </a:r>
            <a:endParaRPr lang="en-US" altLang="zh-CN" dirty="0"/>
          </a:p>
          <a:p>
            <a:pPr lvl="1"/>
            <a:r>
              <a:rPr lang="zh-CN" altLang="en-US" dirty="0"/>
              <a:t>递归需要多次调用函数并管理调用栈，时间和空间开销都比较大，还可能爆栈</a:t>
            </a:r>
            <a:endParaRPr lang="en-US" altLang="zh-CN" dirty="0"/>
          </a:p>
          <a:p>
            <a:pPr lvl="1"/>
            <a:r>
              <a:rPr lang="zh-CN" altLang="en-US" dirty="0"/>
              <a:t>迭代通常由编写者手动实现，通常更快</a:t>
            </a:r>
            <a:endParaRPr lang="en-US" altLang="zh-CN" dirty="0"/>
          </a:p>
          <a:p>
            <a:r>
              <a:rPr lang="zh-CN" altLang="en-US" dirty="0"/>
              <a:t>实现难度：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优于迭代</a:t>
            </a:r>
            <a:endParaRPr lang="en-US" altLang="zh-CN" dirty="0"/>
          </a:p>
          <a:p>
            <a:pPr lvl="1"/>
            <a:r>
              <a:rPr lang="zh-CN" altLang="en-US" dirty="0"/>
              <a:t>只要理清逻辑，递归通常比迭代简洁很多</a:t>
            </a:r>
            <a:endParaRPr lang="en-US" altLang="zh-CN" dirty="0"/>
          </a:p>
          <a:p>
            <a:pPr lvl="1"/>
            <a:r>
              <a:rPr lang="zh-CN" altLang="en-US" dirty="0"/>
              <a:t>迭代需要自己维护栈和中间变量，并且有许多判断条件和边界情况</a:t>
            </a:r>
            <a:endParaRPr lang="en-US" altLang="zh-CN" dirty="0"/>
          </a:p>
          <a:p>
            <a:r>
              <a:rPr lang="zh-CN" altLang="en-US" dirty="0"/>
              <a:t>实用情况：</a:t>
            </a:r>
            <a:endParaRPr lang="en-US" altLang="zh-CN" dirty="0"/>
          </a:p>
          <a:p>
            <a:pPr lvl="1"/>
            <a:r>
              <a:rPr lang="zh-CN" altLang="en-US" dirty="0"/>
              <a:t>在测试数据量级较小时，刷题推荐递归，能秒</a:t>
            </a:r>
            <a:r>
              <a:rPr lang="en-US" altLang="zh-CN" dirty="0"/>
              <a:t>70%</a:t>
            </a:r>
            <a:r>
              <a:rPr lang="zh-CN" altLang="en-US" dirty="0"/>
              <a:t>的题</a:t>
            </a:r>
            <a:endParaRPr lang="en-US" altLang="zh-CN" dirty="0"/>
          </a:p>
          <a:p>
            <a:pPr lvl="1"/>
            <a:r>
              <a:rPr lang="zh-CN" altLang="en-US" dirty="0"/>
              <a:t>面试时更喜欢在递归基础上加问迭代实现</a:t>
            </a:r>
            <a:endParaRPr lang="en-US" altLang="zh-CN" dirty="0"/>
          </a:p>
          <a:p>
            <a:pPr lvl="2"/>
            <a:r>
              <a:rPr lang="zh-CN" altLang="en-US" strike="sngStrike" dirty="0"/>
              <a:t>因为递归太简单了，区分不出应试者的水平</a:t>
            </a:r>
            <a:endParaRPr lang="en-US" altLang="zh-CN" strike="sngStrike" dirty="0"/>
          </a:p>
          <a:p>
            <a:pPr lvl="2"/>
            <a:r>
              <a:rPr lang="zh-CN" altLang="en-US" dirty="0"/>
              <a:t>可以考察应试者的数据结构基础和逻辑思维能力</a:t>
            </a:r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前序（先序）、中序、后序</a:t>
            </a:r>
            <a:endParaRPr lang="en-US" altLang="zh-CN" dirty="0"/>
          </a:p>
          <a:p>
            <a:pPr lvl="1"/>
            <a:r>
              <a:rPr lang="zh-CN" altLang="en-US" dirty="0"/>
              <a:t>这里的次序指的是根结点的遍历顺序，最先遍历根结点就叫前序或先序，最后遍历根结点就叫后序</a:t>
            </a:r>
            <a:endParaRPr lang="en-US" altLang="zh-CN" dirty="0"/>
          </a:p>
          <a:p>
            <a:pPr lvl="1"/>
            <a:r>
              <a:rPr lang="zh-CN" altLang="en-US" dirty="0"/>
              <a:t>左子树永远在右子树之前遍历</a:t>
            </a:r>
            <a:endParaRPr lang="en-US" altLang="zh-CN" dirty="0"/>
          </a:p>
          <a:p>
            <a:r>
              <a:rPr lang="zh-CN" altLang="en-US" dirty="0"/>
              <a:t>层次遍历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中树的测试数据的</a:t>
            </a:r>
            <a:r>
              <a:rPr lang="zh-CN" altLang="en-US" dirty="0">
                <a:hlinkClick r:id="rId2"/>
              </a:rPr>
              <a:t>表示方法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莫里斯遍历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2738</Words>
  <Application>Microsoft Office PowerPoint</Application>
  <PresentationFormat>宽屏</PresentationFormat>
  <Paragraphs>377</Paragraphs>
  <Slides>26</Slides>
  <Notes>1</Notes>
  <HiddenSlides>11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Consolas</vt:lpstr>
      <vt:lpstr>Sitka Banner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例题选讲</vt:lpstr>
      <vt:lpstr>树的操作</vt:lpstr>
      <vt:lpstr>二叉搜索树的操作</vt:lpstr>
      <vt:lpstr>二叉搜索树的插入</vt:lpstr>
      <vt:lpstr>二叉搜索树的删除</vt:lpstr>
      <vt:lpstr>红黑树的性质</vt:lpstr>
      <vt:lpstr>红黑树的旋转</vt:lpstr>
      <vt:lpstr>红黑树的插入 RB-INSERT(T,z)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红黑树的删除</vt:lpstr>
      <vt:lpstr>红黑树删除后的平衡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yzh</cp:lastModifiedBy>
  <cp:revision>587</cp:revision>
  <dcterms:created xsi:type="dcterms:W3CDTF">2020-06-02T14:00:59Z</dcterms:created>
  <dcterms:modified xsi:type="dcterms:W3CDTF">2021-03-06T12:57:18Z</dcterms:modified>
</cp:coreProperties>
</file>