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74" r:id="rId11"/>
    <p:sldId id="276" r:id="rId12"/>
    <p:sldId id="268" r:id="rId13"/>
    <p:sldId id="272" r:id="rId14"/>
    <p:sldId id="270" r:id="rId15"/>
    <p:sldId id="271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1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9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133475"/>
          </a:xfrm>
        </p:spPr>
        <p:txBody>
          <a:bodyPr>
            <a:normAutofit/>
          </a:bodyPr>
          <a:lstStyle>
            <a:lvl1pPr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7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4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285" y="1917700"/>
            <a:ext cx="759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利用神经网络分类红外图像数据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8571" y="3429000"/>
            <a:ext cx="553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于泽汉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0170" y="4573945"/>
            <a:ext cx="553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118039910141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1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使用向量化思想提速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4099"/>
            <a:ext cx="4965700" cy="56583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52" y="2187574"/>
            <a:ext cx="5629861" cy="3803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5852" y="1054099"/>
            <a:ext cx="2282997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小网络：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大网络：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~10-100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2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pickle </a:t>
            </a:r>
            <a:r>
              <a:rPr lang="zh-CN" altLang="en-US" dirty="0" smtClean="0"/>
              <a:t>库导入导出变量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47" y="2115579"/>
            <a:ext cx="3219048" cy="6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47" y="3291310"/>
            <a:ext cx="3190476" cy="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95" y="4240214"/>
            <a:ext cx="3723809" cy="6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71" y="4409262"/>
            <a:ext cx="3142857" cy="5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2" y="4540214"/>
            <a:ext cx="3238095" cy="6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2" y="2040031"/>
            <a:ext cx="3619048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0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超参数优化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网格搜索（</a:t>
            </a:r>
            <a:r>
              <a:rPr lang="en-US" altLang="zh-CN" dirty="0" smtClean="0"/>
              <a:t>Grid search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随机搜索（</a:t>
            </a:r>
            <a:r>
              <a:rPr lang="en-US" altLang="zh-CN" dirty="0" smtClean="0"/>
              <a:t>Random search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贝叶斯优化（</a:t>
            </a:r>
            <a:r>
              <a:rPr lang="en-US" altLang="zh-CN" dirty="0" smtClean="0"/>
              <a:t>Bayesian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基于梯度优化（</a:t>
            </a:r>
            <a:r>
              <a:rPr lang="en-US" altLang="zh-CN" dirty="0" smtClean="0"/>
              <a:t>Gradient-based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进化优化（</a:t>
            </a:r>
            <a:r>
              <a:rPr lang="en-US" altLang="zh-CN" dirty="0" smtClean="0"/>
              <a:t>Evolutionary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基于种群优化（</a:t>
            </a:r>
            <a:r>
              <a:rPr lang="en-US" altLang="zh-CN" dirty="0" smtClean="0"/>
              <a:t>Population-based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/>
              <a:t>人工手动调参（</a:t>
            </a:r>
            <a:r>
              <a:rPr lang="en-US" altLang="zh-CN" b="1" dirty="0" smtClean="0"/>
              <a:t>Manual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6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57" y="953219"/>
            <a:ext cx="5514286" cy="575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27757" y="953219"/>
            <a:ext cx="5514286" cy="21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27757" y="6019800"/>
            <a:ext cx="5514286" cy="685800"/>
          </a:xfrm>
          <a:prstGeom prst="rect">
            <a:avLst/>
          </a:prstGeom>
          <a:solidFill>
            <a:srgbClr val="A9D18E">
              <a:alpha val="43922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14"/>
            <a:ext cx="5742584" cy="39219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6700" y="1800225"/>
            <a:ext cx="65659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第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次迭代就已经有了较高的准确率（约为</a:t>
            </a:r>
            <a:r>
              <a:rPr lang="en-US" altLang="zh-CN" sz="2000" dirty="0" smtClean="0"/>
              <a:t>88%</a:t>
            </a:r>
            <a:r>
              <a:rPr lang="zh-CN" altLang="en-US" sz="2000" dirty="0" smtClean="0"/>
              <a:t>），说明生成的训练集数量充足，经过一次迭代就已经使网络的权重达到较佳的状态</a:t>
            </a:r>
          </a:p>
          <a:p>
            <a:r>
              <a:rPr lang="zh-CN" altLang="en-US" sz="2000" dirty="0" smtClean="0"/>
              <a:t>前几次迭代中，准确率出现了微小的波动，说明此时网络还未到达较为稳定的状态，部分训练数据对网络的泛化造成了一定的影响</a:t>
            </a:r>
          </a:p>
          <a:p>
            <a:r>
              <a:rPr lang="zh-CN" altLang="en-US" sz="2000" dirty="0" smtClean="0"/>
              <a:t>在几次迭代以后，准确率稳步上升，并且最终到达 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，说明网络训练状况优良，训练算法较好</a:t>
            </a:r>
          </a:p>
          <a:p>
            <a:r>
              <a:rPr lang="zh-CN" altLang="en-US" sz="2000" dirty="0" smtClean="0"/>
              <a:t>大约 </a:t>
            </a:r>
            <a:r>
              <a:rPr lang="en-US" altLang="zh-CN" sz="2000" dirty="0" smtClean="0"/>
              <a:t>25 </a:t>
            </a:r>
            <a:r>
              <a:rPr lang="zh-CN" altLang="en-US" sz="2000" dirty="0" smtClean="0"/>
              <a:t>次左右的迭代，就已经能达到 </a:t>
            </a:r>
            <a:r>
              <a:rPr lang="en-US" altLang="zh-CN" sz="2000" dirty="0" smtClean="0"/>
              <a:t>100% </a:t>
            </a:r>
            <a:r>
              <a:rPr lang="zh-CN" altLang="en-US" sz="2000" dirty="0" smtClean="0"/>
              <a:t>的准确率，并且保持稳定，表明我们的学习率选取得较为合适，使得权重收敛状况较好，也从侧面体现了轻量级网络训练较快的优点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80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735451"/>
            <a:ext cx="4305300" cy="1387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80100" y="2305615"/>
            <a:ext cx="6100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即使训练集和测试集并不相同，但是我们的网络还是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能达到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的准确率，也就是说，网络依旧能识别出不同类别图像的特征，体现了该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较好的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速度也很快，说明我们的网络性能较好，可以在短时间内处理大量的数据。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2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351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(2019, May 29). Artificial neural network. In Wikipedia, The Free Encyclopedia. Retrieved 18:24, May 30, 2019, from https://en.wikipedia.org/w/index.php?title=Artificial_neural_network&amp;oldid=899409597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(2019, May 8).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optimization. In Wikipedia, The Free Encyclopedia. Retrieved 18:22, May 30, 2019, from https://en.wikipedia.org/w/index.php?title=Hyperparameter_optimization&amp;oldid=896193455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(2019, May 19). Backpropagation. In Wikipedia, The Free Encyclopedia. Retrieved 18:23, May 30, 2019, from https://en.wikipedia.org/w/index.php?title=Backpropagation&amp;oldid=897855738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(2019, May 25). Multilayer perceptron. In Wikipedia, The Free Encyclopedia. Retrieved 18:24, May 30, 2019, from https://en.wikipedia.org/w/index.php?title=Multilayer_perceptron&amp;oldid=898748424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St´efan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der Walt, S. Chris Colbert and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Ga¨el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Varoquaux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Array: A Structure for Efficient Numerical Computation, Computing in Science &amp; Engineering, 13, 22-30 (2011), DOI:10.1109/MCSE.2011.37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8904" y="2921168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230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生成测试集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0049"/>
            <a:ext cx="3517900" cy="35179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43537" y="3266440"/>
            <a:ext cx="1282700" cy="325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74" y="2052637"/>
            <a:ext cx="2752726" cy="27527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14987" y="289710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9100" y="5353910"/>
            <a:ext cx="18161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 x 256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81987" y="5353909"/>
            <a:ext cx="18161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x 10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6100" y="363577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9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zh-CN" altLang="en-US" dirty="0"/>
              <a:t>训练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2181224"/>
            <a:ext cx="2495549" cy="249554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955180" y="3266440"/>
            <a:ext cx="1111250" cy="325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2841069"/>
            <a:ext cx="1175861" cy="11758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5300" y="289710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3399" y="4998310"/>
            <a:ext cx="18161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 x 256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5300" y="364759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1" y="529828"/>
            <a:ext cx="1175861" cy="11758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0" y="1905913"/>
            <a:ext cx="1175861" cy="11758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0" y="3322702"/>
            <a:ext cx="1175861" cy="11758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0" y="4780504"/>
            <a:ext cx="1175861" cy="11758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87" y="529828"/>
            <a:ext cx="1177200" cy="117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87" y="1928177"/>
            <a:ext cx="1177200" cy="1177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87" y="3321363"/>
            <a:ext cx="1177200" cy="1177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87" y="4779165"/>
            <a:ext cx="1177200" cy="11772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975100" y="4998310"/>
            <a:ext cx="1816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缩放后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x 10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5669515" y="3282712"/>
            <a:ext cx="1111250" cy="325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671142" y="2908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复制多份</a:t>
            </a:r>
          </a:p>
        </p:txBody>
      </p:sp>
      <p:sp>
        <p:nvSpPr>
          <p:cNvPr id="28" name="右箭头 27"/>
          <p:cNvSpPr/>
          <p:nvPr/>
        </p:nvSpPr>
        <p:spPr>
          <a:xfrm>
            <a:off x="8295888" y="3282712"/>
            <a:ext cx="1111250" cy="325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297515" y="2908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加入噪声</a:t>
            </a:r>
          </a:p>
        </p:txBody>
      </p:sp>
    </p:spTree>
    <p:extLst>
      <p:ext uri="{BB962C8B-B14F-4D97-AF65-F5344CB8AC3E}">
        <p14:creationId xmlns:p14="http://schemas.microsoft.com/office/powerpoint/2010/main" val="22120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常用图像增强方法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02" y="1320800"/>
            <a:ext cx="846259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混合使用各种图像增强方法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231900"/>
            <a:ext cx="5435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确定网络架构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架构越简单越好</a:t>
            </a:r>
            <a:endParaRPr lang="en-US" altLang="zh-CN" dirty="0"/>
          </a:p>
          <a:p>
            <a:pPr lvl="1"/>
            <a:r>
              <a:rPr lang="zh-CN" altLang="en-US" dirty="0" smtClean="0"/>
              <a:t>数据集不同</a:t>
            </a:r>
            <a:r>
              <a:rPr lang="zh-CN" altLang="en-US" dirty="0"/>
              <a:t>类别</a:t>
            </a:r>
            <a:r>
              <a:rPr lang="zh-CN" altLang="en-US" dirty="0" smtClean="0"/>
              <a:t>差异明显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实现时错误少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隐藏层节点数尽可能少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避免过拟合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方便调参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38" y="1403350"/>
            <a:ext cx="693016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输入节点数：</a:t>
            </a:r>
            <a:r>
              <a:rPr lang="en-US" altLang="zh-CN" dirty="0" smtClean="0"/>
              <a:t>10x10=100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输出节点数：</a:t>
            </a:r>
            <a:r>
              <a:rPr lang="en-US" altLang="zh-CN" dirty="0" smtClean="0"/>
              <a:t>4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隐藏层层数：</a:t>
            </a:r>
            <a:r>
              <a:rPr lang="en-US" altLang="zh-CN" dirty="0" smtClean="0"/>
              <a:t>1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隐藏层节点数：</a:t>
            </a:r>
            <a:r>
              <a:rPr lang="en-US" altLang="zh-CN" dirty="0" smtClean="0"/>
              <a:t>5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经验公式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4409073"/>
            <a:ext cx="7922652" cy="1075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5353284"/>
            <a:ext cx="6031870" cy="6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实现并训练神经网络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20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zh-CN" altLang="en-US" dirty="0" smtClean="0"/>
              <a:t>向传播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由上一层节点的输出和权重，计算得到下一次节点的值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01" y="1927817"/>
            <a:ext cx="5683399" cy="33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实现并训练神经网络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20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反向传播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误差计算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权重更新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1533766"/>
            <a:ext cx="6602536" cy="48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604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生成测试集</vt:lpstr>
      <vt:lpstr>生成训练集</vt:lpstr>
      <vt:lpstr>常用图像增强方法</vt:lpstr>
      <vt:lpstr>混合使用各种图像增强方法</vt:lpstr>
      <vt:lpstr>确定网络架构</vt:lpstr>
      <vt:lpstr>网络参数</vt:lpstr>
      <vt:lpstr>实现并训练神经网络</vt:lpstr>
      <vt:lpstr>实现并训练神经网络</vt:lpstr>
      <vt:lpstr>使用向量化思想提速</vt:lpstr>
      <vt:lpstr>使用 pickle 库导入导出变量</vt:lpstr>
      <vt:lpstr>超参数优化</vt:lpstr>
      <vt:lpstr>训练过程</vt:lpstr>
      <vt:lpstr>训练结果及分析</vt:lpstr>
      <vt:lpstr>测试结果</vt:lpstr>
      <vt:lpstr>参考资料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 9000</dc:creator>
  <cp:lastModifiedBy>HAL 9000</cp:lastModifiedBy>
  <cp:revision>66</cp:revision>
  <dcterms:created xsi:type="dcterms:W3CDTF">2019-05-31T04:57:54Z</dcterms:created>
  <dcterms:modified xsi:type="dcterms:W3CDTF">2019-05-31T06:12:34Z</dcterms:modified>
</cp:coreProperties>
</file>