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1"/>
  </p:notesMasterIdLst>
  <p:handoutMasterIdLst>
    <p:handoutMasterId r:id="rId32"/>
  </p:handoutMasterIdLst>
  <p:sldIdLst>
    <p:sldId id="259" r:id="rId2"/>
    <p:sldId id="283" r:id="rId3"/>
    <p:sldId id="286" r:id="rId4"/>
    <p:sldId id="293" r:id="rId5"/>
    <p:sldId id="294" r:id="rId6"/>
    <p:sldId id="313" r:id="rId7"/>
    <p:sldId id="288" r:id="rId8"/>
    <p:sldId id="295" r:id="rId9"/>
    <p:sldId id="296" r:id="rId10"/>
    <p:sldId id="292" r:id="rId11"/>
    <p:sldId id="297" r:id="rId12"/>
    <p:sldId id="298" r:id="rId13"/>
    <p:sldId id="299" r:id="rId14"/>
    <p:sldId id="291" r:id="rId15"/>
    <p:sldId id="300" r:id="rId16"/>
    <p:sldId id="314" r:id="rId17"/>
    <p:sldId id="303" r:id="rId18"/>
    <p:sldId id="304" r:id="rId19"/>
    <p:sldId id="305" r:id="rId20"/>
    <p:sldId id="306" r:id="rId21"/>
    <p:sldId id="290" r:id="rId22"/>
    <p:sldId id="307" r:id="rId23"/>
    <p:sldId id="308" r:id="rId24"/>
    <p:sldId id="309" r:id="rId25"/>
    <p:sldId id="310" r:id="rId26"/>
    <p:sldId id="311" r:id="rId27"/>
    <p:sldId id="289" r:id="rId28"/>
    <p:sldId id="312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5330C-7690-4DA7-A695-175541358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8987C2E-EF18-455C-BB7F-86D7E3AF358F}">
      <dgm:prSet phldrT="[文本]"/>
      <dgm:spPr/>
      <dgm:t>
        <a:bodyPr/>
        <a:lstStyle/>
        <a:p>
          <a:r>
            <a:rPr lang="zh-CN" altLang="en-US" dirty="0" smtClean="0"/>
            <a:t>中间值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位字）</a:t>
          </a:r>
          <a:endParaRPr lang="zh-CN" altLang="en-US" dirty="0"/>
        </a:p>
      </dgm:t>
    </dgm:pt>
    <dgm:pt modelId="{9B26BA0B-0A13-4972-A4AD-5C1E30A3A88F}" type="par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5367824A-5B67-4587-AE24-5690201D1AE6}" type="sib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9C2A3003-AB80-450D-8AE1-EA4DE55AECAD}">
      <dgm:prSet phldrT="[文本]"/>
      <dgm:spPr/>
      <dgm:t>
        <a:bodyPr/>
        <a:lstStyle/>
        <a:p>
          <a:r>
            <a:rPr lang="zh-CN" altLang="en-US" dirty="0" smtClean="0"/>
            <a:t>汉明重量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位比特中</a:t>
          </a:r>
          <a:r>
            <a:rPr lang="en-US" altLang="zh-CN" dirty="0" smtClean="0"/>
            <a:t>1</a:t>
          </a:r>
          <a:r>
            <a:rPr lang="zh-CN" altLang="en-US" dirty="0" smtClean="0"/>
            <a:t>的个数）</a:t>
          </a:r>
          <a:endParaRPr lang="zh-CN" altLang="en-US" dirty="0"/>
        </a:p>
      </dgm:t>
    </dgm:pt>
    <dgm:pt modelId="{CB6ED890-8D02-4F29-806A-4FC7856A002D}" type="par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A702744C-585B-4335-A59A-B12F08BE35A6}" type="sib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DF25EB7A-D1A1-4A71-9E81-D7C931D019AB}">
      <dgm:prSet phldrT="[文本]"/>
      <dgm:spPr/>
      <dgm:t>
        <a:bodyPr/>
        <a:lstStyle/>
        <a:p>
          <a:r>
            <a:rPr lang="zh-CN" altLang="en-US" dirty="0" smtClean="0"/>
            <a:t>假设功耗值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0-32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9E8E488-7F8C-4A50-9860-8DEE049866F9}" type="par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372C0A95-8D91-4826-81A6-3731275C32BE}" type="sib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431D4A55-AAD7-47E3-AC06-E4DF3BAC1345}" type="pres">
      <dgm:prSet presAssocID="{2175330C-7690-4DA7-A695-175541358A94}" presName="Name0" presStyleCnt="0">
        <dgm:presLayoutVars>
          <dgm:dir/>
          <dgm:animLvl val="lvl"/>
          <dgm:resizeHandles val="exact"/>
        </dgm:presLayoutVars>
      </dgm:prSet>
      <dgm:spPr/>
    </dgm:pt>
    <dgm:pt modelId="{64A7C0C1-4AB3-4C7B-BAD0-73FD2A97C9EF}" type="pres">
      <dgm:prSet presAssocID="{58987C2E-EF18-455C-BB7F-86D7E3AF358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FD8E2-7167-4A13-9989-95248F4FC683}" type="pres">
      <dgm:prSet presAssocID="{5367824A-5B67-4587-AE24-5690201D1AE6}" presName="parTxOnlySpace" presStyleCnt="0"/>
      <dgm:spPr/>
    </dgm:pt>
    <dgm:pt modelId="{2D7EC5F2-B4D5-4475-80CA-5AA5D8AF6008}" type="pres">
      <dgm:prSet presAssocID="{9C2A3003-AB80-450D-8AE1-EA4DE55AECAD}" presName="parTxOnly" presStyleLbl="node1" presStyleIdx="1" presStyleCnt="3" custScaleX="135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E9B1-F1FA-493F-945B-4D1D729B7113}" type="pres">
      <dgm:prSet presAssocID="{A702744C-585B-4335-A59A-B12F08BE35A6}" presName="parTxOnlySpace" presStyleCnt="0"/>
      <dgm:spPr/>
    </dgm:pt>
    <dgm:pt modelId="{57E8909A-2378-414C-958C-8B073756ADC2}" type="pres">
      <dgm:prSet presAssocID="{DF25EB7A-D1A1-4A71-9E81-D7C931D019A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B98673-A437-4A53-B7B3-A77DA736FBF3}" srcId="{2175330C-7690-4DA7-A695-175541358A94}" destId="{9C2A3003-AB80-450D-8AE1-EA4DE55AECAD}" srcOrd="1" destOrd="0" parTransId="{CB6ED890-8D02-4F29-806A-4FC7856A002D}" sibTransId="{A702744C-585B-4335-A59A-B12F08BE35A6}"/>
    <dgm:cxn modelId="{B0141CB0-5303-4A4D-87AE-E673C5268130}" type="presOf" srcId="{DF25EB7A-D1A1-4A71-9E81-D7C931D019AB}" destId="{57E8909A-2378-414C-958C-8B073756ADC2}" srcOrd="0" destOrd="0" presId="urn:microsoft.com/office/officeart/2005/8/layout/chevron1"/>
    <dgm:cxn modelId="{0092C74C-D9A7-43E0-AFE8-972DFA9AC99B}" type="presOf" srcId="{58987C2E-EF18-455C-BB7F-86D7E3AF358F}" destId="{64A7C0C1-4AB3-4C7B-BAD0-73FD2A97C9EF}" srcOrd="0" destOrd="0" presId="urn:microsoft.com/office/officeart/2005/8/layout/chevron1"/>
    <dgm:cxn modelId="{C5238DBD-D694-4A96-9AEE-000C00241313}" srcId="{2175330C-7690-4DA7-A695-175541358A94}" destId="{DF25EB7A-D1A1-4A71-9E81-D7C931D019AB}" srcOrd="2" destOrd="0" parTransId="{A9E8E488-7F8C-4A50-9860-8DEE049866F9}" sibTransId="{372C0A95-8D91-4826-81A6-3731275C32BE}"/>
    <dgm:cxn modelId="{65D57248-782E-4161-BE5D-96AB61F86065}" type="presOf" srcId="{9C2A3003-AB80-450D-8AE1-EA4DE55AECAD}" destId="{2D7EC5F2-B4D5-4475-80CA-5AA5D8AF6008}" srcOrd="0" destOrd="0" presId="urn:microsoft.com/office/officeart/2005/8/layout/chevron1"/>
    <dgm:cxn modelId="{0A2FE3DD-F2F5-45A2-8AA0-28444EC87EDA}" type="presOf" srcId="{2175330C-7690-4DA7-A695-175541358A94}" destId="{431D4A55-AAD7-47E3-AC06-E4DF3BAC1345}" srcOrd="0" destOrd="0" presId="urn:microsoft.com/office/officeart/2005/8/layout/chevron1"/>
    <dgm:cxn modelId="{731B8EA2-F347-4916-8329-649D754B107C}" srcId="{2175330C-7690-4DA7-A695-175541358A94}" destId="{58987C2E-EF18-455C-BB7F-86D7E3AF358F}" srcOrd="0" destOrd="0" parTransId="{9B26BA0B-0A13-4972-A4AD-5C1E30A3A88F}" sibTransId="{5367824A-5B67-4587-AE24-5690201D1AE6}"/>
    <dgm:cxn modelId="{3EB11F0C-A940-4DEE-B6EF-929D066FE82F}" type="presParOf" srcId="{431D4A55-AAD7-47E3-AC06-E4DF3BAC1345}" destId="{64A7C0C1-4AB3-4C7B-BAD0-73FD2A97C9EF}" srcOrd="0" destOrd="0" presId="urn:microsoft.com/office/officeart/2005/8/layout/chevron1"/>
    <dgm:cxn modelId="{5052D157-75F1-4202-9399-B64ED74E72BE}" type="presParOf" srcId="{431D4A55-AAD7-47E3-AC06-E4DF3BAC1345}" destId="{F7EFD8E2-7167-4A13-9989-95248F4FC683}" srcOrd="1" destOrd="0" presId="urn:microsoft.com/office/officeart/2005/8/layout/chevron1"/>
    <dgm:cxn modelId="{A7DF139D-26F9-4AF1-B6AE-9368CC6EC218}" type="presParOf" srcId="{431D4A55-AAD7-47E3-AC06-E4DF3BAC1345}" destId="{2D7EC5F2-B4D5-4475-80CA-5AA5D8AF6008}" srcOrd="2" destOrd="0" presId="urn:microsoft.com/office/officeart/2005/8/layout/chevron1"/>
    <dgm:cxn modelId="{4FD23701-76BF-433E-8745-7D73E6FB96DA}" type="presParOf" srcId="{431D4A55-AAD7-47E3-AC06-E4DF3BAC1345}" destId="{88E5E9B1-F1FA-493F-945B-4D1D729B7113}" srcOrd="3" destOrd="0" presId="urn:microsoft.com/office/officeart/2005/8/layout/chevron1"/>
    <dgm:cxn modelId="{DD66672B-8080-4C58-BF04-E9640B6FD3E5}" type="presParOf" srcId="{431D4A55-AAD7-47E3-AC06-E4DF3BAC1345}" destId="{57E8909A-2378-414C-958C-8B073756AD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C0C1-4AB3-4C7B-BAD0-73FD2A97C9EF}">
      <dsp:nvSpPr>
        <dsp:cNvPr id="0" name=""/>
        <dsp:cNvSpPr/>
      </dsp:nvSpPr>
      <dsp:spPr>
        <a:xfrm>
          <a:off x="1287" y="606717"/>
          <a:ext cx="1451918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中间值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位字）</a:t>
          </a:r>
          <a:endParaRPr lang="zh-CN" altLang="en-US" sz="1000" kern="1200" dirty="0"/>
        </a:p>
      </dsp:txBody>
      <dsp:txXfrm>
        <a:off x="291671" y="606717"/>
        <a:ext cx="871151" cy="580767"/>
      </dsp:txXfrm>
    </dsp:sp>
    <dsp:sp modelId="{2D7EC5F2-B4D5-4475-80CA-5AA5D8AF6008}">
      <dsp:nvSpPr>
        <dsp:cNvPr id="0" name=""/>
        <dsp:cNvSpPr/>
      </dsp:nvSpPr>
      <dsp:spPr>
        <a:xfrm>
          <a:off x="1308014" y="606717"/>
          <a:ext cx="1965680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汉明重量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位比特中</a:t>
          </a:r>
          <a:r>
            <a:rPr lang="en-US" altLang="zh-CN" sz="1000" kern="1200" dirty="0" smtClean="0"/>
            <a:t>1</a:t>
          </a:r>
          <a:r>
            <a:rPr lang="zh-CN" altLang="en-US" sz="1000" kern="1200" dirty="0" smtClean="0"/>
            <a:t>的个数）</a:t>
          </a:r>
          <a:endParaRPr lang="zh-CN" altLang="en-US" sz="1000" kern="1200" dirty="0"/>
        </a:p>
      </dsp:txBody>
      <dsp:txXfrm>
        <a:off x="1598398" y="606717"/>
        <a:ext cx="1384913" cy="580767"/>
      </dsp:txXfrm>
    </dsp:sp>
    <dsp:sp modelId="{57E8909A-2378-414C-958C-8B073756ADC2}">
      <dsp:nvSpPr>
        <dsp:cNvPr id="0" name=""/>
        <dsp:cNvSpPr/>
      </dsp:nvSpPr>
      <dsp:spPr>
        <a:xfrm>
          <a:off x="3128503" y="606717"/>
          <a:ext cx="1451918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假设功耗值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0-32</a:t>
          </a:r>
          <a:r>
            <a:rPr lang="zh-CN" altLang="en-US" sz="1000" kern="1200" dirty="0" smtClean="0"/>
            <a:t>）</a:t>
          </a:r>
          <a:endParaRPr lang="zh-CN" altLang="en-US" sz="1000" kern="1200" dirty="0"/>
        </a:p>
      </dsp:txBody>
      <dsp:txXfrm>
        <a:off x="3418887" y="606717"/>
        <a:ext cx="871151" cy="580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序列密码算法电路的新型物理攻防技术研究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946400"/>
            <a:ext cx="5820358" cy="1510193"/>
          </a:xfrm>
        </p:spPr>
        <p:txBody>
          <a:bodyPr/>
          <a:lstStyle/>
          <a:p>
            <a:r>
              <a:rPr lang="zh-CN" altLang="en-US" sz="2000" dirty="0">
                <a:latin typeface="+mn-lt"/>
                <a:cs typeface="+mn-ea"/>
                <a:sym typeface="+mn-lt"/>
              </a:rPr>
              <a:t>指导老师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：郭筝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cs typeface="+mn-ea"/>
                <a:sym typeface="+mn-lt"/>
              </a:rPr>
              <a:t>答辩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人：于泽汉</a:t>
            </a:r>
            <a:endParaRPr lang="zh-CN" altLang="en-US" sz="2000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6038993"/>
            <a:ext cx="4159250" cy="499004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53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祖冲</a:t>
            </a:r>
            <a:r>
              <a:rPr lang="zh-CN" altLang="en-US" dirty="0" smtClean="0"/>
              <a:t>之算法的硬件实现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407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硬件设计软件：</a:t>
            </a:r>
            <a:r>
              <a:rPr lang="en-US" altLang="zh-CN" dirty="0" smtClean="0"/>
              <a:t>ISE 14.3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FPGA </a:t>
            </a:r>
            <a:r>
              <a:rPr lang="zh-CN" altLang="en-US" dirty="0" smtClean="0"/>
              <a:t>型号：</a:t>
            </a:r>
            <a:r>
              <a:rPr lang="en-US" altLang="zh-CN" dirty="0"/>
              <a:t>XC6SLX75-2CSG484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" y="2426363"/>
            <a:ext cx="2350605" cy="3710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43" y="2426363"/>
            <a:ext cx="4244020" cy="3710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7168" y="62983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电路的输入和输出端口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4811" y="62983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</a:t>
            </a:r>
            <a:r>
              <a:rPr lang="zh-CN" altLang="en-US" sz="1200" dirty="0" smtClean="0"/>
              <a:t>的内部结构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8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编程语言：</a:t>
            </a:r>
            <a:r>
              <a:rPr lang="en-US" altLang="zh-CN" dirty="0" smtClean="0"/>
              <a:t>Python 3.6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运行平台：</a:t>
            </a:r>
            <a:r>
              <a:rPr lang="en-US" altLang="zh-CN" dirty="0" smtClean="0"/>
              <a:t>Windows 10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24" y="1966339"/>
            <a:ext cx="4466976" cy="3662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2635149"/>
            <a:ext cx="4273974" cy="930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4541599"/>
            <a:ext cx="4273480" cy="10407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7133" y="36908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比特重组模块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70188" y="5705116"/>
            <a:ext cx="126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非线性函数模块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1793" y="570511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线性反馈移位寄存器模块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70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3355545"/>
            <a:ext cx="4324545" cy="68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1903507"/>
            <a:ext cx="4324544" cy="71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97" y="4598309"/>
            <a:ext cx="7098815" cy="120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0" y="1919306"/>
            <a:ext cx="4371144" cy="2139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9319" y="417930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算法初始化阶段和工作阶段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410592" y="41793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运行主函数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87537" y="26895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密钥输出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6106" y="58009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算法运行结果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17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31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" y="2784130"/>
            <a:ext cx="8732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差分</a:t>
            </a:r>
            <a:r>
              <a:rPr lang="zh-CN" altLang="en-US" sz="1600" dirty="0" smtClean="0"/>
              <a:t>功耗分析攻击</a:t>
            </a:r>
            <a:r>
              <a:rPr lang="zh-CN" altLang="en-US" sz="1600" dirty="0"/>
              <a:t>最核心的思想是，假设功耗值和实际功耗值之间是有关联的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而</a:t>
            </a:r>
            <a:r>
              <a:rPr lang="zh-CN" altLang="en-US" sz="1600" dirty="0"/>
              <a:t>要想假设功耗</a:t>
            </a:r>
            <a:r>
              <a:rPr lang="zh-CN" altLang="en-US" sz="1600" dirty="0" smtClean="0"/>
              <a:t>值尽可能</a:t>
            </a:r>
            <a:r>
              <a:rPr lang="zh-CN" altLang="en-US" sz="1600" dirty="0"/>
              <a:t>贴合实际功耗值，就需要选择合适的中间值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一般而言</a:t>
            </a:r>
            <a:r>
              <a:rPr lang="zh-CN" altLang="en-US" sz="1600" dirty="0"/>
              <a:t>，中间值通常选择算法中非线性变换的部分，因为如果输入稍有不同，非线性变换</a:t>
            </a:r>
            <a:r>
              <a:rPr lang="zh-CN" altLang="en-US" sz="1600" dirty="0" smtClean="0"/>
              <a:t>的输出</a:t>
            </a:r>
            <a:r>
              <a:rPr lang="zh-CN" altLang="en-US" sz="1600" dirty="0"/>
              <a:t>就会出现较大的差异，从而正确的输入和错误的输入产生的差异将比线性变换更加明显，就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有效地区分出正确的输入和错误的输入。</a:t>
            </a:r>
          </a:p>
        </p:txBody>
      </p:sp>
    </p:spTree>
    <p:extLst>
      <p:ext uri="{BB962C8B-B14F-4D97-AF65-F5344CB8AC3E}">
        <p14:creationId xmlns:p14="http://schemas.microsoft.com/office/powerpoint/2010/main" val="27381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61" y="1635171"/>
            <a:ext cx="5290534" cy="5000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72" y="3196754"/>
            <a:ext cx="5186856" cy="3439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52" y="2632012"/>
            <a:ext cx="4769068" cy="168773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97" y="1936866"/>
            <a:ext cx="3845028" cy="3644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1706187"/>
            <a:ext cx="4385119" cy="1828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3697293"/>
            <a:ext cx="5048662" cy="26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计算假设功耗值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6453014"/>
              </p:ext>
            </p:extLst>
          </p:nvPr>
        </p:nvGraphicFramePr>
        <p:xfrm>
          <a:off x="659413" y="4214007"/>
          <a:ext cx="4581710" cy="179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7961" y="2029897"/>
            <a:ext cx="52195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我们选择</a:t>
            </a:r>
            <a:r>
              <a:rPr lang="zh-CN" altLang="en-US" sz="1300" b="1" dirty="0"/>
              <a:t>汉明重量</a:t>
            </a:r>
            <a:r>
              <a:rPr lang="zh-CN" altLang="en-US" sz="1300" dirty="0"/>
              <a:t>作为功耗</a:t>
            </a:r>
            <a:r>
              <a:rPr lang="zh-CN" altLang="en-US" sz="1300" dirty="0" smtClean="0"/>
              <a:t>模型计算假设</a:t>
            </a:r>
            <a:r>
              <a:rPr lang="zh-CN" altLang="en-US" sz="1300" dirty="0"/>
              <a:t>功耗值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一</a:t>
            </a:r>
            <a:r>
              <a:rPr lang="zh-CN" altLang="en-US" sz="1300" dirty="0"/>
              <a:t>个仅由 </a:t>
            </a:r>
            <a:r>
              <a:rPr lang="en-US" altLang="zh-CN" sz="1300" dirty="0"/>
              <a:t>0 </a:t>
            </a:r>
            <a:r>
              <a:rPr lang="zh-CN" altLang="en-US" sz="1300" dirty="0"/>
              <a:t>和 </a:t>
            </a:r>
            <a:r>
              <a:rPr lang="en-US" altLang="zh-CN" sz="1300" dirty="0"/>
              <a:t>1 </a:t>
            </a:r>
            <a:r>
              <a:rPr lang="zh-CN" altLang="en-US" sz="1300" dirty="0"/>
              <a:t>构成的向量的汉明重量，等于该向量</a:t>
            </a:r>
            <a:r>
              <a:rPr lang="zh-CN" altLang="en-US" sz="1300" dirty="0" smtClean="0"/>
              <a:t>中</a:t>
            </a:r>
            <a:r>
              <a:rPr lang="en-US" altLang="zh-CN" sz="1300" dirty="0" smtClean="0"/>
              <a:t>1 </a:t>
            </a:r>
            <a:r>
              <a:rPr lang="zh-CN" altLang="en-US" sz="1300" dirty="0"/>
              <a:t>的个数</a:t>
            </a:r>
            <a:r>
              <a:rPr lang="zh-CN" altLang="en-US" sz="1300" dirty="0" smtClean="0"/>
              <a:t>。</a:t>
            </a: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汉</a:t>
            </a:r>
            <a:r>
              <a:rPr lang="zh-CN" altLang="en-US" sz="1300" dirty="0"/>
              <a:t>明重量模型有效的前提假设是：设备产生的功耗，与其操作的数据中 </a:t>
            </a:r>
            <a:r>
              <a:rPr lang="en-US" altLang="zh-CN" sz="1300" dirty="0"/>
              <a:t>1 </a:t>
            </a:r>
            <a:r>
              <a:rPr lang="zh-CN" altLang="en-US" sz="1300" dirty="0"/>
              <a:t>的个数是相关的。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/>
              <a:t>选择汉明重量模型的原因是，计算相对简单，而且其有效性假设在现实中一般都能成立。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67273" y="1876097"/>
            <a:ext cx="2898914" cy="4377507"/>
            <a:chOff x="6117156" y="1868214"/>
            <a:chExt cx="2898914" cy="43775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156" y="5111108"/>
              <a:ext cx="1607948" cy="113461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038" y="1868214"/>
              <a:ext cx="2891032" cy="31753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461" y="5056771"/>
              <a:ext cx="468748" cy="140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9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08" y="2151854"/>
            <a:ext cx="4365328" cy="306129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计算相关系数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4825" y="4047906"/>
            <a:ext cx="5016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我们需要计算出假设</a:t>
            </a:r>
            <a:r>
              <a:rPr lang="zh-CN" altLang="en-US" sz="1300" dirty="0"/>
              <a:t>功耗值矩阵</a:t>
            </a:r>
            <a:r>
              <a:rPr lang="zh-CN" altLang="en-US" sz="1300" dirty="0" smtClean="0"/>
              <a:t>和实际</a:t>
            </a:r>
            <a:r>
              <a:rPr lang="zh-CN" altLang="en-US" sz="1300" dirty="0"/>
              <a:t>功耗值矩阵之间的</a:t>
            </a:r>
            <a:r>
              <a:rPr lang="zh-CN" altLang="en-US" sz="1300" dirty="0" smtClean="0"/>
              <a:t>相关系数。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/>
              <a:t>某一</a:t>
            </a:r>
            <a:r>
              <a:rPr lang="zh-CN" altLang="en-US" sz="1300" dirty="0" smtClean="0"/>
              <a:t>列的相关系数</a:t>
            </a:r>
            <a:r>
              <a:rPr lang="zh-CN" altLang="en-US" sz="1300" dirty="0"/>
              <a:t>越高，</a:t>
            </a:r>
            <a:r>
              <a:rPr lang="zh-CN" altLang="en-US" sz="1300" dirty="0" smtClean="0"/>
              <a:t>二者在该时刻之间</a:t>
            </a:r>
            <a:r>
              <a:rPr lang="zh-CN" altLang="en-US" sz="1300" dirty="0"/>
              <a:t>的关联</a:t>
            </a:r>
            <a:r>
              <a:rPr lang="zh-CN" altLang="en-US" sz="1300" dirty="0" smtClean="0"/>
              <a:t>度就</a:t>
            </a:r>
            <a:r>
              <a:rPr lang="zh-CN" altLang="en-US" sz="1300" dirty="0"/>
              <a:t>越</a:t>
            </a:r>
            <a:r>
              <a:rPr lang="zh-CN" altLang="en-US" sz="1300" dirty="0" smtClean="0"/>
              <a:t>高，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意味着假设功耗值也就越接近实际功耗值。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那么这一时刻很可能就对应着</a:t>
            </a:r>
            <a:r>
              <a:rPr lang="zh-CN" altLang="en-US" sz="1300" b="1" dirty="0" smtClean="0"/>
              <a:t>正在处理所选中间值</a:t>
            </a:r>
            <a:r>
              <a:rPr lang="zh-CN" altLang="en-US" sz="1300" dirty="0" smtClean="0"/>
              <a:t>的操作。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b="1" dirty="0" smtClean="0"/>
              <a:t>正确的密钥猜测在特定位置得到的相关系数比错误的密钥猜测更高。</a:t>
            </a:r>
            <a:endParaRPr lang="zh-CN" altLang="en-US" sz="13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5" y="2358692"/>
            <a:ext cx="2942857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896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实现完整的功耗分析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7" y="2072379"/>
            <a:ext cx="5561650" cy="4012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6389" y="2935362"/>
            <a:ext cx="2869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读入曲线并进行预处理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计算中间值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计算假设功耗值（汉明重量）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计算假设功耗值和实际功耗值之间的相关系数矩阵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分析出最佳密钥猜测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990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32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功耗曲线的特征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7" y="2953013"/>
            <a:ext cx="8442958" cy="30153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362" y="1835238"/>
            <a:ext cx="80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密码</a:t>
            </a:r>
            <a:r>
              <a:rPr lang="zh-CN" altLang="en-US" sz="1600" dirty="0"/>
              <a:t>算法跑在普通的 </a:t>
            </a:r>
            <a:r>
              <a:rPr lang="en-US" altLang="zh-CN" sz="1600" dirty="0"/>
              <a:t>FPGA </a:t>
            </a:r>
            <a:r>
              <a:rPr lang="zh-CN" altLang="en-US" sz="1600" dirty="0"/>
              <a:t>上，</a:t>
            </a:r>
            <a:r>
              <a:rPr lang="zh-CN" altLang="en-US" sz="1600" dirty="0" smtClean="0"/>
              <a:t>这里的功耗值对应的物理量是电路</a:t>
            </a:r>
            <a:r>
              <a:rPr lang="zh-CN" altLang="en-US" sz="1600" dirty="0"/>
              <a:t>电源线上的总</a:t>
            </a:r>
            <a:r>
              <a:rPr lang="zh-CN" altLang="en-US" sz="1600" dirty="0" smtClean="0"/>
              <a:t>电流。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采集到的曲线包含了密钥装载阶段和初始化阶段的前 </a:t>
            </a:r>
            <a:r>
              <a:rPr lang="en-US" altLang="zh-CN" sz="1600" dirty="0"/>
              <a:t>27 </a:t>
            </a:r>
            <a:r>
              <a:rPr lang="zh-CN" altLang="en-US" sz="1600" dirty="0"/>
              <a:t>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94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不同密钥字节猜测结果对比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8" y="2699358"/>
            <a:ext cx="3240000" cy="162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2699358"/>
            <a:ext cx="3240000" cy="162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4639576"/>
            <a:ext cx="3240000" cy="162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4639576"/>
            <a:ext cx="3240000" cy="162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758014" y="44167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492660" y="6259576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758014" y="6302794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77619" y="43625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50283" y="1751758"/>
            <a:ext cx="776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横轴：密钥字节猜测：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00-FF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结果：字节</a:t>
            </a:r>
            <a:r>
              <a:rPr lang="en-US" altLang="zh-CN" sz="1600" dirty="0" smtClean="0"/>
              <a:t>171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AB</a:t>
            </a:r>
            <a:r>
              <a:rPr lang="zh-CN" altLang="en-US" sz="1600" dirty="0" smtClean="0"/>
              <a:t>）为最佳猜测，也确实是测试使用的正确密钥字节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26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功耗曲线条数对相关系数的影响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横轴：攻击所用的功耗曲线条数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纵轴：不同密钥字节（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）对应的相对相关系数</a:t>
            </a:r>
            <a:endParaRPr lang="en-US" altLang="zh-CN" sz="1600" dirty="0" smtClean="0"/>
          </a:p>
          <a:p>
            <a:r>
              <a:rPr lang="zh-CN" altLang="en-US" sz="1600" dirty="0"/>
              <a:t>结果：攻击使用的功耗曲线条数较少时，无法分析出正确的密钥字节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结果：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攻击使用的功耗曲线条数超过一定值时，能够稳定地分析出正确的密钥字节。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2828976"/>
            <a:ext cx="3240000" cy="16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41" y="2828976"/>
            <a:ext cx="3240000" cy="16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2" y="4716194"/>
            <a:ext cx="3240000" cy="162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7406" y="450666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87185" y="4506661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47406" y="6407228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1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密钥信息的泄露位置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  ：时间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：实际功耗值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：由正确密钥字节计算得到的假设功耗值，与实际功耗值之间的相对相关系数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  ：在初始化阶段的第一轮结尾和第二轮开始时泄露明显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3032274"/>
            <a:ext cx="3600000" cy="1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5" y="3032274"/>
            <a:ext cx="3600000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4739000"/>
            <a:ext cx="3600000" cy="1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5" y="4739000"/>
            <a:ext cx="3600000" cy="12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612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19846" y="6154367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46126" y="6154367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984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7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密钥信息的泄露</a:t>
            </a:r>
            <a:r>
              <a:rPr lang="zh-CN" altLang="en-US" dirty="0" smtClean="0"/>
              <a:t>位置（续）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1591076"/>
            <a:ext cx="5760000" cy="20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4111054"/>
            <a:ext cx="5760000" cy="204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8044" y="6255987"/>
            <a:ext cx="380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140 </a:t>
            </a:r>
            <a:r>
              <a:rPr lang="zh-CN" altLang="en-US" sz="1200" dirty="0"/>
              <a:t>倍）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8043" y="3678492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倍）</a:t>
            </a:r>
          </a:p>
        </p:txBody>
      </p:sp>
    </p:spTree>
    <p:extLst>
      <p:ext uri="{BB962C8B-B14F-4D97-AF65-F5344CB8AC3E}">
        <p14:creationId xmlns:p14="http://schemas.microsoft.com/office/powerpoint/2010/main" val="1155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463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后续研究与展望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4024" y="1898470"/>
            <a:ext cx="8075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首先是可以对 </a:t>
            </a:r>
            <a:r>
              <a:rPr lang="en-US" altLang="zh-CN" sz="1400" b="1" dirty="0"/>
              <a:t>ZUC </a:t>
            </a:r>
            <a:r>
              <a:rPr lang="zh-CN" altLang="en-US" sz="1400" b="1" dirty="0"/>
              <a:t>算法的分析方法进行改进。</a:t>
            </a:r>
            <a:r>
              <a:rPr lang="zh-CN" altLang="en-US" sz="1400" dirty="0"/>
              <a:t>选取文中所述的中间值和功耗模型，只是差分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分析中的一个可行方案，而差分功耗分析只是诸多功耗分析中的一种，功耗分析又是很多旁路</a:t>
            </a:r>
            <a:r>
              <a:rPr lang="zh-CN" altLang="en-US" sz="1400" dirty="0" smtClean="0"/>
              <a:t>攻击</a:t>
            </a:r>
            <a:r>
              <a:rPr lang="zh-CN" altLang="en-US" sz="1400" dirty="0"/>
              <a:t>方法中的一种。比如之后可以尝试其他可能的中间值，或者选用不同的功耗模型。还可以尝试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分析之外的其他方法，比如电磁攻击，很可能电磁信息会泄露算法中更多的信息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然后</a:t>
            </a:r>
            <a:r>
              <a:rPr lang="zh-CN" altLang="en-US" sz="1400" b="1" dirty="0"/>
              <a:t>是可以对分析方法的适用范围进行改进。</a:t>
            </a:r>
            <a:r>
              <a:rPr lang="zh-CN" altLang="en-US" sz="1400" dirty="0"/>
              <a:t>本次实验仅仅是完成了对 </a:t>
            </a:r>
            <a:r>
              <a:rPr lang="en-US" altLang="zh-CN" sz="1400" dirty="0"/>
              <a:t>ZUC </a:t>
            </a:r>
            <a:r>
              <a:rPr lang="zh-CN" altLang="en-US" sz="1400" dirty="0"/>
              <a:t>算法的攻击，</a:t>
            </a:r>
            <a:r>
              <a:rPr lang="zh-CN" altLang="en-US" sz="1400" dirty="0" smtClean="0"/>
              <a:t>如果能够</a:t>
            </a:r>
            <a:r>
              <a:rPr lang="zh-CN" altLang="en-US" sz="1400" dirty="0"/>
              <a:t>将这些方法中的核心思路和关键技术抽象出来，把他们应用到更多的序列密码算法电路中，</a:t>
            </a:r>
            <a:r>
              <a:rPr lang="zh-CN" altLang="en-US" sz="1400" dirty="0" smtClean="0"/>
              <a:t>可能</a:t>
            </a:r>
            <a:r>
              <a:rPr lang="zh-CN" altLang="en-US" sz="1400" dirty="0"/>
              <a:t>会有更高的实用价值</a:t>
            </a:r>
            <a:r>
              <a:rPr lang="zh-CN" altLang="en-US" sz="1400" dirty="0" smtClean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最后</a:t>
            </a:r>
            <a:r>
              <a:rPr lang="zh-CN" altLang="en-US" sz="1400" b="1" dirty="0"/>
              <a:t>是可以针对 </a:t>
            </a:r>
            <a:r>
              <a:rPr lang="en-US" altLang="zh-CN" sz="1400" b="1" dirty="0"/>
              <a:t>ZUC </a:t>
            </a:r>
            <a:r>
              <a:rPr lang="zh-CN" altLang="en-US" sz="1400" b="1" dirty="0"/>
              <a:t>算法在实验中暴露的问题给出具体的防护方案。</a:t>
            </a:r>
            <a:r>
              <a:rPr lang="zh-CN" altLang="en-US" sz="1400" dirty="0"/>
              <a:t>比如可以针对 </a:t>
            </a:r>
            <a:r>
              <a:rPr lang="en-US" altLang="zh-CN" sz="1400" dirty="0"/>
              <a:t>S </a:t>
            </a:r>
            <a:r>
              <a:rPr lang="zh-CN" altLang="en-US" sz="1400" dirty="0"/>
              <a:t>盒</a:t>
            </a:r>
            <a:r>
              <a:rPr lang="zh-CN" altLang="en-US" sz="1400" dirty="0" smtClean="0"/>
              <a:t>进行掩码</a:t>
            </a:r>
            <a:r>
              <a:rPr lang="zh-CN" altLang="en-US" sz="1400" dirty="0"/>
              <a:t>，掩盖设备运行过程中泄露的信息，或者是在算法的某些地方随机插入空操作，以打乱功耗</a:t>
            </a:r>
            <a:r>
              <a:rPr lang="zh-CN" altLang="en-US" sz="1400" dirty="0" smtClean="0"/>
              <a:t>曲线</a:t>
            </a:r>
            <a:r>
              <a:rPr lang="zh-CN" altLang="en-US" sz="1400" dirty="0"/>
              <a:t>的时序，让攻击者难以分析出功耗泄露的具体位置。</a:t>
            </a:r>
          </a:p>
        </p:txBody>
      </p:sp>
    </p:spTree>
    <p:extLst>
      <p:ext uri="{BB962C8B-B14F-4D97-AF65-F5344CB8AC3E}">
        <p14:creationId xmlns:p14="http://schemas.microsoft.com/office/powerpoint/2010/main" val="809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谢谢！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008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祖冲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之算法的历史和应用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9" y="1949380"/>
            <a:ext cx="2800448" cy="1839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3120" y="1783842"/>
            <a:ext cx="23198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又称 </a:t>
            </a:r>
            <a:r>
              <a:rPr lang="en-US" altLang="zh-CN" dirty="0" smtClean="0">
                <a:cs typeface="+mn-ea"/>
                <a:sym typeface="+mn-lt"/>
              </a:rPr>
              <a:t>ZUC 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我国自主研制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cs typeface="+mn-ea"/>
                <a:sym typeface="+mn-lt"/>
              </a:rPr>
              <a:t>3GPP + LTE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序列密码算法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保护设备敏感信息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817" y="4499864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经过多年的学术研究和工业应用，密码学理论已经日趋系统和完善，各种</a:t>
            </a:r>
            <a:r>
              <a:rPr lang="zh-CN" altLang="en-US" dirty="0" smtClean="0"/>
              <a:t>密码算法</a:t>
            </a:r>
            <a:r>
              <a:rPr lang="zh-CN" altLang="en-US" dirty="0"/>
              <a:t>广泛应用于各种工业设备，以保障系统和数据的安全。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1817" y="5211248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祖冲之算法是我国第一个成为国际密码标准的密码算法，在保障 </a:t>
            </a:r>
            <a:r>
              <a:rPr lang="en-US" altLang="zh-CN" dirty="0"/>
              <a:t>4G </a:t>
            </a:r>
            <a:r>
              <a:rPr lang="zh-CN" altLang="en-US" dirty="0"/>
              <a:t>通信</a:t>
            </a:r>
            <a:r>
              <a:rPr lang="zh-CN" altLang="en-US" dirty="0" smtClean="0"/>
              <a:t>安全中</a:t>
            </a:r>
            <a:r>
              <a:rPr lang="zh-CN" altLang="en-US" dirty="0"/>
              <a:t>起到了重要作用。</a:t>
            </a:r>
          </a:p>
        </p:txBody>
      </p:sp>
    </p:spTree>
    <p:extLst>
      <p:ext uri="{BB962C8B-B14F-4D97-AF65-F5344CB8AC3E}">
        <p14:creationId xmlns:p14="http://schemas.microsoft.com/office/powerpoint/2010/main" val="2267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旁路攻击对密码设备的威胁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800225"/>
            <a:ext cx="3222625" cy="2033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900" y="1964327"/>
            <a:ext cx="3012363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理论安全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实现漏洞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秘密信息泄露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功耗分析、电磁分析</a:t>
            </a:r>
            <a:r>
              <a:rPr lang="en-US" altLang="zh-CN" dirty="0" smtClean="0"/>
              <a:t>……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威胁巨大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1817" y="4179065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目前，那些得到广泛使用的密码算法，通常都经过数学上的严格论证，并且</a:t>
            </a:r>
            <a:r>
              <a:rPr lang="zh-CN" altLang="en-US" dirty="0" smtClean="0"/>
              <a:t>经过</a:t>
            </a:r>
            <a:r>
              <a:rPr lang="zh-CN" altLang="en-US" dirty="0"/>
              <a:t>了大量专家的研究和改进，因而在理论上基本是安全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1817" y="4912131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然而在现实中，这些算法都运行在具体设备上，因此可能会暴露出许多安全</a:t>
            </a:r>
            <a:r>
              <a:rPr lang="zh-CN" altLang="en-US" dirty="0" smtClean="0"/>
              <a:t>问题</a:t>
            </a:r>
            <a:r>
              <a:rPr lang="zh-CN" altLang="en-US" dirty="0"/>
              <a:t>，攻击者可以通过各种手段获取密码设备中的秘密信息。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817" y="5650470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因此，对祖冲之算法进行旁路分析，就有助于发掘其在实际设备上的漏洞，</a:t>
            </a:r>
            <a:r>
              <a:rPr lang="zh-CN" altLang="en-US" dirty="0" smtClean="0"/>
              <a:t>从而</a:t>
            </a:r>
            <a:r>
              <a:rPr lang="zh-CN" altLang="en-US" dirty="0"/>
              <a:t>提出防护方案，提高密码设备的安全性。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5806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研究创新点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494" y="2287485"/>
            <a:ext cx="8085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本研究拓宽了传统方法的适用范围：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在旁路分析领域，相比分组密码算法，</a:t>
            </a:r>
            <a:r>
              <a:rPr lang="zh-CN" altLang="en-US" sz="1600" dirty="0"/>
              <a:t>在</a:t>
            </a:r>
            <a:r>
              <a:rPr lang="zh-CN" altLang="en-US" sz="1600" dirty="0" smtClean="0"/>
              <a:t>序列密码算法方面的研究较少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本研究在实际环境中验证了可行性：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现有的研究和成果大多结束在软硬件仿真阶段，本研究最终在具体设备上实现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本研究涉及层面较广：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理论：抽象代数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密码算法</a:t>
            </a:r>
            <a:r>
              <a:rPr lang="en-US" altLang="zh-CN" sz="1600" dirty="0"/>
              <a:t>+</a:t>
            </a:r>
            <a:r>
              <a:rPr lang="zh-CN" altLang="en-US" sz="1600" dirty="0"/>
              <a:t>概率统计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硬件：</a:t>
            </a:r>
            <a:r>
              <a:rPr lang="en-US" altLang="zh-CN" sz="1600" dirty="0" smtClean="0"/>
              <a:t>FPGA</a:t>
            </a:r>
            <a:r>
              <a:rPr lang="zh-CN" altLang="en-US" sz="1600" dirty="0" smtClean="0"/>
              <a:t>开发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示波器操作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仪器交互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软件：数据处理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并行化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科学制图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939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369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祖冲之算法的原理和流程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2" y="1792224"/>
            <a:ext cx="4842877" cy="4577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0784" y="2511415"/>
            <a:ext cx="30123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三</a:t>
            </a:r>
            <a:r>
              <a:rPr lang="zh-CN" altLang="en-US" dirty="0" smtClean="0"/>
              <a:t>层结构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线性反馈移位寄存器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比特重组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非线性函数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两种模式（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初始化模式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两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工作阶段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差分功耗分析的一般流程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8" y="1645920"/>
            <a:ext cx="3575872" cy="4846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5947" y="2593355"/>
            <a:ext cx="4460240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选取</a:t>
            </a:r>
            <a:r>
              <a:rPr lang="zh-CN" altLang="en-US" dirty="0"/>
              <a:t>合适的算法中间值位置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采集</a:t>
            </a:r>
            <a:r>
              <a:rPr lang="zh-CN" altLang="en-US" dirty="0"/>
              <a:t>设备运行时的实际功耗曲线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</a:t>
            </a:r>
            <a:r>
              <a:rPr lang="zh-CN" altLang="en-US" dirty="0"/>
              <a:t>算法计算理论中间值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合适的功耗模型将理论中间值</a:t>
            </a:r>
            <a:r>
              <a:rPr lang="zh-CN" altLang="en-US" dirty="0" smtClean="0"/>
              <a:t>转换</a:t>
            </a:r>
            <a:r>
              <a:rPr lang="zh-CN" altLang="en-US" dirty="0"/>
              <a:t>为假设功耗值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分析</a:t>
            </a:r>
            <a:r>
              <a:rPr lang="zh-CN" altLang="en-US" dirty="0"/>
              <a:t>假设功耗值和实际功耗曲线，</a:t>
            </a:r>
            <a:r>
              <a:rPr lang="zh-CN" altLang="en-US" dirty="0" smtClean="0"/>
              <a:t>挖掘</a:t>
            </a:r>
            <a:r>
              <a:rPr lang="zh-CN" altLang="en-US" dirty="0"/>
              <a:t>所需的信息</a:t>
            </a:r>
          </a:p>
        </p:txBody>
      </p:sp>
    </p:spTree>
    <p:extLst>
      <p:ext uri="{BB962C8B-B14F-4D97-AF65-F5344CB8AC3E}">
        <p14:creationId xmlns:p14="http://schemas.microsoft.com/office/powerpoint/2010/main" val="771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2093</TotalTime>
  <Words>1608</Words>
  <Application>Microsoft Office PowerPoint</Application>
  <PresentationFormat>全屏显示(4:3)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Wingdings</vt:lpstr>
      <vt:lpstr>2016-VI主题-蓝</vt:lpstr>
      <vt:lpstr>序列密码算法电路的新型物理攻防技术研究</vt:lpstr>
      <vt:lpstr>目录 Contents</vt:lpstr>
      <vt:lpstr>目录 Contents</vt:lpstr>
      <vt:lpstr>祖冲之算法的历史和应用</vt:lpstr>
      <vt:lpstr>旁路攻击对密码设备的威胁</vt:lpstr>
      <vt:lpstr>研究创新点</vt:lpstr>
      <vt:lpstr>目录 Contents</vt:lpstr>
      <vt:lpstr>祖冲之算法的原理和流程</vt:lpstr>
      <vt:lpstr>差分功耗分析的一般流程</vt:lpstr>
      <vt:lpstr>目录 Contents</vt:lpstr>
      <vt:lpstr>祖冲之算法的硬件实现</vt:lpstr>
      <vt:lpstr>祖冲之算法的软件实现</vt:lpstr>
      <vt:lpstr>祖冲之算法的软件实现（续）</vt:lpstr>
      <vt:lpstr>目录 Contents</vt:lpstr>
      <vt:lpstr>寻找中间值</vt:lpstr>
      <vt:lpstr>寻找中间值（续1）</vt:lpstr>
      <vt:lpstr>寻找中间值（续2）</vt:lpstr>
      <vt:lpstr>计算假设功耗值</vt:lpstr>
      <vt:lpstr>计算相关系数</vt:lpstr>
      <vt:lpstr>实现完整的功耗分析</vt:lpstr>
      <vt:lpstr>目录 Contents</vt:lpstr>
      <vt:lpstr>功耗曲线的特征</vt:lpstr>
      <vt:lpstr>不同密钥字节猜测结果对比</vt:lpstr>
      <vt:lpstr>功耗曲线条数对相关系数的影响</vt:lpstr>
      <vt:lpstr>密钥信息的泄露位置</vt:lpstr>
      <vt:lpstr>密钥信息的泄露位置（续）</vt:lpstr>
      <vt:lpstr>目录 Contents</vt:lpstr>
      <vt:lpstr>后续研究与展望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于 泽汉</cp:lastModifiedBy>
  <cp:revision>269</cp:revision>
  <dcterms:created xsi:type="dcterms:W3CDTF">2016-04-20T02:59:17Z</dcterms:created>
  <dcterms:modified xsi:type="dcterms:W3CDTF">2018-06-13T06:02:08Z</dcterms:modified>
</cp:coreProperties>
</file>