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  <p:sldMasterId id="2147484088" r:id="rId2"/>
    <p:sldMasterId id="2147484092" r:id="rId3"/>
    <p:sldMasterId id="2147484104" r:id="rId4"/>
    <p:sldMasterId id="2147484116" r:id="rId5"/>
  </p:sldMasterIdLst>
  <p:notesMasterIdLst>
    <p:notesMasterId r:id="rId44"/>
  </p:notesMasterIdLst>
  <p:handoutMasterIdLst>
    <p:handoutMasterId r:id="rId45"/>
  </p:handoutMasterIdLst>
  <p:sldIdLst>
    <p:sldId id="508" r:id="rId6"/>
    <p:sldId id="465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500" r:id="rId39"/>
    <p:sldId id="501" r:id="rId40"/>
    <p:sldId id="502" r:id="rId41"/>
    <p:sldId id="504" r:id="rId42"/>
    <p:sldId id="509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AC2"/>
    <a:srgbClr val="05022A"/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77961" autoAdjust="0"/>
  </p:normalViewPr>
  <p:slideViewPr>
    <p:cSldViewPr>
      <p:cViewPr varScale="1">
        <p:scale>
          <a:sx n="50" d="100"/>
          <a:sy n="50" d="100"/>
        </p:scale>
        <p:origin x="1074" y="5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/>
            <a:t>      实现代码重用，未来的主流技术</a:t>
          </a:r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</dgm:pt>
  </dgm:ptLst>
  <dgm:cxnLst>
    <dgm:cxn modelId="{A84ABF0D-C34A-42DE-A9FB-01052AC5DB0D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C996B09-EF90-414D-9525-B5A5984472A4}" type="presOf" srcId="{A27FDA20-5FEB-40B0-9085-08FCE7192649}" destId="{5E3D27E7-5169-496E-98D0-82569438029E}" srcOrd="0" destOrd="0" presId="urn:microsoft.com/office/officeart/2005/8/layout/hChevron3"/>
    <dgm:cxn modelId="{E4C03842-A435-4501-B75B-EE110C65FE4B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/>
            <a:t>      性能高，避免繁琐的装箱拆箱</a:t>
          </a:r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</dgm:pt>
  </dgm:ptLst>
  <dgm:cxnLst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7FDCAAE9-9821-4ACD-B133-99AC611EAEFF}" type="presOf" srcId="{1A2E6AC9-8376-43BB-ABC9-EE6E59C57037}" destId="{09B5AA69-B89D-42A7-83BE-C70679FA2039}" srcOrd="0" destOrd="0" presId="urn:microsoft.com/office/officeart/2005/8/layout/hChevron3"/>
    <dgm:cxn modelId="{CED3A6A0-B00D-4AC5-8336-7ED222102EF7}" type="presOf" srcId="{A27FDA20-5FEB-40B0-9085-08FCE7192649}" destId="{5E3D27E7-5169-496E-98D0-82569438029E}" srcOrd="0" destOrd="0" presId="urn:microsoft.com/office/officeart/2005/8/layout/hChevron3"/>
    <dgm:cxn modelId="{3C993D00-C264-4B07-BD4B-749328583150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/>
            <a:t>      提供了更好的类型安全性</a:t>
          </a:r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</dgm:pt>
  </dgm:ptLst>
  <dgm:cxnLst>
    <dgm:cxn modelId="{D1486F80-BAE8-4B86-ADAF-C07D53267FB5}" type="presOf" srcId="{1A2E6AC9-8376-43BB-ABC9-EE6E59C57037}" destId="{09B5AA69-B89D-42A7-83BE-C70679FA2039}" srcOrd="0" destOrd="0" presId="urn:microsoft.com/office/officeart/2005/8/layout/hChevron3"/>
    <dgm:cxn modelId="{1813842A-F518-455D-A5F0-4A0DF4740408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4555BD82-3F3A-4232-ABAE-67C60D769EAA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/>
            <a:t>      </a:t>
          </a:r>
          <a:r>
            <a:rPr lang="en-US" altLang="zh-CN" sz="2400" b="1" dirty="0"/>
            <a:t>CLR</a:t>
          </a:r>
          <a:r>
            <a:rPr lang="zh-CN" altLang="en-US" sz="2400" b="1" dirty="0"/>
            <a:t>支持泛型</a:t>
          </a:r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</dgm:pt>
  </dgm:ptLst>
  <dgm:cxnLst>
    <dgm:cxn modelId="{E0D8D973-405C-42BF-98F9-3043DEF0E7A6}" type="presOf" srcId="{1A2E6AC9-8376-43BB-ABC9-EE6E59C57037}" destId="{09B5AA69-B89D-42A7-83BE-C70679FA2039}" srcOrd="0" destOrd="0" presId="urn:microsoft.com/office/officeart/2005/8/layout/hChevron3"/>
    <dgm:cxn modelId="{25230FB2-765E-4CC3-A5E3-6FEEA03C0DA9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52FAA5C9-FC04-4A38-BDD5-E3B1EB649550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5209889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实现代码重用，未来的主流技术</a:t>
          </a:r>
        </a:p>
      </dsp:txBody>
      <dsp:txXfrm>
        <a:off x="0" y="0"/>
        <a:ext cx="5067013" cy="571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5154" y="0"/>
          <a:ext cx="5281257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性能高，避免繁琐的装箱拆箱</a:t>
          </a:r>
        </a:p>
      </dsp:txBody>
      <dsp:txXfrm>
        <a:off x="5154" y="0"/>
        <a:ext cx="5138381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5209889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提供了更好的类型安全性</a:t>
          </a:r>
        </a:p>
      </dsp:txBody>
      <dsp:txXfrm>
        <a:off x="0" y="0"/>
        <a:ext cx="5067013" cy="571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5209889" cy="571504"/>
        </a:xfrm>
        <a:prstGeom prst="homePlat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      </a:t>
          </a:r>
          <a:r>
            <a:rPr lang="en-US" altLang="zh-CN" sz="2400" b="1" kern="1200" dirty="0"/>
            <a:t>CLR</a:t>
          </a:r>
          <a:r>
            <a:rPr lang="zh-CN" altLang="en-US" sz="2400" b="1" kern="1200" dirty="0"/>
            <a:t>支持泛型</a:t>
          </a:r>
        </a:p>
      </dsp:txBody>
      <dsp:txXfrm>
        <a:off x="0" y="0"/>
        <a:ext cx="5067013" cy="571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有代码提出问题：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）如果人数不固定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）部门来了新同事</a:t>
            </a:r>
            <a:endParaRPr lang="en-US" altLang="zh-CN" dirty="0"/>
          </a:p>
          <a:p>
            <a:r>
              <a:rPr lang="zh-CN" altLang="en-US" dirty="0"/>
              <a:t>让学员思考如何解决，抛出解决方案：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）重新定义数组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）一开始就将数组长度定义很大</a:t>
            </a:r>
            <a:endParaRPr lang="en-US" altLang="zh-CN" dirty="0"/>
          </a:p>
          <a:p>
            <a:r>
              <a:rPr lang="zh-CN" altLang="en-US" dirty="0"/>
              <a:t>提出该解决方案新的问题：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）调整数组大小很困难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）增加数组元素也很困难</a:t>
            </a:r>
            <a:endParaRPr lang="en-US" altLang="zh-CN" dirty="0"/>
          </a:p>
          <a:p>
            <a:r>
              <a:rPr lang="zh-CN" altLang="en-US" dirty="0"/>
              <a:t>引导学员思考，创建动态数组的想法，告之，这就是集合可以解决的问题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FC74D-F566-41BA-8962-EDFB52CD959C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以提问形式引导学员主动思考错误原因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最后告之结论：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Remove()</a:t>
            </a:r>
            <a:r>
              <a:rPr lang="zh-CN" altLang="en-US"/>
              <a:t>方法移除</a:t>
            </a:r>
            <a:r>
              <a:rPr lang="en-US" altLang="zh-CN"/>
              <a:t>ArrayList</a:t>
            </a:r>
            <a:r>
              <a:rPr lang="zh-CN" altLang="en-US"/>
              <a:t>集合中的元素一次只能移除一个，与被移除元素的属性完全相同的其他元素不受影响。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 err="1"/>
              <a:t>Hashtable</a:t>
            </a:r>
            <a:r>
              <a:rPr lang="zh-CN" altLang="en-US" dirty="0"/>
              <a:t>相关内容的讲解请结合和对比</a:t>
            </a:r>
            <a:r>
              <a:rPr lang="en-US" altLang="zh-CN" dirty="0" err="1"/>
              <a:t>ArrayList</a:t>
            </a:r>
            <a:r>
              <a:rPr lang="zh-CN" altLang="en-US" dirty="0"/>
              <a:t>进行，一是便于学员接收知识；二是便于巩固刚学过的</a:t>
            </a:r>
            <a:r>
              <a:rPr lang="en-US" altLang="zh-CN" dirty="0" err="1"/>
              <a:t>ArrayList</a:t>
            </a:r>
            <a:r>
              <a:rPr lang="en-US" altLang="zh-CN" dirty="0"/>
              <a:t>,</a:t>
            </a:r>
            <a:r>
              <a:rPr lang="zh-CN" altLang="en-US" dirty="0"/>
              <a:t>温故知新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E1F5C-DD62-49B9-BF94-5A030E54DB45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 err="1"/>
              <a:t>Hashtable</a:t>
            </a:r>
            <a:r>
              <a:rPr lang="zh-CN" altLang="en-US" dirty="0"/>
              <a:t>相关内容的讲解请结合和对比</a:t>
            </a:r>
            <a:r>
              <a:rPr lang="en-US" altLang="zh-CN" dirty="0" err="1"/>
              <a:t>ArrayList</a:t>
            </a:r>
            <a:r>
              <a:rPr lang="zh-CN" altLang="en-US" dirty="0"/>
              <a:t>进行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 err="1"/>
              <a:t>Hashtable</a:t>
            </a:r>
            <a:r>
              <a:rPr lang="zh-CN" altLang="en-US" dirty="0"/>
              <a:t>相关内容的讲解请结合和对比</a:t>
            </a:r>
            <a:r>
              <a:rPr lang="en-US" altLang="zh-CN" dirty="0" err="1"/>
              <a:t>ArrayList</a:t>
            </a:r>
            <a:r>
              <a:rPr lang="zh-CN" altLang="en-US" dirty="0"/>
              <a:t>进行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结合图形告之遍历</a:t>
            </a:r>
            <a:r>
              <a:rPr lang="en-US" altLang="zh-CN" dirty="0" err="1"/>
              <a:t>Hashtable</a:t>
            </a:r>
            <a:r>
              <a:rPr lang="zh-CN" altLang="en-US" dirty="0"/>
              <a:t>的三种方式，重点掌握前两种，最后一种了解即可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0113C-C856-430C-B237-9434D481A58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7F826-8DF2-4F62-9F79-E342BB557536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45C8F-D5AE-4B0F-9F33-716EA3D48EC9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结合动画解释普通结合容易出错的原因，重点突出注意</a:t>
            </a:r>
            <a:endParaRPr lang="en-US" altLang="zh-CN" dirty="0"/>
          </a:p>
          <a:p>
            <a:r>
              <a:rPr lang="zh-CN" altLang="en-US" dirty="0"/>
              <a:t>抛出问题：如何解决？从而过渡到下一页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）强调泛型的好处：无需类型转换，数据安全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）告之学员学习</a:t>
            </a:r>
            <a:r>
              <a:rPr lang="en-US" altLang="zh-CN" dirty="0"/>
              <a:t>List</a:t>
            </a:r>
            <a:r>
              <a:rPr lang="zh-CN" altLang="en-US" dirty="0"/>
              <a:t>的学习方法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由问题过渡到下一页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教员在演示示例的操作过程中，可以介绍</a:t>
            </a:r>
            <a:r>
              <a:rPr lang="en-US" altLang="zh-CN" dirty="0"/>
              <a:t>Dictionary</a:t>
            </a:r>
            <a:r>
              <a:rPr lang="zh-CN" altLang="en-US" dirty="0"/>
              <a:t>遍历的另一种方式：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r>
              <a:rPr lang="en-US" altLang="zh-CN" dirty="0"/>
              <a:t> (</a:t>
            </a:r>
            <a:r>
              <a:rPr lang="en-US" altLang="zh-CN" dirty="0" err="1"/>
              <a:t>KeyValuePair</a:t>
            </a:r>
            <a:r>
              <a:rPr lang="en-US" altLang="zh-CN" dirty="0"/>
              <a:t>&lt;string, SE&gt; en in engineers)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en.Key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en.Value.Name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61D5D-79C5-43DA-BFD6-4C7BAACE06ED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6AB6F-FC6B-47EA-B501-6F5BAB8D6184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结合动画顺序讲解如何操作</a:t>
            </a:r>
            <a:r>
              <a:rPr lang="en-US" altLang="zh-CN" dirty="0" err="1"/>
              <a:t>ArrayList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F336A-860A-42BB-B81B-8CD4D2CC8026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解释泛型类语法中</a:t>
            </a:r>
            <a:r>
              <a:rPr lang="en-US" altLang="zh-CN" dirty="0"/>
              <a:t>T</a:t>
            </a:r>
            <a:r>
              <a:rPr lang="zh-CN" altLang="en-US" dirty="0"/>
              <a:t>的含义</a:t>
            </a:r>
            <a:endParaRPr lang="en-US" altLang="zh-CN" dirty="0"/>
          </a:p>
          <a:p>
            <a:pPr eaLnBrk="1" hangingPunct="1"/>
            <a:r>
              <a:rPr lang="zh-CN" altLang="en-US" dirty="0"/>
              <a:t>泛型类的讲解，只需学员从本案例中了解使用过的</a:t>
            </a:r>
            <a:r>
              <a:rPr lang="en-US" altLang="zh-CN" dirty="0"/>
              <a:t>List&lt;T&gt;</a:t>
            </a:r>
            <a:r>
              <a:rPr lang="zh-CN" altLang="en-US" dirty="0"/>
              <a:t>和</a:t>
            </a:r>
            <a:r>
              <a:rPr lang="en-US" altLang="zh-CN" dirty="0" err="1"/>
              <a:t>Dictionaty</a:t>
            </a:r>
            <a:r>
              <a:rPr lang="en-US" altLang="zh-CN" dirty="0"/>
              <a:t>&lt;K,V&gt;</a:t>
            </a:r>
            <a:r>
              <a:rPr lang="zh-CN" altLang="en-US" dirty="0"/>
              <a:t>的定义原理即可。不必花费太长精力</a:t>
            </a:r>
            <a:r>
              <a:rPr lang="zh-CN" altLang="en-US"/>
              <a:t>讲解。泛</a:t>
            </a:r>
            <a:r>
              <a:rPr lang="zh-CN" altLang="en-US" dirty="0"/>
              <a:t>型类是教学难点而非重点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00004-2086-407B-813E-63D6E42E2B17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FA6C-BEF5-4745-86E5-03B467471EF3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7FDE9-2793-4D40-8672-9061E86F8242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01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通过示例，重点告之学员注意常见错误，避免以后出现类似问题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37AB7-60C4-4AFD-85FD-67A3A237099B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通过代码，两个目的：</a:t>
            </a:r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）如何添加元素</a:t>
            </a:r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）如何获得元素总数量</a:t>
            </a:r>
            <a:endParaRPr lang="en-US" altLang="zh-CN" dirty="0"/>
          </a:p>
          <a:p>
            <a:pPr eaLnBrk="1" hangingPunct="1"/>
            <a:r>
              <a:rPr lang="zh-CN" altLang="en-US" dirty="0"/>
              <a:t>告之提示内容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CD37A-78B4-4B52-8F2E-F075201EC50F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上页到本页的过渡：在上面的示例中，首先构造一个</a:t>
            </a:r>
            <a:r>
              <a:rPr lang="en-US" altLang="zh-CN" dirty="0" err="1"/>
              <a:t>ArrayList</a:t>
            </a:r>
            <a:r>
              <a:rPr lang="zh-CN" altLang="en-US" dirty="0"/>
              <a:t>集合（</a:t>
            </a:r>
            <a:r>
              <a:rPr lang="en-US" altLang="zh-CN" dirty="0"/>
              <a:t>engineers</a:t>
            </a:r>
            <a:r>
              <a:rPr lang="zh-CN" altLang="en-US" dirty="0"/>
              <a:t>），然后通过其</a:t>
            </a:r>
            <a:r>
              <a:rPr lang="en-US" altLang="zh-CN" dirty="0"/>
              <a:t>Add()</a:t>
            </a:r>
            <a:r>
              <a:rPr lang="zh-CN" altLang="en-US" dirty="0"/>
              <a:t>方法为该集合添加了三名员工对象。而实际上，也可以使用集合初始化器（</a:t>
            </a:r>
            <a:r>
              <a:rPr lang="en-US" altLang="zh-CN" dirty="0"/>
              <a:t>Collection Initializers</a:t>
            </a:r>
            <a:r>
              <a:rPr lang="zh-CN" altLang="en-US" dirty="0"/>
              <a:t>）构造集合。</a:t>
            </a:r>
            <a:endParaRPr lang="en-US" altLang="zh-CN" dirty="0"/>
          </a:p>
          <a:p>
            <a:pPr eaLnBrk="1" hangingPunct="1"/>
            <a:r>
              <a:rPr lang="zh-CN" altLang="en-US" dirty="0"/>
              <a:t>通过示例告之学员三点：</a:t>
            </a:r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）集合初始化器如何使用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）通过集合初始化器，无需在代码中指定多个对该类</a:t>
            </a:r>
            <a:r>
              <a:rPr lang="en-US" altLang="zh-CN" dirty="0"/>
              <a:t>Add()</a:t>
            </a:r>
            <a:r>
              <a:rPr lang="zh-CN" altLang="en-US" dirty="0"/>
              <a:t>方法的调用，编译器会添加这些调用，节省了我们很多的编码工作</a:t>
            </a:r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）集合初始化器也可以将</a:t>
            </a:r>
            <a:r>
              <a:rPr lang="en-US" altLang="zh-CN" dirty="0"/>
              <a:t>null</a:t>
            </a:r>
            <a:r>
              <a:rPr lang="zh-CN" altLang="en-US" dirty="0"/>
              <a:t>作为集合元素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EEB26-25BD-4A31-B649-2A7D73A59F71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强调类型转换的必要性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告之遍历的两种方式，两种方式的结果都是输出员工姓名。</a:t>
            </a:r>
            <a:endParaRPr lang="en-US" altLang="zh-CN" dirty="0"/>
          </a:p>
          <a:p>
            <a:r>
              <a:rPr lang="zh-CN" altLang="en-US" dirty="0"/>
              <a:t>告之使用</a:t>
            </a:r>
            <a:r>
              <a:rPr lang="en-US" altLang="zh-CN" dirty="0"/>
              <a:t>for</a:t>
            </a:r>
            <a:r>
              <a:rPr lang="zh-CN" altLang="en-US" dirty="0"/>
              <a:t>的特点是通过索引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foreach</a:t>
            </a:r>
            <a:r>
              <a:rPr lang="zh-CN" altLang="en-US" dirty="0"/>
              <a:t>的特定时通过对象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B9F30-517F-4C32-81AC-16237BC032AF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以提问形式引导学员主动思考错误原因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5E503-EE01-4F60-937E-0D7924B0540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8"/>
          <p:cNvSpPr>
            <a:spLocks noGrp="1"/>
          </p:cNvSpPr>
          <p:nvPr>
            <p:ph sz="quarter" idx="10"/>
          </p:nvPr>
        </p:nvSpPr>
        <p:spPr>
          <a:xfrm>
            <a:off x="284400" y="2930400"/>
            <a:ext cx="4787666" cy="1285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Tx/>
              <a:buNone/>
              <a:defRPr sz="44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4603868"/>
      </p:ext>
    </p:extLst>
  </p:cSld>
  <p:clrMapOvr>
    <a:masterClrMapping/>
  </p:clrMapOvr>
  <p:transition>
    <p:pull dir="r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86435"/>
      </p:ext>
    </p:extLst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99638"/>
      </p:ext>
    </p:extLst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28383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2686"/>
      </p:ext>
    </p:extLst>
  </p:cSld>
  <p:clrMapOvr>
    <a:masterClrMapping/>
  </p:clrMapOvr>
  <p:transition spd="med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26541"/>
      </p:ext>
    </p:extLst>
  </p:cSld>
  <p:clrMapOvr>
    <a:masterClrMapping/>
  </p:clrMapOvr>
  <p:transition spd="med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86027"/>
      </p:ext>
    </p:extLst>
  </p:cSld>
  <p:clrMapOvr>
    <a:masterClrMapping/>
  </p:clrMapOvr>
  <p:transition spd="med"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3610"/>
      </p:ext>
    </p:extLst>
  </p:cSld>
  <p:clrMapOvr>
    <a:masterClrMapping/>
  </p:clrMapOvr>
  <p:transition spd="med"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11224"/>
      </p:ext>
    </p:extLst>
  </p:cSld>
  <p:clrMapOvr>
    <a:masterClrMapping/>
  </p:clrMapOvr>
  <p:transition spd="med"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22379"/>
      </p:ext>
    </p:extLst>
  </p:cSld>
  <p:clrMapOvr>
    <a:masterClrMapping/>
  </p:clrMapOvr>
  <p:transition spd="med"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40206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8"/>
          <p:cNvSpPr>
            <a:spLocks noGrp="1"/>
          </p:cNvSpPr>
          <p:nvPr>
            <p:ph sz="quarter" idx="10"/>
          </p:nvPr>
        </p:nvSpPr>
        <p:spPr>
          <a:xfrm>
            <a:off x="414000" y="3499200"/>
            <a:ext cx="8280000" cy="27158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44000" y="2430000"/>
            <a:ext cx="8841600" cy="7145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765350"/>
      </p:ext>
    </p:extLst>
  </p:cSld>
  <p:clrMapOvr>
    <a:masterClrMapping/>
  </p:clrMapOvr>
  <p:transition>
    <p:pull dir="r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28335"/>
      </p:ext>
    </p:extLst>
  </p:cSld>
  <p:clrMapOvr>
    <a:masterClrMapping/>
  </p:clrMapOvr>
  <p:transition spd="med"/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03900"/>
      </p:ext>
    </p:extLst>
  </p:cSld>
  <p:clrMapOvr>
    <a:masterClrMapping/>
  </p:clrMapOvr>
  <p:transition spd="med"/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44917"/>
      </p:ext>
    </p:extLst>
  </p:cSld>
  <p:clrMapOvr>
    <a:masterClrMapping/>
  </p:clrMapOvr>
  <p:transition spd="med"/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73479"/>
      </p:ext>
    </p:extLst>
  </p:cSld>
  <p:clrMapOvr>
    <a:masterClrMapping/>
  </p:clrMapOvr>
  <p:transition spd="med"/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81540"/>
      </p:ext>
    </p:extLst>
  </p:cSld>
  <p:clrMapOvr>
    <a:masterClrMapping/>
  </p:clrMapOvr>
  <p:transition spd="med"/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79019"/>
      </p:ext>
    </p:extLst>
  </p:cSld>
  <p:clrMapOvr>
    <a:masterClrMapping/>
  </p:clrMapOvr>
  <p:transition spd="med"/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66003"/>
      </p:ext>
    </p:extLst>
  </p:cSld>
  <p:clrMapOvr>
    <a:masterClrMapping/>
  </p:clrMapOvr>
  <p:transition spd="med"/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37637"/>
      </p:ext>
    </p:extLst>
  </p:cSld>
  <p:clrMapOvr>
    <a:masterClrMapping/>
  </p:clrMapOvr>
  <p:transition spd="med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4373"/>
      </p:ext>
    </p:extLst>
  </p:cSld>
  <p:clrMapOvr>
    <a:masterClrMapping/>
  </p:clrMapOvr>
  <p:transition spd="med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60748"/>
      </p:ext>
    </p:extLst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4000" y="500400"/>
            <a:ext cx="8841600" cy="7145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42874" y="1357306"/>
            <a:ext cx="8841600" cy="1285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7054227"/>
      </p:ext>
    </p:extLst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63208"/>
      </p:ext>
    </p:extLst>
  </p:cSld>
  <p:clrMapOvr>
    <a:masterClrMapping/>
  </p:clrMapOvr>
  <p:transition spd="med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41350"/>
      </p:ext>
    </p:extLst>
  </p:cSld>
  <p:clrMapOvr>
    <a:masterClrMapping/>
  </p:clrMapOvr>
  <p:transition spd="med"/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92440"/>
      </p:ext>
    </p:extLst>
  </p:cSld>
  <p:clrMapOvr>
    <a:masterClrMapping/>
  </p:clrMapOvr>
  <p:transition spd="med"/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21428"/>
      </p:ext>
    </p:extLst>
  </p:cSld>
  <p:clrMapOvr>
    <a:masterClrMapping/>
  </p:clrMapOvr>
  <p:transition spd="med"/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00" y="500400"/>
            <a:ext cx="8841600" cy="716400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870" y="1500174"/>
            <a:ext cx="8412972" cy="57150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spcBef>
                <a:spcPts val="150"/>
              </a:spcBef>
              <a:buNone/>
              <a:defRPr sz="160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69890"/>
      </p:ext>
    </p:extLst>
  </p:cSld>
  <p:clrMapOvr>
    <a:masterClrMapping/>
  </p:clrMapOvr>
  <p:transition>
    <p:pull dir="r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0" y="500400"/>
            <a:ext cx="8841600" cy="716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400" y="1501200"/>
            <a:ext cx="8413200" cy="5724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150"/>
              </a:spcBef>
              <a:buNone/>
              <a:defRPr sz="1600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  <a:lvl2pPr>
              <a:defRPr sz="1600">
                <a:latin typeface="Neo Sans Std" pitchFamily="34" charset="0"/>
                <a:ea typeface="Hiragino Sans GB W3"/>
              </a:defRPr>
            </a:lvl2pPr>
            <a:lvl3pPr>
              <a:defRPr sz="1600">
                <a:latin typeface="Neo Sans Std" pitchFamily="34" charset="0"/>
                <a:ea typeface="Hiragino Sans GB W3"/>
              </a:defRPr>
            </a:lvl3pPr>
            <a:lvl4pPr>
              <a:defRPr sz="1600">
                <a:latin typeface="Neo Sans Std" pitchFamily="34" charset="0"/>
                <a:ea typeface="Hiragino Sans GB W3"/>
              </a:defRPr>
            </a:lvl4pPr>
            <a:lvl5pPr>
              <a:defRPr sz="1600">
                <a:latin typeface="Neo Sans Std" pitchFamily="34" charset="0"/>
                <a:ea typeface="Hiragino Sans GB W3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428596" y="2285992"/>
            <a:ext cx="3643338" cy="4143404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  <a:lvl2pPr>
              <a:defRPr sz="1600">
                <a:latin typeface="Neo Sans Std" pitchFamily="34" charset="0"/>
                <a:ea typeface="Hiragino Sans GB W3"/>
              </a:defRPr>
            </a:lvl2pPr>
            <a:lvl3pPr>
              <a:defRPr sz="1600">
                <a:latin typeface="Neo Sans Std" pitchFamily="34" charset="0"/>
                <a:ea typeface="Hiragino Sans GB W3"/>
              </a:defRPr>
            </a:lvl3pPr>
            <a:lvl4pPr>
              <a:defRPr sz="1600">
                <a:latin typeface="Neo Sans Std" pitchFamily="34" charset="0"/>
                <a:ea typeface="Hiragino Sans GB W3"/>
              </a:defRPr>
            </a:lvl4pPr>
            <a:lvl5pPr>
              <a:defRPr sz="1600">
                <a:latin typeface="Neo Sans Std" pitchFamily="34" charset="0"/>
                <a:ea typeface="Hiragino Sans GB W3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5745532"/>
      </p:ext>
    </p:extLst>
  </p:cSld>
  <p:clrMapOvr>
    <a:masterClrMapping/>
  </p:clrMapOvr>
  <p:transition>
    <p:pull dir="r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027313"/>
      </p:ext>
    </p:extLst>
  </p:cSld>
  <p:clrMapOvr>
    <a:masterClrMapping/>
  </p:clrMapOvr>
  <p:transition>
    <p:pull dir="r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3C853-F282-45A5-9DC0-DBC497844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007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B0F85-2026-4D15-80E2-4087D3EE83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496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0CCF6-715E-488B-ABAA-9D3ECC4792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0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4000" y="500400"/>
            <a:ext cx="8841600" cy="7145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562332"/>
      </p:ext>
    </p:extLst>
  </p:cSld>
  <p:clrMapOvr>
    <a:masterClrMapping/>
  </p:clrMapOvr>
  <p:transition>
    <p:pull dir="r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634E1-0180-49A6-80A2-8548E3745E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5074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E68F3-CD9B-49E1-B649-FA26500DE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537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7B08A-6DB9-4982-8D3C-F653AC060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351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1DE09-6B06-463A-B1AF-F482906A3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497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B2CAB-4D63-46E2-BFFD-85E6C6EAA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319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70A40-5954-4DA8-B9A4-5B237869A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7963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26C61-6B61-44F3-B336-59A291564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6391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4826D-6917-497E-B0C1-933A5C4EB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409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468313" y="6091238"/>
            <a:ext cx="1017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</a:rPr>
              <a:t>3 Sept. 2008</a:t>
            </a:r>
          </a:p>
        </p:txBody>
      </p:sp>
      <p:sp>
        <p:nvSpPr>
          <p:cNvPr id="6" name="Text Box 17"/>
          <p:cNvSpPr txBox="1">
            <a:spLocks noChangeArrowheads="1"/>
          </p:cNvSpPr>
          <p:nvPr userDrawn="1"/>
        </p:nvSpPr>
        <p:spPr bwMode="auto">
          <a:xfrm>
            <a:off x="468313" y="6237288"/>
            <a:ext cx="287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00">
                <a:solidFill>
                  <a:schemeClr val="bg1"/>
                </a:solidFill>
                <a:latin typeface="Verdana" panose="020B0604030504040204" pitchFamily="34" charset="0"/>
              </a:rPr>
              <a:t>© NEUSOFT SECRET</a:t>
            </a:r>
          </a:p>
        </p:txBody>
      </p:sp>
      <p:pic>
        <p:nvPicPr>
          <p:cNvPr id="7" name="图片 8" descr="(RGB)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5929313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6550025" cy="1944688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65625"/>
            <a:ext cx="6551613" cy="13684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6012C-E2A7-48C4-AA53-070D7E9FA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56606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79262-E250-4C62-A42D-F5B400F02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6936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0" y="500400"/>
            <a:ext cx="8841600" cy="180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9302687"/>
      </p:ext>
    </p:extLst>
  </p:cSld>
  <p:clrMapOvr>
    <a:masterClrMapping/>
  </p:clrMapOvr>
  <p:transition>
    <p:pull dir="r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9440E-D49B-4E33-B22D-DC1B02EC0C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39323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9375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8975" y="1600200"/>
            <a:ext cx="3889375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0A593-4471-4DE9-8396-75A1941D7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96220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AA198-8F6A-4C57-8DCB-327EB02E13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0808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8FDC2-C04B-4AE1-8559-292C39E63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64115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E70AA-43B7-488C-A139-08703C6EB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25498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7EBCE-131D-42B6-9571-8C73E11382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9934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170A1-EA6C-4453-934B-0D97C8438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41617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88711-18FF-43F2-A389-42A92162A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67914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5563" y="274638"/>
            <a:ext cx="1982787" cy="5099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795963" cy="5099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07228-77F9-4970-A214-D4EC9D3C5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26718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8"/>
          <p:cNvSpPr>
            <a:spLocks noGrp="1"/>
          </p:cNvSpPr>
          <p:nvPr>
            <p:ph sz="quarter" idx="10"/>
          </p:nvPr>
        </p:nvSpPr>
        <p:spPr>
          <a:xfrm>
            <a:off x="284400" y="2930400"/>
            <a:ext cx="4787666" cy="1285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Tx/>
              <a:buNone/>
              <a:defRPr sz="44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1832162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144463" y="547688"/>
            <a:ext cx="8843962" cy="445293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Verdana" panose="020B0604030504040204" pitchFamily="34" charset="0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" name="内容占位符 8"/>
          <p:cNvSpPr>
            <a:spLocks noGrp="1"/>
          </p:cNvSpPr>
          <p:nvPr>
            <p:ph sz="quarter" idx="10"/>
          </p:nvPr>
        </p:nvSpPr>
        <p:spPr>
          <a:xfrm>
            <a:off x="414000" y="3786190"/>
            <a:ext cx="8280000" cy="5112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Tx/>
              <a:buNone/>
              <a:defRPr sz="24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620096"/>
      </p:ext>
    </p:extLst>
  </p:cSld>
  <p:clrMapOvr>
    <a:masterClrMapping/>
  </p:clrMapOvr>
  <p:transition>
    <p:pull dir="ru"/>
  </p:transition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8"/>
          <p:cNvSpPr>
            <a:spLocks noGrp="1"/>
          </p:cNvSpPr>
          <p:nvPr>
            <p:ph sz="quarter" idx="10"/>
          </p:nvPr>
        </p:nvSpPr>
        <p:spPr>
          <a:xfrm>
            <a:off x="414000" y="3499200"/>
            <a:ext cx="8280000" cy="27158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44000" y="2430000"/>
            <a:ext cx="8841600" cy="7145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076363"/>
      </p:ext>
    </p:extLst>
  </p:cSld>
  <p:clrMapOvr>
    <a:masterClrMapping/>
  </p:clrMapOvr>
  <p:transition>
    <p:pull dir="r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4000" y="500400"/>
            <a:ext cx="8841600" cy="7145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42874" y="1357306"/>
            <a:ext cx="8841600" cy="1285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766491"/>
      </p:ext>
    </p:extLst>
  </p:cSld>
  <p:clrMapOvr>
    <a:masterClrMapping/>
  </p:clrMapOvr>
  <p:transition>
    <p:pull dir="r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4000" y="500400"/>
            <a:ext cx="8841600" cy="7145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53924"/>
      </p:ext>
    </p:extLst>
  </p:cSld>
  <p:clrMapOvr>
    <a:masterClrMapping/>
  </p:clrMapOvr>
  <p:transition>
    <p:pull dir="r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0" y="500400"/>
            <a:ext cx="8841600" cy="180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5480198"/>
      </p:ext>
    </p:extLst>
  </p:cSld>
  <p:clrMapOvr>
    <a:masterClrMapping/>
  </p:clrMapOvr>
  <p:transition>
    <p:pull dir="r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flipV="1">
            <a:off x="144463" y="547688"/>
            <a:ext cx="8843962" cy="445293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prstClr val="black"/>
              </a:solidFill>
              <a:latin typeface="Verdana" panose="020B0604030504040204" pitchFamily="34" charset="0"/>
              <a:ea typeface="黑体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3" name="内容占位符 8"/>
          <p:cNvSpPr>
            <a:spLocks noGrp="1"/>
          </p:cNvSpPr>
          <p:nvPr>
            <p:ph sz="quarter" idx="10"/>
          </p:nvPr>
        </p:nvSpPr>
        <p:spPr>
          <a:xfrm>
            <a:off x="414000" y="3786190"/>
            <a:ext cx="8280000" cy="5112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Tx/>
              <a:buNone/>
              <a:defRPr sz="24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366038"/>
      </p:ext>
    </p:extLst>
  </p:cSld>
  <p:clrMapOvr>
    <a:masterClrMapping/>
  </p:clrMapOvr>
  <p:transition>
    <p:pull dir="r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flipV="1">
            <a:off x="144463" y="547688"/>
            <a:ext cx="8843962" cy="61912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4" name="内容占位符 8"/>
          <p:cNvSpPr>
            <a:spLocks noGrp="1"/>
          </p:cNvSpPr>
          <p:nvPr>
            <p:ph sz="quarter" idx="10"/>
          </p:nvPr>
        </p:nvSpPr>
        <p:spPr>
          <a:xfrm>
            <a:off x="414000" y="2774902"/>
            <a:ext cx="8280000" cy="1737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Tx/>
              <a:buNone/>
              <a:defRPr sz="24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8320885"/>
      </p:ext>
    </p:extLst>
  </p:cSld>
  <p:clrMapOvr>
    <a:masterClrMapping/>
  </p:clrMapOvr>
  <p:transition>
    <p:pull dir="r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665539"/>
      </p:ext>
    </p:extLst>
  </p:cSld>
  <p:clrMapOvr>
    <a:masterClrMapping/>
  </p:clrMapOvr>
  <p:transition>
    <p:pull dir="r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66503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1303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299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44463" y="547688"/>
            <a:ext cx="8843962" cy="61912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4" name="内容占位符 8"/>
          <p:cNvSpPr>
            <a:spLocks noGrp="1"/>
          </p:cNvSpPr>
          <p:nvPr>
            <p:ph sz="quarter" idx="10"/>
          </p:nvPr>
        </p:nvSpPr>
        <p:spPr>
          <a:xfrm>
            <a:off x="414000" y="2774902"/>
            <a:ext cx="8280000" cy="1737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50"/>
              </a:spcBef>
              <a:buFontTx/>
              <a:buNone/>
              <a:defRPr sz="2400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9893171"/>
      </p:ext>
    </p:extLst>
  </p:cSld>
  <p:clrMapOvr>
    <a:masterClrMapping/>
  </p:clrMapOvr>
  <p:transition>
    <p:pull dir="ru"/>
  </p:transition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2605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55485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96667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3855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25240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44545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68609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9421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05511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0072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12633"/>
      </p:ext>
    </p:extLst>
  </p:cSld>
  <p:clrMapOvr>
    <a:masterClrMapping/>
  </p:clrMapOvr>
  <p:transition spd="med"/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2056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03755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6395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39955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79418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6324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27486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01056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90538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671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schemeClr val="bg1"/>
              </a:buClr>
              <a:buSzPct val="25000"/>
              <a:defRPr/>
            </a:pPr>
            <a:endParaRPr lang="zh-CN" altLang="en-US" sz="1846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4336"/>
      </p:ext>
    </p:extLst>
  </p:cSld>
  <p:clrMapOvr>
    <a:masterClrMapping/>
  </p:clrMapOvr>
  <p:transition spd="med"/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36939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29761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 bwMode="gray">
          <a:xfrm>
            <a:off x="357188" y="0"/>
            <a:ext cx="8464550" cy="111125"/>
          </a:xfrm>
          <a:prstGeom prst="round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84391" tIns="42196" rIns="84391" bIns="42196" anchor="ctr"/>
          <a:lstStyle/>
          <a:p>
            <a:pPr>
              <a:lnSpc>
                <a:spcPct val="85000"/>
              </a:lnSpc>
              <a:buClr>
                <a:prstClr val="white"/>
              </a:buClr>
              <a:buSzPct val="25000"/>
              <a:defRPr/>
            </a:pPr>
            <a:endParaRPr lang="zh-CN" altLang="en-US" sz="18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369888" y="788988"/>
            <a:ext cx="8448675" cy="3175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5943" tIns="33703" rIns="65943" bIns="33703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785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92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90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89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8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集团介绍121106-02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8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  <p:sldLayoutId id="2147484071" r:id="rId18"/>
    <p:sldLayoutId id="2147484072" r:id="rId19"/>
    <p:sldLayoutId id="2147484073" r:id="rId20"/>
    <p:sldLayoutId id="2147484074" r:id="rId21"/>
    <p:sldLayoutId id="2147484075" r:id="rId22"/>
    <p:sldLayoutId id="2147484076" r:id="rId23"/>
    <p:sldLayoutId id="2147484077" r:id="rId24"/>
    <p:sldLayoutId id="2147484078" r:id="rId25"/>
    <p:sldLayoutId id="2147484079" r:id="rId26"/>
    <p:sldLayoutId id="2147484080" r:id="rId27"/>
    <p:sldLayoutId id="2147484081" r:id="rId28"/>
    <p:sldLayoutId id="2147484082" r:id="rId29"/>
    <p:sldLayoutId id="2147484083" r:id="rId30"/>
    <p:sldLayoutId id="2147484084" r:id="rId31"/>
    <p:sldLayoutId id="2147484085" r:id="rId32"/>
    <p:sldLayoutId id="2147484086" r:id="rId33"/>
  </p:sldLayoutIdLst>
  <p:transition>
    <p:pull dir="r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62E578F-331C-427E-9DB7-E9B0EF666608}" type="datetimeFigureOut">
              <a:rPr lang="zh-CN" altLang="en-US"/>
              <a:pPr>
                <a:defRPr/>
              </a:pPr>
              <a:t>2016-07-07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03E6B2-5A22-4641-9708-14ED2ACFF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3" name="Picture 2" descr="E:\zzf\工作\2013年\6月\0608overview封面\智慧城市部分\贴图\未标题-2-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3" descr="E:\zzf\工作\2013年\6月\0608overview封面\智慧城市部分\贴图\头-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8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</p:sldLayoutIdLst>
  <p:transition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1" tIns="45695" rIns="91391" bIns="4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16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6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6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5" rIns="91391" bIns="456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D0DCCA7-3606-4F23-B1DE-BBBDAB04B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  <a:cs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  <a:cs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  <a:cs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  <a:cs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31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93115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9AE277E-52B7-4854-97D3-623C2FA9A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4" name="Picture 17" descr="b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" b="439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96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集团介绍121106-02.png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  <p:sldLayoutId id="2147484133" r:id="rId17"/>
    <p:sldLayoutId id="2147484134" r:id="rId18"/>
    <p:sldLayoutId id="2147484135" r:id="rId19"/>
    <p:sldLayoutId id="2147484136" r:id="rId20"/>
    <p:sldLayoutId id="2147484137" r:id="rId21"/>
    <p:sldLayoutId id="2147484138" r:id="rId22"/>
    <p:sldLayoutId id="2147484139" r:id="rId23"/>
    <p:sldLayoutId id="2147484140" r:id="rId24"/>
    <p:sldLayoutId id="2147484141" r:id="rId25"/>
    <p:sldLayoutId id="2147484142" r:id="rId26"/>
    <p:sldLayoutId id="2147484143" r:id="rId27"/>
    <p:sldLayoutId id="2147484144" r:id="rId28"/>
    <p:sldLayoutId id="2147484145" r:id="rId29"/>
    <p:sldLayoutId id="2147484146" r:id="rId30"/>
    <p:sldLayoutId id="2147484147" r:id="rId31"/>
    <p:sldLayoutId id="2147484148" r:id="rId32"/>
    <p:sldLayoutId id="2147484149" r:id="rId33"/>
    <p:sldLayoutId id="2147484150" r:id="rId34"/>
  </p:sldLayoutIdLst>
  <p:transition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6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14000" y="692696"/>
            <a:ext cx="8280000" cy="510082"/>
          </a:xfrm>
        </p:spPr>
        <p:txBody>
          <a:bodyPr/>
          <a:lstStyle/>
          <a:p>
            <a:r>
              <a:rPr lang="zh-CN" altLang="en-US" dirty="0"/>
              <a:t>第三章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95736" y="315316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用集合组织相关数据</a:t>
            </a:r>
          </a:p>
        </p:txBody>
      </p:sp>
    </p:spTree>
    <p:extLst>
      <p:ext uri="{BB962C8B-B14F-4D97-AF65-F5344CB8AC3E}">
        <p14:creationId xmlns:p14="http://schemas.microsoft.com/office/powerpoint/2010/main" val="3100141018"/>
      </p:ext>
    </p:extLst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访问</a:t>
            </a:r>
            <a:r>
              <a:rPr lang="en-US" altLang="zh-CN"/>
              <a:t>ArrayList</a:t>
            </a:r>
            <a:r>
              <a:rPr lang="zh-CN" altLang="en-US"/>
              <a:t>单个元素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1403350" y="1796248"/>
            <a:ext cx="6911975" cy="4540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cs typeface="Courier New" pitchFamily="49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cs typeface="Courier New" pitchFamily="49" charset="0"/>
              </a:rPr>
              <a:t>类型</a:t>
            </a:r>
            <a:r>
              <a:rPr lang="en-US" altLang="zh-CN" b="1" dirty="0">
                <a:solidFill>
                  <a:srgbClr val="0000FF"/>
                </a:solidFill>
                <a:cs typeface="Courier New" pitchFamily="49" charset="0"/>
              </a:rPr>
              <a:t>)</a:t>
            </a:r>
            <a:r>
              <a:rPr lang="en-US" altLang="zh-CN" b="1" dirty="0">
                <a:cs typeface="Courier New" pitchFamily="49" charset="0"/>
              </a:rPr>
              <a:t> </a:t>
            </a:r>
            <a:r>
              <a:rPr lang="en-US" altLang="zh-CN" b="1" dirty="0" err="1">
                <a:cs typeface="Courier New" pitchFamily="49" charset="0"/>
              </a:rPr>
              <a:t>ArrayList</a:t>
            </a:r>
            <a:r>
              <a:rPr lang="en-US" altLang="zh-CN" b="1" dirty="0"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cs typeface="Courier New" pitchFamily="49" charset="0"/>
              </a:rPr>
              <a:t>[index]</a:t>
            </a:r>
            <a:r>
              <a:rPr lang="en-US" altLang="zh-CN" b="1" dirty="0">
                <a:cs typeface="Courier New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00FF"/>
                </a:solidFill>
                <a:cs typeface="Courier New" pitchFamily="49" charset="0"/>
              </a:rPr>
              <a:t>按指定索引（下标）取得对象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403350" y="3653636"/>
            <a:ext cx="7056438" cy="12875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noProof="1">
                <a:ea typeface="宋体" charset="-122"/>
                <a:cs typeface="Courier New" pitchFamily="49" charset="0"/>
              </a:rPr>
              <a:t>SE engineer = </a:t>
            </a:r>
            <a:r>
              <a:rPr lang="en-US" altLang="zh-CN" b="1" noProof="1">
                <a:solidFill>
                  <a:srgbClr val="0000FF"/>
                </a:solidFill>
                <a:ea typeface="宋体" charset="-122"/>
                <a:cs typeface="Courier New" pitchFamily="49" charset="0"/>
              </a:rPr>
              <a:t>(SE)</a:t>
            </a:r>
            <a:r>
              <a:rPr lang="en-US" altLang="zh-CN" b="1" dirty="0">
                <a:ea typeface="宋体" charset="-122"/>
                <a:cs typeface="Courier New" pitchFamily="49" charset="0"/>
              </a:rPr>
              <a:t> </a:t>
            </a:r>
            <a:r>
              <a:rPr lang="en-US" altLang="zh-CN" b="1" noProof="1">
                <a:ea typeface="宋体" charset="-122"/>
                <a:cs typeface="Courier New" pitchFamily="49" charset="0"/>
              </a:rPr>
              <a:t>engineers[0];</a:t>
            </a:r>
          </a:p>
          <a:p>
            <a:pPr algn="l">
              <a:lnSpc>
                <a:spcPct val="150000"/>
              </a:lnSpc>
            </a:pPr>
            <a:r>
              <a:rPr lang="en-US" altLang="zh-CN" b="1" noProof="1">
                <a:ea typeface="宋体" charset="-122"/>
                <a:cs typeface="Courier New" pitchFamily="49" charset="0"/>
              </a:rPr>
              <a:t>MessageBox.Show(engineer.SayHi()); </a:t>
            </a:r>
            <a:endParaRPr lang="en-US" altLang="zh-CN" b="1" dirty="0">
              <a:ea typeface="宋体" charset="-122"/>
              <a:cs typeface="Courier New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  <a:cs typeface="Courier New" pitchFamily="49" charset="0"/>
              </a:rPr>
              <a:t>…</a:t>
            </a:r>
          </a:p>
        </p:txBody>
      </p:sp>
      <p:sp>
        <p:nvSpPr>
          <p:cNvPr id="608262" name="AutoShape 6"/>
          <p:cNvSpPr>
            <a:spLocks noChangeArrowheads="1"/>
          </p:cNvSpPr>
          <p:nvPr/>
        </p:nvSpPr>
        <p:spPr bwMode="auto">
          <a:xfrm>
            <a:off x="5143504" y="3725074"/>
            <a:ext cx="2335213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转换为工程师对象</a:t>
            </a:r>
          </a:p>
        </p:txBody>
      </p:sp>
      <p:sp>
        <p:nvSpPr>
          <p:cNvPr id="608268" name="Rectangle 12"/>
          <p:cNvSpPr>
            <a:spLocks noChangeArrowheads="1"/>
          </p:cNvSpPr>
          <p:nvPr/>
        </p:nvSpPr>
        <p:spPr bwMode="auto">
          <a:xfrm>
            <a:off x="1476375" y="1888334"/>
            <a:ext cx="719138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08269" name="AutoShape 13"/>
          <p:cNvSpPr>
            <a:spLocks noChangeArrowheads="1"/>
          </p:cNvSpPr>
          <p:nvPr/>
        </p:nvSpPr>
        <p:spPr bwMode="gray">
          <a:xfrm>
            <a:off x="2484438" y="2464597"/>
            <a:ext cx="2232025" cy="408623"/>
          </a:xfrm>
          <a:prstGeom prst="wedgeRoundRectCallout">
            <a:avLst>
              <a:gd name="adj1" fmla="val -36072"/>
              <a:gd name="adj2" fmla="val -54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需要类型转换</a:t>
            </a:r>
          </a:p>
        </p:txBody>
      </p:sp>
      <p:grpSp>
        <p:nvGrpSpPr>
          <p:cNvPr id="3" name="组合 71"/>
          <p:cNvGrpSpPr>
            <a:grpSpLocks/>
          </p:cNvGrpSpPr>
          <p:nvPr/>
        </p:nvGrpSpPr>
        <p:grpSpPr bwMode="auto">
          <a:xfrm>
            <a:off x="71406" y="1324760"/>
            <a:ext cx="1000125" cy="400050"/>
            <a:chOff x="1000100" y="1801286"/>
            <a:chExt cx="1000132" cy="400110"/>
          </a:xfrm>
        </p:grpSpPr>
        <p:pic>
          <p:nvPicPr>
            <p:cNvPr id="133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4" name="组合 70"/>
          <p:cNvGrpSpPr>
            <a:grpSpLocks/>
          </p:cNvGrpSpPr>
          <p:nvPr/>
        </p:nvGrpSpPr>
        <p:grpSpPr bwMode="auto">
          <a:xfrm>
            <a:off x="71406" y="3024984"/>
            <a:ext cx="1000125" cy="414338"/>
            <a:chOff x="1000100" y="2528843"/>
            <a:chExt cx="1000132" cy="414475"/>
          </a:xfrm>
        </p:grpSpPr>
        <p:pic>
          <p:nvPicPr>
            <p:cNvPr id="1332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143108" y="2224876"/>
            <a:ext cx="714380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2" grpId="0" animBg="1"/>
      <p:bldP spid="608268" grpId="0" animBg="1"/>
      <p:bldP spid="608269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ArrayList</a:t>
            </a:r>
            <a:r>
              <a:rPr lang="en-US" altLang="zh-CN" dirty="0"/>
              <a:t> </a:t>
            </a:r>
            <a:r>
              <a:rPr lang="zh-CN" altLang="en-US" dirty="0"/>
              <a:t>的遍历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sz="quarter" idx="10"/>
          </p:nvPr>
        </p:nvSpPr>
        <p:spPr>
          <a:xfrm>
            <a:off x="784254" y="1227142"/>
            <a:ext cx="7645398" cy="501017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使用和数组类似的方式（通过索引）</a:t>
            </a:r>
          </a:p>
        </p:txBody>
      </p:sp>
      <p:sp>
        <p:nvSpPr>
          <p:cNvPr id="612355" name="AutoShape 3"/>
          <p:cNvSpPr>
            <a:spLocks noChangeArrowheads="1"/>
          </p:cNvSpPr>
          <p:nvPr/>
        </p:nvSpPr>
        <p:spPr bwMode="auto">
          <a:xfrm>
            <a:off x="944586" y="4286256"/>
            <a:ext cx="6913562" cy="17238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noProof="1">
                <a:cs typeface="Courier New" pitchFamily="49" charset="0"/>
              </a:rPr>
              <a:t>foreach (</a:t>
            </a:r>
            <a:r>
              <a:rPr lang="en-US" altLang="zh-CN" b="1" noProof="1">
                <a:solidFill>
                  <a:srgbClr val="FF0000"/>
                </a:solidFill>
                <a:cs typeface="Courier New" pitchFamily="49" charset="0"/>
              </a:rPr>
              <a:t>Object obj</a:t>
            </a:r>
            <a:r>
              <a:rPr lang="en-US" altLang="zh-CN" b="1" noProof="1">
                <a:cs typeface="Courier New" pitchFamily="49" charset="0"/>
              </a:rPr>
              <a:t> </a:t>
            </a:r>
            <a:r>
              <a:rPr lang="en-US" altLang="zh-CN" b="1" noProof="1">
                <a:solidFill>
                  <a:srgbClr val="0000FF"/>
                </a:solidFill>
                <a:cs typeface="Courier New" pitchFamily="49" charset="0"/>
              </a:rPr>
              <a:t>in</a:t>
            </a:r>
            <a:r>
              <a:rPr lang="en-US" altLang="zh-CN" b="1" noProof="1">
                <a:cs typeface="Courier New" pitchFamily="49" charset="0"/>
              </a:rPr>
              <a:t> engineers)</a:t>
            </a:r>
          </a:p>
          <a:p>
            <a:pPr algn="l">
              <a:lnSpc>
                <a:spcPct val="120000"/>
              </a:lnSpc>
            </a:pPr>
            <a:r>
              <a:rPr lang="en-US" altLang="zh-CN" b="1" noProof="1">
                <a:cs typeface="Courier New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b="1" noProof="1">
                <a:cs typeface="Courier New" pitchFamily="49" charset="0"/>
              </a:rPr>
              <a:t>         SE seForeach = (SE)</a:t>
            </a:r>
            <a:r>
              <a:rPr lang="en-US" altLang="zh-CN" b="1" noProof="1">
                <a:solidFill>
                  <a:srgbClr val="FF0000"/>
                </a:solidFill>
                <a:cs typeface="Courier New" pitchFamily="49" charset="0"/>
              </a:rPr>
              <a:t>obj</a:t>
            </a:r>
            <a:r>
              <a:rPr lang="en-US" altLang="zh-CN" b="1" noProof="1">
                <a:cs typeface="Courier New" pitchFamily="49" charset="0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b="1" noProof="1">
                <a:cs typeface="Courier New" pitchFamily="49" charset="0"/>
              </a:rPr>
              <a:t>         Console.WriteLine(seForeach.Name);</a:t>
            </a:r>
          </a:p>
          <a:p>
            <a:pPr algn="l">
              <a:lnSpc>
                <a:spcPct val="120000"/>
              </a:lnSpc>
            </a:pPr>
            <a:r>
              <a:rPr lang="en-US" altLang="zh-CN" b="1" noProof="1">
                <a:cs typeface="Courier New" pitchFamily="49" charset="0"/>
              </a:rPr>
              <a:t>} </a:t>
            </a:r>
            <a:endParaRPr lang="en-US" altLang="zh-CN" b="1" dirty="0">
              <a:cs typeface="Courier New" pitchFamily="49" charset="0"/>
            </a:endParaRPr>
          </a:p>
        </p:txBody>
      </p:sp>
      <p:sp>
        <p:nvSpPr>
          <p:cNvPr id="612358" name="AutoShape 6"/>
          <p:cNvSpPr>
            <a:spLocks noChangeArrowheads="1"/>
          </p:cNvSpPr>
          <p:nvPr/>
        </p:nvSpPr>
        <p:spPr bwMode="gray">
          <a:xfrm>
            <a:off x="7451725" y="2057400"/>
            <a:ext cx="977927" cy="114414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noProof="1">
                <a:solidFill>
                  <a:schemeClr val="bg1"/>
                </a:solidFill>
                <a:latin typeface="Arial"/>
                <a:ea typeface="黑体"/>
              </a:rPr>
              <a:t>王小毛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周</a:t>
            </a:r>
            <a:r>
              <a:rPr lang="zh-CN" altLang="en-US" b="1" kern="0" noProof="1">
                <a:solidFill>
                  <a:schemeClr val="bg1"/>
                </a:solidFill>
                <a:latin typeface="Arial"/>
                <a:ea typeface="黑体"/>
              </a:rPr>
              <a:t>新雨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noProof="1">
                <a:solidFill>
                  <a:schemeClr val="bg1"/>
                </a:solidFill>
                <a:latin typeface="Arial"/>
                <a:ea typeface="黑体"/>
              </a:rPr>
              <a:t>张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342" name="AutoShape 8"/>
          <p:cNvSpPr>
            <a:spLocks noChangeArrowheads="1"/>
          </p:cNvSpPr>
          <p:nvPr/>
        </p:nvSpPr>
        <p:spPr bwMode="auto">
          <a:xfrm>
            <a:off x="944586" y="1771875"/>
            <a:ext cx="5400675" cy="1723805"/>
          </a:xfrm>
          <a:prstGeom prst="roundRect">
            <a:avLst>
              <a:gd name="adj" fmla="val 7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noProof="1">
                <a:ea typeface="宋体" charset="-122"/>
                <a:cs typeface="Courier New" pitchFamily="49" charset="0"/>
              </a:rPr>
              <a:t>for (</a:t>
            </a:r>
            <a:r>
              <a:rPr lang="en-US" altLang="zh-CN" b="1" noProof="1">
                <a:solidFill>
                  <a:srgbClr val="FF0000"/>
                </a:solidFill>
                <a:ea typeface="宋体" charset="-122"/>
                <a:cs typeface="Courier New" pitchFamily="49" charset="0"/>
              </a:rPr>
              <a:t>int i = 0; i &lt; engineers.Count; i++</a:t>
            </a:r>
            <a:r>
              <a:rPr lang="en-US" altLang="zh-CN" b="1" noProof="1">
                <a:ea typeface="宋体" charset="-122"/>
                <a:cs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b="1" noProof="1">
                <a:ea typeface="宋体" charset="-122"/>
                <a:cs typeface="Courier New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b="1" noProof="1">
                <a:ea typeface="宋体" charset="-122"/>
                <a:cs typeface="Courier New" pitchFamily="49" charset="0"/>
              </a:rPr>
              <a:t>        SE seFor = (SE)engineers[i];</a:t>
            </a:r>
          </a:p>
          <a:p>
            <a:pPr algn="l">
              <a:lnSpc>
                <a:spcPct val="120000"/>
              </a:lnSpc>
            </a:pPr>
            <a:r>
              <a:rPr lang="en-US" altLang="zh-CN" b="1" noProof="1">
                <a:ea typeface="宋体" charset="-122"/>
                <a:cs typeface="Courier New" pitchFamily="49" charset="0"/>
              </a:rPr>
              <a:t>        Console.WriteLine(seFor.Name);</a:t>
            </a:r>
          </a:p>
          <a:p>
            <a:pPr algn="l">
              <a:lnSpc>
                <a:spcPct val="120000"/>
              </a:lnSpc>
            </a:pPr>
            <a:r>
              <a:rPr lang="en-US" altLang="zh-CN" b="1" noProof="1">
                <a:ea typeface="宋体" charset="-122"/>
                <a:cs typeface="Courier New" pitchFamily="49" charset="0"/>
              </a:rPr>
              <a:t>}</a:t>
            </a:r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auto">
          <a:xfrm>
            <a:off x="784254" y="3214686"/>
            <a:ext cx="49688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endParaRPr lang="en-US" altLang="zh-CN" sz="28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en-US" altLang="zh-CN" sz="2800" b="1" dirty="0" err="1">
                <a:latin typeface="+mn-lt"/>
                <a:ea typeface="+mn-ea"/>
              </a:rPr>
              <a:t>foreach</a:t>
            </a: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方式（通过对象）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rot="10800000" flipH="1">
            <a:off x="6429388" y="2643182"/>
            <a:ext cx="714380" cy="2269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Freeform 12"/>
          <p:cNvSpPr>
            <a:spLocks/>
          </p:cNvSpPr>
          <p:nvPr/>
        </p:nvSpPr>
        <p:spPr bwMode="auto">
          <a:xfrm rot="6673418" flipH="1">
            <a:off x="7057976" y="3305723"/>
            <a:ext cx="1415242" cy="415323"/>
          </a:xfrm>
          <a:prstGeom prst="arc">
            <a:avLst>
              <a:gd name="adj1" fmla="val 10854912"/>
              <a:gd name="adj2" fmla="val 19975060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animBg="1"/>
      <p:bldP spid="612358" grpId="0" animBg="1"/>
      <p:bldP spid="61236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25" name="Picture 21" descr="ArrayList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88" y="5190827"/>
            <a:ext cx="5111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删除</a:t>
            </a:r>
            <a:r>
              <a:rPr lang="en-US" altLang="zh-CN"/>
              <a:t>ArrayList</a:t>
            </a:r>
            <a:r>
              <a:rPr lang="zh-CN" altLang="en-US"/>
              <a:t>的元素</a:t>
            </a: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1258888" y="1476060"/>
            <a:ext cx="6911975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>
                <a:cs typeface="Courier New" pitchFamily="49" charset="0"/>
              </a:rPr>
              <a:t>ArrayList.</a:t>
            </a:r>
            <a:r>
              <a:rPr lang="en-US" altLang="zh-CN" b="1" dirty="0" err="1">
                <a:solidFill>
                  <a:srgbClr val="0000FF"/>
                </a:solidFill>
                <a:cs typeface="Courier New" pitchFamily="49" charset="0"/>
              </a:rPr>
              <a:t>Remove</a:t>
            </a:r>
            <a:r>
              <a:rPr lang="en-US" altLang="zh-CN" b="1" dirty="0">
                <a:cs typeface="Courier New" pitchFamily="49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cs typeface="Courier New" pitchFamily="49" charset="0"/>
              </a:rPr>
              <a:t>对象名</a:t>
            </a:r>
            <a:r>
              <a:rPr lang="en-US" altLang="zh-CN" b="1" dirty="0">
                <a:cs typeface="Courier New" pitchFamily="49" charset="0"/>
              </a:rPr>
              <a:t>)   //</a:t>
            </a:r>
            <a:r>
              <a:rPr lang="zh-CN" altLang="en-US" b="1" dirty="0">
                <a:cs typeface="Courier New" pitchFamily="49" charset="0"/>
              </a:rPr>
              <a:t>删除指定对象名的对象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cs typeface="Courier New" pitchFamily="49" charset="0"/>
              </a:rPr>
              <a:t>ArrayList.</a:t>
            </a:r>
            <a:r>
              <a:rPr lang="en-US" altLang="zh-CN" b="1" dirty="0" err="1">
                <a:solidFill>
                  <a:srgbClr val="0000FF"/>
                </a:solidFill>
                <a:cs typeface="Courier New" pitchFamily="49" charset="0"/>
              </a:rPr>
              <a:t>RemoveAt</a:t>
            </a:r>
            <a:r>
              <a:rPr lang="en-US" altLang="zh-CN" b="1" dirty="0"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cs typeface="Courier New" pitchFamily="49" charset="0"/>
              </a:rPr>
              <a:t>index</a:t>
            </a:r>
            <a:r>
              <a:rPr lang="en-US" altLang="zh-CN" b="1" dirty="0">
                <a:cs typeface="Courier New" pitchFamily="49" charset="0"/>
              </a:rPr>
              <a:t>) //</a:t>
            </a:r>
            <a:r>
              <a:rPr lang="zh-CN" altLang="en-US" b="1" dirty="0">
                <a:cs typeface="Courier New" pitchFamily="49" charset="0"/>
              </a:rPr>
              <a:t>删除指定索引的对象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cs typeface="Courier New" pitchFamily="49" charset="0"/>
              </a:rPr>
              <a:t>ArrayList.</a:t>
            </a:r>
            <a:r>
              <a:rPr lang="en-US" altLang="zh-CN" b="1" dirty="0" err="1">
                <a:solidFill>
                  <a:srgbClr val="0000FF"/>
                </a:solidFill>
                <a:cs typeface="Courier New" pitchFamily="49" charset="0"/>
              </a:rPr>
              <a:t>Clear</a:t>
            </a:r>
            <a:r>
              <a:rPr lang="en-US" altLang="zh-CN" b="1" dirty="0">
                <a:cs typeface="Courier New" pitchFamily="49" charset="0"/>
              </a:rPr>
              <a:t>()                   //</a:t>
            </a:r>
            <a:r>
              <a:rPr lang="zh-CN" altLang="en-US" b="1" dirty="0">
                <a:cs typeface="Courier New" pitchFamily="49" charset="0"/>
              </a:rPr>
              <a:t>清除集合内的所有元素</a:t>
            </a: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1255713" y="2761944"/>
            <a:ext cx="7173912" cy="23618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engineers.RemoveAt(0);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删除索引为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engineers.Remove(ema);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删除元素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ema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MessageBox.Show(string.Format("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部门共包括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{0}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个工程师。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engineers.Count.ToString()));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 leave = (SE)engineers[0];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MessageBox.Show(leave.SayHi()); </a:t>
            </a:r>
          </a:p>
        </p:txBody>
      </p:sp>
      <p:sp>
        <p:nvSpPr>
          <p:cNvPr id="610318" name="Rectangle 14"/>
          <p:cNvSpPr>
            <a:spLocks noChangeArrowheads="1"/>
          </p:cNvSpPr>
          <p:nvPr/>
        </p:nvSpPr>
        <p:spPr bwMode="auto">
          <a:xfrm>
            <a:off x="1327150" y="4262142"/>
            <a:ext cx="4537075" cy="64294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pic>
        <p:nvPicPr>
          <p:cNvPr id="610323" name="Picture 19" descr="ArrayList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75" y="5190827"/>
            <a:ext cx="24479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85702" y="1333184"/>
            <a:ext cx="1000125" cy="400050"/>
            <a:chOff x="1000100" y="1801286"/>
            <a:chExt cx="1000132" cy="400110"/>
          </a:xfrm>
        </p:grpSpPr>
        <p:pic>
          <p:nvPicPr>
            <p:cNvPr id="1538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85702" y="2490471"/>
            <a:ext cx="1000125" cy="414338"/>
            <a:chOff x="1000100" y="2528843"/>
            <a:chExt cx="1000132" cy="414475"/>
          </a:xfrm>
        </p:grpSpPr>
        <p:pic>
          <p:nvPicPr>
            <p:cNvPr id="153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285852" y="3547762"/>
            <a:ext cx="7000875" cy="6429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gray">
          <a:xfrm>
            <a:off x="1285852" y="5333717"/>
            <a:ext cx="4357688" cy="6429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剩余的元素会自动调整索引</a:t>
            </a:r>
            <a:endParaRPr lang="en-US" altLang="zh-CN" b="1" dirty="0"/>
          </a:p>
        </p:txBody>
      </p:sp>
      <p:grpSp>
        <p:nvGrpSpPr>
          <p:cNvPr id="5" name="组合 68"/>
          <p:cNvGrpSpPr>
            <a:grpSpLocks/>
          </p:cNvGrpSpPr>
          <p:nvPr/>
        </p:nvGrpSpPr>
        <p:grpSpPr bwMode="auto">
          <a:xfrm>
            <a:off x="85702" y="5419441"/>
            <a:ext cx="1057275" cy="414337"/>
            <a:chOff x="1000100" y="3950459"/>
            <a:chExt cx="1058023" cy="414475"/>
          </a:xfrm>
        </p:grpSpPr>
        <p:pic>
          <p:nvPicPr>
            <p:cNvPr id="15376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3" name="Freeform 12"/>
          <p:cNvSpPr>
            <a:spLocks/>
          </p:cNvSpPr>
          <p:nvPr/>
        </p:nvSpPr>
        <p:spPr bwMode="auto">
          <a:xfrm rot="6247613">
            <a:off x="5413314" y="4657597"/>
            <a:ext cx="886782" cy="658370"/>
          </a:xfrm>
          <a:prstGeom prst="arc">
            <a:avLst>
              <a:gd name="adj1" fmla="val 10033433"/>
              <a:gd name="adj2" fmla="val 18871328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 rot="15352387" flipH="1">
            <a:off x="463620" y="4694918"/>
            <a:ext cx="1715900" cy="378464"/>
          </a:xfrm>
          <a:prstGeom prst="arc">
            <a:avLst>
              <a:gd name="adj1" fmla="val 10455072"/>
              <a:gd name="adj2" fmla="val 20761265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8" grpId="0" animBg="1"/>
      <p:bldP spid="610318" grpId="1" animBg="1"/>
      <p:bldP spid="27" grpId="0" animBg="1"/>
      <p:bldP spid="27" grpId="1" animBg="1"/>
      <p:bldP spid="28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常见错误</a:t>
            </a:r>
            <a:r>
              <a:rPr lang="en-US" altLang="zh-CN"/>
              <a:t>2-1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2286000" y="2688068"/>
            <a:ext cx="4300538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添加元素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jack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joe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ema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删除元素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engineers.RemoveAt(0);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engineers.RemoveAt(1);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engineers.RemoveAt(2);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785786" y="1840328"/>
            <a:ext cx="64087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运行这段代码为何会发生错误？</a:t>
            </a:r>
          </a:p>
        </p:txBody>
      </p:sp>
      <p:sp>
        <p:nvSpPr>
          <p:cNvPr id="618502" name="AutoShape 6"/>
          <p:cNvSpPr>
            <a:spLocks noChangeArrowheads="1"/>
          </p:cNvSpPr>
          <p:nvPr/>
        </p:nvSpPr>
        <p:spPr bwMode="auto">
          <a:xfrm>
            <a:off x="5357813" y="3819168"/>
            <a:ext cx="2303462" cy="1021556"/>
          </a:xfrm>
          <a:prstGeom prst="wedgeRoundRectCallout">
            <a:avLst>
              <a:gd name="adj1" fmla="val -34255"/>
              <a:gd name="adj2" fmla="val 503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索引会自动调整，删除两个元素后，不再有索引“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2”</a:t>
            </a:r>
          </a:p>
        </p:txBody>
      </p: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71406" y="1411700"/>
            <a:ext cx="1470025" cy="400050"/>
            <a:chOff x="2962268" y="5103147"/>
            <a:chExt cx="1469411" cy="400110"/>
          </a:xfrm>
        </p:grpSpPr>
        <p:pic>
          <p:nvPicPr>
            <p:cNvPr id="163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9" name="Line 7"/>
          <p:cNvSpPr>
            <a:spLocks noChangeShapeType="1"/>
          </p:cNvSpPr>
          <p:nvPr/>
        </p:nvSpPr>
        <p:spPr bwMode="auto">
          <a:xfrm flipV="1">
            <a:off x="5072067" y="4912162"/>
            <a:ext cx="857256" cy="8572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2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常见错误</a:t>
            </a:r>
            <a:r>
              <a:rPr lang="en-US" altLang="zh-CN"/>
              <a:t>2-2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187450" y="2544052"/>
            <a:ext cx="7056438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定义三个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对象（省略）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SE se2 = new SE();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se2.Name = 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王小毛</a:t>
            </a:r>
            <a:r>
              <a:rPr lang="zh-CN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se2.Age = 26;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engineers.Add(se2);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rgbClr val="FF0000"/>
                </a:solidFill>
                <a:latin typeface="+mn-lt"/>
              </a:rPr>
              <a:t>engineers.Remove(se2);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</p:txBody>
      </p:sp>
      <p:sp>
        <p:nvSpPr>
          <p:cNvPr id="614405" name="AutoShape 5"/>
          <p:cNvSpPr>
            <a:spLocks noChangeArrowheads="1"/>
          </p:cNvSpPr>
          <p:nvPr/>
        </p:nvSpPr>
        <p:spPr bwMode="auto">
          <a:xfrm>
            <a:off x="4367213" y="3126659"/>
            <a:ext cx="3371850" cy="7096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定义对象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se2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与前面定义的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jack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对象属性值相同</a:t>
            </a:r>
          </a:p>
        </p:txBody>
      </p:sp>
      <p:sp>
        <p:nvSpPr>
          <p:cNvPr id="614411" name="AutoShape 11"/>
          <p:cNvSpPr>
            <a:spLocks/>
          </p:cNvSpPr>
          <p:nvPr/>
        </p:nvSpPr>
        <p:spPr bwMode="auto">
          <a:xfrm>
            <a:off x="3778250" y="3045702"/>
            <a:ext cx="433388" cy="938213"/>
          </a:xfrm>
          <a:prstGeom prst="rightBrace">
            <a:avLst>
              <a:gd name="adj1" fmla="val 13858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414" name="Rectangle 14"/>
          <p:cNvSpPr>
            <a:spLocks noChangeArrowheads="1"/>
          </p:cNvSpPr>
          <p:nvPr/>
        </p:nvSpPr>
        <p:spPr bwMode="auto">
          <a:xfrm>
            <a:off x="785786" y="1694728"/>
            <a:ext cx="8001056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以下代码能否删除 与</a:t>
            </a:r>
            <a:r>
              <a:rPr lang="en-US" altLang="zh-CN" sz="2800" b="1" dirty="0">
                <a:latin typeface="+mn-lt"/>
                <a:ea typeface="+mn-ea"/>
              </a:rPr>
              <a:t>se2</a:t>
            </a:r>
            <a:r>
              <a:rPr lang="zh-CN" altLang="en-US" sz="2800" b="1" dirty="0">
                <a:latin typeface="+mn-lt"/>
                <a:ea typeface="+mn-ea"/>
              </a:rPr>
              <a:t>属性相同的</a:t>
            </a:r>
            <a:r>
              <a:rPr lang="en-US" altLang="zh-CN" sz="2800" b="1" dirty="0">
                <a:latin typeface="+mn-lt"/>
                <a:ea typeface="+mn-ea"/>
              </a:rPr>
              <a:t>jack</a:t>
            </a:r>
            <a:r>
              <a:rPr lang="zh-CN" altLang="en-US" sz="2800" b="1" dirty="0">
                <a:latin typeface="+mn-lt"/>
                <a:ea typeface="+mn-ea"/>
              </a:rPr>
              <a:t>对象？  </a:t>
            </a:r>
          </a:p>
        </p:txBody>
      </p: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71406" y="1269271"/>
            <a:ext cx="1470025" cy="400050"/>
            <a:chOff x="2962268" y="5103147"/>
            <a:chExt cx="1469411" cy="400110"/>
          </a:xfrm>
        </p:grpSpPr>
        <p:pic>
          <p:nvPicPr>
            <p:cNvPr id="1741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  <p:bldP spid="6144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为什么使用</a:t>
            </a:r>
            <a:r>
              <a:rPr lang="en-US" altLang="zh-CN"/>
              <a:t>Hashtable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err="1"/>
              <a:t>ArrayList</a:t>
            </a:r>
            <a:r>
              <a:rPr lang="zh-CN" altLang="en-US" sz="2400" dirty="0"/>
              <a:t>通过索引获取对象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784254" y="3286125"/>
            <a:ext cx="68405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是否能够通过关键字获取该对象呢？</a:t>
            </a:r>
          </a:p>
        </p:txBody>
      </p:sp>
      <p:sp>
        <p:nvSpPr>
          <p:cNvPr id="626693" name="AutoShape 5"/>
          <p:cNvSpPr>
            <a:spLocks noChangeArrowheads="1"/>
          </p:cNvSpPr>
          <p:nvPr/>
        </p:nvSpPr>
        <p:spPr bwMode="gray">
          <a:xfrm>
            <a:off x="4932363" y="4005263"/>
            <a:ext cx="2593975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动态可维护长度</a:t>
            </a:r>
          </a:p>
        </p:txBody>
      </p:sp>
      <p:sp>
        <p:nvSpPr>
          <p:cNvPr id="626694" name="AutoShape 6"/>
          <p:cNvSpPr>
            <a:spLocks noChangeArrowheads="1"/>
          </p:cNvSpPr>
          <p:nvPr/>
        </p:nvSpPr>
        <p:spPr bwMode="gray">
          <a:xfrm>
            <a:off x="4930775" y="4868863"/>
            <a:ext cx="2593975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可通过关键字检索</a:t>
            </a:r>
          </a:p>
        </p:txBody>
      </p:sp>
      <p:sp>
        <p:nvSpPr>
          <p:cNvPr id="626695" name="AutoShape 7"/>
          <p:cNvSpPr>
            <a:spLocks noChangeArrowheads="1"/>
          </p:cNvSpPr>
          <p:nvPr/>
        </p:nvSpPr>
        <p:spPr bwMode="auto">
          <a:xfrm>
            <a:off x="920743" y="4522798"/>
            <a:ext cx="26511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C#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提供另一种集合</a:t>
            </a:r>
          </a:p>
        </p:txBody>
      </p:sp>
      <p:sp>
        <p:nvSpPr>
          <p:cNvPr id="626697" name="AutoShape 9"/>
          <p:cNvSpPr>
            <a:spLocks noChangeArrowheads="1"/>
          </p:cNvSpPr>
          <p:nvPr/>
        </p:nvSpPr>
        <p:spPr bwMode="auto">
          <a:xfrm>
            <a:off x="1835150" y="5734050"/>
            <a:ext cx="4975225" cy="55247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集合：</a:t>
            </a:r>
            <a:r>
              <a:rPr lang="en-US" altLang="zh-CN" sz="2400" b="1" dirty="0"/>
              <a:t>Hashtable </a:t>
            </a:r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1042988" y="1916113"/>
            <a:ext cx="5041900" cy="50056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SE engineer = (SE)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engineers[0];</a:t>
            </a:r>
          </a:p>
        </p:txBody>
      </p:sp>
      <p:sp>
        <p:nvSpPr>
          <p:cNvPr id="626700" name="AutoShape 12"/>
          <p:cNvSpPr>
            <a:spLocks noChangeArrowheads="1"/>
          </p:cNvSpPr>
          <p:nvPr/>
        </p:nvSpPr>
        <p:spPr bwMode="auto">
          <a:xfrm>
            <a:off x="5786446" y="1928802"/>
            <a:ext cx="2376488" cy="1021556"/>
          </a:xfrm>
          <a:prstGeom prst="wedgeRoundRectCallout">
            <a:avLst>
              <a:gd name="adj1" fmla="val -49340"/>
              <a:gd name="adj2" fmla="val -280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ArrayList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中元素频繁变化，跟踪元素下标很困难</a:t>
            </a: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1406" y="2643188"/>
            <a:ext cx="985838" cy="422275"/>
            <a:chOff x="1000100" y="1173499"/>
            <a:chExt cx="986586" cy="422603"/>
          </a:xfrm>
        </p:grpSpPr>
        <p:pic>
          <p:nvPicPr>
            <p:cNvPr id="1946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143504" y="2168834"/>
            <a:ext cx="714380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10800000" flipH="1">
            <a:off x="4000496" y="4712614"/>
            <a:ext cx="714380" cy="2269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  <p:bldP spid="626693" grpId="0" animBg="1"/>
      <p:bldP spid="626694" grpId="0" animBg="1"/>
      <p:bldP spid="626695" grpId="0" animBg="1"/>
      <p:bldP spid="626697" grpId="0" animBg="1"/>
      <p:bldP spid="626700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什么是</a:t>
            </a:r>
            <a:r>
              <a:rPr lang="en-US" altLang="zh-CN" dirty="0" err="1"/>
              <a:t>Hashtable</a:t>
            </a:r>
            <a:endParaRPr lang="en-US" altLang="zh-CN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err="1"/>
              <a:t>ArrayList</a:t>
            </a:r>
            <a:r>
              <a:rPr lang="en-US" altLang="zh-CN" sz="2400" dirty="0"/>
              <a:t> </a:t>
            </a:r>
            <a:r>
              <a:rPr lang="zh-CN" altLang="en-US" sz="2400" dirty="0"/>
              <a:t>每个元素对应一个索引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/>
              <a:t>Hashtable</a:t>
            </a:r>
            <a:r>
              <a:rPr lang="en-US" altLang="zh-CN" sz="2400" dirty="0"/>
              <a:t> </a:t>
            </a:r>
            <a:r>
              <a:rPr lang="zh-CN" altLang="en-US" sz="2400" dirty="0"/>
              <a:t>通常称为哈希表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cs typeface="+mn-cs"/>
              </a:rPr>
              <a:t>根据键（</a:t>
            </a:r>
            <a:r>
              <a:rPr lang="en-US" altLang="zh-CN" sz="2400" dirty="0">
                <a:cs typeface="+mn-cs"/>
              </a:rPr>
              <a:t>Key</a:t>
            </a:r>
            <a:r>
              <a:rPr lang="zh-CN" altLang="en-US" sz="2400" dirty="0">
                <a:cs typeface="+mn-cs"/>
              </a:rPr>
              <a:t>）可以查找到相应的值 （</a:t>
            </a:r>
            <a:r>
              <a:rPr lang="en-US" altLang="zh-CN" sz="2400" dirty="0">
                <a:cs typeface="+mn-cs"/>
              </a:rPr>
              <a:t>Value</a:t>
            </a:r>
            <a:r>
              <a:rPr lang="zh-CN" altLang="en-US" sz="2400" dirty="0">
                <a:cs typeface="+mn-cs"/>
              </a:rPr>
              <a:t>）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857224" y="3070225"/>
            <a:ext cx="979514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857224" y="3573463"/>
            <a:ext cx="979514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57224" y="4078288"/>
            <a:ext cx="979514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857224" y="4581525"/>
            <a:ext cx="979514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857224" y="5086350"/>
            <a:ext cx="979514" cy="647700"/>
          </a:xfrm>
          <a:prstGeom prst="flowChartDocumen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051050" y="3070225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051050" y="3598863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052638" y="4116388"/>
            <a:ext cx="503237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2051050" y="4652963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051050" y="5229225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898525" y="2614610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ArrayList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21583" name="AutoShape 15"/>
          <p:cNvSpPr>
            <a:spLocks noChangeArrowheads="1"/>
          </p:cNvSpPr>
          <p:nvPr/>
        </p:nvSpPr>
        <p:spPr bwMode="auto">
          <a:xfrm>
            <a:off x="3178172" y="4133850"/>
            <a:ext cx="893762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索引</a:t>
            </a:r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>
            <a:off x="2627313" y="3284538"/>
            <a:ext cx="360362" cy="2160587"/>
          </a:xfrm>
          <a:prstGeom prst="rightBrace">
            <a:avLst>
              <a:gd name="adj1" fmla="val 49963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1585" name="AutoShape 17"/>
          <p:cNvSpPr>
            <a:spLocks noChangeArrowheads="1"/>
          </p:cNvSpPr>
          <p:nvPr/>
        </p:nvSpPr>
        <p:spPr bwMode="auto">
          <a:xfrm>
            <a:off x="5722938" y="3143249"/>
            <a:ext cx="865187" cy="42862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</a:t>
            </a:r>
          </a:p>
        </p:txBody>
      </p:sp>
      <p:sp>
        <p:nvSpPr>
          <p:cNvPr id="621586" name="AutoShape 18"/>
          <p:cNvSpPr>
            <a:spLocks noChangeArrowheads="1"/>
          </p:cNvSpPr>
          <p:nvPr/>
        </p:nvSpPr>
        <p:spPr bwMode="auto">
          <a:xfrm>
            <a:off x="6586538" y="3143248"/>
            <a:ext cx="865187" cy="40703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Value</a:t>
            </a:r>
          </a:p>
        </p:txBody>
      </p:sp>
      <p:sp>
        <p:nvSpPr>
          <p:cNvPr id="621587" name="AutoShape 19"/>
          <p:cNvSpPr>
            <a:spLocks noChangeArrowheads="1"/>
          </p:cNvSpPr>
          <p:nvPr/>
        </p:nvSpPr>
        <p:spPr bwMode="auto">
          <a:xfrm>
            <a:off x="5722938" y="3556016"/>
            <a:ext cx="865187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Key</a:t>
            </a:r>
          </a:p>
        </p:txBody>
      </p:sp>
      <p:sp>
        <p:nvSpPr>
          <p:cNvPr id="621588" name="AutoShape 20"/>
          <p:cNvSpPr>
            <a:spLocks noChangeArrowheads="1"/>
          </p:cNvSpPr>
          <p:nvPr/>
        </p:nvSpPr>
        <p:spPr bwMode="auto">
          <a:xfrm>
            <a:off x="6586538" y="3556016"/>
            <a:ext cx="865187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Value</a:t>
            </a:r>
          </a:p>
        </p:txBody>
      </p:sp>
      <p:sp>
        <p:nvSpPr>
          <p:cNvPr id="621589" name="AutoShape 21"/>
          <p:cNvSpPr>
            <a:spLocks noChangeArrowheads="1"/>
          </p:cNvSpPr>
          <p:nvPr/>
        </p:nvSpPr>
        <p:spPr bwMode="auto">
          <a:xfrm>
            <a:off x="5722938" y="4059253"/>
            <a:ext cx="865187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Key</a:t>
            </a:r>
          </a:p>
        </p:txBody>
      </p:sp>
      <p:sp>
        <p:nvSpPr>
          <p:cNvPr id="621590" name="AutoShape 22"/>
          <p:cNvSpPr>
            <a:spLocks noChangeArrowheads="1"/>
          </p:cNvSpPr>
          <p:nvPr/>
        </p:nvSpPr>
        <p:spPr bwMode="auto">
          <a:xfrm>
            <a:off x="6586538" y="4059253"/>
            <a:ext cx="865187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Value</a:t>
            </a:r>
          </a:p>
        </p:txBody>
      </p:sp>
      <p:sp>
        <p:nvSpPr>
          <p:cNvPr id="621591" name="AutoShape 23"/>
          <p:cNvSpPr>
            <a:spLocks noChangeArrowheads="1"/>
          </p:cNvSpPr>
          <p:nvPr/>
        </p:nvSpPr>
        <p:spPr bwMode="auto">
          <a:xfrm>
            <a:off x="5722938" y="4564078"/>
            <a:ext cx="865187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Key</a:t>
            </a:r>
          </a:p>
        </p:txBody>
      </p:sp>
      <p:sp>
        <p:nvSpPr>
          <p:cNvPr id="621592" name="AutoShape 24"/>
          <p:cNvSpPr>
            <a:spLocks noChangeArrowheads="1"/>
          </p:cNvSpPr>
          <p:nvPr/>
        </p:nvSpPr>
        <p:spPr bwMode="auto">
          <a:xfrm>
            <a:off x="6586538" y="4564078"/>
            <a:ext cx="865187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Value</a:t>
            </a:r>
          </a:p>
        </p:txBody>
      </p:sp>
      <p:sp>
        <p:nvSpPr>
          <p:cNvPr id="621593" name="AutoShape 25"/>
          <p:cNvSpPr>
            <a:spLocks noChangeArrowheads="1"/>
          </p:cNvSpPr>
          <p:nvPr/>
        </p:nvSpPr>
        <p:spPr bwMode="auto">
          <a:xfrm>
            <a:off x="5722938" y="5067316"/>
            <a:ext cx="863600" cy="647700"/>
          </a:xfrm>
          <a:prstGeom prst="flowChartDocumen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Key</a:t>
            </a:r>
          </a:p>
        </p:txBody>
      </p:sp>
      <p:sp>
        <p:nvSpPr>
          <p:cNvPr id="621594" name="AutoShape 26"/>
          <p:cNvSpPr>
            <a:spLocks noChangeArrowheads="1"/>
          </p:cNvSpPr>
          <p:nvPr/>
        </p:nvSpPr>
        <p:spPr bwMode="auto">
          <a:xfrm>
            <a:off x="6586538" y="5067316"/>
            <a:ext cx="863600" cy="647700"/>
          </a:xfrm>
          <a:prstGeom prst="flowChartDocumen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Value</a:t>
            </a:r>
          </a:p>
        </p:txBody>
      </p:sp>
      <p:sp>
        <p:nvSpPr>
          <p:cNvPr id="621595" name="Text Box 27"/>
          <p:cNvSpPr txBox="1">
            <a:spLocks noChangeArrowheads="1"/>
          </p:cNvSpPr>
          <p:nvPr/>
        </p:nvSpPr>
        <p:spPr bwMode="auto">
          <a:xfrm>
            <a:off x="5867400" y="2614610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Hashtable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21596" name="AutoShape 28"/>
          <p:cNvSpPr>
            <a:spLocks noChangeArrowheads="1"/>
          </p:cNvSpPr>
          <p:nvPr/>
        </p:nvSpPr>
        <p:spPr bwMode="auto">
          <a:xfrm>
            <a:off x="7596188" y="3213100"/>
            <a:ext cx="43180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</a:t>
            </a:r>
          </a:p>
        </p:txBody>
      </p:sp>
      <p:sp>
        <p:nvSpPr>
          <p:cNvPr id="621597" name="AutoShape 29"/>
          <p:cNvSpPr>
            <a:spLocks noChangeArrowheads="1"/>
          </p:cNvSpPr>
          <p:nvPr/>
        </p:nvSpPr>
        <p:spPr bwMode="auto">
          <a:xfrm>
            <a:off x="5003800" y="3213100"/>
            <a:ext cx="43180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键</a:t>
            </a:r>
          </a:p>
        </p:txBody>
      </p:sp>
      <p:sp>
        <p:nvSpPr>
          <p:cNvPr id="621598" name="AutoShape 30"/>
          <p:cNvSpPr>
            <a:spLocks noChangeArrowheads="1"/>
          </p:cNvSpPr>
          <p:nvPr/>
        </p:nvSpPr>
        <p:spPr bwMode="auto">
          <a:xfrm>
            <a:off x="3635375" y="4799013"/>
            <a:ext cx="1944688" cy="408623"/>
          </a:xfrm>
          <a:prstGeom prst="wedgeRoundRectCallout">
            <a:avLst>
              <a:gd name="adj1" fmla="val 33448"/>
              <a:gd name="adj2" fmla="val -570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键和值一一对应</a:t>
            </a: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5143504" y="4071941"/>
            <a:ext cx="428628" cy="714381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5" grpId="0" animBg="1"/>
      <p:bldP spid="621586" grpId="0" animBg="1"/>
      <p:bldP spid="621587" grpId="0" animBg="1"/>
      <p:bldP spid="621588" grpId="0" animBg="1"/>
      <p:bldP spid="621589" grpId="0" animBg="1"/>
      <p:bldP spid="621590" grpId="0" animBg="1"/>
      <p:bldP spid="621591" grpId="0" animBg="1"/>
      <p:bldP spid="621592" grpId="0" animBg="1"/>
      <p:bldP spid="621593" grpId="0" animBg="1"/>
      <p:bldP spid="621594" grpId="0" animBg="1"/>
      <p:bldP spid="621595" grpId="0"/>
      <p:bldP spid="621596" grpId="0" animBg="1"/>
      <p:bldP spid="621597" grpId="0" animBg="1"/>
      <p:bldP spid="621598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 err="1"/>
              <a:t>Hashtable</a:t>
            </a:r>
            <a:endParaRPr lang="zh-CN" altLang="en-US" dirty="0"/>
          </a:p>
        </p:txBody>
      </p:sp>
      <p:sp>
        <p:nvSpPr>
          <p:cNvPr id="21518" name="Rectangle 15"/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给</a:t>
            </a:r>
            <a:r>
              <a:rPr lang="en-US" altLang="zh-CN" sz="2400" dirty="0" err="1"/>
              <a:t>Hashtable</a:t>
            </a:r>
            <a:r>
              <a:rPr lang="zh-CN" altLang="en-US" sz="2400" dirty="0"/>
              <a:t>添加元素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827088" y="1940215"/>
            <a:ext cx="7488237" cy="775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en-US" b="1" noProof="1">
                <a:solidFill>
                  <a:srgbClr val="0000FF"/>
                </a:solidFill>
              </a:rPr>
              <a:t>Hashtable</a:t>
            </a:r>
            <a:r>
              <a:rPr lang="en-US" altLang="en-US" b="1" noProof="1"/>
              <a:t> engineers = </a:t>
            </a:r>
            <a:r>
              <a:rPr lang="en-US" altLang="en-US" b="1" noProof="1">
                <a:solidFill>
                  <a:srgbClr val="0000FF"/>
                </a:solidFill>
              </a:rPr>
              <a:t>new</a:t>
            </a:r>
            <a:r>
              <a:rPr lang="en-US" altLang="en-US" b="1" noProof="1"/>
              <a:t> Hashtable();</a:t>
            </a:r>
            <a:r>
              <a:rPr lang="en-US" altLang="zh-CN" b="1" dirty="0"/>
              <a:t>  </a:t>
            </a:r>
            <a:endParaRPr lang="zh-CN" altLang="en-US" b="1" dirty="0">
              <a:ea typeface="宋体" charset="-122"/>
              <a:cs typeface="Courier New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b="1" noProof="1">
                <a:ea typeface="宋体" charset="-122"/>
                <a:cs typeface="Courier New" pitchFamily="49" charset="0"/>
              </a:rPr>
              <a:t>engineers.</a:t>
            </a:r>
            <a:r>
              <a:rPr lang="en-US" altLang="zh-CN" b="1" noProof="1">
                <a:solidFill>
                  <a:srgbClr val="0000FF"/>
                </a:solidFill>
                <a:ea typeface="宋体" charset="-122"/>
                <a:cs typeface="Courier New" pitchFamily="49" charset="0"/>
              </a:rPr>
              <a:t>Add</a:t>
            </a:r>
            <a:r>
              <a:rPr lang="en-US" altLang="zh-CN" b="1" noProof="1">
                <a:ea typeface="宋体" charset="-122"/>
                <a:cs typeface="Courier New" pitchFamily="49" charset="0"/>
              </a:rPr>
              <a:t>(</a:t>
            </a:r>
            <a:r>
              <a:rPr lang="en-US" altLang="zh-CN" b="1" noProof="1"/>
              <a:t>jack.ID</a:t>
            </a:r>
            <a:r>
              <a:rPr lang="en-US" altLang="zh-CN" b="1" noProof="1">
                <a:ea typeface="宋体" charset="-122"/>
              </a:rPr>
              <a:t>,</a:t>
            </a:r>
            <a:r>
              <a:rPr lang="en-US" altLang="zh-CN" b="1" dirty="0">
                <a:ea typeface="宋体" charset="-122"/>
              </a:rPr>
              <a:t>  </a:t>
            </a:r>
            <a:r>
              <a:rPr lang="en-US" altLang="zh-CN" b="1" noProof="1">
                <a:ea typeface="宋体" charset="-122"/>
              </a:rPr>
              <a:t>jack);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622597" name="AutoShape 5"/>
          <p:cNvSpPr>
            <a:spLocks noChangeArrowheads="1"/>
          </p:cNvSpPr>
          <p:nvPr/>
        </p:nvSpPr>
        <p:spPr bwMode="auto">
          <a:xfrm>
            <a:off x="2428860" y="2718537"/>
            <a:ext cx="8794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</a:t>
            </a:r>
          </a:p>
        </p:txBody>
      </p:sp>
      <p:sp>
        <p:nvSpPr>
          <p:cNvPr id="622598" name="AutoShape 6"/>
          <p:cNvSpPr>
            <a:spLocks noChangeArrowheads="1"/>
          </p:cNvSpPr>
          <p:nvPr/>
        </p:nvSpPr>
        <p:spPr bwMode="auto">
          <a:xfrm>
            <a:off x="3428992" y="2718537"/>
            <a:ext cx="893763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Value</a:t>
            </a:r>
          </a:p>
        </p:txBody>
      </p:sp>
      <p:sp>
        <p:nvSpPr>
          <p:cNvPr id="622599" name="Rectangle 7"/>
          <p:cNvSpPr>
            <a:spLocks noChangeArrowheads="1"/>
          </p:cNvSpPr>
          <p:nvPr/>
        </p:nvSpPr>
        <p:spPr bwMode="auto">
          <a:xfrm>
            <a:off x="2555875" y="2410557"/>
            <a:ext cx="873117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2600" name="Rectangle 8"/>
          <p:cNvSpPr>
            <a:spLocks noChangeArrowheads="1"/>
          </p:cNvSpPr>
          <p:nvPr/>
        </p:nvSpPr>
        <p:spPr bwMode="auto">
          <a:xfrm>
            <a:off x="3428992" y="2405797"/>
            <a:ext cx="576262" cy="29051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2601" name="AutoShape 9"/>
          <p:cNvSpPr>
            <a:spLocks noChangeArrowheads="1"/>
          </p:cNvSpPr>
          <p:nvPr/>
        </p:nvSpPr>
        <p:spPr bwMode="auto">
          <a:xfrm>
            <a:off x="827088" y="3681929"/>
            <a:ext cx="7489825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i-FI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 se2 = (</a:t>
            </a:r>
            <a:r>
              <a:rPr lang="fi-FI" altLang="zh-CN" b="1" dirty="0">
                <a:solidFill>
                  <a:srgbClr val="0000FF"/>
                </a:solidFill>
                <a:cs typeface="Courier New" pitchFamily="49" charset="0"/>
              </a:rPr>
              <a:t>SE</a:t>
            </a:r>
            <a:r>
              <a:rPr lang="fi-FI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engineers[</a:t>
            </a:r>
            <a:r>
              <a:rPr lang="fi-FI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fi-FI" altLang="zh-CN" b="1" noProof="1">
                <a:solidFill>
                  <a:srgbClr val="0000FF"/>
                </a:solidFill>
                <a:cs typeface="Courier New" pitchFamily="49" charset="0"/>
              </a:rPr>
              <a:t>000</a:t>
            </a:r>
            <a:r>
              <a:rPr lang="fi-FI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fi-FI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i-FI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se2.SayHi();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22602" name="Rectangle 10"/>
          <p:cNvSpPr>
            <a:spLocks noChangeArrowheads="1"/>
          </p:cNvSpPr>
          <p:nvPr/>
        </p:nvSpPr>
        <p:spPr bwMode="auto">
          <a:xfrm>
            <a:off x="2411413" y="3696441"/>
            <a:ext cx="2089150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2603" name="AutoShape 11"/>
          <p:cNvSpPr>
            <a:spLocks noChangeArrowheads="1"/>
          </p:cNvSpPr>
          <p:nvPr/>
        </p:nvSpPr>
        <p:spPr bwMode="auto">
          <a:xfrm>
            <a:off x="4859338" y="3718669"/>
            <a:ext cx="2190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获取元素</a:t>
            </a:r>
          </a:p>
        </p:txBody>
      </p:sp>
      <p:sp>
        <p:nvSpPr>
          <p:cNvPr id="622604" name="AutoShape 12"/>
          <p:cNvSpPr>
            <a:spLocks noChangeArrowheads="1"/>
          </p:cNvSpPr>
          <p:nvPr/>
        </p:nvSpPr>
        <p:spPr bwMode="auto">
          <a:xfrm>
            <a:off x="827088" y="5280766"/>
            <a:ext cx="7489825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</a:t>
            </a:r>
            <a:r>
              <a:rPr lang="en-US" altLang="zh-CN" b="1" noProof="1">
                <a:solidFill>
                  <a:srgbClr val="0000FF"/>
                </a:solidFill>
                <a:cs typeface="Courier New" pitchFamily="49" charset="0"/>
              </a:rPr>
              <a:t>Remove("000");</a:t>
            </a:r>
            <a:endParaRPr lang="en-US" altLang="zh-CN" b="1" dirty="0">
              <a:solidFill>
                <a:srgbClr val="0000FF"/>
              </a:solidFill>
              <a:cs typeface="Courier New" pitchFamily="49" charset="0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</p:txBody>
      </p:sp>
      <p:sp>
        <p:nvSpPr>
          <p:cNvPr id="622605" name="Rectangle 13"/>
          <p:cNvSpPr>
            <a:spLocks noChangeArrowheads="1"/>
          </p:cNvSpPr>
          <p:nvPr/>
        </p:nvSpPr>
        <p:spPr bwMode="auto">
          <a:xfrm>
            <a:off x="2000232" y="5353791"/>
            <a:ext cx="1871662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2606" name="AutoShape 14"/>
          <p:cNvSpPr>
            <a:spLocks noChangeArrowheads="1"/>
          </p:cNvSpPr>
          <p:nvPr/>
        </p:nvSpPr>
        <p:spPr bwMode="auto">
          <a:xfrm>
            <a:off x="4427538" y="5361743"/>
            <a:ext cx="2190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删除元素</a:t>
            </a:r>
          </a:p>
        </p:txBody>
      </p:sp>
      <p:sp>
        <p:nvSpPr>
          <p:cNvPr id="622608" name="Rectangle 16"/>
          <p:cNvSpPr>
            <a:spLocks noChangeArrowheads="1"/>
          </p:cNvSpPr>
          <p:nvPr/>
        </p:nvSpPr>
        <p:spPr bwMode="auto">
          <a:xfrm>
            <a:off x="771556" y="3121766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获取</a:t>
            </a:r>
            <a:r>
              <a:rPr lang="en-US" altLang="zh-CN" sz="2800" b="1" dirty="0" err="1">
                <a:latin typeface="+mn-lt"/>
                <a:ea typeface="+mn-ea"/>
              </a:rPr>
              <a:t>Hashtable</a:t>
            </a:r>
            <a:r>
              <a:rPr lang="zh-CN" altLang="en-US" sz="2800" b="1" dirty="0">
                <a:latin typeface="+mn-lt"/>
                <a:ea typeface="+mn-ea"/>
              </a:rPr>
              <a:t>的元素</a:t>
            </a:r>
          </a:p>
        </p:txBody>
      </p:sp>
      <p:sp>
        <p:nvSpPr>
          <p:cNvPr id="622609" name="Rectangle 17"/>
          <p:cNvSpPr>
            <a:spLocks noChangeArrowheads="1"/>
          </p:cNvSpPr>
          <p:nvPr/>
        </p:nvSpPr>
        <p:spPr bwMode="auto">
          <a:xfrm>
            <a:off x="771556" y="4706091"/>
            <a:ext cx="7848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删除</a:t>
            </a:r>
            <a:r>
              <a:rPr lang="en-US" altLang="zh-CN" sz="2800" b="1" dirty="0" err="1">
                <a:latin typeface="+mn-lt"/>
                <a:ea typeface="+mn-ea"/>
              </a:rPr>
              <a:t>Hashtable</a:t>
            </a:r>
            <a:r>
              <a:rPr lang="zh-CN" altLang="en-US" sz="2800" b="1" dirty="0">
                <a:latin typeface="+mn-lt"/>
                <a:ea typeface="+mn-ea"/>
              </a:rPr>
              <a:t>的元素</a:t>
            </a:r>
          </a:p>
        </p:txBody>
      </p:sp>
      <p:sp>
        <p:nvSpPr>
          <p:cNvPr id="622610" name="AutoShape 18"/>
          <p:cNvSpPr>
            <a:spLocks noChangeArrowheads="1"/>
          </p:cNvSpPr>
          <p:nvPr/>
        </p:nvSpPr>
        <p:spPr bwMode="auto">
          <a:xfrm>
            <a:off x="2571736" y="4267945"/>
            <a:ext cx="1871662" cy="408623"/>
          </a:xfrm>
          <a:prstGeom prst="wedgeRoundRectCallout">
            <a:avLst>
              <a:gd name="adj1" fmla="val -30160"/>
              <a:gd name="adj2" fmla="val -5121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需要类型转换</a:t>
            </a: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2143108" y="3982194"/>
            <a:ext cx="500066" cy="33147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7" grpId="0" animBg="1"/>
      <p:bldP spid="622598" grpId="0" animBg="1"/>
      <p:bldP spid="622599" grpId="0" animBg="1"/>
      <p:bldP spid="622600" grpId="0" animBg="1"/>
      <p:bldP spid="622601" grpId="0" animBg="1"/>
      <p:bldP spid="622602" grpId="0" animBg="1"/>
      <p:bldP spid="622603" grpId="0" animBg="1"/>
      <p:bldP spid="622604" grpId="0" animBg="1"/>
      <p:bldP spid="622605" grpId="0" animBg="1"/>
      <p:bldP spid="622606" grpId="0" animBg="1"/>
      <p:bldP spid="622608" grpId="0"/>
      <p:bldP spid="622609" grpId="0"/>
      <p:bldP spid="622610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Hashtable</a:t>
            </a:r>
            <a:r>
              <a:rPr lang="zh-CN" altLang="en-US"/>
              <a:t>的遍历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1142976" y="2024867"/>
            <a:ext cx="5184775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foreach(Object obj in engineers.Values)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SE se = (SE)obj;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Console.WriteLine(se.Name);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6858000" y="2789158"/>
            <a:ext cx="1728788" cy="2663825"/>
            <a:chOff x="6858016" y="2501892"/>
            <a:chExt cx="1728788" cy="2663825"/>
          </a:xfrm>
        </p:grpSpPr>
        <p:sp>
          <p:nvSpPr>
            <p:cNvPr id="22553" name="AutoShape 5"/>
            <p:cNvSpPr>
              <a:spLocks noChangeArrowheads="1"/>
            </p:cNvSpPr>
            <p:nvPr/>
          </p:nvSpPr>
          <p:spPr bwMode="auto">
            <a:xfrm>
              <a:off x="6858016" y="2501892"/>
              <a:ext cx="865188" cy="503238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Key</a:t>
              </a:r>
            </a:p>
          </p:txBody>
        </p:sp>
        <p:sp>
          <p:nvSpPr>
            <p:cNvPr id="22554" name="AutoShape 6"/>
            <p:cNvSpPr>
              <a:spLocks noChangeArrowheads="1"/>
            </p:cNvSpPr>
            <p:nvPr/>
          </p:nvSpPr>
          <p:spPr bwMode="auto">
            <a:xfrm>
              <a:off x="7721616" y="2501892"/>
              <a:ext cx="865188" cy="503238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Value</a:t>
              </a:r>
            </a:p>
          </p:txBody>
        </p:sp>
        <p:sp>
          <p:nvSpPr>
            <p:cNvPr id="22555" name="AutoShape 7"/>
            <p:cNvSpPr>
              <a:spLocks noChangeArrowheads="1"/>
            </p:cNvSpPr>
            <p:nvPr/>
          </p:nvSpPr>
          <p:spPr bwMode="auto">
            <a:xfrm>
              <a:off x="6858016" y="3006717"/>
              <a:ext cx="865188" cy="503238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Key</a:t>
              </a:r>
            </a:p>
          </p:txBody>
        </p:sp>
        <p:sp>
          <p:nvSpPr>
            <p:cNvPr id="22556" name="AutoShape 8"/>
            <p:cNvSpPr>
              <a:spLocks noChangeArrowheads="1"/>
            </p:cNvSpPr>
            <p:nvPr/>
          </p:nvSpPr>
          <p:spPr bwMode="auto">
            <a:xfrm>
              <a:off x="7721616" y="3006717"/>
              <a:ext cx="865188" cy="503238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Value</a:t>
              </a:r>
            </a:p>
          </p:txBody>
        </p:sp>
        <p:sp>
          <p:nvSpPr>
            <p:cNvPr id="22557" name="AutoShape 9"/>
            <p:cNvSpPr>
              <a:spLocks noChangeArrowheads="1"/>
            </p:cNvSpPr>
            <p:nvPr/>
          </p:nvSpPr>
          <p:spPr bwMode="auto">
            <a:xfrm>
              <a:off x="6858016" y="3509955"/>
              <a:ext cx="865188" cy="503237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Key</a:t>
              </a:r>
            </a:p>
          </p:txBody>
        </p:sp>
        <p:sp>
          <p:nvSpPr>
            <p:cNvPr id="22558" name="AutoShape 10"/>
            <p:cNvSpPr>
              <a:spLocks noChangeArrowheads="1"/>
            </p:cNvSpPr>
            <p:nvPr/>
          </p:nvSpPr>
          <p:spPr bwMode="auto">
            <a:xfrm>
              <a:off x="7721616" y="3509955"/>
              <a:ext cx="865188" cy="503237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Value</a:t>
              </a:r>
            </a:p>
          </p:txBody>
        </p:sp>
        <p:sp>
          <p:nvSpPr>
            <p:cNvPr id="22559" name="AutoShape 11"/>
            <p:cNvSpPr>
              <a:spLocks noChangeArrowheads="1"/>
            </p:cNvSpPr>
            <p:nvPr/>
          </p:nvSpPr>
          <p:spPr bwMode="auto">
            <a:xfrm>
              <a:off x="6858016" y="4014780"/>
              <a:ext cx="865188" cy="503237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Key</a:t>
              </a:r>
            </a:p>
          </p:txBody>
        </p:sp>
        <p:sp>
          <p:nvSpPr>
            <p:cNvPr id="22560" name="AutoShape 12"/>
            <p:cNvSpPr>
              <a:spLocks noChangeArrowheads="1"/>
            </p:cNvSpPr>
            <p:nvPr/>
          </p:nvSpPr>
          <p:spPr bwMode="auto">
            <a:xfrm>
              <a:off x="7721616" y="4014780"/>
              <a:ext cx="865188" cy="503237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Value</a:t>
              </a:r>
            </a:p>
          </p:txBody>
        </p:sp>
        <p:sp>
          <p:nvSpPr>
            <p:cNvPr id="22561" name="AutoShape 13"/>
            <p:cNvSpPr>
              <a:spLocks noChangeArrowheads="1"/>
            </p:cNvSpPr>
            <p:nvPr/>
          </p:nvSpPr>
          <p:spPr bwMode="auto">
            <a:xfrm>
              <a:off x="6858016" y="4518017"/>
              <a:ext cx="863600" cy="647700"/>
            </a:xfrm>
            <a:prstGeom prst="flowChartDocument">
              <a:avLst/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Key</a:t>
              </a:r>
            </a:p>
          </p:txBody>
        </p:sp>
        <p:sp>
          <p:nvSpPr>
            <p:cNvPr id="22562" name="AutoShape 14"/>
            <p:cNvSpPr>
              <a:spLocks noChangeArrowheads="1"/>
            </p:cNvSpPr>
            <p:nvPr/>
          </p:nvSpPr>
          <p:spPr bwMode="auto">
            <a:xfrm>
              <a:off x="7721616" y="4518017"/>
              <a:ext cx="863600" cy="647700"/>
            </a:xfrm>
            <a:prstGeom prst="flowChartDocument">
              <a:avLst/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r>
                <a:rPr lang="en-US" altLang="zh-CN" b="1" dirty="0"/>
                <a:t>Value</a:t>
              </a:r>
            </a:p>
          </p:txBody>
        </p:sp>
      </p:grpSp>
      <p:sp>
        <p:nvSpPr>
          <p:cNvPr id="623631" name="AutoShape 15"/>
          <p:cNvSpPr>
            <a:spLocks noChangeArrowheads="1"/>
          </p:cNvSpPr>
          <p:nvPr/>
        </p:nvSpPr>
        <p:spPr bwMode="auto">
          <a:xfrm>
            <a:off x="7715273" y="2716133"/>
            <a:ext cx="1000132" cy="2952750"/>
          </a:xfrm>
          <a:prstGeom prst="flowChartProcess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3632" name="Rectangle 16"/>
          <p:cNvSpPr>
            <a:spLocks noChangeArrowheads="1"/>
          </p:cNvSpPr>
          <p:nvPr/>
        </p:nvSpPr>
        <p:spPr bwMode="auto">
          <a:xfrm>
            <a:off x="3556007" y="2071608"/>
            <a:ext cx="2087563" cy="35876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3633" name="AutoShape 17"/>
          <p:cNvSpPr>
            <a:spLocks noChangeArrowheads="1"/>
          </p:cNvSpPr>
          <p:nvPr/>
        </p:nvSpPr>
        <p:spPr bwMode="auto">
          <a:xfrm>
            <a:off x="7858148" y="2073182"/>
            <a:ext cx="1090641" cy="408623"/>
          </a:xfrm>
          <a:prstGeom prst="wedgeRoundRectCallout">
            <a:avLst>
              <a:gd name="adj1" fmla="val 11577"/>
              <a:gd name="adj2" fmla="val -494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Values</a:t>
            </a:r>
          </a:p>
        </p:txBody>
      </p:sp>
      <p:sp>
        <p:nvSpPr>
          <p:cNvPr id="623634" name="AutoShape 18"/>
          <p:cNvSpPr>
            <a:spLocks noChangeArrowheads="1"/>
          </p:cNvSpPr>
          <p:nvPr/>
        </p:nvSpPr>
        <p:spPr bwMode="auto">
          <a:xfrm>
            <a:off x="3786182" y="3216190"/>
            <a:ext cx="2735263" cy="715089"/>
          </a:xfrm>
          <a:prstGeom prst="wedgeRoundRectCallout">
            <a:avLst>
              <a:gd name="adj1" fmla="val 12751"/>
              <a:gd name="adj2" fmla="val -4998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不能遍历整个对象，而是遍历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Values</a:t>
            </a:r>
          </a:p>
        </p:txBody>
      </p:sp>
      <p:sp>
        <p:nvSpPr>
          <p:cNvPr id="623636" name="AutoShape 20"/>
          <p:cNvSpPr>
            <a:spLocks noChangeArrowheads="1"/>
          </p:cNvSpPr>
          <p:nvPr/>
        </p:nvSpPr>
        <p:spPr bwMode="auto">
          <a:xfrm>
            <a:off x="1142976" y="3596492"/>
            <a:ext cx="5184775" cy="1200329"/>
          </a:xfrm>
          <a:prstGeom prst="roundRect">
            <a:avLst>
              <a:gd name="adj" fmla="val 32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foreach (Object obj in engineers.Keys)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Console.WriteLine((string)obj);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sp>
        <p:nvSpPr>
          <p:cNvPr id="623637" name="AutoShape 21"/>
          <p:cNvSpPr>
            <a:spLocks noChangeArrowheads="1"/>
          </p:cNvSpPr>
          <p:nvPr/>
        </p:nvSpPr>
        <p:spPr bwMode="auto">
          <a:xfrm>
            <a:off x="4857752" y="4430636"/>
            <a:ext cx="1714512" cy="408623"/>
          </a:xfrm>
          <a:prstGeom prst="wedgeRoundRectCallout">
            <a:avLst>
              <a:gd name="adj1" fmla="val 17025"/>
              <a:gd name="adj2" fmla="val -519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可以遍历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Keys</a:t>
            </a:r>
          </a:p>
        </p:txBody>
      </p:sp>
      <p:sp>
        <p:nvSpPr>
          <p:cNvPr id="623639" name="Rectangle 23"/>
          <p:cNvSpPr>
            <a:spLocks noChangeArrowheads="1"/>
          </p:cNvSpPr>
          <p:nvPr/>
        </p:nvSpPr>
        <p:spPr bwMode="auto">
          <a:xfrm>
            <a:off x="3571868" y="3644818"/>
            <a:ext cx="1871663" cy="3571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4" name="组合 72"/>
          <p:cNvGrpSpPr>
            <a:grpSpLocks/>
          </p:cNvGrpSpPr>
          <p:nvPr/>
        </p:nvGrpSpPr>
        <p:grpSpPr bwMode="auto">
          <a:xfrm>
            <a:off x="71406" y="1073050"/>
            <a:ext cx="985838" cy="422275"/>
            <a:chOff x="1000100" y="1173499"/>
            <a:chExt cx="986586" cy="422603"/>
          </a:xfrm>
        </p:grpSpPr>
        <p:pic>
          <p:nvPicPr>
            <p:cNvPr id="2254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771556" y="1498506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如何遍历</a:t>
            </a:r>
            <a:r>
              <a:rPr lang="en-US" altLang="zh-CN" sz="2800" b="1" dirty="0" err="1">
                <a:latin typeface="+mn-lt"/>
                <a:ea typeface="+mn-ea"/>
              </a:rPr>
              <a:t>Hashtable</a:t>
            </a:r>
            <a:r>
              <a:rPr lang="en-US" altLang="zh-CN" sz="2800" b="1" dirty="0">
                <a:latin typeface="+mn-lt"/>
                <a:ea typeface="+mn-ea"/>
              </a:rPr>
              <a:t>?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786563" y="2716132"/>
            <a:ext cx="928709" cy="3000387"/>
          </a:xfrm>
          <a:prstGeom prst="flowChartProcess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>
            <a:off x="6500826" y="2073182"/>
            <a:ext cx="1152525" cy="407988"/>
          </a:xfrm>
          <a:prstGeom prst="wedgeRoundRectCallout">
            <a:avLst>
              <a:gd name="adj1" fmla="val 12015"/>
              <a:gd name="adj2" fmla="val -485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Keys</a:t>
            </a:r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1142976" y="4964917"/>
            <a:ext cx="5184775" cy="15604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foreach (DictionaryEntry en in engineers)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Console.WriteLine((string)obj);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Console.WriteLine(((SE)en.value).Name);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2143108" y="5013245"/>
            <a:ext cx="3500437" cy="3460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5500688" y="5430758"/>
            <a:ext cx="2214562" cy="407987"/>
          </a:xfrm>
          <a:prstGeom prst="wedgeRoundRectCallout">
            <a:avLst>
              <a:gd name="adj1" fmla="val -31306"/>
              <a:gd name="adj2" fmla="val -504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可以遍历键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值对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5357818" y="2358934"/>
            <a:ext cx="45719" cy="8572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5429256" y="4002008"/>
            <a:ext cx="28575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5715008" y="5287892"/>
            <a:ext cx="214314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H="1" flipV="1">
            <a:off x="7000892" y="2501810"/>
            <a:ext cx="14287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V="1">
            <a:off x="8072462" y="2501810"/>
            <a:ext cx="71438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31" grpId="0" animBg="1"/>
      <p:bldP spid="623631" grpId="1" animBg="1"/>
      <p:bldP spid="623632" grpId="0" animBg="1"/>
      <p:bldP spid="623633" grpId="0" animBg="1"/>
      <p:bldP spid="623633" grpId="1" animBg="1"/>
      <p:bldP spid="623634" grpId="0" animBg="1"/>
      <p:bldP spid="623634" grpId="1" animBg="1"/>
      <p:bldP spid="623636" grpId="0" animBg="1"/>
      <p:bldP spid="623637" grpId="0" animBg="1"/>
      <p:bldP spid="623637" grpId="1" animBg="1"/>
      <p:bldP spid="623639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6" grpId="0" animBg="1"/>
      <p:bldP spid="35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4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2874" y="1711076"/>
            <a:ext cx="8841600" cy="128587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删除一个</a:t>
            </a:r>
            <a:r>
              <a:rPr lang="en-US" altLang="zh-CN" sz="2400" dirty="0" err="1"/>
              <a:t>ArrayList</a:t>
            </a:r>
            <a:r>
              <a:rPr lang="zh-CN" altLang="en-US" sz="2400" dirty="0"/>
              <a:t>元素有几种方法？</a:t>
            </a:r>
          </a:p>
          <a:p>
            <a:pPr eaLnBrk="1" hangingPunct="1"/>
            <a:r>
              <a:rPr lang="en-US" altLang="zh-CN" sz="2400" dirty="0" err="1"/>
              <a:t>Hashtable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ArrayList</a:t>
            </a:r>
            <a:r>
              <a:rPr lang="zh-CN" altLang="en-US" sz="2400" dirty="0"/>
              <a:t>的主要区别是什么？</a:t>
            </a:r>
          </a:p>
        </p:txBody>
      </p: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71406" y="1209418"/>
            <a:ext cx="958850" cy="430212"/>
            <a:chOff x="3643306" y="2500357"/>
            <a:chExt cx="958752" cy="430730"/>
          </a:xfrm>
        </p:grpSpPr>
        <p:pic>
          <p:nvPicPr>
            <p:cNvPr id="2355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6"/>
              <a:ext cx="701603" cy="4005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00" y="476672"/>
            <a:ext cx="8841600" cy="714584"/>
          </a:xfrm>
        </p:spPr>
        <p:txBody>
          <a:bodyPr/>
          <a:lstStyle/>
          <a:p>
            <a:pPr eaLnBrk="1" hangingPunct="1"/>
            <a:r>
              <a:rPr lang="zh-CN" altLang="en-US" dirty="0"/>
              <a:t>回顾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/43</a:t>
            </a:r>
            <a:endParaRPr lang="zh-CN" altLang="en-US" dirty="0"/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939829" y="1862810"/>
            <a:ext cx="7775575" cy="48290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void Main(string[] args){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Student[] stus = new Student[2]{new Student(),new Student()};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stus[0].Age = 10; stus[0].Name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张靓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stus[1].Age = 19; stus[1].Name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小新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int num = 0;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ChangeAge(stus,num);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void ChangeAge(Student[] stu,   int num){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for (int i = 0; i &lt; stu.Length; i++)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if (stu[i].Age &lt; 15)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stu[i].Age = 15;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num++;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784254" y="1281102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说出调用方法后，</a:t>
            </a:r>
            <a:r>
              <a:rPr lang="en-US" altLang="zh-CN" sz="2800" b="1" dirty="0">
                <a:latin typeface="+mn-lt"/>
                <a:ea typeface="+mn-ea"/>
              </a:rPr>
              <a:t>num</a:t>
            </a:r>
            <a:r>
              <a:rPr lang="zh-CN" altLang="en-US" sz="2800" b="1" dirty="0">
                <a:latin typeface="+mn-lt"/>
                <a:ea typeface="+mn-ea"/>
              </a:rPr>
              <a:t>及学生姓名和年龄的值</a:t>
            </a:r>
          </a:p>
        </p:txBody>
      </p:sp>
      <p:sp>
        <p:nvSpPr>
          <p:cNvPr id="491529" name="AutoShape 9"/>
          <p:cNvSpPr>
            <a:spLocks noChangeArrowheads="1"/>
          </p:cNvSpPr>
          <p:nvPr/>
        </p:nvSpPr>
        <p:spPr bwMode="gray">
          <a:xfrm>
            <a:off x="5715008" y="4929198"/>
            <a:ext cx="1352563" cy="114414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num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0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张靓：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15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小新：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19 </a:t>
            </a:r>
          </a:p>
        </p:txBody>
      </p:sp>
      <p:grpSp>
        <p:nvGrpSpPr>
          <p:cNvPr id="8" name="组合 77"/>
          <p:cNvGrpSpPr/>
          <p:nvPr/>
        </p:nvGrpSpPr>
        <p:grpSpPr>
          <a:xfrm>
            <a:off x="71406" y="980728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类型安全</a:t>
            </a:r>
            <a:r>
              <a:rPr lang="en-US" altLang="zh-CN"/>
              <a:t>2-1</a:t>
            </a:r>
          </a:p>
        </p:txBody>
      </p:sp>
      <p:sp>
        <p:nvSpPr>
          <p:cNvPr id="2458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142874" y="1624818"/>
            <a:ext cx="8841600" cy="1285876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考虑出现的问题</a:t>
            </a:r>
          </a:p>
        </p:txBody>
      </p:sp>
      <p:sp>
        <p:nvSpPr>
          <p:cNvPr id="24579" name="AutoShape 5"/>
          <p:cNvSpPr>
            <a:spLocks noChangeArrowheads="1"/>
          </p:cNvSpPr>
          <p:nvPr/>
        </p:nvSpPr>
        <p:spPr bwMode="auto">
          <a:xfrm>
            <a:off x="1547813" y="1967725"/>
            <a:ext cx="6048375" cy="271850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PM pm = new PM();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pm.Name = 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盖茨</a:t>
            </a:r>
            <a:r>
              <a:rPr lang="zh-CN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"; 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pm.Id = "8230";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engineers.Add(jack);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engineers.Add(joe);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engineers.Add(ema);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engineers.Add(pm);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添加一个项目经理对象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40006" name="AutoShape 6"/>
          <p:cNvSpPr>
            <a:spLocks noChangeArrowheads="1"/>
          </p:cNvSpPr>
          <p:nvPr/>
        </p:nvSpPr>
        <p:spPr bwMode="auto">
          <a:xfrm>
            <a:off x="4572000" y="3267884"/>
            <a:ext cx="1774825" cy="715089"/>
          </a:xfrm>
          <a:prstGeom prst="wedgeRoundRectCallout">
            <a:avLst>
              <a:gd name="adj1" fmla="val -36054"/>
              <a:gd name="adj2" fmla="val 513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能否加入一个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PM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对象？</a:t>
            </a:r>
          </a:p>
        </p:txBody>
      </p:sp>
      <p:sp>
        <p:nvSpPr>
          <p:cNvPr id="640007" name="Rectangle 7"/>
          <p:cNvSpPr>
            <a:spLocks noChangeArrowheads="1"/>
          </p:cNvSpPr>
          <p:nvPr/>
        </p:nvSpPr>
        <p:spPr bwMode="auto">
          <a:xfrm>
            <a:off x="1571604" y="4264843"/>
            <a:ext cx="2447925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40008" name="AutoShape 8"/>
          <p:cNvSpPr>
            <a:spLocks noChangeArrowheads="1"/>
          </p:cNvSpPr>
          <p:nvPr/>
        </p:nvSpPr>
        <p:spPr bwMode="auto">
          <a:xfrm>
            <a:off x="1533538" y="4768082"/>
            <a:ext cx="489585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foreach (Object obj in engineers)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SE engineer = (SE)obj;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MessageBox.Show(engineer.SayHi());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40009" name="AutoShape 9"/>
          <p:cNvSpPr>
            <a:spLocks noChangeArrowheads="1"/>
          </p:cNvSpPr>
          <p:nvPr/>
        </p:nvSpPr>
        <p:spPr bwMode="auto">
          <a:xfrm>
            <a:off x="5643570" y="4839512"/>
            <a:ext cx="2232025" cy="715089"/>
          </a:xfrm>
          <a:prstGeom prst="wedgeRoundRectCallout">
            <a:avLst>
              <a:gd name="adj1" fmla="val -50454"/>
              <a:gd name="adj2" fmla="val 105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遍历这个集合是否有问题？</a:t>
            </a:r>
          </a:p>
        </p:txBody>
      </p: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1928794" y="5482462"/>
            <a:ext cx="3095625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71406" y="1124744"/>
            <a:ext cx="1470025" cy="400050"/>
            <a:chOff x="2962268" y="5103147"/>
            <a:chExt cx="1469411" cy="400110"/>
          </a:xfrm>
        </p:grpSpPr>
        <p:pic>
          <p:nvPicPr>
            <p:cNvPr id="2458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22" name="Line 7"/>
          <p:cNvSpPr>
            <a:spLocks noChangeShapeType="1"/>
          </p:cNvSpPr>
          <p:nvPr/>
        </p:nvSpPr>
        <p:spPr bwMode="auto">
          <a:xfrm flipV="1">
            <a:off x="4000496" y="3910826"/>
            <a:ext cx="57150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V="1">
            <a:off x="5072066" y="5268148"/>
            <a:ext cx="57150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6" grpId="0" animBg="1"/>
      <p:bldP spid="640007" grpId="0" animBg="1"/>
      <p:bldP spid="640008" grpId="0" animBg="1"/>
      <p:bldP spid="640009" grpId="0" animBg="1"/>
      <p:bldP spid="640010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类型安全</a:t>
            </a:r>
            <a:r>
              <a:rPr lang="en-US" altLang="zh-CN"/>
              <a:t>2-2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3421063" y="2099840"/>
            <a:ext cx="1727200" cy="2352680"/>
          </a:xfrm>
          <a:prstGeom prst="roundRect">
            <a:avLst>
              <a:gd name="adj" fmla="val 1093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集合</a:t>
            </a:r>
          </a:p>
        </p:txBody>
      </p:sp>
      <p:sp>
        <p:nvSpPr>
          <p:cNvPr id="629764" name="AutoShape 4"/>
          <p:cNvSpPr>
            <a:spLocks noChangeArrowheads="1"/>
          </p:cNvSpPr>
          <p:nvPr/>
        </p:nvSpPr>
        <p:spPr bwMode="auto">
          <a:xfrm>
            <a:off x="3489325" y="2599903"/>
            <a:ext cx="158908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王小毛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629765" name="AutoShape 5"/>
          <p:cNvSpPr>
            <a:spLocks noChangeArrowheads="1"/>
          </p:cNvSpPr>
          <p:nvPr/>
        </p:nvSpPr>
        <p:spPr bwMode="auto">
          <a:xfrm>
            <a:off x="3489325" y="3031703"/>
            <a:ext cx="158908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周新雨</a:t>
            </a:r>
          </a:p>
        </p:txBody>
      </p:sp>
      <p:sp>
        <p:nvSpPr>
          <p:cNvPr id="629766" name="AutoShape 6"/>
          <p:cNvSpPr>
            <a:spLocks noChangeArrowheads="1"/>
          </p:cNvSpPr>
          <p:nvPr/>
        </p:nvSpPr>
        <p:spPr bwMode="auto">
          <a:xfrm>
            <a:off x="3489325" y="3463503"/>
            <a:ext cx="158908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张烨</a:t>
            </a:r>
          </a:p>
        </p:txBody>
      </p:sp>
      <p:sp>
        <p:nvSpPr>
          <p:cNvPr id="629767" name="AutoShape 7"/>
          <p:cNvSpPr>
            <a:spLocks noChangeArrowheads="1"/>
          </p:cNvSpPr>
          <p:nvPr/>
        </p:nvSpPr>
        <p:spPr bwMode="gray">
          <a:xfrm>
            <a:off x="681038" y="3117426"/>
            <a:ext cx="158908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盖茨</a:t>
            </a:r>
          </a:p>
        </p:txBody>
      </p:sp>
      <p:sp>
        <p:nvSpPr>
          <p:cNvPr id="629768" name="AutoShape 8"/>
          <p:cNvSpPr>
            <a:spLocks noChangeArrowheads="1"/>
          </p:cNvSpPr>
          <p:nvPr/>
        </p:nvSpPr>
        <p:spPr bwMode="auto">
          <a:xfrm>
            <a:off x="628635" y="2115071"/>
            <a:ext cx="1728787" cy="408623"/>
          </a:xfrm>
          <a:prstGeom prst="wedgeRoundRectCallout">
            <a:avLst>
              <a:gd name="adj1" fmla="val 33510"/>
              <a:gd name="adj2" fmla="val -5144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添加对象</a:t>
            </a:r>
          </a:p>
        </p:txBody>
      </p:sp>
      <p:sp>
        <p:nvSpPr>
          <p:cNvPr id="629770" name="AutoShape 10"/>
          <p:cNvSpPr>
            <a:spLocks noChangeArrowheads="1"/>
          </p:cNvSpPr>
          <p:nvPr/>
        </p:nvSpPr>
        <p:spPr bwMode="auto">
          <a:xfrm>
            <a:off x="6415113" y="1595016"/>
            <a:ext cx="1800225" cy="715089"/>
          </a:xfrm>
          <a:prstGeom prst="wedgeRoundRectCallout">
            <a:avLst>
              <a:gd name="adj1" fmla="val -31431"/>
              <a:gd name="adj2" fmla="val 498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遍历集合，转换为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900113" y="2657048"/>
            <a:ext cx="9874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/>
              <a:t>PM</a:t>
            </a:r>
            <a:r>
              <a:rPr lang="zh-CN" altLang="en-US" b="1" dirty="0"/>
              <a:t>对象</a:t>
            </a:r>
          </a:p>
        </p:txBody>
      </p:sp>
      <p:sp>
        <p:nvSpPr>
          <p:cNvPr id="629776" name="AutoShape 16"/>
          <p:cNvSpPr>
            <a:spLocks noChangeArrowheads="1"/>
          </p:cNvSpPr>
          <p:nvPr/>
        </p:nvSpPr>
        <p:spPr bwMode="auto">
          <a:xfrm>
            <a:off x="6084888" y="4868441"/>
            <a:ext cx="1511300" cy="408623"/>
          </a:xfrm>
          <a:prstGeom prst="wedgeRoundRectCallout">
            <a:avLst>
              <a:gd name="adj1" fmla="val -29714"/>
              <a:gd name="adj2" fmla="val -5273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运行错误</a:t>
            </a:r>
          </a:p>
        </p:txBody>
      </p:sp>
      <p:grpSp>
        <p:nvGrpSpPr>
          <p:cNvPr id="2" name="组合 69"/>
          <p:cNvGrpSpPr>
            <a:grpSpLocks/>
          </p:cNvGrpSpPr>
          <p:nvPr/>
        </p:nvGrpSpPr>
        <p:grpSpPr bwMode="auto">
          <a:xfrm>
            <a:off x="71406" y="1237810"/>
            <a:ext cx="1000125" cy="447675"/>
            <a:chOff x="1000100" y="3235185"/>
            <a:chExt cx="1000132" cy="446983"/>
          </a:xfrm>
        </p:grpSpPr>
        <p:pic>
          <p:nvPicPr>
            <p:cNvPr id="2562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0" name="Rectangle 11"/>
          <p:cNvSpPr txBox="1">
            <a:spLocks noChangeArrowheads="1"/>
          </p:cNvSpPr>
          <p:nvPr/>
        </p:nvSpPr>
        <p:spPr bwMode="auto">
          <a:xfrm>
            <a:off x="785786" y="1663266"/>
            <a:ext cx="69834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发生异常的原因</a:t>
            </a:r>
          </a:p>
        </p:txBody>
      </p: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71406" y="4595373"/>
            <a:ext cx="1057275" cy="414337"/>
            <a:chOff x="1000100" y="3950459"/>
            <a:chExt cx="1058023" cy="414475"/>
          </a:xfrm>
        </p:grpSpPr>
        <p:pic>
          <p:nvPicPr>
            <p:cNvPr id="25618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4" name="AutoShape 11"/>
          <p:cNvSpPr>
            <a:spLocks noChangeArrowheads="1"/>
          </p:cNvSpPr>
          <p:nvPr/>
        </p:nvSpPr>
        <p:spPr bwMode="gray">
          <a:xfrm>
            <a:off x="1214438" y="5381203"/>
            <a:ext cx="5857875" cy="10001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使用集合存储数据时容易出现的问题：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）对象存储不易控制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）类型转换容易出错</a:t>
            </a:r>
            <a:endParaRPr lang="en-US" altLang="zh-CN" b="1" dirty="0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6500826" y="4309644"/>
            <a:ext cx="214315" cy="57150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H="1">
            <a:off x="2357422" y="3238074"/>
            <a:ext cx="714380" cy="2269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 flipH="1">
            <a:off x="5357818" y="3166636"/>
            <a:ext cx="714380" cy="2269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0.00833 L 0.30695 0.1215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33073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33073 7.40741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33073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95 0.12153 L 0.50417 0.1215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nimBg="1"/>
      <p:bldP spid="629765" grpId="0" animBg="1"/>
      <p:bldP spid="629766" grpId="0" animBg="1"/>
      <p:bldP spid="629767" grpId="0" animBg="1"/>
      <p:bldP spid="629767" grpId="1" animBg="1"/>
      <p:bldP spid="629768" grpId="0" animBg="1"/>
      <p:bldP spid="629770" grpId="0" animBg="1"/>
      <p:bldP spid="629776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List&lt;T&gt;</a:t>
            </a:r>
            <a:r>
              <a:rPr lang="zh-CN" altLang="en-US" dirty="0"/>
              <a:t>加强类型安全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List&lt;T&gt;</a:t>
            </a:r>
            <a:endParaRPr lang="zh-CN" altLang="en-US" sz="2400" dirty="0"/>
          </a:p>
        </p:txBody>
      </p:sp>
      <p:sp>
        <p:nvSpPr>
          <p:cNvPr id="26628" name="AutoShape 5"/>
          <p:cNvSpPr>
            <a:spLocks noChangeArrowheads="1"/>
          </p:cNvSpPr>
          <p:nvPr/>
        </p:nvSpPr>
        <p:spPr bwMode="auto">
          <a:xfrm>
            <a:off x="1071538" y="2000240"/>
            <a:ext cx="6048375" cy="32957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cs typeface="Courier New" pitchFamily="49" charset="0"/>
              </a:rPr>
              <a:t>……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>
                <a:solidFill>
                  <a:srgbClr val="0000FF"/>
                </a:solidFill>
                <a:cs typeface="Courier New" pitchFamily="49" charset="0"/>
              </a:rPr>
              <a:t>List&lt;SE&gt;</a:t>
            </a:r>
            <a:r>
              <a:rPr lang="en-US" altLang="zh-CN" b="1" noProof="1">
                <a:cs typeface="Courier New" pitchFamily="49" charset="0"/>
              </a:rPr>
              <a:t> engineers = new </a:t>
            </a:r>
            <a:r>
              <a:rPr lang="en-US" altLang="zh-CN" b="1" noProof="1">
                <a:solidFill>
                  <a:srgbClr val="0000FF"/>
                </a:solidFill>
                <a:cs typeface="Courier New" pitchFamily="49" charset="0"/>
              </a:rPr>
              <a:t>List&lt;SE&gt;()</a:t>
            </a:r>
            <a:r>
              <a:rPr lang="en-US" altLang="zh-CN" b="1" noProof="1">
                <a:cs typeface="Courier New" pitchFamily="49" charset="0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noProof="1">
                <a:cs typeface="Courier New" pitchFamily="49" charset="0"/>
              </a:rPr>
              <a:t>//</a:t>
            </a:r>
            <a:r>
              <a:rPr lang="zh-CN" altLang="en-US" b="1" noProof="1">
                <a:cs typeface="Courier New" pitchFamily="49" charset="0"/>
              </a:rPr>
              <a:t>将</a:t>
            </a:r>
            <a:r>
              <a:rPr lang="en-US" altLang="zh-CN" b="1" noProof="1">
                <a:cs typeface="Courier New" pitchFamily="49" charset="0"/>
              </a:rPr>
              <a:t>SE</a:t>
            </a:r>
            <a:r>
              <a:rPr lang="zh-CN" altLang="en-US" b="1" noProof="1">
                <a:cs typeface="Courier New" pitchFamily="49" charset="0"/>
              </a:rPr>
              <a:t>对象加入工程师集合</a:t>
            </a:r>
            <a:endParaRPr lang="en-US" altLang="zh-CN" b="1" dirty="0">
              <a:cs typeface="Courier New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cs typeface="Courier New" pitchFamily="49" charset="0"/>
              </a:rPr>
              <a:t>engineers.Add</a:t>
            </a:r>
            <a:r>
              <a:rPr lang="en-US" altLang="zh-CN" b="1" dirty="0">
                <a:cs typeface="Courier New" pitchFamily="49" charset="0"/>
              </a:rPr>
              <a:t>(jack);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cs typeface="Courier New" pitchFamily="49" charset="0"/>
              </a:rPr>
              <a:t>engineers.Add</a:t>
            </a:r>
            <a:r>
              <a:rPr lang="en-US" altLang="zh-CN" b="1" dirty="0">
                <a:cs typeface="Courier New" pitchFamily="49" charset="0"/>
              </a:rPr>
              <a:t>(</a:t>
            </a:r>
            <a:r>
              <a:rPr lang="en-US" altLang="zh-CN" b="1" dirty="0" err="1">
                <a:cs typeface="Courier New" pitchFamily="49" charset="0"/>
              </a:rPr>
              <a:t>joe</a:t>
            </a:r>
            <a:r>
              <a:rPr lang="en-US" altLang="zh-CN" b="1" dirty="0">
                <a:cs typeface="Courier New" pitchFamily="49" charset="0"/>
              </a:rPr>
              <a:t>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cs typeface="Courier New" pitchFamily="49" charset="0"/>
              </a:rPr>
              <a:t>engineers.Add</a:t>
            </a:r>
            <a:r>
              <a:rPr lang="en-US" altLang="zh-CN" b="1" dirty="0">
                <a:cs typeface="Courier New" pitchFamily="49" charset="0"/>
              </a:rPr>
              <a:t>(</a:t>
            </a:r>
            <a:r>
              <a:rPr lang="en-US" altLang="zh-CN" b="1" dirty="0" err="1">
                <a:cs typeface="Courier New" pitchFamily="49" charset="0"/>
              </a:rPr>
              <a:t>ema</a:t>
            </a:r>
            <a:r>
              <a:rPr lang="en-US" altLang="zh-CN" b="1" dirty="0">
                <a:cs typeface="Courier New" pitchFamily="49" charset="0"/>
              </a:rPr>
              <a:t>);</a:t>
            </a:r>
          </a:p>
          <a:p>
            <a:pPr algn="l">
              <a:lnSpc>
                <a:spcPct val="130000"/>
              </a:lnSpc>
            </a:pPr>
            <a:endParaRPr lang="en-US" altLang="zh-CN" b="1" dirty="0">
              <a:cs typeface="Courier New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cs typeface="Courier New" pitchFamily="49" charset="0"/>
              </a:rPr>
              <a:t>engineers.Add</a:t>
            </a:r>
            <a:r>
              <a:rPr lang="en-US" altLang="zh-CN" b="1" dirty="0">
                <a:cs typeface="Courier New" pitchFamily="49" charset="0"/>
              </a:rPr>
              <a:t>(pm);     //</a:t>
            </a:r>
            <a:r>
              <a:rPr lang="zh-CN" altLang="en-US" b="1" dirty="0">
                <a:cs typeface="Courier New" pitchFamily="49" charset="0"/>
              </a:rPr>
              <a:t>添加一个项目经理对象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cs typeface="Courier New" pitchFamily="49" charset="0"/>
              </a:rPr>
              <a:t>……</a:t>
            </a:r>
          </a:p>
        </p:txBody>
      </p:sp>
      <p:sp>
        <p:nvSpPr>
          <p:cNvPr id="641032" name="AutoShape 8"/>
          <p:cNvSpPr>
            <a:spLocks noChangeArrowheads="1"/>
          </p:cNvSpPr>
          <p:nvPr/>
        </p:nvSpPr>
        <p:spPr bwMode="auto">
          <a:xfrm>
            <a:off x="5214942" y="5214950"/>
            <a:ext cx="1800225" cy="408623"/>
          </a:xfrm>
          <a:prstGeom prst="wedgeRoundRectCallout">
            <a:avLst>
              <a:gd name="adj1" fmla="val -33186"/>
              <a:gd name="adj2" fmla="val -507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编译出错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071539" y="4568836"/>
            <a:ext cx="5214974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41034" name="AutoShape 10"/>
          <p:cNvSpPr>
            <a:spLocks noChangeArrowheads="1"/>
          </p:cNvSpPr>
          <p:nvPr/>
        </p:nvSpPr>
        <p:spPr bwMode="auto">
          <a:xfrm>
            <a:off x="4286248" y="1643050"/>
            <a:ext cx="1800225" cy="408623"/>
          </a:xfrm>
          <a:prstGeom prst="wedgeRoundRectCallout">
            <a:avLst>
              <a:gd name="adj1" fmla="val -31379"/>
              <a:gd name="adj2" fmla="val 4943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泛型集合</a:t>
            </a: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143504" y="4929198"/>
            <a:ext cx="285753" cy="357191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4572000" y="2071678"/>
            <a:ext cx="21431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2" grpId="0" animBg="1"/>
      <p:bldP spid="641033" grpId="0" animBg="1"/>
      <p:bldP spid="641034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什么是泛型集合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2874" y="4663404"/>
            <a:ext cx="8841600" cy="128587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/>
              <a:t>泛型</a:t>
            </a:r>
            <a:r>
              <a:rPr lang="en-US" altLang="zh-CN" sz="2400" dirty="0"/>
              <a:t>&lt;T&gt;</a:t>
            </a:r>
            <a:r>
              <a:rPr lang="zh-CN" altLang="en-US" sz="2400" dirty="0"/>
              <a:t>最常见的用途是创建集合类</a:t>
            </a:r>
          </a:p>
          <a:p>
            <a:pPr eaLnBrk="1" hangingPunct="1"/>
            <a:r>
              <a:rPr lang="zh-CN" altLang="en-US" sz="2400" dirty="0"/>
              <a:t>泛型集合可以约束集合内的元素类型 </a:t>
            </a:r>
          </a:p>
          <a:p>
            <a:pPr eaLnBrk="1" hangingPunct="1"/>
            <a:r>
              <a:rPr lang="zh-CN" altLang="en-US" sz="2400" dirty="0"/>
              <a:t>典型泛型集合</a:t>
            </a:r>
            <a:r>
              <a:rPr lang="en-US" altLang="zh-CN" sz="2400" dirty="0"/>
              <a:t>List&lt;T&gt;</a:t>
            </a:r>
            <a:r>
              <a:rPr lang="zh-CN" altLang="en-US" sz="2400" dirty="0"/>
              <a:t>、</a:t>
            </a:r>
            <a:r>
              <a:rPr lang="en-US" altLang="zh-CN" sz="2400" dirty="0"/>
              <a:t>Dictionary&lt;K,V&gt;</a:t>
            </a:r>
          </a:p>
          <a:p>
            <a:pPr lvl="1" eaLnBrk="1" hangingPunct="1"/>
            <a:r>
              <a:rPr lang="en-US" altLang="zh-CN" sz="2400" dirty="0"/>
              <a:t>&lt;T&gt;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&lt;K,V&gt;</a:t>
            </a:r>
            <a:r>
              <a:rPr lang="zh-CN" altLang="en-US" sz="2400" dirty="0"/>
              <a:t>表示该泛型集合中的元素类型</a:t>
            </a:r>
          </a:p>
        </p:txBody>
      </p:sp>
      <p:sp>
        <p:nvSpPr>
          <p:cNvPr id="633860" name="AutoShape 4"/>
          <p:cNvSpPr>
            <a:spLocks noChangeArrowheads="1"/>
          </p:cNvSpPr>
          <p:nvPr/>
        </p:nvSpPr>
        <p:spPr bwMode="gray">
          <a:xfrm>
            <a:off x="3349625" y="2481263"/>
            <a:ext cx="17843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List&lt;SE&gt;</a:t>
            </a:r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1685930" y="1398588"/>
            <a:ext cx="11001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5715008" y="1327150"/>
            <a:ext cx="106364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PM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898525" y="2406650"/>
            <a:ext cx="172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允许添加</a:t>
            </a:r>
          </a:p>
        </p:txBody>
      </p:sp>
      <p:sp>
        <p:nvSpPr>
          <p:cNvPr id="633866" name="Text Box 10"/>
          <p:cNvSpPr txBox="1">
            <a:spLocks noChangeArrowheads="1"/>
          </p:cNvSpPr>
          <p:nvPr/>
        </p:nvSpPr>
        <p:spPr bwMode="auto">
          <a:xfrm>
            <a:off x="6443663" y="2335213"/>
            <a:ext cx="172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不允许添加</a:t>
            </a:r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3776666" y="3789363"/>
            <a:ext cx="100964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633869" name="Text Box 13"/>
          <p:cNvSpPr txBox="1">
            <a:spLocks noChangeArrowheads="1"/>
          </p:cNvSpPr>
          <p:nvPr/>
        </p:nvSpPr>
        <p:spPr bwMode="auto">
          <a:xfrm>
            <a:off x="5003800" y="3198813"/>
            <a:ext cx="172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无需转换类型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3930193" y="3356428"/>
            <a:ext cx="714380" cy="2269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Freeform 12"/>
          <p:cNvSpPr>
            <a:spLocks/>
          </p:cNvSpPr>
          <p:nvPr/>
        </p:nvSpPr>
        <p:spPr bwMode="auto">
          <a:xfrm rot="8554553">
            <a:off x="5257667" y="1927121"/>
            <a:ext cx="852790" cy="743024"/>
          </a:xfrm>
          <a:prstGeom prst="arc">
            <a:avLst>
              <a:gd name="adj1" fmla="val 10033433"/>
              <a:gd name="adj2" fmla="val 17542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3045447" flipH="1">
            <a:off x="2423987" y="1897141"/>
            <a:ext cx="852790" cy="743024"/>
          </a:xfrm>
          <a:prstGeom prst="arc">
            <a:avLst>
              <a:gd name="adj1" fmla="val 10033433"/>
              <a:gd name="adj2" fmla="val 17542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5" grpId="0"/>
      <p:bldP spid="633866" grpId="0"/>
      <p:bldP spid="633867" grpId="0" animBg="1"/>
      <p:bldP spid="633869" grpId="0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List&lt;T&gt;</a:t>
            </a:r>
            <a:r>
              <a:rPr lang="zh-CN" altLang="en-US"/>
              <a:t>泛型集合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2874" y="1768834"/>
            <a:ext cx="8841600" cy="1285876"/>
          </a:xfrm>
        </p:spPr>
        <p:txBody>
          <a:bodyPr/>
          <a:lstStyle/>
          <a:p>
            <a:pPr eaLnBrk="1" hangingPunct="1"/>
            <a:r>
              <a:rPr lang="zh-CN" altLang="en-US" dirty="0"/>
              <a:t>命名空间：</a:t>
            </a:r>
            <a:r>
              <a:rPr lang="en-US" altLang="zh-CN" dirty="0" err="1"/>
              <a:t>System.Collections.Generic</a:t>
            </a:r>
            <a:endParaRPr lang="en-US" altLang="zh-CN" dirty="0"/>
          </a:p>
          <a:p>
            <a:pPr eaLnBrk="1" hangingPunct="1"/>
            <a:r>
              <a:rPr lang="zh-CN" altLang="en-US" dirty="0"/>
              <a:t>创建</a:t>
            </a:r>
            <a:r>
              <a:rPr lang="en-US" altLang="zh-CN" dirty="0"/>
              <a:t>List&lt;T&gt;</a:t>
            </a:r>
            <a:r>
              <a:rPr lang="zh-CN" altLang="en-US" dirty="0"/>
              <a:t>泛型集合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遍历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116013" y="2840403"/>
            <a:ext cx="4527550" cy="4086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b="1" noProof="1">
                <a:solidFill>
                  <a:srgbClr val="0000FF"/>
                </a:solidFill>
              </a:rPr>
              <a:t>List&lt;SE&gt;</a:t>
            </a:r>
            <a:r>
              <a:rPr lang="en-US" altLang="zh-CN" b="1" noProof="1"/>
              <a:t> engineers = new </a:t>
            </a:r>
            <a:r>
              <a:rPr lang="en-US" altLang="zh-CN" b="1" noProof="1">
                <a:solidFill>
                  <a:srgbClr val="0000FF"/>
                </a:solidFill>
              </a:rPr>
              <a:t>List&lt;SE&gt;()</a:t>
            </a:r>
            <a:r>
              <a:rPr lang="en-US" altLang="zh-CN" b="1" noProof="1"/>
              <a:t>;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116013" y="3840528"/>
            <a:ext cx="6119813" cy="1532727"/>
          </a:xfrm>
          <a:prstGeom prst="roundRect">
            <a:avLst>
              <a:gd name="adj" fmla="val 56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>
                <a:ea typeface="宋体" charset="-122"/>
              </a:rPr>
              <a:t>foreach</a:t>
            </a:r>
            <a:r>
              <a:rPr lang="en-US" altLang="zh-CN" b="1" dirty="0">
                <a:ea typeface="宋体" charset="-122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SE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se</a:t>
            </a:r>
            <a:r>
              <a:rPr lang="en-US" altLang="zh-CN" b="1" dirty="0">
                <a:ea typeface="宋体" charset="-122"/>
              </a:rPr>
              <a:t> in engineers)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   </a:t>
            </a:r>
            <a:r>
              <a:rPr lang="en-US" altLang="zh-CN" b="1" dirty="0" err="1">
                <a:ea typeface="宋体" charset="-122"/>
              </a:rPr>
              <a:t>MessageBox.Show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se.SayHi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()</a:t>
            </a:r>
            <a:r>
              <a:rPr lang="en-US" altLang="zh-CN" b="1" dirty="0">
                <a:ea typeface="宋体" charset="-122"/>
              </a:rPr>
              <a:t>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42054" name="AutoShape 6"/>
          <p:cNvSpPr>
            <a:spLocks noChangeArrowheads="1"/>
          </p:cNvSpPr>
          <p:nvPr/>
        </p:nvSpPr>
        <p:spPr bwMode="auto">
          <a:xfrm>
            <a:off x="5715008" y="2840396"/>
            <a:ext cx="2071688" cy="407987"/>
          </a:xfrm>
          <a:prstGeom prst="wedgeRoundRectCallout">
            <a:avLst>
              <a:gd name="adj1" fmla="val -50257"/>
              <a:gd name="adj2" fmla="val 105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只能保存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642055" name="AutoShape 7"/>
          <p:cNvSpPr>
            <a:spLocks noChangeArrowheads="1"/>
          </p:cNvSpPr>
          <p:nvPr/>
        </p:nvSpPr>
        <p:spPr bwMode="auto">
          <a:xfrm>
            <a:off x="5214942" y="4554908"/>
            <a:ext cx="1643080" cy="407988"/>
          </a:xfrm>
          <a:prstGeom prst="wedgeRoundRectCallout">
            <a:avLst>
              <a:gd name="adj1" fmla="val -49515"/>
              <a:gd name="adj2" fmla="val 157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无需类型转换</a:t>
            </a:r>
          </a:p>
        </p:txBody>
      </p:sp>
      <p:grpSp>
        <p:nvGrpSpPr>
          <p:cNvPr id="3" name="组合 42"/>
          <p:cNvGrpSpPr>
            <a:grpSpLocks/>
          </p:cNvGrpSpPr>
          <p:nvPr/>
        </p:nvGrpSpPr>
        <p:grpSpPr bwMode="auto">
          <a:xfrm>
            <a:off x="71406" y="1268760"/>
            <a:ext cx="1622425" cy="457200"/>
            <a:chOff x="5500694" y="4857760"/>
            <a:chExt cx="2027891" cy="571579"/>
          </a:xfrm>
        </p:grpSpPr>
        <p:pic>
          <p:nvPicPr>
            <p:cNvPr id="28686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6006674" y="4929207"/>
              <a:ext cx="1521911" cy="5001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使用步骤</a:t>
              </a:r>
            </a:p>
          </p:txBody>
        </p:sp>
      </p:grpSp>
      <p:grpSp>
        <p:nvGrpSpPr>
          <p:cNvPr id="4" name="组合 65"/>
          <p:cNvGrpSpPr>
            <a:grpSpLocks/>
          </p:cNvGrpSpPr>
          <p:nvPr/>
        </p:nvGrpSpPr>
        <p:grpSpPr bwMode="auto">
          <a:xfrm>
            <a:off x="71406" y="5397848"/>
            <a:ext cx="928687" cy="400050"/>
            <a:chOff x="3786182" y="1885882"/>
            <a:chExt cx="928694" cy="400110"/>
          </a:xfrm>
        </p:grpSpPr>
        <p:pic>
          <p:nvPicPr>
            <p:cNvPr id="28684" name="Picture 5" descr="C:\Users\meng.zhang\Desktop\ACCP7.0模版图标规范\wrench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907342"/>
              <a:ext cx="35719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4014784" y="1885882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技巧</a:t>
              </a:r>
            </a:p>
          </p:txBody>
        </p:sp>
      </p:grp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1000100" y="5555040"/>
            <a:ext cx="5786438" cy="571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List&lt;T&gt;</a:t>
            </a:r>
            <a:r>
              <a:rPr lang="zh-CN" altLang="en-US" b="1" dirty="0"/>
              <a:t>的访问方式与</a:t>
            </a:r>
            <a:r>
              <a:rPr lang="en-US" altLang="zh-CN" b="1" dirty="0" err="1"/>
              <a:t>ArrayList</a:t>
            </a:r>
            <a:r>
              <a:rPr lang="zh-CN" altLang="en-US" b="1" dirty="0"/>
              <a:t>类似，可对比学习</a:t>
            </a:r>
            <a:endParaRPr lang="en-US" altLang="zh-CN" b="1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 animBg="1"/>
      <p:bldP spid="642055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List&lt;T&gt; </a:t>
            </a:r>
            <a:r>
              <a:rPr lang="zh-CN" altLang="en-US"/>
              <a:t>与 </a:t>
            </a:r>
            <a:r>
              <a:rPr lang="en-US" altLang="zh-CN"/>
              <a:t>ArrayList</a:t>
            </a:r>
            <a:endParaRPr lang="zh-CN" altLang="en-US"/>
          </a:p>
        </p:txBody>
      </p:sp>
      <p:sp>
        <p:nvSpPr>
          <p:cNvPr id="6430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38243" y="1276350"/>
            <a:ext cx="7920037" cy="524827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访问 </a:t>
            </a:r>
            <a:r>
              <a:rPr lang="en-US" altLang="zh-CN" sz="2400" dirty="0"/>
              <a:t>List&lt;T&gt; </a:t>
            </a:r>
            <a:r>
              <a:rPr lang="zh-CN" altLang="en-US" sz="2400" dirty="0"/>
              <a:t>与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 </a:t>
            </a:r>
            <a:r>
              <a:rPr lang="zh-CN" altLang="en-US" sz="2400" dirty="0"/>
              <a:t>的对比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是否有</a:t>
            </a:r>
            <a:r>
              <a:rPr lang="en-US" altLang="zh-CN" sz="2400" dirty="0" err="1"/>
              <a:t>Hashtable</a:t>
            </a:r>
            <a:r>
              <a:rPr lang="zh-CN" altLang="en-US" sz="2400" dirty="0"/>
              <a:t>那样存储</a:t>
            </a:r>
            <a:r>
              <a:rPr lang="en-US" altLang="zh-CN" sz="2400" dirty="0"/>
              <a:t>Key</a:t>
            </a:r>
            <a:r>
              <a:rPr lang="zh-CN" altLang="en-US" sz="2400" dirty="0"/>
              <a:t>和</a:t>
            </a:r>
            <a:r>
              <a:rPr lang="en-US" altLang="zh-CN" sz="2400" dirty="0"/>
              <a:t>Value</a:t>
            </a:r>
            <a:r>
              <a:rPr lang="zh-CN" altLang="en-US" sz="2400" dirty="0"/>
              <a:t>形式的泛型集合呢？ </a:t>
            </a: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14262" y="5221303"/>
            <a:ext cx="985838" cy="422275"/>
            <a:chOff x="1000100" y="1173499"/>
            <a:chExt cx="986586" cy="422603"/>
          </a:xfrm>
        </p:grpSpPr>
        <p:pic>
          <p:nvPicPr>
            <p:cNvPr id="2972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1142976" y="1785927"/>
          <a:ext cx="7286676" cy="335758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异同点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List&lt;T&gt;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ArrayList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不同点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增加元素时类型严格检查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可以增加任何类型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添加和读取值类型元素时，无需装箱拆箱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添加和读取值类型元素时，需要装箱拆箱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3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通过索引访问集合的元素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添加对象方法相同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通过索引删除元素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Dictionary&lt;K,V&gt;</a:t>
            </a:r>
            <a:r>
              <a:rPr lang="zh-CN" altLang="en-US"/>
              <a:t>概述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Dictionary&lt;K,V&gt;</a:t>
            </a:r>
            <a:r>
              <a:rPr lang="zh-CN" altLang="en-US" sz="2400" dirty="0"/>
              <a:t>通常称为字典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&lt;K,V&gt;</a:t>
            </a:r>
            <a:r>
              <a:rPr lang="zh-CN" altLang="en-US" sz="2400" dirty="0"/>
              <a:t>约束集合中元素类型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编译时检查类型约束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无需装箱拆箱操作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与</a:t>
            </a:r>
            <a:r>
              <a:rPr lang="en-US" altLang="zh-CN" sz="2400" dirty="0" err="1"/>
              <a:t>Hashtable</a:t>
            </a:r>
            <a:r>
              <a:rPr lang="zh-CN" altLang="en-US" sz="2400" dirty="0"/>
              <a:t>操作类似</a:t>
            </a:r>
            <a:endParaRPr lang="en-US" altLang="zh-CN" sz="2400" dirty="0"/>
          </a:p>
        </p:txBody>
      </p:sp>
    </p:spTree>
  </p:cSld>
  <p:clrMapOvr>
    <a:masterClrMapping/>
  </p:clrMapOvr>
  <p:transition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Dictionary&lt;K,V&gt;</a:t>
            </a:r>
            <a:r>
              <a:rPr lang="zh-CN" altLang="en-US"/>
              <a:t>的使用</a:t>
            </a:r>
          </a:p>
        </p:txBody>
      </p:sp>
      <p:sp>
        <p:nvSpPr>
          <p:cNvPr id="637955" name="AutoShape 3"/>
          <p:cNvSpPr>
            <a:spLocks noChangeArrowheads="1"/>
          </p:cNvSpPr>
          <p:nvPr/>
        </p:nvSpPr>
        <p:spPr bwMode="auto">
          <a:xfrm>
            <a:off x="827088" y="2746244"/>
            <a:ext cx="7316812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engineers.Add(jack.ID,jack);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SE engineer = engineers["000"];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engineers.Remove("000");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</p:txBody>
      </p:sp>
      <p:sp>
        <p:nvSpPr>
          <p:cNvPr id="637956" name="AutoShape 4"/>
          <p:cNvSpPr>
            <a:spLocks noChangeArrowheads="1"/>
          </p:cNvSpPr>
          <p:nvPr/>
        </p:nvSpPr>
        <p:spPr bwMode="auto">
          <a:xfrm>
            <a:off x="4789484" y="2786058"/>
            <a:ext cx="2354284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添加一对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Key/Value</a:t>
            </a:r>
          </a:p>
        </p:txBody>
      </p:sp>
      <p:sp>
        <p:nvSpPr>
          <p:cNvPr id="637957" name="AutoShape 5"/>
          <p:cNvSpPr>
            <a:spLocks noChangeArrowheads="1"/>
          </p:cNvSpPr>
          <p:nvPr/>
        </p:nvSpPr>
        <p:spPr bwMode="auto">
          <a:xfrm>
            <a:off x="4789484" y="3362321"/>
            <a:ext cx="237648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获取元素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637958" name="AutoShape 6"/>
          <p:cNvSpPr>
            <a:spLocks noChangeArrowheads="1"/>
          </p:cNvSpPr>
          <p:nvPr/>
        </p:nvSpPr>
        <p:spPr bwMode="auto">
          <a:xfrm>
            <a:off x="4789484" y="3938583"/>
            <a:ext cx="237648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删除元素</a:t>
            </a:r>
          </a:p>
        </p:txBody>
      </p:sp>
      <p:sp>
        <p:nvSpPr>
          <p:cNvPr id="637959" name="AutoShape 7"/>
          <p:cNvSpPr>
            <a:spLocks noChangeArrowheads="1"/>
          </p:cNvSpPr>
          <p:nvPr/>
        </p:nvSpPr>
        <p:spPr bwMode="auto">
          <a:xfrm>
            <a:off x="827088" y="4654655"/>
            <a:ext cx="7316787" cy="15604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//Dictionary&lt;string,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&gt; </a:t>
            </a: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方式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foreach (</a:t>
            </a:r>
            <a:r>
              <a:rPr lang="en-US" altLang="en-US" b="1" noProof="1">
                <a:solidFill>
                  <a:srgbClr val="0000FF"/>
                </a:solidFill>
              </a:rPr>
              <a:t>SE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se in</a:t>
            </a:r>
            <a:r>
              <a:rPr lang="en-US" altLang="en-US" b="1" noProof="1">
                <a:solidFill>
                  <a:srgbClr val="0000FF"/>
                </a:solidFill>
              </a:rPr>
              <a:t> engineers.Values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MessageBox.Show(se.SayHi());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7960" name="AutoShape 8"/>
          <p:cNvSpPr>
            <a:spLocks noChangeArrowheads="1"/>
          </p:cNvSpPr>
          <p:nvPr/>
        </p:nvSpPr>
        <p:spPr bwMode="auto">
          <a:xfrm>
            <a:off x="5072066" y="5072074"/>
            <a:ext cx="149226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遍历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Values</a:t>
            </a:r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2123728" y="3357562"/>
            <a:ext cx="208915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1763688" y="3929066"/>
            <a:ext cx="1803400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2483768" y="5072074"/>
            <a:ext cx="2160587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1691680" y="2786058"/>
            <a:ext cx="2305050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1758" name="AutoShape 30"/>
          <p:cNvSpPr>
            <a:spLocks noChangeArrowheads="1"/>
          </p:cNvSpPr>
          <p:nvPr/>
        </p:nvSpPr>
        <p:spPr bwMode="auto">
          <a:xfrm>
            <a:off x="827088" y="1830652"/>
            <a:ext cx="7316812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Dictionary&lt;string, SE&gt; engineers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 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= new Dictionary&lt;</a:t>
            </a:r>
            <a:r>
              <a:rPr lang="en-US" altLang="zh-CN" b="1" noProof="1">
                <a:solidFill>
                  <a:srgbClr val="0000FF"/>
                </a:solidFill>
              </a:rPr>
              <a:t>string,SE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&gt;();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7983" name="AutoShape 31"/>
          <p:cNvSpPr>
            <a:spLocks noChangeArrowheads="1"/>
          </p:cNvSpPr>
          <p:nvPr/>
        </p:nvSpPr>
        <p:spPr bwMode="auto">
          <a:xfrm>
            <a:off x="4624404" y="1714488"/>
            <a:ext cx="2376488" cy="408623"/>
          </a:xfrm>
          <a:prstGeom prst="wedgeRoundRectCallout">
            <a:avLst>
              <a:gd name="adj1" fmla="val 35374"/>
              <a:gd name="adj2" fmla="val -520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Key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存储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sp>
        <p:nvSpPr>
          <p:cNvPr id="637984" name="AutoShape 32"/>
          <p:cNvSpPr>
            <a:spLocks noChangeArrowheads="1"/>
          </p:cNvSpPr>
          <p:nvPr/>
        </p:nvSpPr>
        <p:spPr bwMode="auto">
          <a:xfrm>
            <a:off x="6040438" y="2214554"/>
            <a:ext cx="2246338" cy="408623"/>
          </a:xfrm>
          <a:prstGeom prst="wedgeRoundRectCallout">
            <a:avLst>
              <a:gd name="adj1" fmla="val -51271"/>
              <a:gd name="adj2" fmla="val 189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存储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sp>
        <p:nvSpPr>
          <p:cNvPr id="31761" name="Rectangle 33"/>
          <p:cNvSpPr>
            <a:spLocks noChangeArrowheads="1"/>
          </p:cNvSpPr>
          <p:nvPr/>
        </p:nvSpPr>
        <p:spPr bwMode="auto">
          <a:xfrm>
            <a:off x="785786" y="1279516"/>
            <a:ext cx="72739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利用</a:t>
            </a:r>
            <a:r>
              <a:rPr lang="en-US" altLang="zh-CN" sz="2800" b="1" dirty="0">
                <a:latin typeface="+mn-lt"/>
                <a:ea typeface="+mn-ea"/>
              </a:rPr>
              <a:t>Dictionary&lt;K,V&gt;</a:t>
            </a:r>
            <a:r>
              <a:rPr lang="zh-CN" altLang="en-US" sz="2800" b="1" dirty="0">
                <a:latin typeface="+mn-lt"/>
                <a:ea typeface="+mn-ea"/>
              </a:rPr>
              <a:t>存储工程师列表</a:t>
            </a:r>
            <a:endParaRPr lang="en-US" altLang="zh-CN" sz="2800" b="1" dirty="0">
              <a:latin typeface="+mn-lt"/>
              <a:ea typeface="+mn-ea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5500694" y="242886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V="1">
            <a:off x="4760592" y="2071678"/>
            <a:ext cx="311473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nimBg="1"/>
      <p:bldP spid="637956" grpId="0" animBg="1"/>
      <p:bldP spid="637957" grpId="0" animBg="1"/>
      <p:bldP spid="637958" grpId="0" animBg="1"/>
      <p:bldP spid="637959" grpId="0" animBg="1"/>
      <p:bldP spid="637960" grpId="0" animBg="1"/>
      <p:bldP spid="637963" grpId="0" animBg="1"/>
      <p:bldP spid="637964" grpId="0" animBg="1"/>
      <p:bldP spid="637965" grpId="0" animBg="1"/>
      <p:bldP spid="637971" grpId="0" animBg="1"/>
      <p:bldP spid="637983" grpId="0" animBg="1"/>
      <p:bldP spid="637984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Dictionary&lt;K,V&gt;</a:t>
            </a:r>
            <a:r>
              <a:rPr lang="zh-CN" altLang="en-US"/>
              <a:t>与</a:t>
            </a:r>
            <a:r>
              <a:rPr lang="en-US" altLang="zh-CN"/>
              <a:t>Hashtable</a:t>
            </a: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85786" y="1276350"/>
            <a:ext cx="7920037" cy="5248275"/>
          </a:xfrm>
        </p:spPr>
        <p:txBody>
          <a:bodyPr>
            <a:normAutofit/>
          </a:bodyPr>
          <a:lstStyle/>
          <a:p>
            <a:pPr eaLnBrk="1" hangingPunct="1">
              <a:buSzPct val="80000"/>
            </a:pPr>
            <a:r>
              <a:rPr lang="zh-CN" altLang="en-US" sz="2400" dirty="0"/>
              <a:t>访问 </a:t>
            </a:r>
            <a:r>
              <a:rPr lang="en-US" altLang="zh-CN" sz="2400" dirty="0"/>
              <a:t>Dictionary&lt;K,V&gt; </a:t>
            </a:r>
            <a:r>
              <a:rPr lang="zh-CN" altLang="en-US" sz="2400" dirty="0"/>
              <a:t>与 </a:t>
            </a:r>
            <a:r>
              <a:rPr lang="en-US" altLang="zh-CN" sz="2400" dirty="0" err="1"/>
              <a:t>Hashtable</a:t>
            </a:r>
            <a:r>
              <a:rPr lang="en-US" altLang="zh-CN" sz="2400" dirty="0"/>
              <a:t> </a:t>
            </a:r>
            <a:r>
              <a:rPr lang="zh-CN" altLang="en-US" sz="2400" dirty="0"/>
              <a:t>的对比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2000242"/>
          <a:ext cx="7286676" cy="335758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异同点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Dictionary&lt;K,V&gt;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Hashtable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不同点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增加元素时类型严格检查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可以增加任何类型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无需装箱拆箱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需要装箱拆箱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3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通过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Key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获取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Value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添加对象方法相同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遍历方法相同</a:t>
                      </a:r>
                    </a:p>
                  </a:txBody>
                  <a:tcPr marL="97084" marR="9708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3" name="Picture 5" descr="泛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351223"/>
            <a:ext cx="3097213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泛型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84254" y="1142984"/>
            <a:ext cx="7645398" cy="150019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泛型</a:t>
            </a:r>
          </a:p>
          <a:p>
            <a:pPr lvl="1" eaLnBrk="1" hangingPunct="1"/>
            <a:r>
              <a:rPr lang="zh-CN" altLang="en-US" sz="2400" dirty="0"/>
              <a:t>操作的数据类型被定义为一个参数</a:t>
            </a:r>
          </a:p>
          <a:p>
            <a:pPr eaLnBrk="1" hangingPunct="1"/>
            <a:r>
              <a:rPr lang="zh-CN" altLang="en-US" sz="2400" dirty="0"/>
              <a:t>泛型类</a:t>
            </a:r>
          </a:p>
        </p:txBody>
      </p:sp>
      <p:sp>
        <p:nvSpPr>
          <p:cNvPr id="601098" name="AutoShape 10"/>
          <p:cNvSpPr>
            <a:spLocks noChangeArrowheads="1"/>
          </p:cNvSpPr>
          <p:nvPr/>
        </p:nvSpPr>
        <p:spPr bwMode="auto">
          <a:xfrm>
            <a:off x="5929322" y="4500570"/>
            <a:ext cx="2303463" cy="1328023"/>
          </a:xfrm>
          <a:prstGeom prst="wedgeRoundRectCallout">
            <a:avLst>
              <a:gd name="adj1" fmla="val -49939"/>
              <a:gd name="adj2" fmla="val 141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如何选中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ComboBox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中的一项后，获得对应的一个对象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6715141" y="4143379"/>
            <a:ext cx="71437" cy="3571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6" name="组合 72"/>
          <p:cNvGrpSpPr>
            <a:grpSpLocks/>
          </p:cNvGrpSpPr>
          <p:nvPr/>
        </p:nvGrpSpPr>
        <p:grpSpPr bwMode="auto">
          <a:xfrm>
            <a:off x="4786314" y="2714620"/>
            <a:ext cx="985838" cy="422275"/>
            <a:chOff x="1000100" y="1173499"/>
            <a:chExt cx="986586" cy="422603"/>
          </a:xfrm>
        </p:grpSpPr>
        <p:pic>
          <p:nvPicPr>
            <p:cNvPr id="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19" name="组合 71"/>
          <p:cNvGrpSpPr/>
          <p:nvPr/>
        </p:nvGrpSpPr>
        <p:grpSpPr>
          <a:xfrm>
            <a:off x="130487" y="2786058"/>
            <a:ext cx="1000132" cy="400110"/>
            <a:chOff x="1000100" y="1801286"/>
            <a:chExt cx="1000132" cy="400110"/>
          </a:xfrm>
        </p:grpSpPr>
        <p:pic>
          <p:nvPicPr>
            <p:cNvPr id="2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928662" y="3357562"/>
            <a:ext cx="2857520" cy="17145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public class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类名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//……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000232" y="4286256"/>
            <a:ext cx="2571768" cy="1328023"/>
          </a:xfrm>
          <a:prstGeom prst="wedgeRoundRectCallout">
            <a:avLst>
              <a:gd name="adj1" fmla="val -49939"/>
              <a:gd name="adj2" fmla="val 141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指类型参数，代表具体的数据类型，可以是类类型，也可以是基本数据类型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3071802" y="3786190"/>
            <a:ext cx="45719" cy="50006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8" grpId="0" animBg="1"/>
      <p:bldP spid="14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本章任务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sz="2400" dirty="0"/>
              <a:t>实现员工信息管理（新增、查询、删除）</a:t>
            </a:r>
          </a:p>
          <a:p>
            <a:r>
              <a:rPr lang="zh-CN" altLang="en-US" sz="2400" dirty="0"/>
              <a:t>实现员工考勤管理（签到、签退）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6148" name="图片 5" descr="员工信息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643188"/>
            <a:ext cx="453866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图片 6" descr="员工考勤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3000375"/>
            <a:ext cx="3794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泛型的重要性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5840" y="1285888"/>
            <a:ext cx="7643812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泛型的重要性</a:t>
            </a:r>
            <a:endParaRPr lang="en-US" altLang="zh-CN" sz="2800" b="1" dirty="0">
              <a:latin typeface="+mn-lt"/>
              <a:ea typeface="+mn-ea"/>
            </a:endParaRPr>
          </a:p>
        </p:txBody>
      </p:sp>
      <p:graphicFrame>
        <p:nvGraphicFramePr>
          <p:cNvPr id="10" name="内容占位符 3"/>
          <p:cNvGraphicFramePr>
            <a:graphicFrameLocks/>
          </p:cNvGraphicFramePr>
          <p:nvPr/>
        </p:nvGraphicFramePr>
        <p:xfrm>
          <a:off x="1357290" y="2000240"/>
          <a:ext cx="521497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椭圆 10"/>
          <p:cNvSpPr/>
          <p:nvPr/>
        </p:nvSpPr>
        <p:spPr bwMode="auto">
          <a:xfrm>
            <a:off x="1428750" y="2071679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2" name="内容占位符 3"/>
          <p:cNvGraphicFramePr>
            <a:graphicFrameLocks/>
          </p:cNvGraphicFramePr>
          <p:nvPr/>
        </p:nvGraphicFramePr>
        <p:xfrm>
          <a:off x="1357290" y="2714620"/>
          <a:ext cx="5286412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1428750" y="2786054"/>
            <a:ext cx="357188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7" name="内容占位符 3"/>
          <p:cNvGraphicFramePr>
            <a:graphicFrameLocks/>
          </p:cNvGraphicFramePr>
          <p:nvPr/>
        </p:nvGraphicFramePr>
        <p:xfrm>
          <a:off x="1357290" y="3428989"/>
          <a:ext cx="521497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9" name="椭圆 18"/>
          <p:cNvSpPr/>
          <p:nvPr/>
        </p:nvSpPr>
        <p:spPr bwMode="auto">
          <a:xfrm>
            <a:off x="1428728" y="3500429"/>
            <a:ext cx="357187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0" name="内容占位符 3"/>
          <p:cNvGraphicFramePr>
            <a:graphicFrameLocks/>
          </p:cNvGraphicFramePr>
          <p:nvPr/>
        </p:nvGraphicFramePr>
        <p:xfrm>
          <a:off x="1357290" y="4143369"/>
          <a:ext cx="5214974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1" name="椭圆 20"/>
          <p:cNvSpPr/>
          <p:nvPr/>
        </p:nvSpPr>
        <p:spPr bwMode="auto">
          <a:xfrm>
            <a:off x="1428728" y="4214804"/>
            <a:ext cx="357187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实现考勤信息管理</a:t>
            </a:r>
            <a:r>
              <a:rPr lang="en-US" altLang="zh-CN" dirty="0"/>
              <a:t>2-1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2874" y="1768834"/>
            <a:ext cx="8841600" cy="1285876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实现员工信息和考勤管理系统</a:t>
            </a:r>
          </a:p>
          <a:p>
            <a:pPr lvl="2" eaLnBrk="1" hangingPunct="1"/>
            <a:r>
              <a:rPr lang="zh-CN" altLang="en-US" dirty="0"/>
              <a:t>实现新增员工（员工</a:t>
            </a:r>
            <a:r>
              <a:rPr lang="en-US" altLang="zh-CN" dirty="0"/>
              <a:t>ID</a:t>
            </a:r>
            <a:r>
              <a:rPr lang="zh-CN" altLang="en-US" dirty="0"/>
              <a:t>唯一）</a:t>
            </a:r>
          </a:p>
          <a:p>
            <a:pPr lvl="2" eaLnBrk="1" hangingPunct="1"/>
            <a:r>
              <a:rPr lang="zh-CN" altLang="en-US" dirty="0"/>
              <a:t>使用</a:t>
            </a:r>
            <a:r>
              <a:rPr lang="en-US" altLang="zh-CN" dirty="0" err="1"/>
              <a:t>DataGridView</a:t>
            </a:r>
            <a:r>
              <a:rPr lang="zh-CN" altLang="en-US" dirty="0"/>
              <a:t>控件展示员工列表</a:t>
            </a:r>
          </a:p>
        </p:txBody>
      </p:sp>
      <p:pic>
        <p:nvPicPr>
          <p:cNvPr id="3584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0" y="3411903"/>
            <a:ext cx="4049713" cy="2700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584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3411903"/>
            <a:ext cx="2476500" cy="2524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7"/>
          <p:cNvGrpSpPr>
            <a:grpSpLocks/>
          </p:cNvGrpSpPr>
          <p:nvPr/>
        </p:nvGrpSpPr>
        <p:grpSpPr bwMode="auto">
          <a:xfrm>
            <a:off x="71406" y="1268760"/>
            <a:ext cx="1109662" cy="500062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  <p:transition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实现考勤信息管理</a:t>
            </a:r>
            <a:r>
              <a:rPr lang="en-US" altLang="zh-CN" dirty="0"/>
              <a:t>2-2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2874" y="1618393"/>
            <a:ext cx="8841600" cy="128587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/>
              <a:t>实现思路</a:t>
            </a:r>
          </a:p>
          <a:p>
            <a:pPr lvl="1" eaLnBrk="1" hangingPunct="1"/>
            <a:r>
              <a:rPr lang="zh-CN" altLang="en-US" sz="2400" dirty="0"/>
              <a:t>实现新增功能</a:t>
            </a:r>
          </a:p>
          <a:p>
            <a:pPr lvl="1" eaLnBrk="1" hangingPunct="1"/>
            <a:r>
              <a:rPr lang="zh-CN" altLang="en-US" sz="2400" dirty="0"/>
              <a:t>实现展示员工列表功能</a:t>
            </a:r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确保员工信息的唯一性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在添加信息时遍历员工列表。如果有员工</a:t>
            </a:r>
            <a:r>
              <a:rPr lang="en-US" altLang="zh-CN" sz="2400" dirty="0"/>
              <a:t>ID</a:t>
            </a:r>
            <a:r>
              <a:rPr lang="zh-CN" altLang="en-US" sz="2400" dirty="0"/>
              <a:t>和新增员工的</a:t>
            </a:r>
            <a:r>
              <a:rPr lang="en-US" altLang="zh-CN" sz="2400" dirty="0"/>
              <a:t>ID</a:t>
            </a:r>
            <a:r>
              <a:rPr lang="zh-CN" altLang="en-US" sz="2400" dirty="0"/>
              <a:t>相同，则提示不可添加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使用</a:t>
            </a:r>
            <a:r>
              <a:rPr lang="en-US" altLang="zh-CN" sz="2400" dirty="0" err="1"/>
              <a:t>DataGridView</a:t>
            </a:r>
            <a:r>
              <a:rPr lang="zh-CN" altLang="en-US" sz="2400" dirty="0"/>
              <a:t>控件展示集合信息</a:t>
            </a:r>
          </a:p>
          <a:p>
            <a:pPr lvl="1" eaLnBrk="1" hangingPunct="1"/>
            <a:endParaRPr lang="zh-CN" altLang="en-US" sz="2400" dirty="0"/>
          </a:p>
          <a:p>
            <a:pPr lvl="2" eaLnBrk="1" hangingPunct="1"/>
            <a:endParaRPr lang="zh-CN" altLang="en-US" dirty="0"/>
          </a:p>
        </p:txBody>
      </p:sp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1042988" y="6000904"/>
            <a:ext cx="7272337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this.dgvProgrammer.</a:t>
            </a:r>
            <a:r>
              <a:rPr lang="en-US" altLang="en-US" b="1" noProof="1">
                <a:solidFill>
                  <a:srgbClr val="170AC2"/>
                </a:solidFill>
                <a:latin typeface="+mn-lt"/>
              </a:rPr>
              <a:t>DataSource = new BindingList&lt;SE&gt;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</p:txBody>
      </p:sp>
      <p:grpSp>
        <p:nvGrpSpPr>
          <p:cNvPr id="2" name="组合 67"/>
          <p:cNvGrpSpPr>
            <a:grpSpLocks/>
          </p:cNvGrpSpPr>
          <p:nvPr/>
        </p:nvGrpSpPr>
        <p:grpSpPr bwMode="auto">
          <a:xfrm>
            <a:off x="71406" y="1118319"/>
            <a:ext cx="1109662" cy="500062"/>
            <a:chOff x="6072198" y="1142984"/>
            <a:chExt cx="1109759" cy="500066"/>
          </a:xfrm>
        </p:grpSpPr>
        <p:pic>
          <p:nvPicPr>
            <p:cNvPr id="3687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4" name="组合 56"/>
          <p:cNvGrpSpPr/>
          <p:nvPr/>
        </p:nvGrpSpPr>
        <p:grpSpPr>
          <a:xfrm>
            <a:off x="71406" y="5271735"/>
            <a:ext cx="986585" cy="461521"/>
            <a:chOff x="3786182" y="3824735"/>
            <a:chExt cx="986585" cy="461521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6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员工信息查询和删除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2874" y="1624818"/>
            <a:ext cx="8841600" cy="128587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实现根据员工工号进行模糊查询</a:t>
            </a:r>
          </a:p>
          <a:p>
            <a:pPr lvl="1" eaLnBrk="1" hangingPunct="1"/>
            <a:r>
              <a:rPr lang="zh-CN" altLang="en-US" dirty="0"/>
              <a:t>实现删除员工信息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2975787"/>
            <a:ext cx="5057775" cy="336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93416" y="1124744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签到和签退</a:t>
            </a:r>
            <a:r>
              <a:rPr lang="en-US" altLang="zh-CN" dirty="0"/>
              <a:t>2-1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2874" y="1742200"/>
            <a:ext cx="8841600" cy="128587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/>
              <a:t>需求说明</a:t>
            </a:r>
          </a:p>
          <a:p>
            <a:pPr lvl="1" eaLnBrk="1" hangingPunct="1"/>
            <a:r>
              <a:rPr lang="zh-CN" altLang="en-US" sz="2400" dirty="0"/>
              <a:t>实现员工签到和签退</a:t>
            </a:r>
          </a:p>
          <a:p>
            <a:pPr lvl="2" eaLnBrk="1" hangingPunct="1"/>
            <a:r>
              <a:rPr lang="zh-CN" altLang="en-US" dirty="0"/>
              <a:t>每天只能签到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</a:p>
          <a:p>
            <a:pPr lvl="2" eaLnBrk="1" hangingPunct="1"/>
            <a:r>
              <a:rPr lang="zh-CN" altLang="en-US" dirty="0"/>
              <a:t>签退前必须已经签到</a:t>
            </a:r>
          </a:p>
          <a:p>
            <a:pPr lvl="2" eaLnBrk="1" hangingPunct="1">
              <a:buFontTx/>
              <a:buNone/>
            </a:pPr>
            <a:endParaRPr lang="zh-CN" altLang="en-US" dirty="0"/>
          </a:p>
        </p:txBody>
      </p:sp>
      <p:pic>
        <p:nvPicPr>
          <p:cNvPr id="39940" name="Picture 6" descr="签到签退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3456707"/>
            <a:ext cx="4643438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67"/>
          <p:cNvGrpSpPr>
            <a:grpSpLocks/>
          </p:cNvGrpSpPr>
          <p:nvPr/>
        </p:nvGrpSpPr>
        <p:grpSpPr bwMode="auto">
          <a:xfrm>
            <a:off x="71406" y="1242126"/>
            <a:ext cx="1109662" cy="500062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  <p:transition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签到和签退</a:t>
            </a:r>
            <a:r>
              <a:rPr lang="en-US" altLang="zh-CN" dirty="0"/>
              <a:t>2-2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2874" y="1711076"/>
            <a:ext cx="8841600" cy="128587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/>
              <a:t>实现思路</a:t>
            </a:r>
          </a:p>
          <a:p>
            <a:pPr lvl="1" eaLnBrk="1" hangingPunct="1"/>
            <a:r>
              <a:rPr lang="zh-CN" altLang="en-US" sz="2400" dirty="0"/>
              <a:t>编写考勤记录类</a:t>
            </a:r>
            <a:r>
              <a:rPr lang="en-US" altLang="zh-CN" sz="2400" dirty="0"/>
              <a:t>Record</a:t>
            </a:r>
          </a:p>
          <a:p>
            <a:pPr lvl="2" eaLnBrk="1" hangingPunct="1"/>
            <a:r>
              <a:rPr lang="en-US" altLang="zh-CN" dirty="0"/>
              <a:t>Record</a:t>
            </a:r>
            <a:r>
              <a:rPr lang="zh-CN" altLang="en-US" dirty="0"/>
              <a:t>属性：员工</a:t>
            </a:r>
            <a:r>
              <a:rPr lang="en-US" altLang="zh-CN" dirty="0"/>
              <a:t>ID</a:t>
            </a:r>
            <a:r>
              <a:rPr lang="zh-CN" altLang="en-US" dirty="0"/>
              <a:t>、员工姓名、签到时间、签退时间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Dictionary&lt;string</a:t>
            </a:r>
            <a:r>
              <a:rPr lang="en-US" altLang="zh-CN" sz="2400" noProof="1"/>
              <a:t>,</a:t>
            </a:r>
            <a:r>
              <a:rPr lang="en-US" altLang="zh-CN" sz="2400" dirty="0"/>
              <a:t>Record&gt;</a:t>
            </a:r>
            <a:r>
              <a:rPr lang="zh-CN" altLang="en-US" sz="2400" dirty="0"/>
              <a:t>保存考勤记录</a:t>
            </a:r>
          </a:p>
          <a:p>
            <a:pPr lvl="1" eaLnBrk="1" hangingPunct="1"/>
            <a:r>
              <a:rPr lang="zh-CN" altLang="en-US" sz="2400" dirty="0"/>
              <a:t>编写签到和签退响应，并给出相应提示</a:t>
            </a:r>
          </a:p>
        </p:txBody>
      </p:sp>
      <p:grpSp>
        <p:nvGrpSpPr>
          <p:cNvPr id="2" name="组合 67"/>
          <p:cNvGrpSpPr>
            <a:grpSpLocks/>
          </p:cNvGrpSpPr>
          <p:nvPr/>
        </p:nvGrpSpPr>
        <p:grpSpPr bwMode="auto">
          <a:xfrm>
            <a:off x="71406" y="1211002"/>
            <a:ext cx="1109662" cy="500063"/>
            <a:chOff x="6072198" y="1142984"/>
            <a:chExt cx="1109759" cy="500066"/>
          </a:xfrm>
        </p:grpSpPr>
        <p:pic>
          <p:nvPicPr>
            <p:cNvPr id="4096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  <p:transition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显示员工考勤记录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84254" y="1443736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 err="1"/>
              <a:t>DataGridView</a:t>
            </a:r>
            <a:r>
              <a:rPr lang="zh-CN" altLang="en-US" dirty="0"/>
              <a:t>控件显示员工考勤记录</a:t>
            </a:r>
          </a:p>
        </p:txBody>
      </p:sp>
      <p:pic>
        <p:nvPicPr>
          <p:cNvPr id="41988" name="图片 6" descr="员工考勤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2401007"/>
            <a:ext cx="4000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AutoShape 6"/>
          <p:cNvSpPr>
            <a:spLocks noChangeArrowheads="1"/>
          </p:cNvSpPr>
          <p:nvPr/>
        </p:nvSpPr>
        <p:spPr bwMode="auto">
          <a:xfrm>
            <a:off x="928688" y="5352715"/>
            <a:ext cx="7921625" cy="1172629"/>
          </a:xfrm>
          <a:prstGeom prst="roundRect">
            <a:avLst>
              <a:gd name="adj" fmla="val 12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rgbClr val="170AC2"/>
                </a:solidFill>
                <a:latin typeface="+mn-lt"/>
              </a:rPr>
              <a:t>BindingSource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bs = new BindingSource();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创建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BindingSource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</a:t>
            </a:r>
            <a:endParaRPr lang="zh-CN" altLang="en-US" b="1" noProof="1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rgbClr val="170AC2"/>
                </a:solidFill>
                <a:latin typeface="+mn-lt"/>
              </a:rPr>
              <a:t>bs.DataSource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en-US" b="1" noProof="1">
                <a:solidFill>
                  <a:srgbClr val="170AC2"/>
                </a:solidFill>
                <a:latin typeface="+mn-lt"/>
              </a:rPr>
              <a:t>recordList.Values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设置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DataSource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为字典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Values</a:t>
            </a:r>
            <a:endParaRPr lang="en-US" altLang="en-US" b="1" noProof="1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this.dgvRecords.DataSource = bs;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设置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dgv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Records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DataSource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1406" y="1236496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56"/>
          <p:cNvGrpSpPr/>
          <p:nvPr/>
        </p:nvGrpSpPr>
        <p:grpSpPr>
          <a:xfrm>
            <a:off x="97310" y="4420749"/>
            <a:ext cx="986585" cy="461521"/>
            <a:chOff x="3786182" y="3824735"/>
            <a:chExt cx="986585" cy="461521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6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85786" y="4857556"/>
            <a:ext cx="764539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DataGridView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显示字典泛型集合数据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总结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84254" y="1276351"/>
            <a:ext cx="7931150" cy="501017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err="1"/>
              <a:t>ArrayList</a:t>
            </a:r>
            <a:r>
              <a:rPr lang="zh-CN" altLang="en-US" sz="2400" dirty="0"/>
              <a:t>集合可以动态维护，访问元素时需要类型转换</a:t>
            </a:r>
            <a:endParaRPr lang="en-US" altLang="zh-CN" sz="2400" dirty="0"/>
          </a:p>
          <a:p>
            <a:pPr eaLnBrk="1" hangingPunct="1"/>
            <a:r>
              <a:rPr lang="en-US" sz="2400" dirty="0" err="1"/>
              <a:t>Hashtable</a:t>
            </a:r>
            <a:r>
              <a:rPr lang="zh-CN" altLang="en-US" sz="2400" dirty="0"/>
              <a:t>的元素都是以键</a:t>
            </a:r>
            <a:r>
              <a:rPr lang="en-US" sz="2400" dirty="0"/>
              <a:t>/</a:t>
            </a:r>
            <a:r>
              <a:rPr lang="zh-CN" altLang="en-US" sz="2400" dirty="0"/>
              <a:t>值对的形式存在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不能通过索引访问元素，只能通过</a:t>
            </a:r>
            <a:r>
              <a:rPr lang="en-US" sz="2400" dirty="0"/>
              <a:t>Key</a:t>
            </a:r>
            <a:r>
              <a:rPr lang="zh-CN" altLang="en-US" sz="2400" dirty="0"/>
              <a:t>访问</a:t>
            </a:r>
            <a:r>
              <a:rPr lang="en-US" sz="2400" dirty="0"/>
              <a:t>Value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泛型提供了更好的类型安全性；性能高，避免繁琐的装箱拆箱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/>
              <a:t>泛型集合可约束它所存储的对象的类型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访问泛型集合中的元素无须进行类型转换</a:t>
            </a:r>
          </a:p>
        </p:txBody>
      </p:sp>
    </p:spTree>
  </p:cSld>
  <p:clrMapOvr>
    <a:masterClrMapping/>
  </p:clrMapOvr>
  <p:transition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447447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本章目标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理解集合的概念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会使用集合初始化器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熟练使用集合访问数据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理解泛型的概念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熟练使用各种泛型集合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数组的局限性</a:t>
            </a:r>
          </a:p>
        </p:txBody>
      </p:sp>
      <p:sp>
        <p:nvSpPr>
          <p:cNvPr id="602122" name="Rectangle 10"/>
          <p:cNvSpPr>
            <a:spLocks noGrp="1" noChangeArrowheads="1"/>
          </p:cNvSpPr>
          <p:nvPr>
            <p:ph sz="quarter" idx="10"/>
          </p:nvPr>
        </p:nvSpPr>
        <p:spPr>
          <a:xfrm>
            <a:off x="784254" y="5883541"/>
            <a:ext cx="7645398" cy="785819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能否建立一个动态的“数组” ？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901724" y="1561824"/>
            <a:ext cx="7170738" cy="1892826"/>
          </a:xfrm>
          <a:prstGeom prst="roundRect">
            <a:avLst>
              <a:gd name="adj" fmla="val 135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个工程师对象组成的数组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]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= 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en-US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];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engineers[0] = new SE();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engineers[1] = new SE();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</p:txBody>
      </p:sp>
      <p:sp>
        <p:nvSpPr>
          <p:cNvPr id="602116" name="AutoShape 4"/>
          <p:cNvSpPr>
            <a:spLocks noChangeArrowheads="1"/>
          </p:cNvSpPr>
          <p:nvPr/>
        </p:nvSpPr>
        <p:spPr bwMode="auto">
          <a:xfrm>
            <a:off x="1319160" y="3588009"/>
            <a:ext cx="33750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如果每个部门的人数不固定 </a:t>
            </a:r>
          </a:p>
        </p:txBody>
      </p:sp>
      <p:sp>
        <p:nvSpPr>
          <p:cNvPr id="602117" name="AutoShape 5"/>
          <p:cNvSpPr>
            <a:spLocks noChangeArrowheads="1"/>
          </p:cNvSpPr>
          <p:nvPr/>
        </p:nvSpPr>
        <p:spPr bwMode="auto">
          <a:xfrm>
            <a:off x="1285852" y="4235709"/>
            <a:ext cx="33750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部门中来了一个新同事 </a:t>
            </a:r>
          </a:p>
        </p:txBody>
      </p:sp>
      <p:sp>
        <p:nvSpPr>
          <p:cNvPr id="602119" name="AutoShape 7"/>
          <p:cNvSpPr>
            <a:spLocks noChangeArrowheads="1"/>
          </p:cNvSpPr>
          <p:nvPr/>
        </p:nvSpPr>
        <p:spPr bwMode="auto">
          <a:xfrm>
            <a:off x="1109668" y="5240600"/>
            <a:ext cx="1757351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调整大小困难</a:t>
            </a:r>
          </a:p>
        </p:txBody>
      </p:sp>
      <p:sp>
        <p:nvSpPr>
          <p:cNvPr id="602121" name="AutoShape 9"/>
          <p:cNvSpPr>
            <a:spLocks noChangeArrowheads="1"/>
          </p:cNvSpPr>
          <p:nvPr/>
        </p:nvSpPr>
        <p:spPr bwMode="auto">
          <a:xfrm>
            <a:off x="3038494" y="5237415"/>
            <a:ext cx="1749432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增加元素困难</a:t>
            </a:r>
          </a:p>
        </p:txBody>
      </p:sp>
      <p:sp>
        <p:nvSpPr>
          <p:cNvPr id="602123" name="AutoShape 11"/>
          <p:cNvSpPr>
            <a:spLocks noChangeArrowheads="1"/>
          </p:cNvSpPr>
          <p:nvPr/>
        </p:nvSpPr>
        <p:spPr bwMode="gray">
          <a:xfrm>
            <a:off x="5424435" y="3588009"/>
            <a:ext cx="2270154" cy="5207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重新定义数组 </a:t>
            </a:r>
          </a:p>
        </p:txBody>
      </p:sp>
      <p:sp>
        <p:nvSpPr>
          <p:cNvPr id="602124" name="AutoShape 12"/>
          <p:cNvSpPr>
            <a:spLocks/>
          </p:cNvSpPr>
          <p:nvPr/>
        </p:nvSpPr>
        <p:spPr bwMode="auto">
          <a:xfrm>
            <a:off x="4741839" y="3732471"/>
            <a:ext cx="504825" cy="863600"/>
          </a:xfrm>
          <a:prstGeom prst="rightBrace">
            <a:avLst>
              <a:gd name="adj1" fmla="val 14256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02129" name="AutoShape 17"/>
          <p:cNvSpPr>
            <a:spLocks noChangeArrowheads="1"/>
          </p:cNvSpPr>
          <p:nvPr/>
        </p:nvSpPr>
        <p:spPr bwMode="gray">
          <a:xfrm>
            <a:off x="5428198" y="4148396"/>
            <a:ext cx="2303462" cy="5207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数组长度定义很大 </a:t>
            </a: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1406" y="1146624"/>
            <a:ext cx="985838" cy="422275"/>
            <a:chOff x="1000100" y="1173499"/>
            <a:chExt cx="986586" cy="422603"/>
          </a:xfrm>
        </p:grpSpPr>
        <p:pic>
          <p:nvPicPr>
            <p:cNvPr id="820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 flipH="1">
            <a:off x="2717817" y="4989773"/>
            <a:ext cx="500066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2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22" grpId="0" build="p"/>
      <p:bldP spid="602119" grpId="0" animBg="1"/>
      <p:bldP spid="602121" grpId="0" animBg="1"/>
      <p:bldP spid="602123" grpId="0" animBg="1"/>
      <p:bldP spid="602124" grpId="0" animBg="1"/>
      <p:bldP spid="602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可维护动态长度的集合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err="1"/>
              <a:t>ArrayList</a:t>
            </a:r>
            <a:r>
              <a:rPr lang="zh-CN" altLang="en-US" sz="2400" dirty="0"/>
              <a:t>是一个可动态维护长度的集合</a:t>
            </a:r>
          </a:p>
        </p:txBody>
      </p:sp>
      <p:sp>
        <p:nvSpPr>
          <p:cNvPr id="603140" name="AutoShape 4"/>
          <p:cNvSpPr>
            <a:spLocks noChangeArrowheads="1"/>
          </p:cNvSpPr>
          <p:nvPr/>
        </p:nvSpPr>
        <p:spPr bwMode="gray">
          <a:xfrm>
            <a:off x="1331913" y="2708275"/>
            <a:ext cx="2735262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新增元素 </a:t>
            </a:r>
          </a:p>
        </p:txBody>
      </p:sp>
      <p:sp>
        <p:nvSpPr>
          <p:cNvPr id="603141" name="AutoShape 5"/>
          <p:cNvSpPr>
            <a:spLocks noChangeArrowheads="1"/>
          </p:cNvSpPr>
          <p:nvPr/>
        </p:nvSpPr>
        <p:spPr bwMode="gray">
          <a:xfrm>
            <a:off x="1331913" y="3716338"/>
            <a:ext cx="2735262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可删除元素 </a:t>
            </a:r>
          </a:p>
        </p:txBody>
      </p:sp>
      <p:sp>
        <p:nvSpPr>
          <p:cNvPr id="603142" name="AutoShape 6"/>
          <p:cNvSpPr>
            <a:spLocks noChangeArrowheads="1"/>
          </p:cNvSpPr>
          <p:nvPr/>
        </p:nvSpPr>
        <p:spPr bwMode="gray">
          <a:xfrm>
            <a:off x="1331913" y="4724400"/>
            <a:ext cx="2735262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可访问单个元素 </a:t>
            </a:r>
          </a:p>
        </p:txBody>
      </p:sp>
      <p:sp>
        <p:nvSpPr>
          <p:cNvPr id="603143" name="AutoShape 7"/>
          <p:cNvSpPr>
            <a:spLocks noChangeArrowheads="1"/>
          </p:cNvSpPr>
          <p:nvPr/>
        </p:nvSpPr>
        <p:spPr bwMode="auto">
          <a:xfrm>
            <a:off x="6659563" y="2960688"/>
            <a:ext cx="984271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6659563" y="3463925"/>
            <a:ext cx="984271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659563" y="3968750"/>
            <a:ext cx="984271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6659563" y="4473575"/>
            <a:ext cx="984271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603147" name="Oval 11"/>
          <p:cNvSpPr>
            <a:spLocks noChangeArrowheads="1"/>
          </p:cNvSpPr>
          <p:nvPr/>
        </p:nvSpPr>
        <p:spPr bwMode="auto">
          <a:xfrm>
            <a:off x="5651500" y="2962275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3148" name="Oval 12"/>
          <p:cNvSpPr>
            <a:spLocks noChangeArrowheads="1"/>
          </p:cNvSpPr>
          <p:nvPr/>
        </p:nvSpPr>
        <p:spPr bwMode="auto">
          <a:xfrm>
            <a:off x="5651500" y="3490913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3149" name="Oval 13"/>
          <p:cNvSpPr>
            <a:spLocks noChangeArrowheads="1"/>
          </p:cNvSpPr>
          <p:nvPr/>
        </p:nvSpPr>
        <p:spPr bwMode="auto">
          <a:xfrm>
            <a:off x="5651500" y="4008438"/>
            <a:ext cx="503237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03150" name="Oval 14"/>
          <p:cNvSpPr>
            <a:spLocks noChangeArrowheads="1"/>
          </p:cNvSpPr>
          <p:nvPr/>
        </p:nvSpPr>
        <p:spPr bwMode="auto">
          <a:xfrm>
            <a:off x="5651500" y="4545013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3151" name="AutoShape 15"/>
          <p:cNvSpPr>
            <a:spLocks noChangeArrowheads="1"/>
          </p:cNvSpPr>
          <p:nvPr/>
        </p:nvSpPr>
        <p:spPr bwMode="auto">
          <a:xfrm>
            <a:off x="5292725" y="5734050"/>
            <a:ext cx="14700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索引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下标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)</a:t>
            </a:r>
          </a:p>
        </p:txBody>
      </p:sp>
      <p:sp>
        <p:nvSpPr>
          <p:cNvPr id="603152" name="AutoShape 16"/>
          <p:cNvSpPr>
            <a:spLocks noChangeArrowheads="1"/>
          </p:cNvSpPr>
          <p:nvPr/>
        </p:nvSpPr>
        <p:spPr bwMode="auto">
          <a:xfrm>
            <a:off x="6659563" y="4978400"/>
            <a:ext cx="984271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object</a:t>
            </a:r>
          </a:p>
        </p:txBody>
      </p:sp>
      <p:sp>
        <p:nvSpPr>
          <p:cNvPr id="603153" name="Oval 17"/>
          <p:cNvSpPr>
            <a:spLocks noChangeArrowheads="1"/>
          </p:cNvSpPr>
          <p:nvPr/>
        </p:nvSpPr>
        <p:spPr bwMode="auto">
          <a:xfrm>
            <a:off x="5651500" y="5049838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3154" name="Oval 18"/>
          <p:cNvSpPr>
            <a:spLocks noChangeArrowheads="1"/>
          </p:cNvSpPr>
          <p:nvPr/>
        </p:nvSpPr>
        <p:spPr bwMode="auto">
          <a:xfrm>
            <a:off x="5651500" y="3502025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3155" name="Oval 19"/>
          <p:cNvSpPr>
            <a:spLocks noChangeArrowheads="1"/>
          </p:cNvSpPr>
          <p:nvPr/>
        </p:nvSpPr>
        <p:spPr bwMode="auto">
          <a:xfrm>
            <a:off x="5651500" y="4030663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3156" name="Oval 20"/>
          <p:cNvSpPr>
            <a:spLocks noChangeArrowheads="1"/>
          </p:cNvSpPr>
          <p:nvPr/>
        </p:nvSpPr>
        <p:spPr bwMode="auto">
          <a:xfrm>
            <a:off x="5651500" y="4548188"/>
            <a:ext cx="503237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03157" name="Oval 21"/>
          <p:cNvSpPr>
            <a:spLocks noChangeArrowheads="1"/>
          </p:cNvSpPr>
          <p:nvPr/>
        </p:nvSpPr>
        <p:spPr bwMode="auto">
          <a:xfrm>
            <a:off x="5651500" y="5084763"/>
            <a:ext cx="503238" cy="431800"/>
          </a:xfrm>
          <a:prstGeom prst="ellipse">
            <a:avLst/>
          </a:prstGeom>
          <a:solidFill>
            <a:srgbClr val="0070C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3159" name="AutoShape 23"/>
          <p:cNvSpPr>
            <a:spLocks noChangeArrowheads="1"/>
          </p:cNvSpPr>
          <p:nvPr/>
        </p:nvSpPr>
        <p:spPr bwMode="auto">
          <a:xfrm>
            <a:off x="7596188" y="2060575"/>
            <a:ext cx="1368425" cy="408623"/>
          </a:xfrm>
          <a:prstGeom prst="wedgeRoundRectCallout">
            <a:avLst>
              <a:gd name="adj1" fmla="val -31258"/>
              <a:gd name="adj2" fmla="val 464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ArrayList</a:t>
            </a:r>
          </a:p>
        </p:txBody>
      </p:sp>
      <p:sp>
        <p:nvSpPr>
          <p:cNvPr id="603160" name="AutoShape 24"/>
          <p:cNvSpPr>
            <a:spLocks noChangeArrowheads="1"/>
          </p:cNvSpPr>
          <p:nvPr/>
        </p:nvSpPr>
        <p:spPr bwMode="auto">
          <a:xfrm>
            <a:off x="5203839" y="2133600"/>
            <a:ext cx="1368425" cy="715089"/>
          </a:xfrm>
          <a:prstGeom prst="wedgeRoundRectCallout">
            <a:avLst>
              <a:gd name="adj1" fmla="val 34142"/>
              <a:gd name="adj2" fmla="val 490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自动调整索引</a:t>
            </a:r>
          </a:p>
        </p:txBody>
      </p:sp>
      <p:sp>
        <p:nvSpPr>
          <p:cNvPr id="603161" name="Line 25"/>
          <p:cNvSpPr>
            <a:spLocks noChangeShapeType="1"/>
          </p:cNvSpPr>
          <p:nvPr/>
        </p:nvSpPr>
        <p:spPr bwMode="auto">
          <a:xfrm flipV="1">
            <a:off x="7715272" y="2571744"/>
            <a:ext cx="571504" cy="114300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3162" name="AutoShape 26"/>
          <p:cNvSpPr>
            <a:spLocks noChangeArrowheads="1"/>
          </p:cNvSpPr>
          <p:nvPr/>
        </p:nvSpPr>
        <p:spPr bwMode="auto">
          <a:xfrm>
            <a:off x="3143240" y="5715016"/>
            <a:ext cx="1643074" cy="408623"/>
          </a:xfrm>
          <a:prstGeom prst="wedgeRoundRectCallout">
            <a:avLst>
              <a:gd name="adj1" fmla="val 31497"/>
              <a:gd name="adj2" fmla="val -535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通过索引访问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10800000" flipH="1">
            <a:off x="4357686" y="4071942"/>
            <a:ext cx="714380" cy="2269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4357686" y="5000636"/>
            <a:ext cx="121444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H="1">
            <a:off x="4500561" y="5357826"/>
            <a:ext cx="1000131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603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603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 animBg="1"/>
      <p:bldP spid="603141" grpId="0" animBg="1"/>
      <p:bldP spid="603142" grpId="0" animBg="1"/>
      <p:bldP spid="603143" grpId="0" animBg="1"/>
      <p:bldP spid="603148" grpId="0" animBg="1"/>
      <p:bldP spid="603149" grpId="0" animBg="1"/>
      <p:bldP spid="603150" grpId="0" animBg="1"/>
      <p:bldP spid="603152" grpId="0" animBg="1"/>
      <p:bldP spid="603153" grpId="0" animBg="1"/>
      <p:bldP spid="603153" grpId="1" animBg="1"/>
      <p:bldP spid="603154" grpId="0" animBg="1"/>
      <p:bldP spid="603155" grpId="0" animBg="1"/>
      <p:bldP spid="603156" grpId="0" animBg="1"/>
      <p:bldP spid="603157" grpId="0" animBg="1"/>
      <p:bldP spid="603160" grpId="0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ArrayList</a:t>
            </a:r>
            <a:r>
              <a:rPr lang="zh-CN" altLang="en-US" dirty="0"/>
              <a:t>的初始化</a:t>
            </a:r>
          </a:p>
        </p:txBody>
      </p:sp>
      <p:sp>
        <p:nvSpPr>
          <p:cNvPr id="102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142874" y="1840824"/>
            <a:ext cx="8841600" cy="128587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黑体" pitchFamily="2" charset="-122"/>
              </a:rPr>
              <a:t>引入</a:t>
            </a:r>
            <a:r>
              <a:rPr lang="en-US" altLang="zh-CN" sz="2400" dirty="0" err="1">
                <a:solidFill>
                  <a:srgbClr val="0000FF"/>
                </a:solidFill>
              </a:rPr>
              <a:t>System.Collections</a:t>
            </a:r>
            <a:r>
              <a:rPr lang="zh-CN" altLang="en-US" sz="2400" dirty="0">
                <a:latin typeface="黑体" pitchFamily="2" charset="-122"/>
              </a:rPr>
              <a:t>命名空间</a:t>
            </a:r>
          </a:p>
          <a:p>
            <a:pPr eaLnBrk="1" hangingPunct="1"/>
            <a:r>
              <a:rPr lang="zh-CN" altLang="en-US" sz="2400" dirty="0">
                <a:latin typeface="黑体" pitchFamily="2" charset="-122"/>
              </a:rPr>
              <a:t>实例化</a:t>
            </a:r>
            <a:r>
              <a:rPr lang="en-US" altLang="zh-CN" sz="2400" dirty="0" err="1"/>
              <a:t>ArrayList</a:t>
            </a:r>
            <a:r>
              <a:rPr lang="zh-CN" altLang="en-US" sz="2400" dirty="0">
                <a:latin typeface="黑体" pitchFamily="2" charset="-122"/>
              </a:rPr>
              <a:t>对象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258888" y="3282281"/>
            <a:ext cx="7058025" cy="1606844"/>
          </a:xfrm>
          <a:prstGeom prst="roundRect">
            <a:avLst>
              <a:gd name="adj" fmla="val 178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using System.Collections;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ArrayList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engineers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 = new ArrayList();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ArrayList  engineers = new ArrayList(5)</a:t>
            </a:r>
          </a:p>
        </p:txBody>
      </p:sp>
      <p:sp>
        <p:nvSpPr>
          <p:cNvPr id="605188" name="AutoShape 4"/>
          <p:cNvSpPr>
            <a:spLocks noChangeArrowheads="1"/>
          </p:cNvSpPr>
          <p:nvPr/>
        </p:nvSpPr>
        <p:spPr bwMode="auto">
          <a:xfrm>
            <a:off x="5786446" y="4412584"/>
            <a:ext cx="24288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可以指定长度</a:t>
            </a:r>
          </a:p>
        </p:txBody>
      </p:sp>
      <p:sp>
        <p:nvSpPr>
          <p:cNvPr id="605189" name="AutoShape 5"/>
          <p:cNvSpPr>
            <a:spLocks noChangeArrowheads="1"/>
          </p:cNvSpPr>
          <p:nvPr/>
        </p:nvSpPr>
        <p:spPr bwMode="auto">
          <a:xfrm>
            <a:off x="4397375" y="3269581"/>
            <a:ext cx="24066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引入命名空间</a:t>
            </a:r>
          </a:p>
        </p:txBody>
      </p:sp>
      <p:sp>
        <p:nvSpPr>
          <p:cNvPr id="605190" name="AutoShape 6"/>
          <p:cNvSpPr>
            <a:spLocks noChangeArrowheads="1"/>
          </p:cNvSpPr>
          <p:nvPr/>
        </p:nvSpPr>
        <p:spPr bwMode="auto">
          <a:xfrm>
            <a:off x="5765800" y="3983962"/>
            <a:ext cx="24066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实例化一个对象</a:t>
            </a:r>
          </a:p>
        </p:txBody>
      </p:sp>
      <p:sp>
        <p:nvSpPr>
          <p:cNvPr id="605191" name="AutoShape 7"/>
          <p:cNvSpPr>
            <a:spLocks noChangeArrowheads="1"/>
          </p:cNvSpPr>
          <p:nvPr/>
        </p:nvSpPr>
        <p:spPr bwMode="auto">
          <a:xfrm>
            <a:off x="1387475" y="5558756"/>
            <a:ext cx="179863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常见错误</a:t>
            </a:r>
          </a:p>
        </p:txBody>
      </p:sp>
      <p:sp>
        <p:nvSpPr>
          <p:cNvPr id="605192" name="AutoShape 8"/>
          <p:cNvSpPr>
            <a:spLocks noChangeArrowheads="1"/>
          </p:cNvSpPr>
          <p:nvPr/>
        </p:nvSpPr>
        <p:spPr bwMode="gray">
          <a:xfrm>
            <a:off x="4214813" y="5255543"/>
            <a:ext cx="27876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未引入命名空间</a:t>
            </a:r>
          </a:p>
        </p:txBody>
      </p:sp>
      <p:sp>
        <p:nvSpPr>
          <p:cNvPr id="605193" name="AutoShape 9"/>
          <p:cNvSpPr>
            <a:spLocks noChangeArrowheads="1"/>
          </p:cNvSpPr>
          <p:nvPr/>
        </p:nvSpPr>
        <p:spPr bwMode="gray">
          <a:xfrm>
            <a:off x="4214813" y="5935010"/>
            <a:ext cx="276701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定义时未实例化</a:t>
            </a:r>
          </a:p>
        </p:txBody>
      </p:sp>
      <p:grpSp>
        <p:nvGrpSpPr>
          <p:cNvPr id="2" name="组合 70"/>
          <p:cNvGrpSpPr>
            <a:grpSpLocks/>
          </p:cNvGrpSpPr>
          <p:nvPr/>
        </p:nvGrpSpPr>
        <p:grpSpPr bwMode="auto">
          <a:xfrm>
            <a:off x="71406" y="2783806"/>
            <a:ext cx="1000125" cy="414337"/>
            <a:chOff x="1000100" y="2528843"/>
            <a:chExt cx="1000132" cy="414475"/>
          </a:xfrm>
        </p:grpSpPr>
        <p:pic>
          <p:nvPicPr>
            <p:cNvPr id="1025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71406" y="4841206"/>
            <a:ext cx="1057275" cy="414337"/>
            <a:chOff x="1000100" y="3950459"/>
            <a:chExt cx="1058023" cy="414475"/>
          </a:xfrm>
        </p:grpSpPr>
        <p:pic>
          <p:nvPicPr>
            <p:cNvPr id="1025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4" name="组合 42"/>
          <p:cNvGrpSpPr>
            <a:grpSpLocks/>
          </p:cNvGrpSpPr>
          <p:nvPr/>
        </p:nvGrpSpPr>
        <p:grpSpPr bwMode="auto">
          <a:xfrm>
            <a:off x="92043" y="1340768"/>
            <a:ext cx="1622425" cy="457200"/>
            <a:chOff x="5500694" y="4857760"/>
            <a:chExt cx="2027892" cy="571576"/>
          </a:xfrm>
        </p:grpSpPr>
        <p:pic>
          <p:nvPicPr>
            <p:cNvPr id="10255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6006676" y="4929207"/>
              <a:ext cx="1521910" cy="50012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实现步骤</a:t>
              </a:r>
            </a:p>
          </p:txBody>
        </p:sp>
      </p:grpSp>
      <p:sp>
        <p:nvSpPr>
          <p:cNvPr id="22" name="AutoShape 12"/>
          <p:cNvSpPr>
            <a:spLocks/>
          </p:cNvSpPr>
          <p:nvPr/>
        </p:nvSpPr>
        <p:spPr bwMode="auto">
          <a:xfrm rot="10800000">
            <a:off x="3357563" y="5334918"/>
            <a:ext cx="504825" cy="863600"/>
          </a:xfrm>
          <a:prstGeom prst="rightBrace">
            <a:avLst>
              <a:gd name="adj1" fmla="val 14256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nimBg="1"/>
      <p:bldP spid="605189" grpId="0" animBg="1"/>
      <p:bldP spid="605190" grpId="0" animBg="1"/>
      <p:bldP spid="605191" grpId="0" animBg="1"/>
      <p:bldP spid="605192" grpId="0" animBg="1"/>
      <p:bldP spid="60519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ArrayList</a:t>
            </a:r>
            <a:r>
              <a:rPr lang="zh-CN" altLang="en-US"/>
              <a:t>添加元素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1331913" y="2034837"/>
            <a:ext cx="5751512" cy="456807"/>
          </a:xfrm>
          <a:prstGeom prst="roundRect">
            <a:avLst>
              <a:gd name="adj" fmla="val 250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noProof="1">
                <a:solidFill>
                  <a:srgbClr val="0000FF"/>
                </a:solidFill>
              </a:rPr>
              <a:t> Add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Object value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添加一个对象到集合的末尾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785813" y="3192124"/>
            <a:ext cx="4652962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ArrayList engineers = new ArrayList();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创建工程师对象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SE jack = new SE();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jack.Name = 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王小毛</a:t>
            </a:r>
            <a:r>
              <a:rPr lang="zh-CN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添加对象到集合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engineers.</a:t>
            </a:r>
            <a:r>
              <a:rPr lang="en-US" altLang="zh-CN" b="1" noProof="1">
                <a:solidFill>
                  <a:srgbClr val="0000FF"/>
                </a:solidFill>
              </a:rPr>
              <a:t>Add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(jack);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获取集合元素的数目</a:t>
            </a:r>
            <a:endParaRPr lang="zh-CN" altLang="zh-CN" b="1" noProof="1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MessageBox.Show(engineers.</a:t>
            </a:r>
            <a:r>
              <a:rPr lang="en-US" altLang="zh-CN" b="1" noProof="1">
                <a:solidFill>
                  <a:srgbClr val="0000FF"/>
                </a:solidFill>
              </a:rPr>
              <a:t>Count</a:t>
            </a:r>
            <a:r>
              <a:rPr lang="en-US" altLang="zh-CN" b="1" noProof="1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</p:txBody>
      </p:sp>
      <p:sp>
        <p:nvSpPr>
          <p:cNvPr id="606217" name="AutoShape 9"/>
          <p:cNvSpPr>
            <a:spLocks noChangeArrowheads="1"/>
          </p:cNvSpPr>
          <p:nvPr/>
        </p:nvSpPr>
        <p:spPr bwMode="gray">
          <a:xfrm>
            <a:off x="1928794" y="1334731"/>
            <a:ext cx="1368425" cy="408623"/>
          </a:xfrm>
          <a:prstGeom prst="wedgeRoundRectCallout">
            <a:avLst>
              <a:gd name="adj1" fmla="val -33232"/>
              <a:gd name="adj2" fmla="val 4838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返回索引</a:t>
            </a:r>
          </a:p>
        </p:txBody>
      </p:sp>
      <p:grpSp>
        <p:nvGrpSpPr>
          <p:cNvPr id="3" name="组合 71"/>
          <p:cNvGrpSpPr>
            <a:grpSpLocks/>
          </p:cNvGrpSpPr>
          <p:nvPr/>
        </p:nvGrpSpPr>
        <p:grpSpPr bwMode="auto">
          <a:xfrm>
            <a:off x="71406" y="1334731"/>
            <a:ext cx="1000125" cy="400050"/>
            <a:chOff x="1000100" y="1772768"/>
            <a:chExt cx="1000132" cy="400110"/>
          </a:xfrm>
        </p:grpSpPr>
        <p:pic>
          <p:nvPicPr>
            <p:cNvPr id="1127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772768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300140" y="1772768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4" name="组合 70"/>
          <p:cNvGrpSpPr>
            <a:grpSpLocks/>
          </p:cNvGrpSpPr>
          <p:nvPr/>
        </p:nvGrpSpPr>
        <p:grpSpPr bwMode="auto">
          <a:xfrm>
            <a:off x="71406" y="2620615"/>
            <a:ext cx="1000125" cy="414338"/>
            <a:chOff x="1000100" y="2528843"/>
            <a:chExt cx="1000132" cy="414475"/>
          </a:xfrm>
        </p:grpSpPr>
        <p:pic>
          <p:nvPicPr>
            <p:cNvPr id="1127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0" name="AutoShape 11"/>
          <p:cNvSpPr>
            <a:spLocks noChangeArrowheads="1"/>
          </p:cNvSpPr>
          <p:nvPr/>
        </p:nvSpPr>
        <p:spPr bwMode="gray">
          <a:xfrm>
            <a:off x="5715001" y="3549312"/>
            <a:ext cx="2500338" cy="1428757"/>
          </a:xfrm>
          <a:prstGeom prst="roundRect">
            <a:avLst>
              <a:gd name="adj" fmla="val 17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zh-CN" altLang="en-US" b="1" dirty="0"/>
              <a:t>向</a:t>
            </a:r>
            <a:r>
              <a:rPr lang="en-US" altLang="zh-CN" b="1" dirty="0" err="1"/>
              <a:t>ArrayList</a:t>
            </a:r>
            <a:r>
              <a:rPr lang="zh-CN" altLang="en-US" b="1" dirty="0"/>
              <a:t>中添加值类型的元素时，会执行装箱处理</a:t>
            </a:r>
            <a:endParaRPr lang="en-US" altLang="zh-CN" b="1" dirty="0"/>
          </a:p>
        </p:txBody>
      </p:sp>
      <p:grpSp>
        <p:nvGrpSpPr>
          <p:cNvPr id="5" name="组合 56"/>
          <p:cNvGrpSpPr>
            <a:grpSpLocks/>
          </p:cNvGrpSpPr>
          <p:nvPr/>
        </p:nvGrpSpPr>
        <p:grpSpPr bwMode="auto">
          <a:xfrm>
            <a:off x="5715000" y="2834937"/>
            <a:ext cx="985838" cy="461962"/>
            <a:chOff x="3786182" y="3824735"/>
            <a:chExt cx="986585" cy="461521"/>
          </a:xfrm>
        </p:grpSpPr>
        <p:sp>
          <p:nvSpPr>
            <p:cNvPr id="28" name="TextBox 27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1276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1571604" y="1834797"/>
            <a:ext cx="642941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集合初始化器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96952" y="1285860"/>
            <a:ext cx="798989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en-US" altLang="zh-CN" sz="2800" b="1" dirty="0">
                <a:latin typeface="黑体" pitchFamily="2" charset="-122"/>
                <a:ea typeface="+mn-ea"/>
              </a:rPr>
              <a:t>C#3.0</a:t>
            </a:r>
            <a:r>
              <a:rPr lang="zh-CN" altLang="en-US" sz="2800" b="1" dirty="0">
                <a:latin typeface="黑体" pitchFamily="2" charset="-122"/>
                <a:ea typeface="+mn-ea"/>
              </a:rPr>
              <a:t>语言的新特性之一</a:t>
            </a:r>
            <a:endParaRPr lang="en-US" altLang="zh-CN" sz="2800" b="1" dirty="0">
              <a:latin typeface="黑体" pitchFamily="2" charset="-122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黑体" pitchFamily="2" charset="-122"/>
                <a:ea typeface="+mn-ea"/>
              </a:rPr>
              <a:t>由一系列元素初始化器构成，包围在“</a:t>
            </a:r>
            <a:r>
              <a:rPr lang="en-US" altLang="zh-CN" sz="2800" b="1" dirty="0">
                <a:latin typeface="黑体" pitchFamily="2" charset="-122"/>
                <a:ea typeface="+mn-ea"/>
              </a:rPr>
              <a:t>{</a:t>
            </a:r>
            <a:r>
              <a:rPr lang="zh-CN" altLang="en-US" sz="2800" b="1" dirty="0">
                <a:latin typeface="黑体" pitchFamily="2" charset="-122"/>
                <a:ea typeface="+mn-ea"/>
              </a:rPr>
              <a:t>”和“</a:t>
            </a:r>
            <a:r>
              <a:rPr lang="en-US" altLang="zh-CN" sz="2800" b="1" dirty="0">
                <a:latin typeface="黑体" pitchFamily="2" charset="-122"/>
                <a:ea typeface="+mn-ea"/>
              </a:rPr>
              <a:t>}</a:t>
            </a:r>
            <a:r>
              <a:rPr lang="zh-CN" altLang="en-US" sz="2800" b="1" dirty="0">
                <a:latin typeface="黑体" pitchFamily="2" charset="-122"/>
                <a:ea typeface="+mn-ea"/>
              </a:rPr>
              <a:t>”之间，并使用逗号进行分隔</a:t>
            </a:r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214282" y="2571744"/>
            <a:ext cx="1000125" cy="414338"/>
            <a:chOff x="1000100" y="2528843"/>
            <a:chExt cx="1000132" cy="414475"/>
          </a:xfrm>
        </p:grpSpPr>
        <p:pic>
          <p:nvPicPr>
            <p:cNvPr id="1229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1125538" y="3014663"/>
            <a:ext cx="7446962" cy="26289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en-US" b="1" dirty="0" err="1">
                <a:latin typeface="+mn-lt"/>
              </a:rPr>
              <a:t>ArrayList</a:t>
            </a:r>
            <a:r>
              <a:rPr lang="en-US" b="1" dirty="0">
                <a:latin typeface="+mn-lt"/>
              </a:rPr>
              <a:t> engineers = new </a:t>
            </a:r>
            <a:r>
              <a:rPr lang="en-US" b="1" dirty="0" err="1">
                <a:latin typeface="+mn-lt"/>
              </a:rPr>
              <a:t>ArrayList</a:t>
            </a:r>
            <a:r>
              <a:rPr lang="en-US" b="1" dirty="0">
                <a:latin typeface="+mn-lt"/>
              </a:rPr>
              <a:t>() </a:t>
            </a:r>
            <a:endParaRPr lang="zh-CN" altLang="en-US" b="1" dirty="0">
              <a:latin typeface="+mn-lt"/>
            </a:endParaRPr>
          </a:p>
          <a:p>
            <a:pPr algn="l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{ 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  <a:p>
            <a:pPr algn="l">
              <a:defRPr/>
            </a:pPr>
            <a:r>
              <a:rPr lang="en-US" b="1" dirty="0">
                <a:latin typeface="+mn-lt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new SE(){</a:t>
            </a:r>
            <a:r>
              <a:rPr lang="en-US" b="1" dirty="0">
                <a:latin typeface="+mn-lt"/>
              </a:rPr>
              <a:t>Name = "</a:t>
            </a:r>
            <a:r>
              <a:rPr lang="zh-CN" altLang="en-US" b="1" dirty="0">
                <a:latin typeface="+mn-lt"/>
              </a:rPr>
              <a:t>王小毛</a:t>
            </a:r>
            <a:r>
              <a:rPr lang="en-US" b="1" dirty="0">
                <a:latin typeface="+mn-lt"/>
              </a:rPr>
              <a:t>",Age = 26,</a:t>
            </a:r>
            <a:endParaRPr lang="zh-CN" altLang="en-US" b="1" dirty="0">
              <a:latin typeface="+mn-lt"/>
            </a:endParaRPr>
          </a:p>
          <a:p>
            <a:pPr algn="l">
              <a:defRPr/>
            </a:pPr>
            <a:r>
              <a:rPr lang="en-US" b="1" dirty="0">
                <a:latin typeface="+mn-lt"/>
              </a:rPr>
              <a:t>                     Gender = </a:t>
            </a:r>
            <a:r>
              <a:rPr lang="en-US" b="1" dirty="0" err="1">
                <a:latin typeface="+mn-lt"/>
              </a:rPr>
              <a:t>Gender.male,ID</a:t>
            </a:r>
            <a:r>
              <a:rPr lang="en-US" b="1" dirty="0">
                <a:latin typeface="+mn-lt"/>
              </a:rPr>
              <a:t> = "000",Popularity = 10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},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  <a:p>
            <a:pPr algn="l">
              <a:defRPr/>
            </a:pPr>
            <a:r>
              <a:rPr lang="en-US" b="1" dirty="0">
                <a:latin typeface="+mn-lt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new SE(){</a:t>
            </a:r>
            <a:r>
              <a:rPr lang="en-US" b="1" dirty="0">
                <a:latin typeface="+mn-lt"/>
              </a:rPr>
              <a:t>Name = "</a:t>
            </a:r>
            <a:r>
              <a:rPr lang="zh-CN" altLang="en-US" b="1" dirty="0">
                <a:latin typeface="+mn-lt"/>
              </a:rPr>
              <a:t>周新雨</a:t>
            </a:r>
            <a:r>
              <a:rPr lang="en-US" b="1" dirty="0">
                <a:latin typeface="+mn-lt"/>
              </a:rPr>
              <a:t>",Age = 22,</a:t>
            </a:r>
            <a:endParaRPr lang="zh-CN" altLang="en-US" b="1" dirty="0">
              <a:latin typeface="+mn-lt"/>
            </a:endParaRPr>
          </a:p>
          <a:p>
            <a:pPr algn="l">
              <a:defRPr/>
            </a:pPr>
            <a:r>
              <a:rPr lang="en-US" b="1" dirty="0">
                <a:latin typeface="+mn-lt"/>
              </a:rPr>
              <a:t>                     Gender = </a:t>
            </a:r>
            <a:r>
              <a:rPr lang="en-US" b="1" dirty="0" err="1">
                <a:latin typeface="+mn-lt"/>
              </a:rPr>
              <a:t>Gender.female,ID</a:t>
            </a:r>
            <a:r>
              <a:rPr lang="en-US" b="1" dirty="0">
                <a:latin typeface="+mn-lt"/>
              </a:rPr>
              <a:t> = "111",Popularity = 20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},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  <a:p>
            <a:pPr algn="l">
              <a:defRPr/>
            </a:pPr>
            <a:r>
              <a:rPr lang="en-US" b="1" dirty="0">
                <a:latin typeface="+mn-lt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new SE(){</a:t>
            </a:r>
            <a:r>
              <a:rPr lang="en-US" b="1" dirty="0">
                <a:latin typeface="+mn-lt"/>
              </a:rPr>
              <a:t>Name = "</a:t>
            </a:r>
            <a:r>
              <a:rPr lang="zh-CN" altLang="en-US" b="1" dirty="0">
                <a:latin typeface="+mn-lt"/>
              </a:rPr>
              <a:t>张烨</a:t>
            </a:r>
            <a:r>
              <a:rPr lang="en-US" b="1" dirty="0">
                <a:latin typeface="+mn-lt"/>
              </a:rPr>
              <a:t>",Age = 30,</a:t>
            </a:r>
            <a:endParaRPr lang="zh-CN" altLang="en-US" b="1" dirty="0">
              <a:latin typeface="+mn-lt"/>
            </a:endParaRPr>
          </a:p>
          <a:p>
            <a:pPr algn="l">
              <a:defRPr/>
            </a:pPr>
            <a:r>
              <a:rPr lang="en-US" b="1" dirty="0">
                <a:latin typeface="+mn-lt"/>
              </a:rPr>
              <a:t>                     Gender = </a:t>
            </a:r>
            <a:r>
              <a:rPr lang="en-US" b="1" dirty="0" err="1">
                <a:latin typeface="+mn-lt"/>
              </a:rPr>
              <a:t>Gender.male,ID</a:t>
            </a:r>
            <a:r>
              <a:rPr lang="en-US" b="1" dirty="0">
                <a:latin typeface="+mn-lt"/>
              </a:rPr>
              <a:t> = "222",Popularity = 20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}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  <a:p>
            <a:pPr algn="l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};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1">
  <a:themeElements>
    <a:clrScheme name="overview 2012">
      <a:dk1>
        <a:sysClr val="windowText" lastClr="000000"/>
      </a:dk1>
      <a:lt1>
        <a:sysClr val="window" lastClr="FFFFFF"/>
      </a:lt1>
      <a:dk2>
        <a:srgbClr val="000000"/>
      </a:dk2>
      <a:lt2>
        <a:srgbClr val="C6D9F0"/>
      </a:lt2>
      <a:accent1>
        <a:srgbClr val="0076BF"/>
      </a:accent1>
      <a:accent2>
        <a:srgbClr val="EC661B"/>
      </a:accent2>
      <a:accent3>
        <a:srgbClr val="45A5AE"/>
      </a:accent3>
      <a:accent4>
        <a:srgbClr val="000000"/>
      </a:accent4>
      <a:accent5>
        <a:srgbClr val="77912F"/>
      </a:accent5>
      <a:accent6>
        <a:srgbClr val="54548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1714">
            <a:alpha val="75000"/>
          </a:srgbClr>
        </a:solidFill>
        <a:ln>
          <a:noFill/>
        </a:ln>
      </a:spPr>
      <a:bodyPr anchor="ctr"/>
      <a:lstStyle>
        <a:defPPr>
          <a:defRPr sz="3600" b="1" dirty="0">
            <a:latin typeface="Verdana" pitchFamily="34" charset="0"/>
            <a:ea typeface="微软雅黑" pitchFamily="34" charset="-122"/>
            <a:cs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DM产品汇报.ppt [兼容模式]" id="{C953490A-4CA4-4824-B6F4-2911A3318A45}" vid="{BDDF035D-C812-46E5-B713-4A3F2FDE027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DM产品汇报.ppt [兼容模式]" id="{C953490A-4CA4-4824-B6F4-2911A3318A45}" vid="{4155F140-747D-4B21-8B55-217092C2D0DC}"/>
    </a:ext>
  </a:extLst>
</a:theme>
</file>

<file path=ppt/theme/theme3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黑体"/>
        <a:cs typeface="宋体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99CC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8373" tIns="39187" rIns="78373" bIns="39187" numCol="1" anchor="t" anchorCtr="0" compatLnSpc="1">
        <a:prstTxWarp prst="textNoShape">
          <a:avLst/>
        </a:prstTxWarp>
      </a:bodyPr>
      <a:lstStyle>
        <a:defPPr marL="0" marR="0" indent="0" algn="ctr" defTabSz="7842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67696D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99CC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8373" tIns="39187" rIns="78373" bIns="39187" numCol="1" anchor="t" anchorCtr="0" compatLnSpc="1">
        <a:prstTxWarp prst="textNoShape">
          <a:avLst/>
        </a:prstTxWarp>
      </a:bodyPr>
      <a:lstStyle>
        <a:defPPr marL="0" marR="0" indent="0" algn="ctr" defTabSz="7842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67696D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DM产品汇报.ppt [兼容模式]" id="{C953490A-4CA4-4824-B6F4-2911A3318A45}" vid="{1127E5F0-D0CA-45BB-B465-B798460E7ADE}"/>
    </a:ext>
  </a:extLst>
</a:theme>
</file>

<file path=ppt/theme/theme4.xml><?xml version="1.0" encoding="utf-8"?>
<a:theme xmlns:a="http://schemas.openxmlformats.org/drawingml/2006/main" name="6_默认设计模板">
  <a:themeElements>
    <a:clrScheme name="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默认设计模板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DM产品汇报.ppt [兼容模式]" id="{C953490A-4CA4-4824-B6F4-2911A3318A45}" vid="{56C3653D-8705-4CC2-B447-A395CAD60912}"/>
    </a:ext>
  </a:extLst>
</a:theme>
</file>

<file path=ppt/theme/theme5.xml><?xml version="1.0" encoding="utf-8"?>
<a:theme xmlns:a="http://schemas.openxmlformats.org/drawingml/2006/main" name="1_1">
  <a:themeElements>
    <a:clrScheme name="overview 2012">
      <a:dk1>
        <a:sysClr val="windowText" lastClr="000000"/>
      </a:dk1>
      <a:lt1>
        <a:sysClr val="window" lastClr="FFFFFF"/>
      </a:lt1>
      <a:dk2>
        <a:srgbClr val="000000"/>
      </a:dk2>
      <a:lt2>
        <a:srgbClr val="C6D9F0"/>
      </a:lt2>
      <a:accent1>
        <a:srgbClr val="0076BF"/>
      </a:accent1>
      <a:accent2>
        <a:srgbClr val="EC661B"/>
      </a:accent2>
      <a:accent3>
        <a:srgbClr val="45A5AE"/>
      </a:accent3>
      <a:accent4>
        <a:srgbClr val="000000"/>
      </a:accent4>
      <a:accent5>
        <a:srgbClr val="77912F"/>
      </a:accent5>
      <a:accent6>
        <a:srgbClr val="54548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1714">
            <a:alpha val="75000"/>
          </a:srgbClr>
        </a:solidFill>
        <a:ln>
          <a:noFill/>
        </a:ln>
      </a:spPr>
      <a:bodyPr anchor="ctr"/>
      <a:lstStyle>
        <a:defPPr>
          <a:defRPr sz="3600" b="1" dirty="0">
            <a:latin typeface="Verdana" pitchFamily="34" charset="0"/>
            <a:ea typeface="微软雅黑" pitchFamily="34" charset="-122"/>
            <a:cs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DM产品汇报.ppt [兼容模式]" id="{C953490A-4CA4-4824-B6F4-2911A3318A45}" vid="{1951A00D-6E39-4629-9B75-633CE0B89836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NEU模板</Template>
  <TotalTime>4741</TotalTime>
  <Words>2733</Words>
  <Application>Microsoft Office PowerPoint</Application>
  <PresentationFormat>全屏显示(4:3)</PresentationFormat>
  <Paragraphs>591</Paragraphs>
  <Slides>38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Hiragino Sans GB W3</vt:lpstr>
      <vt:lpstr>Neo Sans Std</vt:lpstr>
      <vt:lpstr>黑体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1</vt:lpstr>
      <vt:lpstr>2</vt:lpstr>
      <vt:lpstr>2_默认设计模板</vt:lpstr>
      <vt:lpstr>6_默认设计模板</vt:lpstr>
      <vt:lpstr>1_1</vt:lpstr>
      <vt:lpstr>PowerPoint 演示文稿</vt:lpstr>
      <vt:lpstr>回顾</vt:lpstr>
      <vt:lpstr>本章任务</vt:lpstr>
      <vt:lpstr>本章目标</vt:lpstr>
      <vt:lpstr>数组的局限性</vt:lpstr>
      <vt:lpstr>可维护动态长度的集合</vt:lpstr>
      <vt:lpstr>ArrayList的初始化</vt:lpstr>
      <vt:lpstr>ArrayList添加元素</vt:lpstr>
      <vt:lpstr>集合初始化器</vt:lpstr>
      <vt:lpstr>访问ArrayList单个元素</vt:lpstr>
      <vt:lpstr>ArrayList 的遍历</vt:lpstr>
      <vt:lpstr>删除ArrayList的元素</vt:lpstr>
      <vt:lpstr>常见错误2-1</vt:lpstr>
      <vt:lpstr>常见错误2-2</vt:lpstr>
      <vt:lpstr>为什么使用Hashtable</vt:lpstr>
      <vt:lpstr>什么是Hashtable</vt:lpstr>
      <vt:lpstr>使用Hashtable</vt:lpstr>
      <vt:lpstr>Hashtable的遍历</vt:lpstr>
      <vt:lpstr>小结</vt:lpstr>
      <vt:lpstr>类型安全2-1</vt:lpstr>
      <vt:lpstr>类型安全2-2</vt:lpstr>
      <vt:lpstr>使用List&lt;T&gt;加强类型安全</vt:lpstr>
      <vt:lpstr>什么是泛型集合</vt:lpstr>
      <vt:lpstr>使用List&lt;T&gt;泛型集合</vt:lpstr>
      <vt:lpstr>List&lt;T&gt; 与 ArrayList</vt:lpstr>
      <vt:lpstr>Dictionary&lt;K,V&gt;概述</vt:lpstr>
      <vt:lpstr>Dictionary&lt;K,V&gt;的使用</vt:lpstr>
      <vt:lpstr>Dictionary&lt;K,V&gt;与Hashtable</vt:lpstr>
      <vt:lpstr>泛型</vt:lpstr>
      <vt:lpstr>泛型的重要性</vt:lpstr>
      <vt:lpstr>实现考勤信息管理2-1</vt:lpstr>
      <vt:lpstr>实现考勤信息管理2-2</vt:lpstr>
      <vt:lpstr>员工信息查询和删除</vt:lpstr>
      <vt:lpstr>签到和签退2-1</vt:lpstr>
      <vt:lpstr>签到和签退2-2</vt:lpstr>
      <vt:lpstr>学员操作——显示员工考勤记录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arien xie</cp:lastModifiedBy>
  <cp:revision>776</cp:revision>
  <dcterms:created xsi:type="dcterms:W3CDTF">2006-03-08T06:55:38Z</dcterms:created>
  <dcterms:modified xsi:type="dcterms:W3CDTF">2016-07-07T05:55:20Z</dcterms:modified>
</cp:coreProperties>
</file>