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93984-3AD6-9672-51A9-671B868AB30A}" v="63" dt="2024-04-15T12:02:0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97662" y="3502405"/>
            <a:ext cx="1509237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인구별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퍼센트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숫자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" y="4723837"/>
            <a:ext cx="1621490" cy="8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798928" y="4942508"/>
            <a:ext cx="160398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OECD </a:t>
            </a:r>
            <a:r>
              <a:rPr lang="en-US" altLang="ko-KR" sz="1200" b="1" dirty="0" err="1">
                <a:latin typeface="굴림체"/>
                <a:ea typeface="굴림체"/>
              </a:rPr>
              <a:t>인구별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퍼센트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58372"/>
              </p:ext>
            </p:extLst>
          </p:nvPr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1184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우리나라의 의사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 descr="A graph of blue bars with black text&#10;&#10;자동 생성된 설명">
            <a:extLst>
              <a:ext uri="{FF2B5EF4-FFF2-40B4-BE49-F238E27FC236}">
                <a16:creationId xmlns:a16="http://schemas.microsoft.com/office/drawing/2014/main" id="{FB527E25-31A0-D221-3651-5FFAFD20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90" y="1826512"/>
            <a:ext cx="6681850" cy="47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97662" y="3502405"/>
            <a:ext cx="1509237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 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평균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연봉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평균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연봉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" y="4723837"/>
            <a:ext cx="1621490" cy="8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798928" y="4942508"/>
            <a:ext cx="160398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OECD 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평균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연봉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43365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우리나라의 의사 수입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 descr="A graph with numbers and lines&#10;&#10;자동 생성된 설명">
            <a:extLst>
              <a:ext uri="{FF2B5EF4-FFF2-40B4-BE49-F238E27FC236}">
                <a16:creationId xmlns:a16="http://schemas.microsoft.com/office/drawing/2014/main" id="{12E1BDC4-3172-EEE3-F8DC-2101F3C0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316" y="1729961"/>
            <a:ext cx="7469084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6008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sz="1200" b="1" err="1">
                <a:latin typeface="GulimChe"/>
                <a:ea typeface="GulimChe"/>
              </a:rPr>
              <a:t>대한민국</a:t>
            </a:r>
            <a:r>
              <a:rPr lang="en-US" sz="1200" b="1">
                <a:latin typeface="GulimChe"/>
                <a:ea typeface="GulimChe"/>
              </a:rPr>
              <a:t> </a:t>
            </a:r>
            <a:r>
              <a:rPr lang="ko-KR" altLang="en-US" sz="1200" b="1">
                <a:latin typeface="GulimChe"/>
                <a:ea typeface="GulimChe"/>
              </a:rPr>
              <a:t>의사</a:t>
            </a:r>
            <a:endParaRPr lang="en-US" sz="1200" dirty="0" err="1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r>
              <a:rPr lang="en-US" sz="1200" b="1" dirty="0" err="1">
                <a:latin typeface="GulimChe"/>
                <a:ea typeface="GulimChe"/>
              </a:rPr>
              <a:t>평균</a:t>
            </a:r>
            <a:r>
              <a:rPr lang="en-US" sz="1200" b="1" dirty="0">
                <a:latin typeface="GulimChe"/>
                <a:ea typeface="GulimChe"/>
              </a:rPr>
              <a:t> </a:t>
            </a:r>
            <a:r>
              <a:rPr lang="en-US" sz="1200" b="1" dirty="0" err="1">
                <a:latin typeface="GulimChe"/>
                <a:ea typeface="GulimChe"/>
              </a:rPr>
              <a:t>근로시간</a:t>
            </a:r>
            <a:endParaRPr lang="en-US" sz="1200" dirty="0" err="1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대한민국</a:t>
            </a:r>
            <a:r>
              <a:rPr lang="en-US" altLang="ko-KR" sz="1200" b="1" dirty="0">
                <a:latin typeface="굴림체"/>
                <a:ea typeface="굴림체"/>
              </a:rPr>
              <a:t> </a:t>
            </a:r>
            <a:r>
              <a:rPr lang="en-US" altLang="ko-KR" sz="1200" b="1" err="1">
                <a:latin typeface="굴림체"/>
                <a:ea typeface="굴림체"/>
              </a:rPr>
              <a:t>평균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근로시간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" y="4723837"/>
            <a:ext cx="1621490" cy="8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798928" y="4883131"/>
            <a:ext cx="1603988" cy="75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sz="1200" b="1" dirty="0">
                <a:latin typeface="GulimChe"/>
                <a:ea typeface="GulimChe"/>
              </a:rPr>
              <a:t>OECD </a:t>
            </a:r>
            <a:r>
              <a:rPr lang="ko-KR" sz="1200" b="1" dirty="0">
                <a:latin typeface="GulimChe"/>
                <a:ea typeface="GulimChe"/>
              </a:rPr>
              <a:t>의사</a:t>
            </a:r>
            <a:endParaRPr lang="en-US" sz="1200" dirty="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r>
              <a:rPr lang="en-US" sz="1200" b="1" dirty="0" err="1">
                <a:latin typeface="GulimChe"/>
                <a:ea typeface="GulimChe"/>
              </a:rPr>
              <a:t>평균</a:t>
            </a:r>
            <a:r>
              <a:rPr lang="en-US" sz="1200" b="1" dirty="0">
                <a:latin typeface="GulimChe"/>
                <a:ea typeface="GulimChe"/>
              </a:rPr>
              <a:t> </a:t>
            </a:r>
            <a:r>
              <a:rPr lang="en-US" sz="1200" b="1" dirty="0" err="1">
                <a:latin typeface="GulimChe"/>
                <a:ea typeface="GulimChe"/>
              </a:rPr>
              <a:t>근로시간</a:t>
            </a:r>
            <a:endParaRPr lang="en-US" sz="1200" dirty="0" err="1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en-US" sz="1200" dirty="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99503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우리나라의 근무 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FD2784E-D698-5B4B-7624-79F54FE0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793" y="1716559"/>
            <a:ext cx="7730953" cy="48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필수 의료 정책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패키지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고령화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정도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23689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미래를 준비하는 대한민국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66A38BB4-822A-790A-1B08-84961759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23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51EAA-B68A-283C-369A-0D571546CACF}"/>
              </a:ext>
            </a:extLst>
          </p:cNvPr>
          <p:cNvSpPr txBox="1"/>
          <p:nvPr/>
        </p:nvSpPr>
        <p:spPr>
          <a:xfrm>
            <a:off x="3282623" y="3423236"/>
            <a:ext cx="1608198" cy="5909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전문의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근무환경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개선</a:t>
            </a:r>
          </a:p>
        </p:txBody>
      </p:sp>
      <p:pic>
        <p:nvPicPr>
          <p:cNvPr id="9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9EED8168-4DFE-9683-7DFE-274BF8F4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84" y="3276647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8B39C-971E-BD0E-8027-4FA3DC647B19}"/>
              </a:ext>
            </a:extLst>
          </p:cNvPr>
          <p:cNvSpPr txBox="1"/>
          <p:nvPr/>
        </p:nvSpPr>
        <p:spPr>
          <a:xfrm>
            <a:off x="5667584" y="3561781"/>
            <a:ext cx="1608198" cy="2585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지역 의료 강화</a:t>
            </a:r>
          </a:p>
        </p:txBody>
      </p:sp>
      <p:pic>
        <p:nvPicPr>
          <p:cNvPr id="11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E2202BA2-1F15-6406-F167-93619069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10" y="4622517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EF2A4-555A-7FD3-1EE7-2A6239223F0E}"/>
              </a:ext>
            </a:extLst>
          </p:cNvPr>
          <p:cNvSpPr txBox="1"/>
          <p:nvPr/>
        </p:nvSpPr>
        <p:spPr>
          <a:xfrm>
            <a:off x="3302414" y="4818586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의료인 형사처벌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부담완화</a:t>
            </a:r>
          </a:p>
        </p:txBody>
      </p:sp>
      <p:pic>
        <p:nvPicPr>
          <p:cNvPr id="13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63A608FE-660F-0D0A-EC24-258811F7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67" y="460272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28E78B-16E6-9E37-7EF3-873A68ED5480}"/>
              </a:ext>
            </a:extLst>
          </p:cNvPr>
          <p:cNvSpPr txBox="1"/>
          <p:nvPr/>
        </p:nvSpPr>
        <p:spPr>
          <a:xfrm>
            <a:off x="5707167" y="481858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보상체계 공정성</a:t>
            </a:r>
            <a:endParaRPr lang="ko-KR" dirty="0"/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제고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397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기타 의료 선진국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의료사고 리스크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우리나라</a:t>
            </a:r>
            <a:endParaRPr lang="en-US" altLang="ko-KR" sz="1200" b="1" dirty="0" err="1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사법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리스크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82161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의료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 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시스템의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대한민국의 사법 리스크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 descr="A screenshot of a document&#10;&#10;자동 생성된 설명">
            <a:extLst>
              <a:ext uri="{FF2B5EF4-FFF2-40B4-BE49-F238E27FC236}">
                <a16:creationId xmlns:a16="http://schemas.microsoft.com/office/drawing/2014/main" id="{F22F9DA7-84DE-F890-30AF-65CFD2BA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86" y="1822121"/>
            <a:ext cx="6958569" cy="4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기타 의료 선진국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건강보험 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우리나라</a:t>
            </a:r>
            <a:endParaRPr lang="en-US" altLang="ko-KR" sz="1200" b="1" dirty="0" err="1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건강보험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시스템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78820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대한민국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의료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시스템의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 건강보험 및 의료비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 descr="A screenshot of a medical chart&#10;&#10;자동 생성된 설명">
            <a:extLst>
              <a:ext uri="{FF2B5EF4-FFF2-40B4-BE49-F238E27FC236}">
                <a16:creationId xmlns:a16="http://schemas.microsoft.com/office/drawing/2014/main" id="{4EADC681-00C9-1ACD-6CB3-2D0F0FF2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814" y="1971304"/>
            <a:ext cx="56014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기타 의료 선진국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의대 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 </a:t>
            </a:r>
            <a:r>
              <a:rPr lang="en-US" altLang="ko-KR" sz="1200" b="1" dirty="0" err="1">
                <a:latin typeface="굴림체"/>
                <a:ea typeface="굴림체"/>
              </a:rPr>
              <a:t>전공별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지원률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4552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  <a:ea typeface="GulimChe"/>
                        </a:rPr>
                        <a:t>대한민국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의료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시스템의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 의료 교육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 descr="A table of numbers and letters&#10;&#10;자동 생성된 설명">
            <a:extLst>
              <a:ext uri="{FF2B5EF4-FFF2-40B4-BE49-F238E27FC236}">
                <a16:creationId xmlns:a16="http://schemas.microsoft.com/office/drawing/2014/main" id="{A8555689-B644-9776-9A7B-7D5F55F2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18" y="1822862"/>
            <a:ext cx="4541239" cy="46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9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5909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우리나라</a:t>
            </a:r>
            <a:endParaRPr lang="en-US" altLang="ko-KR" sz="120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지역</a:t>
            </a:r>
            <a:r>
              <a:rPr lang="en-US" altLang="ko-KR" sz="1200" b="1" dirty="0">
                <a:latin typeface="GulimChe"/>
                <a:ea typeface="Malgun Gothic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의료</a:t>
            </a:r>
            <a:r>
              <a:rPr lang="en-US" altLang="ko-KR" sz="1200" b="1" dirty="0">
                <a:latin typeface="GulimChe"/>
                <a:ea typeface="Malgun Gothic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격차</a:t>
            </a:r>
            <a:endParaRPr lang="en-US" altLang="ko-KR" sz="120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ko-KR" altLang="en-US" sz="1200" b="1" dirty="0">
              <a:latin typeface="GulimChe"/>
              <a:ea typeface="GulimCh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6047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endParaRPr lang="en-US" altLang="ko-KR" sz="1200" b="1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지방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인구수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변화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3685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  <a:ea typeface="GulimChe"/>
                        </a:rPr>
                        <a:t>대한민국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의료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시스템의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 지역 의료 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Picture 2" descr="A graph with numbers and lines&#10;&#10;자동 생성된 설명">
            <a:extLst>
              <a:ext uri="{FF2B5EF4-FFF2-40B4-BE49-F238E27FC236}">
                <a16:creationId xmlns:a16="http://schemas.microsoft.com/office/drawing/2014/main" id="{6CD5707C-5DA3-9176-B0CC-E6C2F4AC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44" y="1751610"/>
            <a:ext cx="6791021" cy="49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9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964</cp:revision>
  <dcterms:created xsi:type="dcterms:W3CDTF">2024-03-11T11:09:57Z</dcterms:created>
  <dcterms:modified xsi:type="dcterms:W3CDTF">2024-04-15T12:02:25Z</dcterms:modified>
</cp:coreProperties>
</file>