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86337" y="2677415"/>
            <a:ext cx="10363200" cy="830997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486337" y="3645155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6967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182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9920407" y="274639"/>
            <a:ext cx="1661993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361995" y="274639"/>
            <a:ext cx="7274005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85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09591" y="274639"/>
            <a:ext cx="10242021" cy="861775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09591" y="1258528"/>
            <a:ext cx="10242021" cy="516271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8"/>
            <a:ext cx="85403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333" b="1" i="0" smtClean="0">
                <a:latin typeface="Arial"/>
                <a:cs typeface="Arial"/>
              </a:rPr>
              <a:pPr algn="ctr"/>
              <a:t>‹#›</a:t>
            </a:fld>
            <a:endParaRPr lang="nb-NO" sz="1333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1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1410587" y="4406901"/>
            <a:ext cx="10363200" cy="173368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1410587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0028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460735" y="274639"/>
            <a:ext cx="9876539" cy="830997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486283" y="1600201"/>
            <a:ext cx="489046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7074283" y="1600201"/>
            <a:ext cx="4898591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0131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8EE9C375-BC40-0640-9640-640C9BF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82" y="324199"/>
            <a:ext cx="10579353" cy="861775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2DCEF1B6-FE1E-4743-AAB6-A99F18ACA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5982" y="1975350"/>
            <a:ext cx="5147469" cy="448484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A381883D-106E-334A-B002-3BC8289A1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1946" y="1335589"/>
            <a:ext cx="5243389" cy="63976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08174DEA-F61E-5044-BC38-EC3A8D3D6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1946" y="1975350"/>
            <a:ext cx="5243389" cy="448484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765D39EB-2DDF-6741-98F3-CCA0D1E85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981" y="1335588"/>
            <a:ext cx="5149491" cy="63976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3871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1198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33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366190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5523322" y="273052"/>
            <a:ext cx="6353445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366190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156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0334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60327" y="274639"/>
            <a:ext cx="10488327" cy="861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60327" y="1256145"/>
            <a:ext cx="10488327" cy="532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phone&#10;&#10;Description automatically generated">
            <a:extLst>
              <a:ext uri="{FF2B5EF4-FFF2-40B4-BE49-F238E27FC236}">
                <a16:creationId xmlns:a16="http://schemas.microsoft.com/office/drawing/2014/main" id="{AC80BB93-1206-4B0C-7658-41F9BD61A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61" y="4077429"/>
            <a:ext cx="2048161" cy="2276793"/>
          </a:xfrm>
          <a:prstGeom prst="rect">
            <a:avLst/>
          </a:prstGeom>
        </p:spPr>
      </p:pic>
      <p:sp>
        <p:nvSpPr>
          <p:cNvPr id="3" name="Undertittel 2"/>
          <p:cNvSpPr>
            <a:spLocks noGrp="1"/>
          </p:cNvSpPr>
          <p:nvPr>
            <p:ph type="title"/>
          </p:nvPr>
        </p:nvSpPr>
        <p:spPr>
          <a:xfrm>
            <a:off x="1460735" y="274639"/>
            <a:ext cx="9876539" cy="830997"/>
          </a:xfrm>
        </p:spPr>
        <p:txBody>
          <a:bodyPr wrap="square"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Take-Home Maglev Labs to Promote Self-Efficacy</a:t>
            </a:r>
            <a:endParaRPr lang="nb-NO" sz="2400" dirty="0">
              <a:solidFill>
                <a:schemeClr val="tx2"/>
              </a:solidFill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88B3FBE-76CD-1148-BC1F-D21DEEDDD173}"/>
              </a:ext>
            </a:extLst>
          </p:cNvPr>
          <p:cNvSpPr txBox="1"/>
          <p:nvPr/>
        </p:nvSpPr>
        <p:spPr>
          <a:xfrm>
            <a:off x="1446742" y="900105"/>
            <a:ext cx="5430308" cy="5683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defTabSz="609585">
              <a:spcBef>
                <a:spcPct val="20000"/>
              </a:spcBef>
            </a:pPr>
            <a:r>
              <a:rPr lang="en-US" sz="2500" kern="1200" dirty="0">
                <a:solidFill>
                  <a:schemeClr val="tx2"/>
                </a:solidFill>
              </a:rPr>
              <a:t>Topic</a:t>
            </a:r>
            <a:endParaRPr lang="en-US" sz="2000" kern="1200" dirty="0">
              <a:solidFill>
                <a:schemeClr val="tx2"/>
              </a:solidFill>
            </a:endParaRPr>
          </a:p>
          <a:p>
            <a:pPr marL="638175" lvl="1" indent="-1809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Development and a</a:t>
            </a:r>
            <a:r>
              <a:rPr lang="en-US" sz="2000" kern="1200" dirty="0"/>
              <a:t>ssessment of a new type of personal lab for engineering students</a:t>
            </a:r>
          </a:p>
          <a:p>
            <a:pPr defTabSz="609585">
              <a:spcBef>
                <a:spcPct val="20000"/>
              </a:spcBef>
            </a:pPr>
            <a:endParaRPr lang="en-US" sz="1600" kern="1200" dirty="0"/>
          </a:p>
          <a:p>
            <a:pPr defTabSz="609585">
              <a:spcBef>
                <a:spcPct val="20000"/>
              </a:spcBef>
            </a:pPr>
            <a:r>
              <a:rPr lang="en-US" sz="2500" dirty="0">
                <a:solidFill>
                  <a:schemeClr val="tx2"/>
                </a:solidFill>
              </a:rPr>
              <a:t>Team</a:t>
            </a:r>
          </a:p>
          <a:p>
            <a:pPr marL="638175" lvl="1" indent="-1809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ITK Trondheim</a:t>
            </a:r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Hans Alvar Engmark</a:t>
            </a:r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Morten </a:t>
            </a:r>
            <a:r>
              <a:rPr lang="en-US" sz="2000" dirty="0" err="1"/>
              <a:t>Dinhoff</a:t>
            </a:r>
            <a:r>
              <a:rPr lang="en-US" sz="2000" dirty="0"/>
              <a:t> Pedersen</a:t>
            </a:r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3 MSc students</a:t>
            </a:r>
          </a:p>
          <a:p>
            <a:pPr marL="638175" lvl="1" indent="-1809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ITK </a:t>
            </a:r>
            <a:r>
              <a:rPr lang="en-US" sz="2000" dirty="0" err="1"/>
              <a:t>Ålesund</a:t>
            </a:r>
            <a:endParaRPr lang="en-US" sz="2000" dirty="0"/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Robin T. Bye et al.</a:t>
            </a:r>
          </a:p>
          <a:p>
            <a:pPr marL="638175" lvl="1" indent="-1809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External</a:t>
            </a:r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Alberto </a:t>
            </a:r>
            <a:r>
              <a:rPr lang="en-US" sz="2000" dirty="0" err="1"/>
              <a:t>Morselli</a:t>
            </a:r>
            <a:r>
              <a:rPr lang="en-US" sz="2000" dirty="0"/>
              <a:t>, UNIPD, Padova, Italy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endParaRPr lang="en-US" sz="1600" dirty="0"/>
          </a:p>
          <a:p>
            <a:pPr defTabSz="609585">
              <a:spcBef>
                <a:spcPct val="20000"/>
              </a:spcBef>
            </a:pPr>
            <a:r>
              <a:rPr lang="en-US" sz="2500" kern="1200" dirty="0">
                <a:solidFill>
                  <a:schemeClr val="tx2"/>
                </a:solidFill>
              </a:rPr>
              <a:t>Implementation roadmap</a:t>
            </a:r>
            <a:endParaRPr lang="en-US" sz="2000" kern="1200" dirty="0"/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January – June:	Design and build a system, produce learning material </a:t>
            </a:r>
          </a:p>
          <a:p>
            <a:pPr lvl="2" defTabSz="609585">
              <a:spcBef>
                <a:spcPct val="20000"/>
              </a:spcBef>
            </a:pPr>
            <a:r>
              <a:rPr lang="en-US" sz="2000" dirty="0"/>
              <a:t>		and deploy simple levitation control algorithms</a:t>
            </a:r>
            <a:endParaRPr lang="en-US" sz="2000" kern="1200" dirty="0"/>
          </a:p>
          <a:p>
            <a:pPr marL="625475" lvl="1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June - July:	Design our assessment method </a:t>
            </a:r>
          </a:p>
          <a:p>
            <a:pPr lvl="1" defTabSz="609585">
              <a:spcBef>
                <a:spcPct val="20000"/>
              </a:spcBef>
            </a:pPr>
            <a:r>
              <a:rPr lang="en-US" sz="2000" kern="1200" dirty="0"/>
              <a:t>			(surveys, behavioral observation</a:t>
            </a:r>
            <a:r>
              <a:rPr lang="en-US" sz="2000" dirty="0"/>
              <a:t>,</a:t>
            </a:r>
            <a:r>
              <a:rPr lang="en-US" sz="2000" kern="1200" dirty="0"/>
              <a:t> interviews, etc.)</a:t>
            </a:r>
          </a:p>
          <a:p>
            <a:pPr marL="625475" lvl="1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August:		Execute a 2-day mini-course for students at IE</a:t>
            </a:r>
          </a:p>
          <a:p>
            <a:pPr marL="625475" lvl="1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Aug. – Sept.: 	Analyze and disseminate results</a:t>
            </a:r>
          </a:p>
          <a:p>
            <a:pPr lvl="1" defTabSz="609585">
              <a:spcBef>
                <a:spcPct val="20000"/>
              </a:spcBef>
            </a:pPr>
            <a:endParaRPr lang="en-US" sz="2000" kern="1200" dirty="0"/>
          </a:p>
          <a:p>
            <a:pPr defTabSz="609585">
              <a:spcBef>
                <a:spcPct val="20000"/>
              </a:spcBef>
            </a:pPr>
            <a:r>
              <a:rPr lang="en-US" sz="2500" dirty="0">
                <a:solidFill>
                  <a:schemeClr val="tx2"/>
                </a:solidFill>
              </a:rPr>
              <a:t>Outcomes</a:t>
            </a:r>
            <a:endParaRPr lang="en-US" sz="2000" dirty="0">
              <a:solidFill>
                <a:schemeClr val="tx2"/>
              </a:solidFill>
            </a:endParaRP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Working system &amp; teaching material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Workshop &amp; dissemination report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Papers (Planned for IBCE24, others to be decided)</a:t>
            </a:r>
          </a:p>
          <a:p>
            <a:pPr defTabSz="609585">
              <a:spcBef>
                <a:spcPct val="20000"/>
              </a:spcBef>
            </a:pPr>
            <a:endParaRPr lang="en-US" sz="2000" dirty="0"/>
          </a:p>
          <a:p>
            <a:pPr defTabSz="609585">
              <a:spcBef>
                <a:spcPct val="20000"/>
              </a:spcBef>
            </a:pPr>
            <a:r>
              <a:rPr lang="en-US" sz="2500" kern="1200" dirty="0">
                <a:solidFill>
                  <a:schemeClr val="tx2"/>
                </a:solidFill>
              </a:rPr>
              <a:t>Expected impact</a:t>
            </a:r>
            <a:endParaRPr lang="en-US" sz="2500" kern="1200" dirty="0"/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Assess its usefulness as a tool </a:t>
            </a:r>
            <a:r>
              <a:rPr lang="en-US" sz="2000" dirty="0"/>
              <a:t>for improving </a:t>
            </a:r>
            <a:r>
              <a:rPr lang="en-US" sz="2000" kern="1200" dirty="0"/>
              <a:t>self-efficacy among students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Adoption for use in ITK and other departments, and other universities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Pave the way </a:t>
            </a:r>
            <a:r>
              <a:rPr lang="en-US" sz="2000" dirty="0"/>
              <a:t>for more labs built on the same principle</a:t>
            </a:r>
            <a:endParaRPr lang="en-US" sz="2000" kern="1200" dirty="0"/>
          </a:p>
          <a:p>
            <a:pPr defTabSz="609585">
              <a:spcBef>
                <a:spcPct val="20000"/>
              </a:spcBef>
            </a:pPr>
            <a:endParaRPr lang="en-US" sz="2000" kern="1200" dirty="0">
              <a:solidFill>
                <a:schemeClr val="tx2"/>
              </a:solidFill>
            </a:endParaRPr>
          </a:p>
        </p:txBody>
      </p:sp>
      <p:sp>
        <p:nvSpPr>
          <p:cNvPr id="8" name="TekstSylinder 3">
            <a:extLst>
              <a:ext uri="{FF2B5EF4-FFF2-40B4-BE49-F238E27FC236}">
                <a16:creationId xmlns:a16="http://schemas.microsoft.com/office/drawing/2014/main" id="{FF6CE170-0952-DA3B-F4CD-00BDADE9ECF5}"/>
              </a:ext>
            </a:extLst>
          </p:cNvPr>
          <p:cNvSpPr txBox="1"/>
          <p:nvPr/>
        </p:nvSpPr>
        <p:spPr>
          <a:xfrm rot="16200000">
            <a:off x="-723664" y="2355164"/>
            <a:ext cx="22509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00" dirty="0">
                <a:solidFill>
                  <a:schemeClr val="bg1"/>
                </a:solidFill>
              </a:rPr>
              <a:t>Kunnskap for ei betre verd</a:t>
            </a:r>
          </a:p>
        </p:txBody>
      </p:sp>
      <p:pic>
        <p:nvPicPr>
          <p:cNvPr id="1026" name="Picture 2" descr="NTNU Home">
            <a:extLst>
              <a:ext uri="{FF2B5EF4-FFF2-40B4-BE49-F238E27FC236}">
                <a16:creationId xmlns:a16="http://schemas.microsoft.com/office/drawing/2014/main" id="{FD15DF3A-EADD-ED6B-820D-FD50E1F83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9" b="26799"/>
          <a:stretch/>
        </p:blipFill>
        <p:spPr bwMode="auto">
          <a:xfrm>
            <a:off x="10046351" y="316"/>
            <a:ext cx="2145649" cy="89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9297B-F4CA-C806-1BD4-225D6D3238D6}"/>
              </a:ext>
            </a:extLst>
          </p:cNvPr>
          <p:cNvSpPr txBox="1"/>
          <p:nvPr/>
        </p:nvSpPr>
        <p:spPr>
          <a:xfrm>
            <a:off x="9194810" y="5324869"/>
            <a:ext cx="28151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Illustration of V3.0, courtesy Alberto </a:t>
            </a:r>
            <a:r>
              <a:rPr lang="en-US" sz="1050" dirty="0" err="1"/>
              <a:t>Morselli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B9D33-C73B-8355-A253-58C6FE176CC1}"/>
              </a:ext>
            </a:extLst>
          </p:cNvPr>
          <p:cNvSpPr txBox="1"/>
          <p:nvPr/>
        </p:nvSpPr>
        <p:spPr>
          <a:xfrm>
            <a:off x="7158894" y="3414457"/>
            <a:ext cx="1723549" cy="25391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50" dirty="0"/>
              <a:t>V2.0 with digital controller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FEEF60-6ED3-B9B5-C0B9-AFE01ACE3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015" y="2020082"/>
            <a:ext cx="2494785" cy="321355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2908D6-1538-2F29-BAAD-A339E0F432B1}"/>
              </a:ext>
            </a:extLst>
          </p:cNvPr>
          <p:cNvSpPr txBox="1"/>
          <p:nvPr/>
        </p:nvSpPr>
        <p:spPr>
          <a:xfrm>
            <a:off x="7073848" y="6333184"/>
            <a:ext cx="18517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Simulation with perturbation</a:t>
            </a:r>
          </a:p>
        </p:txBody>
      </p:sp>
      <p:pic>
        <p:nvPicPr>
          <p:cNvPr id="5" name="Picture 4" descr="A round green device with copper wires&#10;&#10;Description automatically generated">
            <a:extLst>
              <a:ext uri="{FF2B5EF4-FFF2-40B4-BE49-F238E27FC236}">
                <a16:creationId xmlns:a16="http://schemas.microsoft.com/office/drawing/2014/main" id="{A78E388D-8E2B-8C94-4AA0-F0F20B604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09" y="937611"/>
            <a:ext cx="2086266" cy="2476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CB21E8-AECF-F1A8-72FD-F9E6FED34F15}"/>
              </a:ext>
            </a:extLst>
          </p:cNvPr>
          <p:cNvSpPr txBox="1"/>
          <p:nvPr/>
        </p:nvSpPr>
        <p:spPr>
          <a:xfrm>
            <a:off x="-6015" y="6627168"/>
            <a:ext cx="883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00" b="1" dirty="0">
                <a:solidFill>
                  <a:schemeClr val="bg1"/>
                </a:solidFill>
              </a:rPr>
              <a:t>Date:</a:t>
            </a:r>
            <a:r>
              <a:rPr lang="nb-NO" sz="700" dirty="0">
                <a:solidFill>
                  <a:schemeClr val="bg1"/>
                </a:solidFill>
              </a:rPr>
              <a:t> 19.01.2024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Office-tema</vt:lpstr>
      <vt:lpstr>Take-Home Maglev Labs to Promote Self-Efficacy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Alvar Engmark</dc:creator>
  <cp:lastModifiedBy>Hans Alvar Engmark</cp:lastModifiedBy>
  <cp:revision>8</cp:revision>
  <dcterms:created xsi:type="dcterms:W3CDTF">2024-01-18T11:24:38Z</dcterms:created>
  <dcterms:modified xsi:type="dcterms:W3CDTF">2024-01-19T09:27:17Z</dcterms:modified>
</cp:coreProperties>
</file>