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486337" y="2677415"/>
            <a:ext cx="10363200" cy="830997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486337" y="3645155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69677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618266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9920407" y="274639"/>
            <a:ext cx="1661993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1361995" y="274639"/>
            <a:ext cx="7274005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8541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309591" y="274639"/>
            <a:ext cx="10242021" cy="861775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309591" y="1258528"/>
            <a:ext cx="10242021" cy="5162719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Plassholder for lysbildenummer 5"/>
          <p:cNvSpPr txBox="1">
            <a:spLocks/>
          </p:cNvSpPr>
          <p:nvPr userDrawn="1"/>
        </p:nvSpPr>
        <p:spPr>
          <a:xfrm>
            <a:off x="-1" y="6421248"/>
            <a:ext cx="854031" cy="365125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333" b="1" i="0" smtClean="0">
                <a:latin typeface="Arial"/>
                <a:cs typeface="Arial"/>
              </a:rPr>
              <a:pPr algn="ctr"/>
              <a:t>‹#›</a:t>
            </a:fld>
            <a:endParaRPr lang="nb-NO" sz="1333" b="1" i="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6170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/>
          <p:cNvSpPr>
            <a:spLocks noGrp="1"/>
          </p:cNvSpPr>
          <p:nvPr>
            <p:ph type="title"/>
          </p:nvPr>
        </p:nvSpPr>
        <p:spPr>
          <a:xfrm>
            <a:off x="1410587" y="4406901"/>
            <a:ext cx="10363200" cy="173368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tekst 2"/>
          <p:cNvSpPr>
            <a:spLocks noGrp="1"/>
          </p:cNvSpPr>
          <p:nvPr>
            <p:ph type="body" idx="1"/>
          </p:nvPr>
        </p:nvSpPr>
        <p:spPr>
          <a:xfrm>
            <a:off x="1410587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60028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460735" y="274639"/>
            <a:ext cx="9876539" cy="830997"/>
          </a:xfrm>
        </p:spPr>
        <p:txBody>
          <a:bodyPr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sz="half" idx="1"/>
          </p:nvPr>
        </p:nvSpPr>
        <p:spPr>
          <a:xfrm>
            <a:off x="1486283" y="1600201"/>
            <a:ext cx="489046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innhold 3"/>
          <p:cNvSpPr>
            <a:spLocks noGrp="1"/>
          </p:cNvSpPr>
          <p:nvPr>
            <p:ph sz="half" idx="2"/>
          </p:nvPr>
        </p:nvSpPr>
        <p:spPr>
          <a:xfrm>
            <a:off x="7074283" y="1600201"/>
            <a:ext cx="4898591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013151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tel 1">
            <a:extLst>
              <a:ext uri="{FF2B5EF4-FFF2-40B4-BE49-F238E27FC236}">
                <a16:creationId xmlns:a16="http://schemas.microsoft.com/office/drawing/2014/main" id="{8EE9C375-BC40-0640-9640-640C9BF9A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82" y="324199"/>
            <a:ext cx="10579353" cy="861775"/>
          </a:xfrm>
        </p:spPr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innhold 3">
            <a:extLst>
              <a:ext uri="{FF2B5EF4-FFF2-40B4-BE49-F238E27FC236}">
                <a16:creationId xmlns:a16="http://schemas.microsoft.com/office/drawing/2014/main" id="{2DCEF1B6-FE1E-4743-AAB6-A99F18ACA3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5982" y="1975350"/>
            <a:ext cx="514746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9" name="Plassholder for tekst 4">
            <a:extLst>
              <a:ext uri="{FF2B5EF4-FFF2-40B4-BE49-F238E27FC236}">
                <a16:creationId xmlns:a16="http://schemas.microsoft.com/office/drawing/2014/main" id="{A381883D-106E-334A-B002-3BC8289A1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71946" y="1335589"/>
            <a:ext cx="5243389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  <p:sp>
        <p:nvSpPr>
          <p:cNvPr id="15" name="Plassholder for innhold 5">
            <a:extLst>
              <a:ext uri="{FF2B5EF4-FFF2-40B4-BE49-F238E27FC236}">
                <a16:creationId xmlns:a16="http://schemas.microsoft.com/office/drawing/2014/main" id="{08174DEA-F61E-5044-BC38-EC3A8D3D6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71946" y="1975350"/>
            <a:ext cx="5243389" cy="4484841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6" name="Plassholder for tekst 4">
            <a:extLst>
              <a:ext uri="{FF2B5EF4-FFF2-40B4-BE49-F238E27FC236}">
                <a16:creationId xmlns:a16="http://schemas.microsoft.com/office/drawing/2014/main" id="{765D39EB-2DDF-6741-98F3-CCA0D1E857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35981" y="1335588"/>
            <a:ext cx="5149491" cy="639763"/>
          </a:xfrm>
        </p:spPr>
        <p:txBody>
          <a:bodyPr anchor="t" anchorCtr="0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nb-NO" dirty="0"/>
              <a:t>Klikk for å redigere</a:t>
            </a:r>
          </a:p>
        </p:txBody>
      </p:sp>
    </p:spTree>
    <p:extLst>
      <p:ext uri="{BB962C8B-B14F-4D97-AF65-F5344CB8AC3E}">
        <p14:creationId xmlns:p14="http://schemas.microsoft.com/office/powerpoint/2010/main" val="38717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1119877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7332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tel 1"/>
          <p:cNvSpPr>
            <a:spLocks noGrp="1"/>
          </p:cNvSpPr>
          <p:nvPr>
            <p:ph type="title"/>
          </p:nvPr>
        </p:nvSpPr>
        <p:spPr>
          <a:xfrm>
            <a:off x="1366190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5523322" y="273052"/>
            <a:ext cx="6353445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10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366190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15648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903341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60327" y="274639"/>
            <a:ext cx="10488327" cy="861775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60327" y="1256145"/>
            <a:ext cx="10488327" cy="5327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pic>
        <p:nvPicPr>
          <p:cNvPr id="5" name="Bilde 4" descr="stripe_16_9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8608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901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l" defTabSz="609585" rtl="0" eaLnBrk="1" latinLnBrk="0" hangingPunct="1">
        <a:spcBef>
          <a:spcPct val="0"/>
        </a:spcBef>
        <a:buNone/>
        <a:defRPr sz="48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Arial"/>
          <a:ea typeface="+mn-ea"/>
          <a:cs typeface="Arial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Arial"/>
          <a:ea typeface="+mn-ea"/>
          <a:cs typeface="Arial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133" kern="1200">
          <a:solidFill>
            <a:schemeClr val="tx1"/>
          </a:solidFill>
          <a:latin typeface="Arial"/>
          <a:ea typeface="+mn-ea"/>
          <a:cs typeface="Arial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1867" kern="1200">
          <a:solidFill>
            <a:schemeClr val="tx1"/>
          </a:solidFill>
          <a:latin typeface="Arial"/>
          <a:ea typeface="+mn-ea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github.com/Hansolini/Take-home-Maglev-lab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dertittel 2"/>
          <p:cNvSpPr>
            <a:spLocks noGrp="1"/>
          </p:cNvSpPr>
          <p:nvPr>
            <p:ph type="title"/>
          </p:nvPr>
        </p:nvSpPr>
        <p:spPr>
          <a:xfrm>
            <a:off x="1460735" y="274639"/>
            <a:ext cx="9876539" cy="830997"/>
          </a:xfrm>
        </p:spPr>
        <p:txBody>
          <a:bodyPr wrap="square" anchor="t">
            <a:no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Take-Home Maglev Labs to Promote Self-Efficacy</a:t>
            </a:r>
            <a:endParaRPr lang="nb-NO" sz="2400" dirty="0">
              <a:solidFill>
                <a:schemeClr val="tx2"/>
              </a:solidFill>
            </a:endParaRPr>
          </a:p>
        </p:txBody>
      </p:sp>
      <p:sp>
        <p:nvSpPr>
          <p:cNvPr id="4" name="TekstSylinder 3">
            <a:extLst>
              <a:ext uri="{FF2B5EF4-FFF2-40B4-BE49-F238E27FC236}">
                <a16:creationId xmlns:a16="http://schemas.microsoft.com/office/drawing/2014/main" id="{088B3FBE-76CD-1148-BC1F-D21DEEDDD173}"/>
              </a:ext>
            </a:extLst>
          </p:cNvPr>
          <p:cNvSpPr txBox="1"/>
          <p:nvPr/>
        </p:nvSpPr>
        <p:spPr>
          <a:xfrm>
            <a:off x="1446740" y="900105"/>
            <a:ext cx="5606687" cy="5683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/>
          <a:p>
            <a:pPr defTabSz="609585">
              <a:spcBef>
                <a:spcPct val="20000"/>
              </a:spcBef>
            </a:pPr>
            <a:r>
              <a:rPr lang="en-US" sz="2500" kern="1200" dirty="0">
                <a:solidFill>
                  <a:schemeClr val="tx2"/>
                </a:solidFill>
              </a:rPr>
              <a:t>Topic</a:t>
            </a:r>
            <a:endParaRPr lang="en-US" sz="2000" kern="1200" dirty="0">
              <a:solidFill>
                <a:schemeClr val="tx2"/>
              </a:solidFill>
            </a:endParaRPr>
          </a:p>
          <a:p>
            <a:pPr marL="638175" lvl="1" indent="-1809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Development and a</a:t>
            </a:r>
            <a:r>
              <a:rPr lang="en-US" sz="2000" kern="1200" dirty="0"/>
              <a:t>ssessment of a new type of personal lab for engineering students</a:t>
            </a:r>
          </a:p>
          <a:p>
            <a:pPr lvl="1" defTabSz="609585">
              <a:spcBef>
                <a:spcPct val="20000"/>
              </a:spcBef>
            </a:pPr>
            <a:endParaRPr lang="en-US" sz="1600" dirty="0"/>
          </a:p>
          <a:p>
            <a:pPr defTabSz="609585">
              <a:spcBef>
                <a:spcPct val="20000"/>
              </a:spcBef>
            </a:pPr>
            <a:r>
              <a:rPr lang="en-US" sz="2500" kern="1200" dirty="0">
                <a:solidFill>
                  <a:schemeClr val="tx2"/>
                </a:solidFill>
              </a:rPr>
              <a:t>Implementation roadmap</a:t>
            </a:r>
            <a:endParaRPr lang="en-US" sz="2000" kern="1200" dirty="0"/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January – June:	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sz="2000" dirty="0"/>
              <a:t>Design and build a system</a:t>
            </a:r>
          </a:p>
          <a:p>
            <a:pPr marL="1539875" lvl="3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V2.6 (working)</a:t>
            </a:r>
          </a:p>
          <a:p>
            <a:pPr marL="1539875" lvl="3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V3.0 (finished design, in assembly)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sz="2000" dirty="0"/>
              <a:t>Produce learning material</a:t>
            </a:r>
          </a:p>
          <a:p>
            <a:pPr marL="1539875" lvl="3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Book on the system by master’s students    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endParaRPr lang="en-US" sz="2000" dirty="0"/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sz="2000" dirty="0"/>
              <a:t>Deploy simple control algorithms</a:t>
            </a:r>
          </a:p>
          <a:p>
            <a:pPr marL="1539875" lvl="3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Implementations found in our </a:t>
            </a:r>
            <a:r>
              <a:rPr lang="en-US" sz="2000" kern="1200" dirty="0">
                <a:hlinkClick r:id="rId2"/>
              </a:rPr>
              <a:t>GitHub repository</a:t>
            </a:r>
            <a:endParaRPr lang="en-US" sz="2000" kern="1200" dirty="0"/>
          </a:p>
          <a:p>
            <a:pPr marL="625475" lvl="1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June - July:</a:t>
            </a:r>
            <a:r>
              <a:rPr lang="en-US" sz="2000" dirty="0"/>
              <a:t> 	</a:t>
            </a:r>
          </a:p>
          <a:p>
            <a:pPr marL="1082675" lvl="2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>
                <a:solidFill>
                  <a:srgbClr val="0070C0"/>
                </a:solidFill>
                <a:sym typeface="Wingdings" panose="05000000000000000000" pitchFamily="2" charset="2"/>
              </a:rPr>
              <a:t> </a:t>
            </a:r>
            <a:r>
              <a:rPr lang="en-US" sz="2000" kern="1200" dirty="0"/>
              <a:t>Design our assessment method</a:t>
            </a:r>
          </a:p>
          <a:p>
            <a:pPr marL="625475" lvl="1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August:		</a:t>
            </a:r>
          </a:p>
          <a:p>
            <a:pPr marL="1082675" lvl="2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>
                <a:solidFill>
                  <a:srgbClr val="0070C0"/>
                </a:solidFill>
                <a:sym typeface="Wingdings" panose="05000000000000000000" pitchFamily="2" charset="2"/>
              </a:rPr>
              <a:t> </a:t>
            </a:r>
            <a:r>
              <a:rPr lang="en-US" sz="2000" kern="1200" dirty="0"/>
              <a:t>Execute a 2-day mini-course for students at IE</a:t>
            </a:r>
          </a:p>
          <a:p>
            <a:pPr marL="625475" lvl="1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/>
              <a:t>Aug. – Sept.: 	</a:t>
            </a:r>
          </a:p>
          <a:p>
            <a:pPr marL="1082675" lvl="2" indent="-168275" defTabSz="609585">
              <a:lnSpc>
                <a:spcPct val="120000"/>
              </a:lnSpc>
              <a:spcBef>
                <a:spcPct val="20000"/>
              </a:spcBef>
              <a:buFont typeface="Arial"/>
              <a:buChar char="•"/>
            </a:pPr>
            <a:r>
              <a:rPr lang="en-US" sz="2000" kern="1200" dirty="0">
                <a:solidFill>
                  <a:srgbClr val="0070C0"/>
                </a:solidFill>
                <a:sym typeface="Wingdings" panose="05000000000000000000" pitchFamily="2" charset="2"/>
              </a:rPr>
              <a:t> </a:t>
            </a:r>
            <a:r>
              <a:rPr lang="en-US" sz="2000" kern="1200" dirty="0"/>
              <a:t>Analyze and disseminate results</a:t>
            </a:r>
          </a:p>
          <a:p>
            <a:pPr lvl="2" defTabSz="609585">
              <a:lnSpc>
                <a:spcPct val="120000"/>
              </a:lnSpc>
              <a:spcBef>
                <a:spcPct val="20000"/>
              </a:spcBef>
            </a:pPr>
            <a:endParaRPr lang="en-US" sz="2000" kern="1200" dirty="0"/>
          </a:p>
          <a:p>
            <a:pPr defTabSz="609585">
              <a:spcBef>
                <a:spcPct val="20000"/>
              </a:spcBef>
            </a:pPr>
            <a:r>
              <a:rPr lang="en-US" sz="2500" dirty="0">
                <a:solidFill>
                  <a:schemeClr val="tx2"/>
                </a:solidFill>
              </a:rPr>
              <a:t>Outcomes</a:t>
            </a:r>
            <a:endParaRPr lang="en-US" sz="2000" dirty="0">
              <a:solidFill>
                <a:schemeClr val="tx2"/>
              </a:solidFill>
            </a:endParaRP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sz="2000" dirty="0"/>
              <a:t>Working system &amp; teaching material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kern="1200" dirty="0">
                <a:solidFill>
                  <a:srgbClr val="0070C0"/>
                </a:solidFill>
                <a:sym typeface="Wingdings" panose="05000000000000000000" pitchFamily="2" charset="2"/>
              </a:rPr>
              <a:t> </a:t>
            </a:r>
            <a:r>
              <a:rPr lang="en-US" sz="2000" dirty="0"/>
              <a:t>Workshop &amp; dissemination report</a:t>
            </a:r>
          </a:p>
          <a:p>
            <a:pPr marL="625475" lvl="1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/>
              <a:t>Papers: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US" sz="2000" dirty="0"/>
              <a:t>IBCE24</a:t>
            </a:r>
          </a:p>
          <a:p>
            <a:pPr marL="1082675" lvl="2" indent="-168275" defTabSz="609585">
              <a:spcBef>
                <a:spcPct val="20000"/>
              </a:spcBef>
              <a:buFont typeface="Arial"/>
              <a:buChar char="•"/>
            </a:pP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 </a:t>
            </a:r>
            <a:r>
              <a:rPr lang="en-US" sz="2000" dirty="0"/>
              <a:t>Maglev 2024</a:t>
            </a:r>
          </a:p>
          <a:p>
            <a:pPr defTabSz="609585">
              <a:spcBef>
                <a:spcPct val="20000"/>
              </a:spcBef>
            </a:pPr>
            <a:endParaRPr lang="en-US" sz="2000" dirty="0"/>
          </a:p>
        </p:txBody>
      </p:sp>
      <p:sp>
        <p:nvSpPr>
          <p:cNvPr id="8" name="TekstSylinder 3">
            <a:extLst>
              <a:ext uri="{FF2B5EF4-FFF2-40B4-BE49-F238E27FC236}">
                <a16:creationId xmlns:a16="http://schemas.microsoft.com/office/drawing/2014/main" id="{FF6CE170-0952-DA3B-F4CD-00BDADE9ECF5}"/>
              </a:ext>
            </a:extLst>
          </p:cNvPr>
          <p:cNvSpPr txBox="1"/>
          <p:nvPr/>
        </p:nvSpPr>
        <p:spPr>
          <a:xfrm rot="16200000">
            <a:off x="-723664" y="2355164"/>
            <a:ext cx="225099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1300" dirty="0">
                <a:solidFill>
                  <a:schemeClr val="bg1"/>
                </a:solidFill>
              </a:rPr>
              <a:t>Kunnskap for ei betre verd</a:t>
            </a:r>
          </a:p>
        </p:txBody>
      </p:sp>
      <p:pic>
        <p:nvPicPr>
          <p:cNvPr id="1026" name="Picture 2" descr="NTNU Home">
            <a:extLst>
              <a:ext uri="{FF2B5EF4-FFF2-40B4-BE49-F238E27FC236}">
                <a16:creationId xmlns:a16="http://schemas.microsoft.com/office/drawing/2014/main" id="{FD15DF3A-EADD-ED6B-820D-FD50E1F83B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089" b="26799"/>
          <a:stretch/>
        </p:blipFill>
        <p:spPr bwMode="auto">
          <a:xfrm>
            <a:off x="10046351" y="316"/>
            <a:ext cx="2145649" cy="899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ECB21E8-AECF-F1A8-72FD-F9E6FED34F15}"/>
              </a:ext>
            </a:extLst>
          </p:cNvPr>
          <p:cNvSpPr txBox="1"/>
          <p:nvPr/>
        </p:nvSpPr>
        <p:spPr>
          <a:xfrm>
            <a:off x="-6015" y="6627168"/>
            <a:ext cx="88357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700" b="1" dirty="0">
                <a:solidFill>
                  <a:schemeClr val="bg1"/>
                </a:solidFill>
              </a:rPr>
              <a:t>Date:</a:t>
            </a:r>
            <a:r>
              <a:rPr lang="nb-NO" sz="700" dirty="0">
                <a:solidFill>
                  <a:schemeClr val="bg1"/>
                </a:solidFill>
              </a:rPr>
              <a:t> 10.06.2024</a:t>
            </a:r>
          </a:p>
        </p:txBody>
      </p:sp>
      <p:pic>
        <p:nvPicPr>
          <p:cNvPr id="6" name="Bilde 5">
            <a:extLst>
              <a:ext uri="{FF2B5EF4-FFF2-40B4-BE49-F238E27FC236}">
                <a16:creationId xmlns:a16="http://schemas.microsoft.com/office/drawing/2014/main" id="{2FB80B9D-96A7-E40C-F660-7E2DE7A04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5569" y="1260716"/>
            <a:ext cx="3822636" cy="49620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Bilde 12">
            <a:extLst>
              <a:ext uri="{FF2B5EF4-FFF2-40B4-BE49-F238E27FC236}">
                <a16:creationId xmlns:a16="http://schemas.microsoft.com/office/drawing/2014/main" id="{647EB6C9-AB98-263F-4EC1-E7919AF35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4579" y="3980364"/>
            <a:ext cx="1344615" cy="116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102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NTNU FARGER UU">
      <a:dk1>
        <a:srgbClr val="000000"/>
      </a:dk1>
      <a:lt1>
        <a:srgbClr val="FFFFFF"/>
      </a:lt1>
      <a:dk2>
        <a:srgbClr val="014693"/>
      </a:dk2>
      <a:lt2>
        <a:srgbClr val="D6D7D6"/>
      </a:lt2>
      <a:accent1>
        <a:srgbClr val="B6C8E9"/>
      </a:accent1>
      <a:accent2>
        <a:srgbClr val="014693"/>
      </a:accent2>
      <a:accent3>
        <a:srgbClr val="BCD024"/>
      </a:accent3>
      <a:accent4>
        <a:srgbClr val="B01B81"/>
      </a:accent4>
      <a:accent5>
        <a:srgbClr val="F7D019"/>
      </a:accent5>
      <a:accent6>
        <a:srgbClr val="ED8013"/>
      </a:accent6>
      <a:hlink>
        <a:srgbClr val="3D2A68"/>
      </a:hlink>
      <a:folHlink>
        <a:srgbClr val="338C8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43B7B0"/>
        </a:solidFill>
        <a:ln>
          <a:noFill/>
        </a:ln>
        <a:effectLst>
          <a:outerShdw blurRad="114300" dist="12700" dir="5400000" rotWithShape="0">
            <a:srgbClr val="000000">
              <a:alpha val="35000"/>
            </a:srgbClr>
          </a:outerShdw>
        </a:effectLst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129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4" baseType="lpstr">
      <vt:lpstr>Arial</vt:lpstr>
      <vt:lpstr>Wingdings</vt:lpstr>
      <vt:lpstr>Office-tema</vt:lpstr>
      <vt:lpstr>Take-Home Maglev Labs to Promote Self-Efficacy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Alvar Engmark</dc:creator>
  <cp:lastModifiedBy>Hans Alvar Engmark</cp:lastModifiedBy>
  <cp:revision>16</cp:revision>
  <dcterms:created xsi:type="dcterms:W3CDTF">2024-01-18T11:24:38Z</dcterms:created>
  <dcterms:modified xsi:type="dcterms:W3CDTF">2024-06-11T07:17:42Z</dcterms:modified>
</cp:coreProperties>
</file>