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86337" y="2677415"/>
            <a:ext cx="10363200" cy="830997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486337" y="3645155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6967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182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9920407" y="274639"/>
            <a:ext cx="1661993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361995" y="274639"/>
            <a:ext cx="7274005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85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09591" y="274639"/>
            <a:ext cx="10242021" cy="861775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09591" y="1258528"/>
            <a:ext cx="10242021" cy="516271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8"/>
            <a:ext cx="85403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333" b="1" i="0" smtClean="0">
                <a:latin typeface="Arial"/>
                <a:cs typeface="Arial"/>
              </a:rPr>
              <a:pPr algn="ctr"/>
              <a:t>‹#›</a:t>
            </a:fld>
            <a:endParaRPr lang="nb-NO" sz="1333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1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1410587" y="4406901"/>
            <a:ext cx="10363200" cy="173368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1410587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0028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460735" y="274639"/>
            <a:ext cx="9876539" cy="830997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486283" y="1600201"/>
            <a:ext cx="489046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7074283" y="1600201"/>
            <a:ext cx="4898591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0131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8EE9C375-BC40-0640-9640-640C9BF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82" y="324199"/>
            <a:ext cx="10579353" cy="861775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2DCEF1B6-FE1E-4743-AAB6-A99F18ACA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5982" y="1975350"/>
            <a:ext cx="5147469" cy="448484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A381883D-106E-334A-B002-3BC8289A1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1946" y="1335589"/>
            <a:ext cx="5243389" cy="63976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08174DEA-F61E-5044-BC38-EC3A8D3D6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1946" y="1975350"/>
            <a:ext cx="5243389" cy="448484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765D39EB-2DDF-6741-98F3-CCA0D1E85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981" y="1335588"/>
            <a:ext cx="5149491" cy="63976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3871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1198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3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366190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5523322" y="273052"/>
            <a:ext cx="6353445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66190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156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0334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60327" y="274639"/>
            <a:ext cx="10488327" cy="861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60327" y="1256145"/>
            <a:ext cx="10488327" cy="532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title"/>
          </p:nvPr>
        </p:nvSpPr>
        <p:spPr>
          <a:xfrm>
            <a:off x="1460735" y="451422"/>
            <a:ext cx="9876539" cy="830997"/>
          </a:xfrm>
        </p:spPr>
        <p:txBody>
          <a:bodyPr wrap="square" anchor="t">
            <a:no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Magnetic Minds: An Interactive Learning Platform for Maglev Labs</a:t>
            </a:r>
            <a:endParaRPr lang="nb-NO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88B3FBE-76CD-1148-BC1F-D21DEEDDD173}"/>
              </a:ext>
            </a:extLst>
          </p:cNvPr>
          <p:cNvSpPr txBox="1"/>
          <p:nvPr/>
        </p:nvSpPr>
        <p:spPr>
          <a:xfrm>
            <a:off x="1460734" y="1282419"/>
            <a:ext cx="5627106" cy="5683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defTabSz="609585">
              <a:spcBef>
                <a:spcPct val="20000"/>
              </a:spcBef>
            </a:pPr>
            <a:r>
              <a:rPr lang="en-US" sz="2500" b="1" kern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Purpose</a:t>
            </a:r>
            <a:endParaRPr lang="en-US" sz="2000" b="1" kern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638175" lvl="1" indent="-180975" defTabSz="609585"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Enhancing the value of take-home maglev labs previously funded by </a:t>
            </a:r>
            <a:r>
              <a:rPr lang="en-US" sz="2000" b="1" kern="1200" dirty="0"/>
              <a:t>Exc</a:t>
            </a:r>
            <a:r>
              <a:rPr lang="en-US" sz="2000" b="1" kern="1200" dirty="0">
                <a:solidFill>
                  <a:srgbClr val="B4D54A"/>
                </a:solidFill>
              </a:rPr>
              <a:t>it</a:t>
            </a:r>
            <a:r>
              <a:rPr lang="en-US" sz="2000" b="1" kern="1200" dirty="0"/>
              <a:t>ed</a:t>
            </a:r>
            <a:r>
              <a:rPr lang="en-US" sz="2000" kern="1200" dirty="0"/>
              <a:t> by means of </a:t>
            </a:r>
            <a:r>
              <a:rPr lang="en-US" sz="2000" i="1" kern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adaptive dynamic learning platform</a:t>
            </a:r>
          </a:p>
          <a:p>
            <a:pPr marL="638175" lvl="1" indent="-180975" defTabSz="609585">
              <a:spcBef>
                <a:spcPct val="20000"/>
              </a:spcBef>
              <a:buFont typeface="Arial"/>
              <a:buChar char="•"/>
            </a:pPr>
            <a:endParaRPr lang="en-US" sz="1600" kern="1200" dirty="0"/>
          </a:p>
          <a:p>
            <a:pPr defTabSz="609585">
              <a:spcBef>
                <a:spcPct val="20000"/>
              </a:spcBef>
            </a:pP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Team</a:t>
            </a:r>
            <a:endParaRPr lang="en-US" sz="2000" b="1" dirty="0"/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Hans Alvar Engmark and Morten </a:t>
            </a:r>
            <a:r>
              <a:rPr lang="en-US" sz="2000" dirty="0" err="1"/>
              <a:t>Dinhoff</a:t>
            </a:r>
            <a:r>
              <a:rPr lang="en-US" sz="2000" dirty="0"/>
              <a:t> Pedersen (ITK)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Lasse </a:t>
            </a:r>
            <a:r>
              <a:rPr lang="en-US" sz="2000" dirty="0" err="1"/>
              <a:t>Mostad</a:t>
            </a:r>
            <a:r>
              <a:rPr lang="en-US" sz="2000" dirty="0"/>
              <a:t> (ILU)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6 computer science students (IDI)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endParaRPr lang="en-US" sz="2000" dirty="0"/>
          </a:p>
          <a:p>
            <a:pPr defTabSz="609585">
              <a:spcBef>
                <a:spcPct val="20000"/>
              </a:spcBef>
            </a:pPr>
            <a:r>
              <a:rPr lang="en-US" sz="2500" b="1" kern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Implementation roadmap</a:t>
            </a:r>
            <a:endParaRPr lang="en-US" sz="2000" b="1" kern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Feb. to March </a:t>
            </a:r>
            <a:r>
              <a:rPr lang="en-US" sz="2000" dirty="0"/>
              <a:t>	Mapping out requirements and explore options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kern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April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en-US" sz="2000" kern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June</a:t>
            </a:r>
            <a:r>
              <a:rPr lang="en-US" sz="2000" kern="1200" dirty="0"/>
              <a:t>	Development and internal tests of the platform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July to</a:t>
            </a:r>
            <a:r>
              <a:rPr lang="en-US" sz="2000" kern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</a:t>
            </a:r>
            <a:r>
              <a:rPr lang="en-US" sz="2000" kern="1200" dirty="0"/>
              <a:t>	Finalization and preparation for assessment</a:t>
            </a:r>
          </a:p>
          <a:p>
            <a:pPr marL="625475" lvl="1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Sept.</a:t>
            </a:r>
            <a:r>
              <a:rPr lang="en-US" sz="2000" kern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Dec. </a:t>
            </a: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kern="1200" dirty="0"/>
              <a:t>Field testing, collecting feedback data</a:t>
            </a:r>
          </a:p>
          <a:p>
            <a:pPr lvl="1" defTabSz="609585">
              <a:spcBef>
                <a:spcPct val="20000"/>
              </a:spcBef>
            </a:pPr>
            <a:endParaRPr lang="en-US" sz="2000" kern="1200" dirty="0"/>
          </a:p>
          <a:p>
            <a:pPr defTabSz="609585">
              <a:spcBef>
                <a:spcPct val="20000"/>
              </a:spcBef>
            </a:pP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Outcomes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A viable prototype for testing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Dissemination report from testing phase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Publications at conferences and informal workshop at NTNU</a:t>
            </a:r>
          </a:p>
          <a:p>
            <a:pPr defTabSz="609585">
              <a:spcBef>
                <a:spcPct val="20000"/>
              </a:spcBef>
            </a:pPr>
            <a:endParaRPr lang="en-US" sz="2000" dirty="0"/>
          </a:p>
          <a:p>
            <a:pPr defTabSz="609585">
              <a:spcBef>
                <a:spcPct val="20000"/>
              </a:spcBef>
            </a:pPr>
            <a:r>
              <a:rPr lang="en-US" sz="2500" b="1" kern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Expected impact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Assess its usefulness </a:t>
            </a:r>
            <a:r>
              <a:rPr lang="en-US" sz="2000" dirty="0"/>
              <a:t>for improving engagement for students</a:t>
            </a:r>
            <a:endParaRPr lang="en-US" sz="2000" kern="1200" dirty="0"/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Adoption for use with the take-home lab in courses at ITK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Extensions to other take-home labs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26117197-D29F-1C9A-92CF-192BA3F7A30B}"/>
              </a:ext>
            </a:extLst>
          </p:cNvPr>
          <p:cNvSpPr/>
          <p:nvPr/>
        </p:nvSpPr>
        <p:spPr>
          <a:xfrm>
            <a:off x="-1" y="0"/>
            <a:ext cx="8659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87AB05EB-6CA0-385A-FBF5-1A6C857B121C}"/>
              </a:ext>
            </a:extLst>
          </p:cNvPr>
          <p:cNvSpPr/>
          <p:nvPr/>
        </p:nvSpPr>
        <p:spPr>
          <a:xfrm>
            <a:off x="139007" y="379415"/>
            <a:ext cx="588537" cy="582609"/>
          </a:xfrm>
          <a:prstGeom prst="roundRect">
            <a:avLst>
              <a:gd name="adj" fmla="val 264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2B4CC035-0D03-7959-32B4-D723D1B4E6BB}"/>
              </a:ext>
            </a:extLst>
          </p:cNvPr>
          <p:cNvSpPr/>
          <p:nvPr/>
        </p:nvSpPr>
        <p:spPr>
          <a:xfrm>
            <a:off x="284447" y="525462"/>
            <a:ext cx="297656" cy="2905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C7C8867-83F1-D00D-7CA1-BC919E590FA8}"/>
              </a:ext>
            </a:extLst>
          </p:cNvPr>
          <p:cNvSpPr/>
          <p:nvPr/>
        </p:nvSpPr>
        <p:spPr>
          <a:xfrm>
            <a:off x="315403" y="552846"/>
            <a:ext cx="235743" cy="23574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73D29888-2606-2FB0-20DD-1612B7CF5010}"/>
              </a:ext>
            </a:extLst>
          </p:cNvPr>
          <p:cNvSpPr txBox="1"/>
          <p:nvPr/>
        </p:nvSpPr>
        <p:spPr>
          <a:xfrm>
            <a:off x="66075" y="920033"/>
            <a:ext cx="739305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NTNU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B1F5AF1F-A5ED-C3FC-5751-A694C268258B}"/>
              </a:ext>
            </a:extLst>
          </p:cNvPr>
          <p:cNvSpPr txBox="1"/>
          <p:nvPr/>
        </p:nvSpPr>
        <p:spPr>
          <a:xfrm>
            <a:off x="174732" y="1117974"/>
            <a:ext cx="516488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</a:p>
        </p:txBody>
      </p:sp>
      <p:pic>
        <p:nvPicPr>
          <p:cNvPr id="12" name="Bilde 11" descr="Et bilde som inneholder innendørs, platespiller, gulv, musikk&#10;&#10;Automatisk generert beskrivelse">
            <a:extLst>
              <a:ext uri="{FF2B5EF4-FFF2-40B4-BE49-F238E27FC236}">
                <a16:creationId xmlns:a16="http://schemas.microsoft.com/office/drawing/2014/main" id="{BC3AC6DB-2BD5-ED0F-6EC6-A5A6C561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204" y="2286147"/>
            <a:ext cx="2285705" cy="228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kstSylinder 12">
            <a:extLst>
              <a:ext uri="{FF2B5EF4-FFF2-40B4-BE49-F238E27FC236}">
                <a16:creationId xmlns:a16="http://schemas.microsoft.com/office/drawing/2014/main" id="{AF9AF0E6-86C3-1596-70E7-D74518E50BA1}"/>
              </a:ext>
            </a:extLst>
          </p:cNvPr>
          <p:cNvSpPr txBox="1"/>
          <p:nvPr/>
        </p:nvSpPr>
        <p:spPr>
          <a:xfrm>
            <a:off x="8747253" y="4741168"/>
            <a:ext cx="15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maglev lab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E189044-A55F-A050-162D-E4A9C57315A9}"/>
              </a:ext>
            </a:extLst>
          </p:cNvPr>
          <p:cNvSpPr txBox="1"/>
          <p:nvPr/>
        </p:nvSpPr>
        <p:spPr>
          <a:xfrm rot="20972485">
            <a:off x="7381837" y="2196527"/>
            <a:ext cx="800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Levitating </a:t>
            </a:r>
          </a:p>
          <a:p>
            <a:r>
              <a:rPr lang="en-US" sz="1050" i="1" dirty="0"/>
              <a:t>magnet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AEA059B-0569-ED16-A0E5-647C72E7A0FD}"/>
              </a:ext>
            </a:extLst>
          </p:cNvPr>
          <p:cNvSpPr txBox="1"/>
          <p:nvPr/>
        </p:nvSpPr>
        <p:spPr>
          <a:xfrm rot="1301316">
            <a:off x="11067243" y="2972357"/>
            <a:ext cx="10599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Microcontroller </a:t>
            </a:r>
          </a:p>
          <a:p>
            <a:r>
              <a:rPr lang="en-US" sz="1000" i="1" dirty="0"/>
              <a:t>programmed </a:t>
            </a:r>
          </a:p>
          <a:p>
            <a:r>
              <a:rPr lang="en-US" sz="1000" i="1" dirty="0"/>
              <a:t>by students</a:t>
            </a:r>
          </a:p>
        </p:txBody>
      </p:sp>
      <p:cxnSp>
        <p:nvCxnSpPr>
          <p:cNvPr id="26" name="Kobling: buet 25">
            <a:extLst>
              <a:ext uri="{FF2B5EF4-FFF2-40B4-BE49-F238E27FC236}">
                <a16:creationId xmlns:a16="http://schemas.microsoft.com/office/drawing/2014/main" id="{BC82383A-88AB-A293-9365-4D7675BC36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50187" y="3127145"/>
            <a:ext cx="665549" cy="62163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Kobling: buet 31">
            <a:extLst>
              <a:ext uri="{FF2B5EF4-FFF2-40B4-BE49-F238E27FC236}">
                <a16:creationId xmlns:a16="http://schemas.microsoft.com/office/drawing/2014/main" id="{4F17223A-F898-0FB5-34BF-D31576E2B0AF}"/>
              </a:ext>
            </a:extLst>
          </p:cNvPr>
          <p:cNvCxnSpPr>
            <a:cxnSpLocks/>
          </p:cNvCxnSpPr>
          <p:nvPr/>
        </p:nvCxnSpPr>
        <p:spPr>
          <a:xfrm>
            <a:off x="8148918" y="2404276"/>
            <a:ext cx="880357" cy="6179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76D5963F-789E-39F9-2B86-750730260E57}"/>
              </a:ext>
            </a:extLst>
          </p:cNvPr>
          <p:cNvSpPr txBox="1"/>
          <p:nvPr/>
        </p:nvSpPr>
        <p:spPr>
          <a:xfrm>
            <a:off x="-14415" y="6540833"/>
            <a:ext cx="880369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31.01.25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154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Office-tema</vt:lpstr>
      <vt:lpstr>Magnetic Minds: An Interactive Learning Platform for Maglev 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Alvar Engmark</dc:creator>
  <cp:lastModifiedBy>Hans Alvar Engmark</cp:lastModifiedBy>
  <cp:revision>117</cp:revision>
  <dcterms:created xsi:type="dcterms:W3CDTF">2024-01-18T11:24:38Z</dcterms:created>
  <dcterms:modified xsi:type="dcterms:W3CDTF">2025-01-31T12:01:52Z</dcterms:modified>
</cp:coreProperties>
</file>