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0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9T12:35:08.2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4861 3,'-980'0,"962"2,0 0,0 2,1 0,0 0,-1 2,-27 13,21-10,1 0,-41 9,14-12,0-2,1-3,-51-4,-4 0,-321 3,395-2,0-1,0-2,-44-12,37 8,-58-8,-204 14,153 5,87-2,-117-17,101 9,0 2,-116 7,66 1,-228-2,342 1,-1 1,1 0,-1 0,1 1,0 1,0 0,-10 5,7-3,1 0,-1-2,0 0,-17 3,-375 21,392-28,-16 1,0-2,0-1,-1-1,-52-13,39 2,-8-2,-61-11,87 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9T12:35:17.5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14627 28,'-6'1,"0"0,0 0,0 0,0 1,-8 3,-20 5,-31-3,0-4,-77-5,30 0,52 2,-120-16,101 7,0 3,-119 8,66 0,-476-2,554 3,-83 15,97-12,-21 5,31-5,-51 4,40-9,-15 1,-78 12,66-6,0-2,-116-7,66-1,-180-12,-20-1,-446 16,568 13,6 1,60-16,38-1,-138 14,197-7,-13 0,-86 23,96-18,-67 8,27-6,51-6,0 1,-28 12,31-10,0-1,-44 9,35-13,-1-1,1-2,0 0,0-3,-42-6,28-1,1-1,0-3,-43-18,52 19,-1 2,-48-8,-22-6,50 2,45 16,-1 1,0 0,0 1,-16-4,4 5,0 1,-1 0,1 2,0 1,-31 5,-119 30,128-23,0-3,-1-1,-90 3,75-16,1-3,-119-29,152 28,-1-1,-31-16,42 16,-1 0,-1 2,0 1,0 0,0 1,-34-3,-315 7,167 3,-668-2,655-14,14 1,-132 13,313 2,0 0,-35 8,33-5,1-1,-27 1,34-4,0 1,1 1,-1 0,-25 11,-23 4,28-13,0-1,-56-2,-4 1,-11 9,-28 2,-13-15,-62 3,124 10,55-6,-48 2,-188-7,118-2,95-2,-52-8,51 4,-57 0,63 8,23 0,0 0,0-2,0-1,1 0,-1-2,-38-11,48 11,1 0,-1 1,-1 0,1 1,-24 0,-76 8,22 0,-668-5,374-2,351 3,-61 10,61-6,-58 3,-393-10,476 1,0 1,0 0,0 0,-20 6,13-1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9T13:20:05.4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4629 1,'-34'1,"-53"10,-5 1,56-8,0 2,-49 14,-10 2,51-16,-1-3,-87-4,42-1,-838 2,905 2,-1 1,0 1,1 1,-31 11,10-3,-30 9,39-11,-1-1,-1-1,-43 4,-105 13,123-14,-115 5,-413-17,249-1,300-1,-61-11,-27-1,118 14,-1 0,0-1,1 0,-1-1,1-1,0 1,-1-2,-11-4,-106-46,102 45,1 1,-1 2,-1 1,1 1,-31-1,-19-3,-17-6,-106-12,164 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9T13:20:12.0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17291 0,'-94'2,"-94"13,140-10,4 0,-71 17,69-10,0-3,-1-2,-58 1,-146-9,96-2,116 3,-32-2,-1 4,1 3,-86 17,-3 17,-108 22,92-42,85-12,-428 4,321-13,-195-14,337 10,-130-16,108 13,-112 3,2 1,-585-12,559 18,163 2,1 2,-1 3,1 2,-51 17,40-11,-122 18,77-28,67-6,0 3,-1 1,-61 14,39-2,-1-4,-87 8,-134-13,143-6,-116-3,39-28,178 23,-80-16,-60-10,79 16,50 7,-1 2,-53 0,-142 22,3 1,-1038-16,1217-3,0-2,-108-25,108 17,-1 2,-97-3,-748 15,391 2,356 3,-205 34,219-14,62-9,-168 9,121-27,51 0,-148 15,145 0,0 1,-91 2,-522-14,343-4,102 3,-281-3,312-25,156 15,-120-4,107 17,39 1,0-1,0-3,0-1,-73-16,76 9,0 2,-1 1,0 2,-68 0,-377 7,463-3,-1-1,-33-8,-30-3,-102 11,105 3,59-1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9T16:25:25.1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10643 190,'-21'-1,"0"-1,-38-8,19 2,-652-115,517 100,0 8,-2 7,-291 25,-493 21,781-25,40 0,-75 0,-85 2,260-13,1 2,0 1,-39 12,37-8,0-2,-66 4,-449-11,238-1,304 2,-1 1,0 0,1 1,0 1,-25 9,19-5,-39 7,1-2,0 3,2 2,-64 30,-94 30,178-70,0-1,0-2,-42 1,-111-6,108-2,33-1,-53-10,55 7,-58-3,-81-4,15 0,50 12,29 2,1-4,-174-29,180 15,-2 4,0 3,-117 3,-412-14,515 13,2-4,0-5,-100-30,164 37,1 2,-1 2,-69-4,-105 12,74 1,18-5,-120 5,217-1,0 2,0 1,0 0,0 1,1 1,0 1,0 0,-22 16,23-14,0 0,0-2,-1 0,0 0,0-2,-1 0,0-2,-22 4,15-7,1-2,-1-1,1-1,-31-7,9 2,-40-1,55 6,-48-8,56 6,-1 2,-48-1,50 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8-09T16:25:33.9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17048 31,'-56'0,"-38"1,-152-18,152 8,0 3,-103 8,55 0,-1826-2,1729 14,37-1,-232-12,221-2,175 3,-62 11,14-1,-86 9,-106 8,220-22,-64 16,75-13,0-1,-80 3,117-13,0 0,0-1,1 0,-1 0,0-1,1-1,-17-8,13 6,0 1,-28-8,13 10,-1 1,1 1,-1 1,0 1,1 2,-28 6,-70 5,86-12,-32 0,-96 17,77-5,0-3,-126-3,152-5,-1 2,-97 21,36-5,-1-7,-200-1,309-15,0 0,0-2,0 0,-22-8,-41-9,10 12,1 3,-1 3,-93 9,97 2,39-4,-52 1,48-6,10 2,-1-1,0-2,1 0,-1-1,1-2,-26-8,-15-10,-2 3,-1 2,0 3,-1 3,-84-3,-24-6,142 17,1-1,-52-15,55 12,-1 0,1 3,-52-4,45 10,-1 1,-69 13,51-7,0-3,-109-5,86-1,35 0,15 0,-41 3,62-2,1 1,-1 1,1 0,-1 0,1 0,-1 1,1 0,0 0,0 1,-7 4,-3 5,-2-2,1-1,-1 0,-1-1,0-1,0-1,0-1,-32 6,-13-3,-93 1,97-7,-150 20,25-24,-46 3,150 11,57-8,-41 4,-445-6,261-6,106 5,-154-4,121-23,161 22,0 0,-1-2,2 1,-1-2,1 0,-1-1,2-1,-27-18,26 17,1-1,-2 2,1 0,-1 1,0 0,0 2,-1 0,-32-6,-168 10,108 3,43 2,-100 18,153-20,-146 32,-33 5,165-35,-1-2,1-1,-1-1,1-1,-31-6,-54-14,-208-31,246 44,-191-12,153 20,0-1,-114 14,171-6,1-2,-1-3,0-2,-64-8,-71-9,3-1,139 14,-49 1,-33-2,111 1,1 0,0-1,-20-7,19 5,-38-8,49 13,1 2,-1-1,0 1,1 0,-1 0,0 1,1 0,-14 4,-20 7,-1-2,0-1,-1-2,-80 2,43-11,-73 3,146 0,0 0,0 0,1 1,-1 0,-12 6,-4 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2033-5064-FCAE-7D3C-A4F1ED44B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C335A-EAAE-7021-8252-350C5C710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2F0FE-E2EB-A2E4-9F70-A1D755397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90-C2E9-4438-9FF3-8188928E10B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DB9EE-3762-EBA5-1445-072C5605F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8CD90-B340-232E-CC11-01FA75BE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293-B41B-4973-AC47-92265523B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40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70B8-0129-9EA2-74AE-E0E42A87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831F9-6349-9ABC-B922-D3D83259F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D8CD3-392D-5429-AC51-DA43D958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90-C2E9-4438-9FF3-8188928E10B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CA512-FD86-5B48-5288-FDC221B3A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20C5-D1F3-E552-F5B5-C8BABA51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293-B41B-4973-AC47-92265523B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77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9993F-1E40-A874-69D9-70BDEA811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763BF-C88D-7BDA-60EE-BEA76D4E0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ECBF5-D636-F4F5-8785-F93922F1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90-C2E9-4438-9FF3-8188928E10B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D278D-B581-CF1F-D704-F4ECC5EC1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E8407-1EFC-8645-C637-C867FB6E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293-B41B-4973-AC47-92265523B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56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F078-4543-DA3B-FAE2-FBA38264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2BC4C-34B5-095E-261D-5B4B0F0F4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E4B0B-46C0-9EBF-5D23-3A6D6350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90-C2E9-4438-9FF3-8188928E10B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7C007-59B1-2509-D9EF-B70ABC80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DB471-A972-66A8-0D05-3B80F447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293-B41B-4973-AC47-92265523B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64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E3BE-7BC6-7287-6B35-F55B7C86A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1828A-7ACC-FF47-65E0-67A7D0C2A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9D3D7-E7A9-2DAB-2803-941F455FD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90-C2E9-4438-9FF3-8188928E10B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6715E-7879-141A-2B36-AD42E2C6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0FCD-36BD-66F0-5B0E-B13D1A33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293-B41B-4973-AC47-92265523B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2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99D7D-6ECC-1704-90D1-7006F49F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391EC-64F5-756B-C152-04485BFF1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F0629-7ACF-9635-7E28-7C19B93C0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4B7C6-E6D2-E308-2D82-D3F27714A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90-C2E9-4438-9FF3-8188928E10B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0B290-76DC-3FBF-FECB-D8E721AA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BBA62-93BB-54B3-A8FF-E6C9E1C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293-B41B-4973-AC47-92265523B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27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5855-4147-09DD-3D7A-8C4D7354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B60E2-75EB-774B-1F35-3F5C7A60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73778-83C1-D9FE-B62A-F36B3A81A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12868-C864-A9FE-66F7-B0EF62C8A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42487-B266-3035-2FD5-BB51D2012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377CA-9CA2-CCAF-3282-AE5A2EC8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90-C2E9-4438-9FF3-8188928E10B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0D4AF-9F90-E26C-FC5D-425041DE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BEF370-553A-2B02-2774-774EE2CBD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293-B41B-4973-AC47-92265523B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29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E114-FBEC-A57B-7373-6C080161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14D0F-4FB0-D47A-452E-DCE83580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90-C2E9-4438-9FF3-8188928E10B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4D71E-BC4B-D42F-E0F1-24F610E63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C3C86-7A17-4511-4EC8-2F1FE568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293-B41B-4973-AC47-92265523B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82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A7BF2-54CF-D425-9CEE-47D87207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90-C2E9-4438-9FF3-8188928E10B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DE113-E0C3-6869-C477-C27A70E6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77B6D-28D4-3187-F6A4-2037A643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293-B41B-4973-AC47-92265523B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88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9F6A-BCAB-836E-1E3E-7E7F7784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E0D52-B619-D174-8D74-0364A7828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5E3EE-7BDF-0DDE-BA19-921803E21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E3DAE-1AF8-CAF3-F2DE-E826365D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90-C2E9-4438-9FF3-8188928E10B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DEFCE-8DCD-76B7-6FC6-1211171F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3F5A5-8642-BF24-6958-D0093399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293-B41B-4973-AC47-92265523B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39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BE61-95E8-AAC7-233A-7BDEF89B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580484-76A2-326F-9122-56DD75773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B6D1B-A313-F0A1-6D99-B0FB6610E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8EDF6-E832-7EB9-8F82-F0CF7D46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90-C2E9-4438-9FF3-8188928E10B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8DCB8-9071-5EF4-D30C-9F943862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58453-6EF4-7910-ACCD-ECE4DE85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65293-B41B-4973-AC47-92265523B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00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67A11-1421-7CBE-3DCC-E246E381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7E751-F52E-9E99-E45E-3693113C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8508-0F80-F836-8DA5-7D3F7EF95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90-C2E9-4438-9FF3-8188928E10BE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0C14E-F7AD-F8B8-4CF2-1D9C60ECD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7F495-BF94-CF1B-64E1-464ECE487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65293-B41B-4973-AC47-92265523B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34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2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1.xm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3.xml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4.xml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5.xml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6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9B094-FB04-0711-9DF5-B399F56DE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Fintendo Game Studio </a:t>
            </a:r>
            <a:br>
              <a:rPr lang="en-GB" dirty="0"/>
            </a:br>
            <a:r>
              <a:rPr lang="en-GB" sz="4000" dirty="0"/>
              <a:t>Production Management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C28E6-568F-453B-EAF7-9F68DD330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/>
              <a:t>Hannah Smith </a:t>
            </a:r>
          </a:p>
        </p:txBody>
      </p:sp>
    </p:spTree>
    <p:extLst>
      <p:ext uri="{BB962C8B-B14F-4D97-AF65-F5344CB8AC3E}">
        <p14:creationId xmlns:p14="http://schemas.microsoft.com/office/powerpoint/2010/main" val="3632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5B0F63-06EE-624E-F987-F0826C69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598" y="371104"/>
            <a:ext cx="2804733" cy="58106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810CA1-92D5-1FB5-193F-9A8F6DC0F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598" y="1085479"/>
            <a:ext cx="2715004" cy="53156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52B322-57CA-8003-0F3E-69D65D9C9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73" y="199654"/>
            <a:ext cx="6463019" cy="396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1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6C579A2-C3E6-FA23-4D9D-040E79F70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96" b="10022"/>
          <a:stretch/>
        </p:blipFill>
        <p:spPr>
          <a:xfrm>
            <a:off x="0" y="143885"/>
            <a:ext cx="4767296" cy="29988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D9D768-AA15-B66F-4076-22785BDA0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2732"/>
            <a:ext cx="7363853" cy="3715268"/>
          </a:xfrm>
          <a:prstGeom prst="rect">
            <a:avLst/>
          </a:prstGeom>
        </p:spPr>
      </p:pic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ED93DBF5-A22A-0EF3-145A-94EA02AD3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550" y="66416"/>
            <a:ext cx="70294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08DAFBD-8A68-7C6C-BC17-9FBBB41A2466}"/>
              </a:ext>
            </a:extLst>
          </p:cNvPr>
          <p:cNvGrpSpPr/>
          <p:nvPr/>
        </p:nvGrpSpPr>
        <p:grpSpPr>
          <a:xfrm>
            <a:off x="6253061" y="233813"/>
            <a:ext cx="5782457" cy="4464648"/>
            <a:chOff x="6253061" y="233813"/>
            <a:chExt cx="5782457" cy="446464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7206221-DEDC-26B1-6449-F9E8419740F8}"/>
                </a:ext>
              </a:extLst>
            </p:cNvPr>
            <p:cNvSpPr/>
            <p:nvPr/>
          </p:nvSpPr>
          <p:spPr>
            <a:xfrm>
              <a:off x="6253061" y="233813"/>
              <a:ext cx="4036979" cy="122558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GB" sz="1600" dirty="0">
                  <a:solidFill>
                    <a:sysClr val="windowText" lastClr="000000"/>
                  </a:solidFill>
                  <a:latin typeface="Corbel" panose="020B0503020204020204" pitchFamily="34" charset="0"/>
                </a:rPr>
                <a:t>We’d like to know </a:t>
              </a:r>
              <a:r>
                <a:rPr lang="en-GB" sz="1600" b="1" dirty="0">
                  <a:solidFill>
                    <a:sysClr val="windowText" lastClr="000000"/>
                  </a:solidFill>
                  <a:latin typeface="Corbel" panose="020B0503020204020204" pitchFamily="34" charset="0"/>
                </a:rPr>
                <a:t>how many members of staff are on different production teams </a:t>
              </a:r>
              <a:r>
                <a:rPr lang="en-GB" sz="1600" dirty="0">
                  <a:solidFill>
                    <a:sysClr val="windowText" lastClr="000000"/>
                  </a:solidFill>
                  <a:latin typeface="Corbel" panose="020B0503020204020204" pitchFamily="34" charset="0"/>
                </a:rPr>
                <a:t>– so that we can shuffle teams around if they have too many/too few members. </a:t>
              </a:r>
              <a:r>
                <a:rPr lang="en-GB" sz="1600" u="sng" dirty="0">
                  <a:solidFill>
                    <a:sysClr val="windowText" lastClr="000000"/>
                  </a:solidFill>
                  <a:latin typeface="Corbel" panose="020B0503020204020204" pitchFamily="34" charset="0"/>
                </a:rPr>
                <a:t>We can do</a:t>
              </a:r>
              <a:r>
                <a:rPr lang="en-GB" sz="1600" dirty="0">
                  <a:solidFill>
                    <a:sysClr val="windowText" lastClr="000000"/>
                  </a:solidFill>
                  <a:latin typeface="Corbel" panose="020B0503020204020204" pitchFamily="34" charset="0"/>
                </a:rPr>
                <a:t>:</a:t>
              </a:r>
            </a:p>
            <a:p>
              <a:pPr algn="ctr"/>
              <a:endParaRPr lang="en-GB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0F98557-C06C-6513-F57B-D891DF24E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52930" y="1644892"/>
              <a:ext cx="3375500" cy="1434036"/>
            </a:xfrm>
            <a:prstGeom prst="rect">
              <a:avLst/>
            </a:prstGeom>
            <a:ln w="38100">
              <a:solidFill>
                <a:srgbClr val="FFFF00"/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F178787-CAA8-959C-693E-00B15D07B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87569" y="1644892"/>
              <a:ext cx="1247949" cy="571580"/>
            </a:xfrm>
            <a:prstGeom prst="rect">
              <a:avLst/>
            </a:prstGeom>
            <a:ln w="38100">
              <a:solidFill>
                <a:schemeClr val="accent6"/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F8A0D4F-504F-A51D-C813-96BAEDAEB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97337" y="3264425"/>
              <a:ext cx="3408593" cy="1434036"/>
            </a:xfrm>
            <a:prstGeom prst="rect">
              <a:avLst/>
            </a:prstGeom>
            <a:ln w="38100">
              <a:solidFill>
                <a:srgbClr val="FFFF00"/>
              </a:solidFill>
            </a:ln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2CF8854-78B3-08F5-23B0-4C0B7F108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12129" y="3714382"/>
              <a:ext cx="1133633" cy="543001"/>
            </a:xfrm>
            <a:prstGeom prst="rect">
              <a:avLst/>
            </a:prstGeom>
            <a:ln w="38100">
              <a:solidFill>
                <a:schemeClr val="accent6"/>
              </a:solidFill>
            </a:ln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91215B8-6C2F-9BFD-C51E-CD02CD8567BA}"/>
                </a:ext>
              </a:extLst>
            </p:cNvPr>
            <p:cNvCxnSpPr/>
            <p:nvPr/>
          </p:nvCxnSpPr>
          <p:spPr>
            <a:xfrm>
              <a:off x="10387318" y="1930682"/>
              <a:ext cx="2918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627CBFA-5B0A-5276-615C-70A68CCB7B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0977" y="3981443"/>
              <a:ext cx="46114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17C0538-5858-74A0-5942-8B1421ADB2C2}"/>
              </a:ext>
            </a:extLst>
          </p:cNvPr>
          <p:cNvGrpSpPr/>
          <p:nvPr/>
        </p:nvGrpSpPr>
        <p:grpSpPr>
          <a:xfrm>
            <a:off x="156482" y="709766"/>
            <a:ext cx="11563598" cy="6148234"/>
            <a:chOff x="156482" y="709766"/>
            <a:chExt cx="11563598" cy="614823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7DB179F-A761-4D88-1558-C0CBED48C8FE}"/>
                </a:ext>
              </a:extLst>
            </p:cNvPr>
            <p:cNvSpPr/>
            <p:nvPr/>
          </p:nvSpPr>
          <p:spPr>
            <a:xfrm>
              <a:off x="156482" y="709766"/>
              <a:ext cx="4204345" cy="141653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ysClr val="windowText" lastClr="000000"/>
                  </a:solidFill>
                  <a:latin typeface="Corbel" panose="020B0503020204020204" pitchFamily="34" charset="0"/>
                  <a:cs typeface="Browallia New" panose="020B0502040204020203" pitchFamily="34" charset="-34"/>
                </a:rPr>
                <a:t>We’d also like to know the </a:t>
              </a:r>
              <a:r>
                <a:rPr lang="en-GB" sz="1600" b="1" dirty="0">
                  <a:solidFill>
                    <a:sysClr val="windowText" lastClr="000000"/>
                  </a:solidFill>
                  <a:latin typeface="Corbel" panose="020B0503020204020204" pitchFamily="34" charset="0"/>
                  <a:cs typeface="Browallia New" panose="020B0502040204020203" pitchFamily="34" charset="-34"/>
                </a:rPr>
                <a:t>names and location of staff who are on different production teams </a:t>
              </a:r>
              <a:r>
                <a:rPr lang="en-GB" sz="1600" dirty="0">
                  <a:solidFill>
                    <a:sysClr val="windowText" lastClr="000000"/>
                  </a:solidFill>
                  <a:latin typeface="Corbel" panose="020B0503020204020204" pitchFamily="34" charset="0"/>
                  <a:cs typeface="Browallia New" panose="020B0502040204020203" pitchFamily="34" charset="-34"/>
                </a:rPr>
                <a:t>– so that the business can get an overview of how our personnel resources are spread out across the globe. </a:t>
              </a:r>
              <a:r>
                <a:rPr lang="en-GB" sz="1600" u="sng" dirty="0">
                  <a:solidFill>
                    <a:sysClr val="windowText" lastClr="000000"/>
                  </a:solidFill>
                  <a:latin typeface="Corbel" panose="020B0503020204020204" pitchFamily="34" charset="0"/>
                  <a:cs typeface="Browallia New" panose="020B0502040204020203" pitchFamily="34" charset="-34"/>
                </a:rPr>
                <a:t>Therefore we can do:</a:t>
              </a:r>
              <a:endParaRPr lang="en-GB" sz="1600" dirty="0">
                <a:solidFill>
                  <a:sysClr val="windowText" lastClr="000000"/>
                </a:solidFill>
                <a:latin typeface="Corbel" panose="020B0503020204020204" pitchFamily="34" charset="0"/>
                <a:cs typeface="Browallia New" panose="020B0502040204020203" pitchFamily="34" charset="-34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78BD986-7745-15E9-EAAD-D14444812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62208" y="5350914"/>
              <a:ext cx="3467584" cy="1286054"/>
            </a:xfrm>
            <a:prstGeom prst="rect">
              <a:avLst/>
            </a:prstGeom>
            <a:ln w="57150">
              <a:solidFill>
                <a:srgbClr val="FFFF00"/>
              </a:solidFill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8A84896-63C3-AA18-DC3D-A6BC1EC70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71549" y="5527307"/>
              <a:ext cx="3448531" cy="1009791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C613BD7-DE6F-0AEC-7CCB-D8B09D084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4067" y="2241253"/>
              <a:ext cx="3439005" cy="952633"/>
            </a:xfrm>
            <a:prstGeom prst="rect">
              <a:avLst/>
            </a:prstGeom>
            <a:ln w="57150">
              <a:solidFill>
                <a:srgbClr val="FFFF00"/>
              </a:solidFill>
            </a:ln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BAEB95CD-65C9-33C8-6976-5DF746582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5889" y="3266574"/>
              <a:ext cx="3810532" cy="3591426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BE2F9741-9541-7B12-4254-8B6BE5B51E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482" y="120605"/>
            <a:ext cx="5723009" cy="498194"/>
          </a:xfrm>
          <a:prstGeom prst="rect">
            <a:avLst/>
          </a:prstGeom>
          <a:ln w="57150">
            <a:solidFill>
              <a:schemeClr val="accent4"/>
            </a:solidFill>
          </a:ln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8F1C965-3CD5-D97E-91C4-A150B43D3C23}"/>
              </a:ext>
            </a:extLst>
          </p:cNvPr>
          <p:cNvCxnSpPr>
            <a:cxnSpLocks/>
          </p:cNvCxnSpPr>
          <p:nvPr/>
        </p:nvCxnSpPr>
        <p:spPr>
          <a:xfrm>
            <a:off x="3479131" y="2717569"/>
            <a:ext cx="0" cy="36135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F4804F-F7EB-11CC-87C6-6721F3B128DE}"/>
              </a:ext>
            </a:extLst>
          </p:cNvPr>
          <p:cNvCxnSpPr>
            <a:cxnSpLocks/>
          </p:cNvCxnSpPr>
          <p:nvPr/>
        </p:nvCxnSpPr>
        <p:spPr>
          <a:xfrm>
            <a:off x="7734241" y="6186380"/>
            <a:ext cx="43146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6895154-3881-AC7F-8BDA-971131A32CFE}"/>
              </a:ext>
            </a:extLst>
          </p:cNvPr>
          <p:cNvSpPr/>
          <p:nvPr/>
        </p:nvSpPr>
        <p:spPr>
          <a:xfrm>
            <a:off x="6096000" y="120605"/>
            <a:ext cx="6024664" cy="487940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4BCAABA-5A96-95CD-9024-D15C7FC7BAB3}"/>
                  </a:ext>
                </a:extLst>
              </p14:cNvPr>
              <p14:cNvContentPartPr/>
              <p14:nvPr/>
            </p14:nvContentPartPr>
            <p14:xfrm>
              <a:off x="565284" y="494525"/>
              <a:ext cx="1749960" cy="331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4BCAABA-5A96-95CD-9024-D15C7FC7BAB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1644" y="386525"/>
                <a:ext cx="18576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A2800C9-57BC-52A9-C465-DB4B9EF6E98D}"/>
                  </a:ext>
                </a:extLst>
              </p14:cNvPr>
              <p14:cNvContentPartPr/>
              <p14:nvPr/>
            </p14:nvContentPartPr>
            <p14:xfrm>
              <a:off x="551244" y="232805"/>
              <a:ext cx="5266080" cy="982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A2800C9-57BC-52A9-C465-DB4B9EF6E9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7604" y="125165"/>
                <a:ext cx="5373720" cy="31392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12BD8C77-F9A9-B6E0-4FF5-95F36EDA9C58}"/>
              </a:ext>
            </a:extLst>
          </p:cNvPr>
          <p:cNvSpPr/>
          <p:nvPr/>
        </p:nvSpPr>
        <p:spPr>
          <a:xfrm>
            <a:off x="5879491" y="6353195"/>
            <a:ext cx="369651" cy="364739"/>
          </a:xfrm>
          <a:prstGeom prst="flowChartConnector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476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DB179F-A761-4D88-1558-C0CBED48C8FE}"/>
              </a:ext>
            </a:extLst>
          </p:cNvPr>
          <p:cNvSpPr/>
          <p:nvPr/>
        </p:nvSpPr>
        <p:spPr>
          <a:xfrm>
            <a:off x="1723966" y="885754"/>
            <a:ext cx="6709914" cy="14591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ysClr val="windowText" lastClr="000000"/>
              </a:solidFill>
            </a:endParaRPr>
          </a:p>
          <a:p>
            <a:pPr algn="ctr"/>
            <a:r>
              <a:rPr lang="en-GB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Some games will have a higher budget than others, and </a:t>
            </a:r>
            <a:r>
              <a:rPr lang="en-GB" b="1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Fintendo gives the clients funding these high budget games a higher priority when it comes to assigning production efforts</a:t>
            </a:r>
            <a:r>
              <a:rPr lang="en-GB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. Using a </a:t>
            </a:r>
            <a:r>
              <a:rPr lang="en-GB" b="1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stored function, we can easily view the games that need to be prioritised</a:t>
            </a:r>
            <a:r>
              <a:rPr lang="en-GB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. </a:t>
            </a:r>
            <a:r>
              <a:rPr lang="en-GB" u="sng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We can do</a:t>
            </a:r>
            <a:r>
              <a:rPr lang="en-GB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:</a:t>
            </a:r>
          </a:p>
          <a:p>
            <a:pPr algn="ctr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D55191-8BB3-4622-AD8E-7BE38D72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4" y="155641"/>
            <a:ext cx="6806534" cy="556233"/>
          </a:xfrm>
          <a:prstGeom prst="rect">
            <a:avLst/>
          </a:prstGeom>
          <a:ln w="57150">
            <a:solidFill>
              <a:schemeClr val="accent4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D45DB52-9CCB-B134-4FE2-9B31FC4A4ABC}"/>
                  </a:ext>
                </a:extLst>
              </p14:cNvPr>
              <p14:cNvContentPartPr/>
              <p14:nvPr/>
            </p14:nvContentPartPr>
            <p14:xfrm>
              <a:off x="638724" y="534485"/>
              <a:ext cx="1666440" cy="88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45DB52-9CCB-B134-4FE2-9B31FC4A4A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724" y="426845"/>
                <a:ext cx="17740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6F3D85D-FBE1-34DD-971E-4D7B48ACAAEB}"/>
                  </a:ext>
                </a:extLst>
              </p14:cNvPr>
              <p14:cNvContentPartPr/>
              <p14:nvPr/>
            </p14:nvContentPartPr>
            <p14:xfrm>
              <a:off x="564924" y="233165"/>
              <a:ext cx="6224760" cy="127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6F3D85D-FBE1-34DD-971E-4D7B48ACAA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0924" y="125165"/>
                <a:ext cx="6332400" cy="34308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FD32D149-99A7-AD2E-D4A2-5929155E05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608" y="2522093"/>
            <a:ext cx="3839111" cy="3982006"/>
          </a:xfrm>
          <a:prstGeom prst="rect">
            <a:avLst/>
          </a:prstGeom>
          <a:solidFill>
            <a:srgbClr val="FFFF00"/>
          </a:solidFill>
          <a:ln w="57150">
            <a:solidFill>
              <a:srgbClr val="FFFF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4A0A7A8-1339-2054-BFA8-1F1A229D05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8998" y="3579515"/>
            <a:ext cx="2534004" cy="1867161"/>
          </a:xfrm>
          <a:prstGeom prst="rect">
            <a:avLst/>
          </a:prstGeom>
          <a:solidFill>
            <a:srgbClr val="FFFF00"/>
          </a:solidFill>
          <a:ln w="57150">
            <a:solidFill>
              <a:srgbClr val="FFFF00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4226963-8BD3-479B-C38B-2AA495830C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8221" y="3698594"/>
            <a:ext cx="3324689" cy="1629002"/>
          </a:xfrm>
          <a:prstGeom prst="rect">
            <a:avLst/>
          </a:prstGeom>
          <a:ln w="57150">
            <a:solidFill>
              <a:schemeClr val="accent6"/>
            </a:solidFill>
          </a:ln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D6A5E3-6016-D425-4195-1DFB704ACBEF}"/>
              </a:ext>
            </a:extLst>
          </p:cNvPr>
          <p:cNvCxnSpPr/>
          <p:nvPr/>
        </p:nvCxnSpPr>
        <p:spPr>
          <a:xfrm>
            <a:off x="4224719" y="4513095"/>
            <a:ext cx="59338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206F0B-2FB3-2BE9-3392-FF9970EFCA3B}"/>
              </a:ext>
            </a:extLst>
          </p:cNvPr>
          <p:cNvCxnSpPr/>
          <p:nvPr/>
        </p:nvCxnSpPr>
        <p:spPr>
          <a:xfrm>
            <a:off x="7363002" y="4513095"/>
            <a:ext cx="59338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08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DB179F-A761-4D88-1558-C0CBED48C8FE}"/>
              </a:ext>
            </a:extLst>
          </p:cNvPr>
          <p:cNvSpPr/>
          <p:nvPr/>
        </p:nvSpPr>
        <p:spPr>
          <a:xfrm>
            <a:off x="7266562" y="254672"/>
            <a:ext cx="4231532" cy="14591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Using a nested query, </a:t>
            </a:r>
            <a:r>
              <a:rPr lang="en-GB" b="1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we can see the ID and location of production teams working on games with a budget under 10,000</a:t>
            </a:r>
            <a:r>
              <a:rPr lang="en-GB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. </a:t>
            </a:r>
            <a:r>
              <a:rPr lang="en-GB" u="sng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See as follows</a:t>
            </a:r>
            <a:r>
              <a:rPr lang="en-GB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: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F790D-8FD1-3268-43BA-C4C60B807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6" y="254673"/>
            <a:ext cx="6877177" cy="584524"/>
          </a:xfrm>
          <a:prstGeom prst="rect">
            <a:avLst/>
          </a:prstGeom>
          <a:ln w="57150">
            <a:solidFill>
              <a:schemeClr val="accent4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69E0A59-4402-B4B9-33BF-FCFD9A210127}"/>
                  </a:ext>
                </a:extLst>
              </p14:cNvPr>
              <p14:cNvContentPartPr/>
              <p14:nvPr/>
            </p14:nvContentPartPr>
            <p14:xfrm>
              <a:off x="652841" y="622325"/>
              <a:ext cx="3831840" cy="147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69E0A59-4402-B4B9-33BF-FCFD9A2101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9201" y="514325"/>
                <a:ext cx="39394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1DE587-40F3-B8D4-D5D5-B5E674FB18B6}"/>
                  </a:ext>
                </a:extLst>
              </p14:cNvPr>
              <p14:cNvContentPartPr/>
              <p14:nvPr/>
            </p14:nvContentPartPr>
            <p14:xfrm>
              <a:off x="613601" y="358085"/>
              <a:ext cx="6137640" cy="100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1DE587-40F3-B8D4-D5D5-B5E674FB18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9601" y="250085"/>
                <a:ext cx="6245280" cy="31572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3B60E08-5777-047F-80A0-1ACB89DF4C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080" y="3019765"/>
            <a:ext cx="5109259" cy="1544943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9CEA1B4-F1E5-C259-B02B-A4C2D2A871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6562" y="3258763"/>
            <a:ext cx="2181529" cy="1066949"/>
          </a:xfrm>
          <a:prstGeom prst="rect">
            <a:avLst/>
          </a:prstGeom>
          <a:ln w="57150">
            <a:solidFill>
              <a:schemeClr val="accent6"/>
            </a:solidFill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E621CC4-D6FA-DCB2-3BD3-554A0E6BCE50}"/>
              </a:ext>
            </a:extLst>
          </p:cNvPr>
          <p:cNvCxnSpPr/>
          <p:nvPr/>
        </p:nvCxnSpPr>
        <p:spPr>
          <a:xfrm>
            <a:off x="6096000" y="3792238"/>
            <a:ext cx="65524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15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DB179F-A761-4D88-1558-C0CBED48C8FE}"/>
              </a:ext>
            </a:extLst>
          </p:cNvPr>
          <p:cNvSpPr/>
          <p:nvPr/>
        </p:nvSpPr>
        <p:spPr>
          <a:xfrm>
            <a:off x="4997150" y="1067792"/>
            <a:ext cx="7038145" cy="9233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This trigger was added before a lot of the core requirements, as I felt it was important to populate the database with data in uppercase letters. </a:t>
            </a:r>
            <a:r>
              <a:rPr lang="en-GB" b="1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This ensures that strings are clear and easy to read. </a:t>
            </a:r>
            <a:r>
              <a:rPr lang="en-GB" u="sng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See below</a:t>
            </a:r>
            <a:r>
              <a:rPr lang="en-GB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AE8C71-D8C4-215C-88A1-2880997A93D2}"/>
              </a:ext>
            </a:extLst>
          </p:cNvPr>
          <p:cNvSpPr/>
          <p:nvPr/>
        </p:nvSpPr>
        <p:spPr>
          <a:xfrm>
            <a:off x="-1021587" y="118307"/>
            <a:ext cx="688736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Advanced Requirements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BC178E-B12D-EF91-202C-2FD0C926F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150" y="248397"/>
            <a:ext cx="6523200" cy="652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9731D0-56DF-7060-58AB-C7165337A9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8"/>
          <a:stretch/>
        </p:blipFill>
        <p:spPr>
          <a:xfrm>
            <a:off x="206211" y="983518"/>
            <a:ext cx="4431770" cy="2857899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683EB0-CBC9-46DC-0858-8BD7F11A3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150" y="4079851"/>
            <a:ext cx="8659433" cy="28579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151F61B-AA6A-DE4E-8925-26A77FE181D3}"/>
              </a:ext>
            </a:extLst>
          </p:cNvPr>
          <p:cNvGrpSpPr/>
          <p:nvPr/>
        </p:nvGrpSpPr>
        <p:grpSpPr>
          <a:xfrm>
            <a:off x="284858" y="4425225"/>
            <a:ext cx="7762672" cy="2244197"/>
            <a:chOff x="1575881" y="4447184"/>
            <a:chExt cx="7762672" cy="224419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43204B8-DF76-85ED-B08C-F30179A133BF}"/>
                </a:ext>
              </a:extLst>
            </p:cNvPr>
            <p:cNvGrpSpPr/>
            <p:nvPr/>
          </p:nvGrpSpPr>
          <p:grpSpPr>
            <a:xfrm>
              <a:off x="1575881" y="4889035"/>
              <a:ext cx="7762672" cy="1802346"/>
              <a:chOff x="1575881" y="4889035"/>
              <a:chExt cx="7762672" cy="180234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7C23E322-EB43-2230-4B04-912A43A88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7659" y="4889035"/>
                <a:ext cx="7459116" cy="1695687"/>
              </a:xfrm>
              <a:prstGeom prst="rect">
                <a:avLst/>
              </a:prstGeom>
              <a:ln w="57150">
                <a:solidFill>
                  <a:schemeClr val="accent6"/>
                </a:solidFill>
              </a:ln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389154D-E191-06F4-6450-7037A10749BF}"/>
                  </a:ext>
                </a:extLst>
              </p:cNvPr>
              <p:cNvSpPr/>
              <p:nvPr/>
            </p:nvSpPr>
            <p:spPr>
              <a:xfrm>
                <a:off x="1575881" y="6405591"/>
                <a:ext cx="7762672" cy="285790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28CE59B-94E3-BB4F-5A48-F056523F357C}"/>
                </a:ext>
              </a:extLst>
            </p:cNvPr>
            <p:cNvSpPr txBox="1"/>
            <p:nvPr/>
          </p:nvSpPr>
          <p:spPr>
            <a:xfrm>
              <a:off x="5096840" y="4447184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 u="sng" dirty="0"/>
                <a:t>AFTER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047882-6169-325C-FEED-D1473C647221}"/>
              </a:ext>
            </a:extLst>
          </p:cNvPr>
          <p:cNvGrpSpPr/>
          <p:nvPr/>
        </p:nvGrpSpPr>
        <p:grpSpPr>
          <a:xfrm>
            <a:off x="4789309" y="2014340"/>
            <a:ext cx="7038146" cy="1827077"/>
            <a:chOff x="4789309" y="2014340"/>
            <a:chExt cx="7038146" cy="18270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E9187E-92AC-F1A9-FE8C-4C031EFCAB21}"/>
                </a:ext>
              </a:extLst>
            </p:cNvPr>
            <p:cNvSpPr txBox="1"/>
            <p:nvPr/>
          </p:nvSpPr>
          <p:spPr>
            <a:xfrm>
              <a:off x="8047530" y="2014340"/>
              <a:ext cx="928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u="sng" dirty="0"/>
                <a:t>BEFORE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AE8879E-2910-A11F-F5D9-50C796A61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89309" y="2406890"/>
              <a:ext cx="7038146" cy="1434527"/>
            </a:xfrm>
            <a:prstGeom prst="rect">
              <a:avLst/>
            </a:prstGeom>
            <a:ln w="57150">
              <a:solidFill>
                <a:schemeClr val="accent1"/>
              </a:solidFill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82E3854-4179-EF23-A37A-6D18FA5925E7}"/>
                  </a:ext>
                </a:extLst>
              </p:cNvPr>
              <p:cNvSpPr txBox="1"/>
              <p:nvPr/>
            </p:nvSpPr>
            <p:spPr>
              <a:xfrm>
                <a:off x="8975925" y="4544723"/>
                <a:ext cx="285152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orbel" panose="020B0503020204020204" pitchFamily="34" charset="0"/>
                  </a:rPr>
                  <a:t>In the above statement,</a:t>
                </a:r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𝑁𝐼𝑁𝑇𝐸𝑁𝐷𝑂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𝑊𝐼𝐼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” </m:t>
                    </m:r>
                  </m:oMath>
                </a14:m>
                <a:r>
                  <a:rPr lang="en-GB" dirty="0">
                    <a:latin typeface="Corbel" panose="020B0503020204020204" pitchFamily="34" charset="0"/>
                  </a:rPr>
                  <a:t>has had to be capitalised as it is foreign key, and the corresponding entries in the foreign table were inserted while the trigger was active. So they have to match!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82E3854-4179-EF23-A37A-6D18FA592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5925" y="4544723"/>
                <a:ext cx="2851529" cy="2308324"/>
              </a:xfrm>
              <a:prstGeom prst="rect">
                <a:avLst/>
              </a:prstGeom>
              <a:blipFill>
                <a:blip r:embed="rId7"/>
                <a:stretch>
                  <a:fillRect l="-1709" t="-1587" r="-2350" b="-3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Graphic 33" descr="Information with solid fill">
            <a:extLst>
              <a:ext uri="{FF2B5EF4-FFF2-40B4-BE49-F238E27FC236}">
                <a16:creationId xmlns:a16="http://schemas.microsoft.com/office/drawing/2014/main" id="{527C17B9-F4EC-B2A5-F3BE-0D33A39E68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8537" y="46040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80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1AF711-B014-92AE-4245-2567E123D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0" y="2143745"/>
            <a:ext cx="5464578" cy="1533310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6BC55-9D2C-DD52-20D0-DB7B15BEE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16" y="4410291"/>
            <a:ext cx="3192993" cy="2218660"/>
          </a:xfrm>
          <a:prstGeom prst="rect">
            <a:avLst/>
          </a:prstGeom>
          <a:ln w="57150">
            <a:solidFill>
              <a:schemeClr val="accent6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46427A-26D4-DA62-5551-719724FD4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3384" y="150985"/>
            <a:ext cx="7038145" cy="1093665"/>
          </a:xfrm>
          <a:prstGeom prst="rect">
            <a:avLst/>
          </a:prstGeom>
        </p:spPr>
      </p:pic>
      <p:pic>
        <p:nvPicPr>
          <p:cNvPr id="10" name="Graphic 9" descr="Information with solid fill">
            <a:extLst>
              <a:ext uri="{FF2B5EF4-FFF2-40B4-BE49-F238E27FC236}">
                <a16:creationId xmlns:a16="http://schemas.microsoft.com/office/drawing/2014/main" id="{A1D56658-7B40-6BBC-8022-501D6D08F2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7475" y="1921012"/>
            <a:ext cx="914400" cy="9144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A3E3F2-4B69-5560-22E8-C1BFFBF1AC5F}"/>
              </a:ext>
            </a:extLst>
          </p:cNvPr>
          <p:cNvSpPr/>
          <p:nvPr/>
        </p:nvSpPr>
        <p:spPr>
          <a:xfrm>
            <a:off x="6955650" y="85288"/>
            <a:ext cx="4795360" cy="158267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This query shows the names of games that are being worked on and the total number of teams working on them. </a:t>
            </a:r>
            <a:r>
              <a:rPr lang="en-GB" u="sng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See below</a:t>
            </a:r>
            <a:r>
              <a:rPr lang="en-GB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FFC3ED-3C2C-5D76-B99D-837AE6AC2159}"/>
              </a:ext>
            </a:extLst>
          </p:cNvPr>
          <p:cNvCxnSpPr/>
          <p:nvPr/>
        </p:nvCxnSpPr>
        <p:spPr>
          <a:xfrm>
            <a:off x="2577830" y="3813243"/>
            <a:ext cx="0" cy="5155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3BEB705-0FC2-BDD1-18E0-62A9E9A1A83F}"/>
              </a:ext>
            </a:extLst>
          </p:cNvPr>
          <p:cNvSpPr txBox="1"/>
          <p:nvPr/>
        </p:nvSpPr>
        <p:spPr>
          <a:xfrm>
            <a:off x="7331875" y="1623991"/>
            <a:ext cx="44191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rbel" panose="020B0503020204020204" pitchFamily="34" charset="0"/>
              </a:rPr>
              <a:t>Interestingly, this query would actually be more informative if my database was designed a different way. Taking for example the game Donkey Derby, the total number of teams as “</a:t>
            </a:r>
            <a:r>
              <a:rPr lang="en-GB" dirty="0" err="1">
                <a:latin typeface="Corbel" panose="020B0503020204020204" pitchFamily="34" charset="0"/>
              </a:rPr>
              <a:t>total_teams</a:t>
            </a:r>
            <a:r>
              <a:rPr lang="en-GB" dirty="0">
                <a:latin typeface="Corbel" panose="020B0503020204020204" pitchFamily="34" charset="0"/>
              </a:rPr>
              <a:t>” could be any number, however the relationship between games and production is 1:1; so I am unable to insert any more data on this game. The G_ID is a PK and is already value </a:t>
            </a:r>
            <a:r>
              <a:rPr lang="en-GB" b="1" i="1" dirty="0">
                <a:latin typeface="Corbel" panose="020B0503020204020204" pitchFamily="34" charset="0"/>
              </a:rPr>
              <a:t>1</a:t>
            </a:r>
            <a:r>
              <a:rPr lang="en-GB" dirty="0">
                <a:latin typeface="Corbel" panose="020B0503020204020204" pitchFamily="34" charset="0"/>
              </a:rPr>
              <a:t>. I would not be able to add another team to </a:t>
            </a:r>
            <a:r>
              <a:rPr lang="en-GB" dirty="0" err="1">
                <a:latin typeface="Corbel" panose="020B0503020204020204" pitchFamily="34" charset="0"/>
              </a:rPr>
              <a:t>PT_assigned</a:t>
            </a:r>
            <a:r>
              <a:rPr lang="en-GB" dirty="0">
                <a:latin typeface="Corbel" panose="020B0503020204020204" pitchFamily="34" charset="0"/>
              </a:rPr>
              <a:t>, and have another team work on it.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CC242E-F23B-BE87-565E-E4819D4432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5744" y="5006067"/>
            <a:ext cx="7497221" cy="1686160"/>
          </a:xfrm>
          <a:prstGeom prst="rect">
            <a:avLst/>
          </a:prstGeom>
          <a:ln w="57150">
            <a:solidFill>
              <a:srgbClr val="7030A0"/>
            </a:solidFill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0D40F58-ABA3-ED72-52FB-0ADC88BA96E9}"/>
              </a:ext>
            </a:extLst>
          </p:cNvPr>
          <p:cNvSpPr/>
          <p:nvPr/>
        </p:nvSpPr>
        <p:spPr>
          <a:xfrm>
            <a:off x="4601183" y="5006067"/>
            <a:ext cx="7149827" cy="490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3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B837ED-F4A5-E4DA-352C-88CB3CC7EFBB}"/>
              </a:ext>
            </a:extLst>
          </p:cNvPr>
          <p:cNvSpPr/>
          <p:nvPr/>
        </p:nvSpPr>
        <p:spPr>
          <a:xfrm>
            <a:off x="4357779" y="2636594"/>
            <a:ext cx="3262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 All!</a:t>
            </a:r>
          </a:p>
        </p:txBody>
      </p:sp>
    </p:spTree>
    <p:extLst>
      <p:ext uri="{BB962C8B-B14F-4D97-AF65-F5344CB8AC3E}">
        <p14:creationId xmlns:p14="http://schemas.microsoft.com/office/powerpoint/2010/main" val="1227183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384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Corbel</vt:lpstr>
      <vt:lpstr>Office Theme</vt:lpstr>
      <vt:lpstr>Fintendo Game Studio  Production Management 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Fintendo Game Studio  Production Management DB</dc:title>
  <dc:creator>Hannah Smith</dc:creator>
  <cp:lastModifiedBy>Hannah Smith</cp:lastModifiedBy>
  <cp:revision>20</cp:revision>
  <dcterms:created xsi:type="dcterms:W3CDTF">2022-08-08T16:40:03Z</dcterms:created>
  <dcterms:modified xsi:type="dcterms:W3CDTF">2022-08-09T17:38:46Z</dcterms:modified>
</cp:coreProperties>
</file>