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90" r:id="rId4"/>
    <p:sldId id="257" r:id="rId5"/>
    <p:sldId id="267" r:id="rId6"/>
    <p:sldId id="279" r:id="rId7"/>
    <p:sldId id="268" r:id="rId8"/>
    <p:sldId id="270" r:id="rId9"/>
    <p:sldId id="271" r:id="rId10"/>
    <p:sldId id="274" r:id="rId11"/>
    <p:sldId id="272" r:id="rId12"/>
    <p:sldId id="275" r:id="rId13"/>
    <p:sldId id="276" r:id="rId14"/>
    <p:sldId id="288" r:id="rId15"/>
    <p:sldId id="277" r:id="rId16"/>
    <p:sldId id="280" r:id="rId17"/>
    <p:sldId id="266" r:id="rId18"/>
    <p:sldId id="283" r:id="rId19"/>
    <p:sldId id="284" r:id="rId20"/>
    <p:sldId id="298" r:id="rId21"/>
    <p:sldId id="285" r:id="rId22"/>
    <p:sldId id="289" r:id="rId23"/>
    <p:sldId id="300" r:id="rId24"/>
    <p:sldId id="299" r:id="rId25"/>
    <p:sldId id="286" r:id="rId26"/>
    <p:sldId id="291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1D2DED5-7BB7-4350-9F39-FEB6675E98AA}">
          <p14:sldIdLst>
            <p14:sldId id="256"/>
            <p14:sldId id="273"/>
            <p14:sldId id="290"/>
            <p14:sldId id="257"/>
            <p14:sldId id="267"/>
            <p14:sldId id="279"/>
            <p14:sldId id="268"/>
            <p14:sldId id="270"/>
            <p14:sldId id="271"/>
            <p14:sldId id="274"/>
            <p14:sldId id="272"/>
            <p14:sldId id="275"/>
            <p14:sldId id="276"/>
            <p14:sldId id="288"/>
            <p14:sldId id="277"/>
            <p14:sldId id="280"/>
            <p14:sldId id="266"/>
            <p14:sldId id="283"/>
            <p14:sldId id="284"/>
            <p14:sldId id="298"/>
            <p14:sldId id="285"/>
            <p14:sldId id="289"/>
            <p14:sldId id="300"/>
            <p14:sldId id="299"/>
            <p14:sldId id="286"/>
            <p14:sldId id="291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75C02-76B1-4857-81C7-883BC03CB686}" v="633" dt="2022-12-20T13:39:49.803"/>
    <p1510:client id="{C51B2204-8C5F-4F8A-B1FB-85DC9F353FA4}" v="768" dt="2022-12-21T16:15:00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5800" autoAdjust="0"/>
  </p:normalViewPr>
  <p:slideViewPr>
    <p:cSldViewPr snapToGrid="0">
      <p:cViewPr>
        <p:scale>
          <a:sx n="64" d="100"/>
          <a:sy n="64" d="100"/>
        </p:scale>
        <p:origin x="615" y="-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Hänsel" userId="5694bb99d0c87f78" providerId="Windows Live" clId="Web-{7E975C02-76B1-4857-81C7-883BC03CB686}"/>
    <pc:docChg chg="addSld modSld sldOrd">
      <pc:chgData name="Philipp Hänsel" userId="5694bb99d0c87f78" providerId="Windows Live" clId="Web-{7E975C02-76B1-4857-81C7-883BC03CB686}" dt="2022-12-20T13:39:49.803" v="625" actId="20577"/>
      <pc:docMkLst>
        <pc:docMk/>
      </pc:docMkLst>
      <pc:sldChg chg="modSp">
        <pc:chgData name="Philipp Hänsel" userId="5694bb99d0c87f78" providerId="Windows Live" clId="Web-{7E975C02-76B1-4857-81C7-883BC03CB686}" dt="2022-12-20T13:14:36.426" v="39" actId="20577"/>
        <pc:sldMkLst>
          <pc:docMk/>
          <pc:sldMk cId="1577499883" sldId="256"/>
        </pc:sldMkLst>
        <pc:spChg chg="mod">
          <ac:chgData name="Philipp Hänsel" userId="5694bb99d0c87f78" providerId="Windows Live" clId="Web-{7E975C02-76B1-4857-81C7-883BC03CB686}" dt="2022-12-20T13:14:03.737" v="18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Philipp Hänsel" userId="5694bb99d0c87f78" providerId="Windows Live" clId="Web-{7E975C02-76B1-4857-81C7-883BC03CB686}" dt="2022-12-20T13:14:36.426" v="39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 ord">
        <pc:chgData name="Philipp Hänsel" userId="5694bb99d0c87f78" providerId="Windows Live" clId="Web-{7E975C02-76B1-4857-81C7-883BC03CB686}" dt="2022-12-20T13:18:46.848" v="154"/>
        <pc:sldMkLst>
          <pc:docMk/>
          <pc:sldMk cId="2466493926" sldId="257"/>
        </pc:sldMkLst>
        <pc:spChg chg="mod">
          <ac:chgData name="Philipp Hänsel" userId="5694bb99d0c87f78" providerId="Windows Live" clId="Web-{7E975C02-76B1-4857-81C7-883BC03CB686}" dt="2022-12-20T13:14:47.630" v="46" actId="20577"/>
          <ac:spMkLst>
            <pc:docMk/>
            <pc:sldMk cId="2466493926" sldId="257"/>
            <ac:spMk id="2" creationId="{3F31F848-E427-3F58-96A2-49736F234EE9}"/>
          </ac:spMkLst>
        </pc:spChg>
        <pc:spChg chg="del">
          <ac:chgData name="Philipp Hänsel" userId="5694bb99d0c87f78" providerId="Windows Live" clId="Web-{7E975C02-76B1-4857-81C7-883BC03CB686}" dt="2022-12-20T13:14:54.443" v="47"/>
          <ac:spMkLst>
            <pc:docMk/>
            <pc:sldMk cId="2466493926" sldId="257"/>
            <ac:spMk id="3" creationId="{A4042F94-E95A-3C47-D6D6-ED1A7C712834}"/>
          </ac:spMkLst>
        </pc:spChg>
        <pc:spChg chg="add">
          <ac:chgData name="Philipp Hänsel" userId="5694bb99d0c87f78" providerId="Windows Live" clId="Web-{7E975C02-76B1-4857-81C7-883BC03CB686}" dt="2022-12-20T13:15:18.476" v="50"/>
          <ac:spMkLst>
            <pc:docMk/>
            <pc:sldMk cId="2466493926" sldId="257"/>
            <ac:spMk id="5" creationId="{98DB2FE9-5C77-D30C-51DF-C1335FE4A362}"/>
          </ac:spMkLst>
        </pc:spChg>
        <pc:picChg chg="add mod ord">
          <ac:chgData name="Philipp Hänsel" userId="5694bb99d0c87f78" providerId="Windows Live" clId="Web-{7E975C02-76B1-4857-81C7-883BC03CB686}" dt="2022-12-20T13:15:06.288" v="49" actId="1076"/>
          <ac:picMkLst>
            <pc:docMk/>
            <pc:sldMk cId="2466493926" sldId="257"/>
            <ac:picMk id="4" creationId="{DCC21031-828D-87A5-8B95-733A460687AD}"/>
          </ac:picMkLst>
        </pc:picChg>
      </pc:sldChg>
      <pc:sldChg chg="addSp delSp modSp new mod setBg">
        <pc:chgData name="Philipp Hänsel" userId="5694bb99d0c87f78" providerId="Windows Live" clId="Web-{7E975C02-76B1-4857-81C7-883BC03CB686}" dt="2022-12-20T13:38:23.892" v="623"/>
        <pc:sldMkLst>
          <pc:docMk/>
          <pc:sldMk cId="2659370898" sldId="258"/>
        </pc:sldMkLst>
        <pc:spChg chg="mod">
          <ac:chgData name="Philipp Hänsel" userId="5694bb99d0c87f78" providerId="Windows Live" clId="Web-{7E975C02-76B1-4857-81C7-883BC03CB686}" dt="2022-12-20T13:38:23.892" v="623"/>
          <ac:spMkLst>
            <pc:docMk/>
            <pc:sldMk cId="2659370898" sldId="258"/>
            <ac:spMk id="2" creationId="{366253FC-F5C0-625B-39BA-CF7D16280B76}"/>
          </ac:spMkLst>
        </pc:spChg>
        <pc:spChg chg="del mod">
          <ac:chgData name="Philipp Hänsel" userId="5694bb99d0c87f78" providerId="Windows Live" clId="Web-{7E975C02-76B1-4857-81C7-883BC03CB686}" dt="2022-12-20T13:38:23.892" v="623"/>
          <ac:spMkLst>
            <pc:docMk/>
            <pc:sldMk cId="2659370898" sldId="258"/>
            <ac:spMk id="3" creationId="{B175DBA2-865B-E795-123C-FE11657B3878}"/>
          </ac:spMkLst>
        </pc:spChg>
        <pc:spChg chg="add">
          <ac:chgData name="Philipp Hänsel" userId="5694bb99d0c87f78" providerId="Windows Live" clId="Web-{7E975C02-76B1-4857-81C7-883BC03CB686}" dt="2022-12-20T13:38:23.892" v="623"/>
          <ac:spMkLst>
            <pc:docMk/>
            <pc:sldMk cId="2659370898" sldId="258"/>
            <ac:spMk id="9" creationId="{B819A166-7571-4003-A6B8-B62034C3ED30}"/>
          </ac:spMkLst>
        </pc:spChg>
        <pc:graphicFrameChg chg="add">
          <ac:chgData name="Philipp Hänsel" userId="5694bb99d0c87f78" providerId="Windows Live" clId="Web-{7E975C02-76B1-4857-81C7-883BC03CB686}" dt="2022-12-20T13:38:23.892" v="623"/>
          <ac:graphicFrameMkLst>
            <pc:docMk/>
            <pc:sldMk cId="2659370898" sldId="258"/>
            <ac:graphicFrameMk id="5" creationId="{8A4151EE-474E-6DBD-1858-697DDD12260B}"/>
          </ac:graphicFrameMkLst>
        </pc:graphicFrameChg>
      </pc:sldChg>
      <pc:sldChg chg="modSp new">
        <pc:chgData name="Philipp Hänsel" userId="5694bb99d0c87f78" providerId="Windows Live" clId="Web-{7E975C02-76B1-4857-81C7-883BC03CB686}" dt="2022-12-20T13:37:20.763" v="621" actId="20577"/>
        <pc:sldMkLst>
          <pc:docMk/>
          <pc:sldMk cId="816910729" sldId="259"/>
        </pc:sldMkLst>
        <pc:spChg chg="mod">
          <ac:chgData name="Philipp Hänsel" userId="5694bb99d0c87f78" providerId="Windows Live" clId="Web-{7E975C02-76B1-4857-81C7-883BC03CB686}" dt="2022-12-20T13:22:27.972" v="244" actId="20577"/>
          <ac:spMkLst>
            <pc:docMk/>
            <pc:sldMk cId="816910729" sldId="259"/>
            <ac:spMk id="2" creationId="{3739DAB9-3D92-63CE-B5EE-A3F9DE4B57D6}"/>
          </ac:spMkLst>
        </pc:spChg>
        <pc:spChg chg="mod">
          <ac:chgData name="Philipp Hänsel" userId="5694bb99d0c87f78" providerId="Windows Live" clId="Web-{7E975C02-76B1-4857-81C7-883BC03CB686}" dt="2022-12-20T13:37:20.763" v="621" actId="20577"/>
          <ac:spMkLst>
            <pc:docMk/>
            <pc:sldMk cId="816910729" sldId="259"/>
            <ac:spMk id="3" creationId="{0302E770-52B1-7D40-B5D1-24E715D73ED6}"/>
          </ac:spMkLst>
        </pc:spChg>
      </pc:sldChg>
      <pc:sldChg chg="addSp delSp modSp new mod setBg">
        <pc:chgData name="Philipp Hänsel" userId="5694bb99d0c87f78" providerId="Windows Live" clId="Web-{7E975C02-76B1-4857-81C7-883BC03CB686}" dt="2022-12-20T13:37:25.466" v="622"/>
        <pc:sldMkLst>
          <pc:docMk/>
          <pc:sldMk cId="1934514094" sldId="260"/>
        </pc:sldMkLst>
        <pc:spChg chg="mod">
          <ac:chgData name="Philipp Hänsel" userId="5694bb99d0c87f78" providerId="Windows Live" clId="Web-{7E975C02-76B1-4857-81C7-883BC03CB686}" dt="2022-12-20T13:37:25.466" v="622"/>
          <ac:spMkLst>
            <pc:docMk/>
            <pc:sldMk cId="1934514094" sldId="260"/>
            <ac:spMk id="2" creationId="{7D972121-73D8-8C58-B0C1-DAC513888E7C}"/>
          </ac:spMkLst>
        </pc:spChg>
        <pc:spChg chg="del mod">
          <ac:chgData name="Philipp Hänsel" userId="5694bb99d0c87f78" providerId="Windows Live" clId="Web-{7E975C02-76B1-4857-81C7-883BC03CB686}" dt="2022-12-20T13:37:25.466" v="622"/>
          <ac:spMkLst>
            <pc:docMk/>
            <pc:sldMk cId="1934514094" sldId="260"/>
            <ac:spMk id="3" creationId="{40837510-B837-FF81-7461-744EF5F004A9}"/>
          </ac:spMkLst>
        </pc:spChg>
        <pc:spChg chg="add">
          <ac:chgData name="Philipp Hänsel" userId="5694bb99d0c87f78" providerId="Windows Live" clId="Web-{7E975C02-76B1-4857-81C7-883BC03CB686}" dt="2022-12-20T13:37:25.466" v="622"/>
          <ac:spMkLst>
            <pc:docMk/>
            <pc:sldMk cId="1934514094" sldId="260"/>
            <ac:spMk id="9" creationId="{B819A166-7571-4003-A6B8-B62034C3ED30}"/>
          </ac:spMkLst>
        </pc:spChg>
        <pc:graphicFrameChg chg="add">
          <ac:chgData name="Philipp Hänsel" userId="5694bb99d0c87f78" providerId="Windows Live" clId="Web-{7E975C02-76B1-4857-81C7-883BC03CB686}" dt="2022-12-20T13:37:25.466" v="622"/>
          <ac:graphicFrameMkLst>
            <pc:docMk/>
            <pc:sldMk cId="1934514094" sldId="260"/>
            <ac:graphicFrameMk id="5" creationId="{44194A51-22A0-E82C-51F7-519BF83007C1}"/>
          </ac:graphicFrameMkLst>
        </pc:graphicFrameChg>
      </pc:sldChg>
      <pc:sldChg chg="modSp new">
        <pc:chgData name="Philipp Hänsel" userId="5694bb99d0c87f78" providerId="Windows Live" clId="Web-{7E975C02-76B1-4857-81C7-883BC03CB686}" dt="2022-12-20T13:39:49.803" v="625" actId="20577"/>
        <pc:sldMkLst>
          <pc:docMk/>
          <pc:sldMk cId="2769515192" sldId="261"/>
        </pc:sldMkLst>
        <pc:spChg chg="mod">
          <ac:chgData name="Philipp Hänsel" userId="5694bb99d0c87f78" providerId="Windows Live" clId="Web-{7E975C02-76B1-4857-81C7-883BC03CB686}" dt="2022-12-20T13:39:49.803" v="625" actId="20577"/>
          <ac:spMkLst>
            <pc:docMk/>
            <pc:sldMk cId="2769515192" sldId="261"/>
            <ac:spMk id="2" creationId="{80E3C440-9A93-640B-0B21-367DD3440FA0}"/>
          </ac:spMkLst>
        </pc:spChg>
      </pc:sldChg>
    </pc:docChg>
  </pc:docChgLst>
  <pc:docChgLst>
    <pc:chgData name="Philipp Hänsel" userId="5694bb99d0c87f78" providerId="Windows Live" clId="Web-{C51B2204-8C5F-4F8A-B1FB-85DC9F353FA4}"/>
    <pc:docChg chg="addSld delSld modSld sldOrd">
      <pc:chgData name="Philipp Hänsel" userId="5694bb99d0c87f78" providerId="Windows Live" clId="Web-{C51B2204-8C5F-4F8A-B1FB-85DC9F353FA4}" dt="2022-12-21T16:15:00.156" v="647" actId="1076"/>
      <pc:docMkLst>
        <pc:docMk/>
      </pc:docMkLst>
      <pc:sldChg chg="modSp">
        <pc:chgData name="Philipp Hänsel" userId="5694bb99d0c87f78" providerId="Windows Live" clId="Web-{C51B2204-8C5F-4F8A-B1FB-85DC9F353FA4}" dt="2022-12-21T15:58:37.307" v="353" actId="20577"/>
        <pc:sldMkLst>
          <pc:docMk/>
          <pc:sldMk cId="816910729" sldId="259"/>
        </pc:sldMkLst>
        <pc:spChg chg="mod">
          <ac:chgData name="Philipp Hänsel" userId="5694bb99d0c87f78" providerId="Windows Live" clId="Web-{C51B2204-8C5F-4F8A-B1FB-85DC9F353FA4}" dt="2022-12-21T15:53:27.889" v="257" actId="20577"/>
          <ac:spMkLst>
            <pc:docMk/>
            <pc:sldMk cId="816910729" sldId="259"/>
            <ac:spMk id="2" creationId="{3739DAB9-3D92-63CE-B5EE-A3F9DE4B57D6}"/>
          </ac:spMkLst>
        </pc:spChg>
        <pc:spChg chg="mod">
          <ac:chgData name="Philipp Hänsel" userId="5694bb99d0c87f78" providerId="Windows Live" clId="Web-{C51B2204-8C5F-4F8A-B1FB-85DC9F353FA4}" dt="2022-12-21T15:58:37.307" v="353" actId="20577"/>
          <ac:spMkLst>
            <pc:docMk/>
            <pc:sldMk cId="816910729" sldId="259"/>
            <ac:spMk id="3" creationId="{0302E770-52B1-7D40-B5D1-24E715D73ED6}"/>
          </ac:spMkLst>
        </pc:spChg>
      </pc:sldChg>
      <pc:sldChg chg="ord">
        <pc:chgData name="Philipp Hänsel" userId="5694bb99d0c87f78" providerId="Windows Live" clId="Web-{C51B2204-8C5F-4F8A-B1FB-85DC9F353FA4}" dt="2022-12-21T16:06:35.559" v="575"/>
        <pc:sldMkLst>
          <pc:docMk/>
          <pc:sldMk cId="1934514094" sldId="260"/>
        </pc:sldMkLst>
      </pc:sldChg>
      <pc:sldChg chg="modSp">
        <pc:chgData name="Philipp Hänsel" userId="5694bb99d0c87f78" providerId="Windows Live" clId="Web-{C51B2204-8C5F-4F8A-B1FB-85DC9F353FA4}" dt="2022-12-21T16:07:42.843" v="584" actId="20577"/>
        <pc:sldMkLst>
          <pc:docMk/>
          <pc:sldMk cId="2769515192" sldId="261"/>
        </pc:sldMkLst>
        <pc:spChg chg="mod">
          <ac:chgData name="Philipp Hänsel" userId="5694bb99d0c87f78" providerId="Windows Live" clId="Web-{C51B2204-8C5F-4F8A-B1FB-85DC9F353FA4}" dt="2022-12-21T16:07:42.843" v="584" actId="20577"/>
          <ac:spMkLst>
            <pc:docMk/>
            <pc:sldMk cId="2769515192" sldId="261"/>
            <ac:spMk id="2" creationId="{80E3C440-9A93-640B-0B21-367DD3440FA0}"/>
          </ac:spMkLst>
        </pc:spChg>
      </pc:sldChg>
      <pc:sldChg chg="modSp new del">
        <pc:chgData name="Philipp Hänsel" userId="5694bb99d0c87f78" providerId="Windows Live" clId="Web-{C51B2204-8C5F-4F8A-B1FB-85DC9F353FA4}" dt="2022-12-21T15:52:36.981" v="245"/>
        <pc:sldMkLst>
          <pc:docMk/>
          <pc:sldMk cId="1875789127" sldId="262"/>
        </pc:sldMkLst>
        <pc:spChg chg="mod">
          <ac:chgData name="Philipp Hänsel" userId="5694bb99d0c87f78" providerId="Windows Live" clId="Web-{C51B2204-8C5F-4F8A-B1FB-85DC9F353FA4}" dt="2022-12-21T15:43:26.726" v="86" actId="20577"/>
          <ac:spMkLst>
            <pc:docMk/>
            <pc:sldMk cId="1875789127" sldId="262"/>
            <ac:spMk id="2" creationId="{F7969DC8-A1E4-4F72-FC31-80A832C9A928}"/>
          </ac:spMkLst>
        </pc:spChg>
        <pc:spChg chg="mod">
          <ac:chgData name="Philipp Hänsel" userId="5694bb99d0c87f78" providerId="Windows Live" clId="Web-{C51B2204-8C5F-4F8A-B1FB-85DC9F353FA4}" dt="2022-12-21T15:49:00.910" v="218" actId="20577"/>
          <ac:spMkLst>
            <pc:docMk/>
            <pc:sldMk cId="1875789127" sldId="262"/>
            <ac:spMk id="3" creationId="{87607088-BFB9-8F29-AEBE-2FCCB3BC60E0}"/>
          </ac:spMkLst>
        </pc:spChg>
      </pc:sldChg>
      <pc:sldChg chg="addSp delSp modSp add replId">
        <pc:chgData name="Philipp Hänsel" userId="5694bb99d0c87f78" providerId="Windows Live" clId="Web-{C51B2204-8C5F-4F8A-B1FB-85DC9F353FA4}" dt="2022-12-21T15:52:22.980" v="244" actId="20577"/>
        <pc:sldMkLst>
          <pc:docMk/>
          <pc:sldMk cId="3802856677" sldId="263"/>
        </pc:sldMkLst>
        <pc:spChg chg="mod">
          <ac:chgData name="Philipp Hänsel" userId="5694bb99d0c87f78" providerId="Windows Live" clId="Web-{C51B2204-8C5F-4F8A-B1FB-85DC9F353FA4}" dt="2022-12-21T15:52:22.980" v="244" actId="20577"/>
          <ac:spMkLst>
            <pc:docMk/>
            <pc:sldMk cId="3802856677" sldId="263"/>
            <ac:spMk id="2" creationId="{7D972121-73D8-8C58-B0C1-DAC513888E7C}"/>
          </ac:spMkLst>
        </pc:spChg>
        <pc:spChg chg="del">
          <ac:chgData name="Philipp Hänsel" userId="5694bb99d0c87f78" providerId="Windows Live" clId="Web-{C51B2204-8C5F-4F8A-B1FB-85DC9F353FA4}" dt="2022-12-21T15:52:14.293" v="242"/>
          <ac:spMkLst>
            <pc:docMk/>
            <pc:sldMk cId="3802856677" sldId="263"/>
            <ac:spMk id="9" creationId="{B819A166-7571-4003-A6B8-B62034C3ED30}"/>
          </ac:spMkLst>
        </pc:spChg>
        <pc:spChg chg="add">
          <ac:chgData name="Philipp Hänsel" userId="5694bb99d0c87f78" providerId="Windows Live" clId="Web-{C51B2204-8C5F-4F8A-B1FB-85DC9F353FA4}" dt="2022-12-21T15:52:14.293" v="242"/>
          <ac:spMkLst>
            <pc:docMk/>
            <pc:sldMk cId="3802856677" sldId="263"/>
            <ac:spMk id="14" creationId="{6C4028FD-8BAA-4A19-BFDE-594D991B7552}"/>
          </ac:spMkLst>
        </pc:spChg>
        <pc:graphicFrameChg chg="mod modGraphic">
          <ac:chgData name="Philipp Hänsel" userId="5694bb99d0c87f78" providerId="Windows Live" clId="Web-{C51B2204-8C5F-4F8A-B1FB-85DC9F353FA4}" dt="2022-12-21T15:52:14.293" v="242"/>
          <ac:graphicFrameMkLst>
            <pc:docMk/>
            <pc:sldMk cId="3802856677" sldId="263"/>
            <ac:graphicFrameMk id="5" creationId="{44194A51-22A0-E82C-51F7-519BF83007C1}"/>
          </ac:graphicFrameMkLst>
        </pc:graphicFrameChg>
      </pc:sldChg>
      <pc:sldChg chg="new del">
        <pc:chgData name="Philipp Hänsel" userId="5694bb99d0c87f78" providerId="Windows Live" clId="Web-{C51B2204-8C5F-4F8A-B1FB-85DC9F353FA4}" dt="2022-12-21T15:55:15.409" v="275"/>
        <pc:sldMkLst>
          <pc:docMk/>
          <pc:sldMk cId="949476744" sldId="264"/>
        </pc:sldMkLst>
      </pc:sldChg>
      <pc:sldChg chg="addSp delSp modSp new mod modClrScheme chgLayout">
        <pc:chgData name="Philipp Hänsel" userId="5694bb99d0c87f78" providerId="Windows Live" clId="Web-{C51B2204-8C5F-4F8A-B1FB-85DC9F353FA4}" dt="2022-12-21T15:58:52.698" v="355"/>
        <pc:sldMkLst>
          <pc:docMk/>
          <pc:sldMk cId="1205116861" sldId="265"/>
        </pc:sldMkLst>
        <pc:spChg chg="mod ord">
          <ac:chgData name="Philipp Hänsel" userId="5694bb99d0c87f78" providerId="Windows Live" clId="Web-{C51B2204-8C5F-4F8A-B1FB-85DC9F353FA4}" dt="2022-12-21T15:58:52.698" v="355"/>
          <ac:spMkLst>
            <pc:docMk/>
            <pc:sldMk cId="1205116861" sldId="265"/>
            <ac:spMk id="2" creationId="{417411B4-D3AF-FF64-CD13-039BE790B71A}"/>
          </ac:spMkLst>
        </pc:spChg>
        <pc:spChg chg="add del">
          <ac:chgData name="Philipp Hänsel" userId="5694bb99d0c87f78" providerId="Windows Live" clId="Web-{C51B2204-8C5F-4F8A-B1FB-85DC9F353FA4}" dt="2022-12-21T15:55:59.488" v="282"/>
          <ac:spMkLst>
            <pc:docMk/>
            <pc:sldMk cId="1205116861" sldId="265"/>
            <ac:spMk id="3" creationId="{37EED272-7DA8-CF64-C923-6ACB93D77DEA}"/>
          </ac:spMkLst>
        </pc:spChg>
        <pc:spChg chg="add del">
          <ac:chgData name="Philipp Hänsel" userId="5694bb99d0c87f78" providerId="Windows Live" clId="Web-{C51B2204-8C5F-4F8A-B1FB-85DC9F353FA4}" dt="2022-12-21T15:56:01.270" v="283"/>
          <ac:spMkLst>
            <pc:docMk/>
            <pc:sldMk cId="1205116861" sldId="265"/>
            <ac:spMk id="4" creationId="{00C531D5-E527-D614-D9A2-E4864D769E05}"/>
          </ac:spMkLst>
        </pc:spChg>
        <pc:picChg chg="add del mod ord">
          <ac:chgData name="Philipp Hänsel" userId="5694bb99d0c87f78" providerId="Windows Live" clId="Web-{C51B2204-8C5F-4F8A-B1FB-85DC9F353FA4}" dt="2022-12-21T15:55:53.223" v="281"/>
          <ac:picMkLst>
            <pc:docMk/>
            <pc:sldMk cId="1205116861" sldId="265"/>
            <ac:picMk id="5" creationId="{BE919813-66CA-2EC8-46F1-CA171BFF9D90}"/>
          </ac:picMkLst>
        </pc:picChg>
        <pc:picChg chg="add del mod ord">
          <ac:chgData name="Philipp Hänsel" userId="5694bb99d0c87f78" providerId="Windows Live" clId="Web-{C51B2204-8C5F-4F8A-B1FB-85DC9F353FA4}" dt="2022-12-21T15:55:52.254" v="280"/>
          <ac:picMkLst>
            <pc:docMk/>
            <pc:sldMk cId="1205116861" sldId="265"/>
            <ac:picMk id="6" creationId="{2E415003-BB56-33D5-43F6-5B405B706FB7}"/>
          </ac:picMkLst>
        </pc:picChg>
        <pc:picChg chg="add mod ord">
          <ac:chgData name="Philipp Hänsel" userId="5694bb99d0c87f78" providerId="Windows Live" clId="Web-{C51B2204-8C5F-4F8A-B1FB-85DC9F353FA4}" dt="2022-12-21T15:58:52.698" v="355"/>
          <ac:picMkLst>
            <pc:docMk/>
            <pc:sldMk cId="1205116861" sldId="265"/>
            <ac:picMk id="7" creationId="{40397759-D6B8-290E-13FC-F14AAE1A9376}"/>
          </ac:picMkLst>
        </pc:picChg>
        <pc:picChg chg="add mod ord">
          <ac:chgData name="Philipp Hänsel" userId="5694bb99d0c87f78" providerId="Windows Live" clId="Web-{C51B2204-8C5F-4F8A-B1FB-85DC9F353FA4}" dt="2022-12-21T15:58:52.698" v="355"/>
          <ac:picMkLst>
            <pc:docMk/>
            <pc:sldMk cId="1205116861" sldId="265"/>
            <ac:picMk id="8" creationId="{DEA9BEBD-6718-BE36-550F-257948E6D930}"/>
          </ac:picMkLst>
        </pc:picChg>
      </pc:sldChg>
      <pc:sldChg chg="addSp delSp modSp new">
        <pc:chgData name="Philipp Hänsel" userId="5694bb99d0c87f78" providerId="Windows Live" clId="Web-{C51B2204-8C5F-4F8A-B1FB-85DC9F353FA4}" dt="2022-12-21T16:15:00.156" v="647" actId="1076"/>
        <pc:sldMkLst>
          <pc:docMk/>
          <pc:sldMk cId="840108635" sldId="266"/>
        </pc:sldMkLst>
        <pc:spChg chg="mod">
          <ac:chgData name="Philipp Hänsel" userId="5694bb99d0c87f78" providerId="Windows Live" clId="Web-{C51B2204-8C5F-4F8A-B1FB-85DC9F353FA4}" dt="2022-12-21T15:59:39.403" v="373" actId="20577"/>
          <ac:spMkLst>
            <pc:docMk/>
            <pc:sldMk cId="840108635" sldId="266"/>
            <ac:spMk id="2" creationId="{96E1D959-603B-356C-6834-8AAD1FFB4746}"/>
          </ac:spMkLst>
        </pc:spChg>
        <pc:spChg chg="del mod">
          <ac:chgData name="Philipp Hänsel" userId="5694bb99d0c87f78" providerId="Windows Live" clId="Web-{C51B2204-8C5F-4F8A-B1FB-85DC9F353FA4}" dt="2022-12-21T16:01:05.078" v="374"/>
          <ac:spMkLst>
            <pc:docMk/>
            <pc:sldMk cId="840108635" sldId="266"/>
            <ac:spMk id="3" creationId="{3CDC3FC4-4220-0C07-E64E-3C1253701459}"/>
          </ac:spMkLst>
        </pc:spChg>
        <pc:spChg chg="add mod">
          <ac:chgData name="Philipp Hänsel" userId="5694bb99d0c87f78" providerId="Windows Live" clId="Web-{C51B2204-8C5F-4F8A-B1FB-85DC9F353FA4}" dt="2022-12-21T16:11:40.227" v="587" actId="1076"/>
          <ac:spMkLst>
            <pc:docMk/>
            <pc:sldMk cId="840108635" sldId="266"/>
            <ac:spMk id="5" creationId="{07171B79-9F5D-B92A-BFD3-B39965A267AD}"/>
          </ac:spMkLst>
        </pc:spChg>
        <pc:spChg chg="add mod">
          <ac:chgData name="Philipp Hänsel" userId="5694bb99d0c87f78" providerId="Windows Live" clId="Web-{C51B2204-8C5F-4F8A-B1FB-85DC9F353FA4}" dt="2022-12-21T16:15:00.156" v="647" actId="1076"/>
          <ac:spMkLst>
            <pc:docMk/>
            <pc:sldMk cId="840108635" sldId="266"/>
            <ac:spMk id="7" creationId="{C8358DCE-90B6-AFB5-D457-9EDC29DB35C2}"/>
          </ac:spMkLst>
        </pc:spChg>
        <pc:graphicFrameChg chg="add mod ord modGraphic">
          <ac:chgData name="Philipp Hänsel" userId="5694bb99d0c87f78" providerId="Windows Live" clId="Web-{C51B2204-8C5F-4F8A-B1FB-85DC9F353FA4}" dt="2022-12-21T16:06:15.933" v="573"/>
          <ac:graphicFrameMkLst>
            <pc:docMk/>
            <pc:sldMk cId="840108635" sldId="266"/>
            <ac:graphicFrameMk id="4" creationId="{4D294045-AC24-0752-61AB-E4DBA500F4DA}"/>
          </ac:graphicFrameMkLst>
        </pc:graphicFrameChg>
        <pc:graphicFrameChg chg="add del mod modGraphic">
          <ac:chgData name="Philipp Hänsel" userId="5694bb99d0c87f78" providerId="Windows Live" clId="Web-{C51B2204-8C5F-4F8A-B1FB-85DC9F353FA4}" dt="2022-12-21T16:12:29.104" v="592"/>
          <ac:graphicFrameMkLst>
            <pc:docMk/>
            <pc:sldMk cId="840108635" sldId="266"/>
            <ac:graphicFrameMk id="6" creationId="{B19AD8B8-E935-CA02-98A7-94DFEF1CD31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_hae\Documents\Mapp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_hae\Documents\Mapp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_hae\Documents\Mappe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Tabelle1!$D$1</c:f>
              <c:strCache>
                <c:ptCount val="1"/>
                <c:pt idx="0">
                  <c:v>RAM [KB]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Tabelle1!$F$2:$F$8</c:f>
              <c:numCache>
                <c:formatCode>General</c:formatCode>
                <c:ptCount val="7"/>
                <c:pt idx="0">
                  <c:v>929</c:v>
                </c:pt>
                <c:pt idx="1">
                  <c:v>601</c:v>
                </c:pt>
                <c:pt idx="2">
                  <c:v>285</c:v>
                </c:pt>
                <c:pt idx="3">
                  <c:v>259</c:v>
                </c:pt>
                <c:pt idx="4">
                  <c:v>1333</c:v>
                </c:pt>
                <c:pt idx="5">
                  <c:v>1328</c:v>
                </c:pt>
                <c:pt idx="6">
                  <c:v>814</c:v>
                </c:pt>
              </c:numCache>
            </c:numRef>
          </c:xVal>
          <c:yVal>
            <c:numRef>
              <c:f>Tabelle1!$D$2:$D$8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8.1999999999999993</c:v>
                </c:pt>
                <c:pt idx="2">
                  <c:v>8.1999999999999993</c:v>
                </c:pt>
                <c:pt idx="3">
                  <c:v>8.1999999999999993</c:v>
                </c:pt>
                <c:pt idx="4">
                  <c:v>31.3</c:v>
                </c:pt>
                <c:pt idx="5">
                  <c:v>31.3</c:v>
                </c:pt>
                <c:pt idx="6">
                  <c:v>15.65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25-482E-8517-9C0113FEE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356175"/>
        <c:axId val="825355343"/>
      </c:scatterChart>
      <c:scatterChart>
        <c:scatterStyle val="lineMarker"/>
        <c:varyColors val="0"/>
        <c:ser>
          <c:idx val="1"/>
          <c:order val="1"/>
          <c:tx>
            <c:strRef>
              <c:f>Tabelle1!$E$1</c:f>
              <c:strCache>
                <c:ptCount val="1"/>
                <c:pt idx="0">
                  <c:v>Ops [M]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Tabelle1!$F$2:$F$8</c:f>
              <c:numCache>
                <c:formatCode>General</c:formatCode>
                <c:ptCount val="7"/>
                <c:pt idx="0">
                  <c:v>929</c:v>
                </c:pt>
                <c:pt idx="1">
                  <c:v>601</c:v>
                </c:pt>
                <c:pt idx="2">
                  <c:v>285</c:v>
                </c:pt>
                <c:pt idx="3">
                  <c:v>259</c:v>
                </c:pt>
                <c:pt idx="4">
                  <c:v>1333</c:v>
                </c:pt>
                <c:pt idx="5">
                  <c:v>1328</c:v>
                </c:pt>
                <c:pt idx="6">
                  <c:v>814</c:v>
                </c:pt>
              </c:numCache>
            </c:numRef>
          </c:xVal>
          <c:yVal>
            <c:numRef>
              <c:f>Tabelle1!$E$2:$E$8</c:f>
              <c:numCache>
                <c:formatCode>General</c:formatCode>
                <c:ptCount val="7"/>
                <c:pt idx="0">
                  <c:v>5.9</c:v>
                </c:pt>
                <c:pt idx="1">
                  <c:v>3.2</c:v>
                </c:pt>
                <c:pt idx="2">
                  <c:v>2.2999999999999998</c:v>
                </c:pt>
                <c:pt idx="3">
                  <c:v>1</c:v>
                </c:pt>
                <c:pt idx="4">
                  <c:v>5</c:v>
                </c:pt>
                <c:pt idx="5">
                  <c:v>4.7</c:v>
                </c:pt>
                <c:pt idx="6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25-482E-8517-9C0113FEE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4089471"/>
        <c:axId val="1044875855"/>
      </c:scatterChart>
      <c:valAx>
        <c:axId val="82535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Inference</a:t>
                </a:r>
                <a:r>
                  <a:rPr lang="en-US" baseline="0"/>
                  <a:t> time [us]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355343"/>
        <c:crosses val="autoZero"/>
        <c:crossBetween val="midCat"/>
      </c:valAx>
      <c:valAx>
        <c:axId val="82535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RAM [KB]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356175"/>
        <c:crosses val="autoZero"/>
        <c:crossBetween val="midCat"/>
      </c:valAx>
      <c:valAx>
        <c:axId val="10448758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Operation</a:t>
                </a:r>
                <a:r>
                  <a:rPr lang="en-US" baseline="0"/>
                  <a:t> 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089471"/>
        <c:crosses val="max"/>
        <c:crossBetween val="midCat"/>
      </c:valAx>
      <c:valAx>
        <c:axId val="10740894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48758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TP rate against Speed of </a:t>
            </a:r>
            <a:r>
              <a:rPr lang="en-US" sz="1400" b="0" i="0" u="none" strike="noStrike" baseline="0">
                <a:effectLst/>
              </a:rPr>
              <a:t>KWS networks 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73212907210129"/>
          <c:y val="0.14275185295295106"/>
          <c:w val="0.8424219325525486"/>
          <c:h val="0.75639028975980782"/>
        </c:manualLayout>
      </c:layout>
      <c:bubbleChart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KWS20net v2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63C7F8A-5715-4483-B068-08235F96B276}" type="SERIESNAME">
                      <a:rPr lang="en-US"/>
                      <a:pPr/>
                      <a:t>[DATENREIHENNAME]</a:t>
                    </a:fld>
                    <a:endParaRPr lang="en-US" baseline="0"/>
                  </a:p>
                  <a:p>
                    <a:fld id="{FA6F424A-AAE7-4A76-AEC7-ED344C13151A}" type="BUBBLESIZE">
                      <a:rPr lang="en-US"/>
                      <a:pPr/>
                      <a:t>[BLASENGRÖSSE]</a:t>
                    </a:fld>
                    <a:r>
                      <a:rPr lang="en-US"/>
                      <a:t> KB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33B-42CB-8F3D-63E906357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Tabelle1!$F$2</c:f>
              <c:numCache>
                <c:formatCode>General</c:formatCode>
                <c:ptCount val="1"/>
                <c:pt idx="0">
                  <c:v>929</c:v>
                </c:pt>
              </c:numCache>
            </c:numRef>
          </c:xVal>
          <c:yVal>
            <c:numRef>
              <c:f>Tabelle1!$K$2</c:f>
              <c:numCache>
                <c:formatCode>General</c:formatCode>
                <c:ptCount val="1"/>
                <c:pt idx="0">
                  <c:v>0.53800000000000003</c:v>
                </c:pt>
              </c:numCache>
            </c:numRef>
          </c:yVal>
          <c:bubbleSize>
            <c:numRef>
              <c:f>Tabelle1!$C$2</c:f>
              <c:numCache>
                <c:formatCode>General</c:formatCode>
                <c:ptCount val="1"/>
                <c:pt idx="0">
                  <c:v>360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E33B-42CB-8F3D-63E906357E3A}"/>
            </c:ext>
          </c:extLst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KWS20net Smaller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2DE28FA-B294-4DA1-9AAD-FCBAA9DEC6E6}" type="SERIESNAME">
                      <a:rPr lang="en-US"/>
                      <a:pPr/>
                      <a:t>[DATENREIHENNAME]</a:t>
                    </a:fld>
                    <a:endParaRPr lang="en-US" baseline="0"/>
                  </a:p>
                  <a:p>
                    <a:fld id="{6E4840E8-1F4F-402A-BFAC-8FB8D4DE276E}" type="BUBBLESIZE">
                      <a:rPr lang="en-US"/>
                      <a:pPr/>
                      <a:t>[BLASENGRÖSSE]</a:t>
                    </a:fld>
                    <a:r>
                      <a:rPr lang="en-US"/>
                      <a:t> KB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3B-42CB-8F3D-63E906357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Tabelle1!$F$3</c:f>
              <c:numCache>
                <c:formatCode>General</c:formatCode>
                <c:ptCount val="1"/>
                <c:pt idx="0">
                  <c:v>601</c:v>
                </c:pt>
              </c:numCache>
            </c:numRef>
          </c:xVal>
          <c:yVal>
            <c:numRef>
              <c:f>Tabelle1!$K$3</c:f>
              <c:numCache>
                <c:formatCode>General</c:formatCode>
                <c:ptCount val="1"/>
                <c:pt idx="0">
                  <c:v>0.501</c:v>
                </c:pt>
              </c:numCache>
            </c:numRef>
          </c:yVal>
          <c:bubbleSize>
            <c:numRef>
              <c:f>Tabelle1!$C$3</c:f>
              <c:numCache>
                <c:formatCode>General</c:formatCode>
                <c:ptCount val="1"/>
                <c:pt idx="0">
                  <c:v>155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E33B-42CB-8F3D-63E906357E3A}"/>
            </c:ext>
          </c:extLst>
        </c:ser>
        <c:ser>
          <c:idx val="2"/>
          <c:order val="2"/>
          <c:tx>
            <c:strRef>
              <c:f>Tabelle1!$A$4</c:f>
              <c:strCache>
                <c:ptCount val="1"/>
                <c:pt idx="0">
                  <c:v>KWS20net with less Depth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CDC9132-0FE2-4FA0-B8D3-629FB9C36EA4}" type="SERIESNAME">
                      <a:rPr lang="en-US"/>
                      <a:pPr/>
                      <a:t>[DATENREIHENNAME]</a:t>
                    </a:fld>
                    <a:endParaRPr lang="en-US" baseline="0"/>
                  </a:p>
                  <a:p>
                    <a:fld id="{F5333BCA-124C-4A34-B814-8427281681B4}" type="BUBBLESIZE">
                      <a:rPr lang="en-US"/>
                      <a:pPr/>
                      <a:t>[BLASENGRÖSSE]</a:t>
                    </a:fld>
                    <a:r>
                      <a:rPr lang="en-US"/>
                      <a:t> KB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33B-42CB-8F3D-63E906357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Tabelle1!$F$4</c:f>
              <c:numCache>
                <c:formatCode>General</c:formatCode>
                <c:ptCount val="1"/>
                <c:pt idx="0">
                  <c:v>285</c:v>
                </c:pt>
              </c:numCache>
            </c:numRef>
          </c:xVal>
          <c:yVal>
            <c:numRef>
              <c:f>Tabelle1!$K$4</c:f>
              <c:numCache>
                <c:formatCode>General</c:formatCode>
                <c:ptCount val="1"/>
                <c:pt idx="0">
                  <c:v>0.46700000000000003</c:v>
                </c:pt>
              </c:numCache>
            </c:numRef>
          </c:yVal>
          <c:bubbleSize>
            <c:numRef>
              <c:f>Tabelle1!$C$4</c:f>
              <c:numCache>
                <c:formatCode>General</c:formatCode>
                <c:ptCount val="1"/>
                <c:pt idx="0">
                  <c:v>152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E33B-42CB-8F3D-63E906357E3A}"/>
            </c:ext>
          </c:extLst>
        </c:ser>
        <c:ser>
          <c:idx val="3"/>
          <c:order val="3"/>
          <c:tx>
            <c:strRef>
              <c:f>Tabelle1!$A$5</c:f>
              <c:strCache>
                <c:ptCount val="1"/>
                <c:pt idx="0">
                  <c:v>KWS20net with less Width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BE7D215-4F94-4B38-8A4F-708D87A07413}" type="SERIESNAME">
                      <a:rPr lang="en-US"/>
                      <a:pPr/>
                      <a:t>[DATENREIHENNAME]</a:t>
                    </a:fld>
                    <a:endParaRPr lang="en-US" baseline="0"/>
                  </a:p>
                  <a:p>
                    <a:fld id="{35374BC6-AF6C-4029-B9A2-E74658C8F81B}" type="BUBBLESIZE">
                      <a:rPr lang="en-US"/>
                      <a:pPr/>
                      <a:t>[BLASENGRÖSSE]</a:t>
                    </a:fld>
                    <a:r>
                      <a:rPr lang="en-US"/>
                      <a:t> KB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33B-42CB-8F3D-63E906357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Tabelle1!$F$5</c:f>
              <c:numCache>
                <c:formatCode>General</c:formatCode>
                <c:ptCount val="1"/>
                <c:pt idx="0">
                  <c:v>259</c:v>
                </c:pt>
              </c:numCache>
            </c:numRef>
          </c:xVal>
          <c:yVal>
            <c:numRef>
              <c:f>Tabelle1!$K$5</c:f>
              <c:numCache>
                <c:formatCode>General</c:formatCode>
                <c:ptCount val="1"/>
                <c:pt idx="0">
                  <c:v>0.32900000000000001</c:v>
                </c:pt>
              </c:numCache>
            </c:numRef>
          </c:yVal>
          <c:bubbleSize>
            <c:numRef>
              <c:f>Tabelle1!$C$5</c:f>
              <c:numCache>
                <c:formatCode>General</c:formatCode>
                <c:ptCount val="1"/>
                <c:pt idx="0">
                  <c:v>46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E33B-42CB-8F3D-63E906357E3A}"/>
            </c:ext>
          </c:extLst>
        </c:ser>
        <c:ser>
          <c:idx val="4"/>
          <c:order val="4"/>
          <c:tx>
            <c:strRef>
              <c:f>Tabelle1!$A$6</c:f>
              <c:strCache>
                <c:ptCount val="1"/>
                <c:pt idx="0">
                  <c:v>CNN for max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043560731379163E-4"/>
                  <c:y val="-7.6975925021812441E-2"/>
                </c:manualLayout>
              </c:layout>
              <c:tx>
                <c:rich>
                  <a:bodyPr/>
                  <a:lstStyle/>
                  <a:p>
                    <a:fld id="{C37EA8A0-2788-4BA1-9824-CE6EF0C0DA87}" type="SERIESNAME">
                      <a:rPr lang="en-US"/>
                      <a:pPr/>
                      <a:t>[DATENREIHENNAME]</a:t>
                    </a:fld>
                    <a:endParaRPr lang="en-US" baseline="0"/>
                  </a:p>
                  <a:p>
                    <a:fld id="{7297F626-2B14-482F-9DC2-83D3283649B8}" type="BUBBLESIZE">
                      <a:rPr lang="en-US"/>
                      <a:pPr/>
                      <a:t>[BLASENGRÖSSE]</a:t>
                    </a:fld>
                    <a:r>
                      <a:rPr lang="en-US"/>
                      <a:t> KB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33B-42CB-8F3D-63E906357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Tabelle1!$F$6</c:f>
              <c:numCache>
                <c:formatCode>General</c:formatCode>
                <c:ptCount val="1"/>
                <c:pt idx="0">
                  <c:v>1333</c:v>
                </c:pt>
              </c:numCache>
            </c:numRef>
          </c:xVal>
          <c:yVal>
            <c:numRef>
              <c:f>Tabelle1!$K$6</c:f>
              <c:numCache>
                <c:formatCode>General</c:formatCode>
                <c:ptCount val="1"/>
                <c:pt idx="0">
                  <c:v>0.32800000000000001</c:v>
                </c:pt>
              </c:numCache>
            </c:numRef>
          </c:yVal>
          <c:bubbleSize>
            <c:numRef>
              <c:f>Tabelle1!$C$6</c:f>
              <c:numCache>
                <c:formatCode>General</c:formatCode>
                <c:ptCount val="1"/>
                <c:pt idx="0">
                  <c:v>53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E33B-42CB-8F3D-63E906357E3A}"/>
            </c:ext>
          </c:extLst>
        </c:ser>
        <c:ser>
          <c:idx val="5"/>
          <c:order val="5"/>
          <c:tx>
            <c:strRef>
              <c:f>Tabelle1!$A$8</c:f>
              <c:strCache>
                <c:ptCount val="1"/>
                <c:pt idx="0">
                  <c:v>CNN 32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C73E68D-30CC-433A-9C9A-8728230AFD0E}" type="SERIESNAME">
                      <a:rPr lang="en-US"/>
                      <a:pPr/>
                      <a:t>[DATENREIHENNAME]</a:t>
                    </a:fld>
                    <a:endParaRPr lang="en-US" baseline="0"/>
                  </a:p>
                  <a:p>
                    <a:fld id="{4E09BA87-C8DC-4DB0-BEEE-DF4B28B89324}" type="BUBBLESIZE">
                      <a:rPr lang="en-US"/>
                      <a:pPr/>
                      <a:t>[BLASENGRÖSSE]</a:t>
                    </a:fld>
                    <a:r>
                      <a:rPr lang="en-US"/>
                      <a:t> KB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33B-42CB-8F3D-63E906357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Tabelle1!$F$8</c:f>
              <c:numCache>
                <c:formatCode>General</c:formatCode>
                <c:ptCount val="1"/>
                <c:pt idx="0">
                  <c:v>814</c:v>
                </c:pt>
              </c:numCache>
            </c:numRef>
          </c:xVal>
          <c:yVal>
            <c:numRef>
              <c:f>Tabelle1!$K$8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bubbleSize>
            <c:numRef>
              <c:f>Tabelle1!$C$8</c:f>
              <c:numCache>
                <c:formatCode>General</c:formatCode>
                <c:ptCount val="1"/>
                <c:pt idx="0">
                  <c:v>14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E33B-42CB-8F3D-63E906357E3A}"/>
            </c:ext>
          </c:extLst>
        </c:ser>
        <c:ser>
          <c:idx val="6"/>
          <c:order val="6"/>
          <c:tx>
            <c:strRef>
              <c:f>Tabelle1!$A$7</c:f>
              <c:strCache>
                <c:ptCount val="1"/>
                <c:pt idx="0">
                  <c:v>CNN smaller linear layer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379959857959099E-2"/>
                  <c:y val="0.119312683783809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F7A09E-579B-46D1-99B8-B7C1073C5C39}" type="SERIESNAME">
                      <a:rPr lang="en-US"/>
                      <a:pPr>
                        <a:defRPr/>
                      </a:pPr>
                      <a:t>[DATENREIHENNAME]</a:t>
                    </a:fld>
                    <a:endParaRPr lang="en-US" baseline="0"/>
                  </a:p>
                  <a:p>
                    <a:pPr>
                      <a:defRPr/>
                    </a:pPr>
                    <a:fld id="{106BB313-09EA-4228-8B6D-12D0987FCE21}" type="BUBBLESIZE">
                      <a:rPr lang="en-US"/>
                      <a:pPr>
                        <a:defRPr/>
                      </a:pPr>
                      <a:t>[BLASENGRÖSSE]</a:t>
                    </a:fld>
                    <a:r>
                      <a:rPr lang="en-US"/>
                      <a:t> KB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20168067226889"/>
                      <c:h val="0.122872971843479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33B-42CB-8F3D-63E906357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Tabelle1!$F$7</c:f>
              <c:numCache>
                <c:formatCode>General</c:formatCode>
                <c:ptCount val="1"/>
                <c:pt idx="0">
                  <c:v>1328</c:v>
                </c:pt>
              </c:numCache>
            </c:numRef>
          </c:xVal>
          <c:yVal>
            <c:numRef>
              <c:f>Tabelle1!$K$7</c:f>
              <c:numCache>
                <c:formatCode>General</c:formatCode>
                <c:ptCount val="1"/>
                <c:pt idx="0">
                  <c:v>0.28000000000000003</c:v>
                </c:pt>
              </c:numCache>
            </c:numRef>
          </c:yVal>
          <c:bubbleSize>
            <c:numRef>
              <c:f>Tabelle1!$C$7</c:f>
              <c:numCache>
                <c:formatCode>General</c:formatCode>
                <c:ptCount val="1"/>
                <c:pt idx="0">
                  <c:v>39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D-E33B-42CB-8F3D-63E906357E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222678816"/>
        <c:axId val="1222679648"/>
      </c:bubbleChart>
      <c:valAx>
        <c:axId val="122267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Inference</a:t>
                </a:r>
                <a:r>
                  <a:rPr lang="en-US" baseline="0"/>
                  <a:t> time in 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79648"/>
        <c:crosses val="autoZero"/>
        <c:crossBetween val="midCat"/>
      </c:valAx>
      <c:valAx>
        <c:axId val="1222679648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TPR</a:t>
                </a:r>
                <a:r>
                  <a:rPr lang="en-US" baseline="0"/>
                  <a:t> of word left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78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Mean TPR per run-time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Tabelle1!$A$2:$A$8</c:f>
              <c:strCache>
                <c:ptCount val="7"/>
                <c:pt idx="0">
                  <c:v>CNN 32</c:v>
                </c:pt>
                <c:pt idx="1">
                  <c:v>CNN smaller linear layer</c:v>
                </c:pt>
                <c:pt idx="2">
                  <c:v>CNN for max</c:v>
                </c:pt>
                <c:pt idx="3">
                  <c:v>KWS20net v2</c:v>
                </c:pt>
                <c:pt idx="4">
                  <c:v>KWS20net Smaller</c:v>
                </c:pt>
                <c:pt idx="5">
                  <c:v>KWS20net with less Width</c:v>
                </c:pt>
                <c:pt idx="6">
                  <c:v>KWS20net with less Depth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0.19778869778869779</c:v>
                </c:pt>
                <c:pt idx="1">
                  <c:v>0.28388554216867468</c:v>
                </c:pt>
                <c:pt idx="2">
                  <c:v>0.30720180045011253</c:v>
                </c:pt>
                <c:pt idx="3">
                  <c:v>0.5258342303552207</c:v>
                </c:pt>
                <c:pt idx="4">
                  <c:v>0.773710482529118</c:v>
                </c:pt>
                <c:pt idx="5">
                  <c:v>1.1833976833976834</c:v>
                </c:pt>
                <c:pt idx="6">
                  <c:v>1.5614035087719298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0-4D67-93E5-99F823B4A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653455"/>
        <c:axId val="160657615"/>
      </c:barChart>
      <c:catAx>
        <c:axId val="160653455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57615"/>
        <c:crosses val="autoZero"/>
        <c:auto val="1"/>
        <c:lblAlgn val="ctr"/>
        <c:lblOffset val="100"/>
        <c:noMultiLvlLbl val="0"/>
      </c:catAx>
      <c:valAx>
        <c:axId val="160657615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5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Tabelle1!$Q$1</c:f>
              <c:strCache>
                <c:ptCount val="1"/>
                <c:pt idx="0">
                  <c:v>Mean TP rate per network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KWS20net v2</c:v>
                </c:pt>
                <c:pt idx="1">
                  <c:v>KWS20net Smaller</c:v>
                </c:pt>
                <c:pt idx="2">
                  <c:v>KWS20net with less Depth</c:v>
                </c:pt>
                <c:pt idx="3">
                  <c:v>KWS20net with less Width</c:v>
                </c:pt>
                <c:pt idx="4">
                  <c:v>CNN for max</c:v>
                </c:pt>
                <c:pt idx="5">
                  <c:v>CNN smaller linear layer</c:v>
                </c:pt>
                <c:pt idx="6">
                  <c:v>CNN 32</c:v>
                </c:pt>
              </c:strCache>
            </c:strRef>
          </c:cat>
          <c:val>
            <c:numRef>
              <c:f>Tabelle1!$Q$2:$Q$8</c:f>
              <c:numCache>
                <c:formatCode>General</c:formatCode>
                <c:ptCount val="7"/>
                <c:pt idx="0">
                  <c:v>1.3569444444444445E-3</c:v>
                </c:pt>
                <c:pt idx="1">
                  <c:v>2.9999999999999996E-3</c:v>
                </c:pt>
                <c:pt idx="2">
                  <c:v>2.9276315789473683E-3</c:v>
                </c:pt>
                <c:pt idx="3">
                  <c:v>6.6630434782608697E-3</c:v>
                </c:pt>
                <c:pt idx="4">
                  <c:v>7.7264150943396224E-3</c:v>
                </c:pt>
                <c:pt idx="5">
                  <c:v>9.6666666666666672E-3</c:v>
                </c:pt>
                <c:pt idx="6">
                  <c:v>1.15E-2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A-4BF2-950E-C3F529767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916672"/>
        <c:axId val="252919168"/>
      </c:barChart>
      <c:catAx>
        <c:axId val="25291667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919168"/>
        <c:crosses val="autoZero"/>
        <c:auto val="1"/>
        <c:lblAlgn val="ctr"/>
        <c:lblOffset val="100"/>
        <c:noMultiLvlLbl val="0"/>
      </c:catAx>
      <c:valAx>
        <c:axId val="2529191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91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B36-FBA6-4F01-ADFB-8D036F7ABD2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8487F-2AE5-436E-B0ED-FBD9A96ADE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Wichtig</a:t>
            </a:r>
            <a:r>
              <a:rPr lang="en-US" dirty="0"/>
              <a:t> Output!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5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trained the network on the dataset, I saw that…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KWS20net version 2 looks like this…</a:t>
            </a:r>
          </a:p>
          <a:p>
            <a:endParaRPr lang="en-US" dirty="0"/>
          </a:p>
          <a:p>
            <a:r>
              <a:rPr lang="en-US" dirty="0"/>
              <a:t>We have 8 layers of 1d convolutions</a:t>
            </a:r>
          </a:p>
          <a:p>
            <a:endParaRPr lang="en-US" dirty="0"/>
          </a:p>
          <a:p>
            <a:r>
              <a:rPr lang="en-US" dirty="0"/>
              <a:t>I am using the network on MFCCs instead of directly on the time-domain because my results on that are unusable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compare to the CNN, I also did size reduction to this network to speed it up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_______________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Zeig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was man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sieht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_________________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compared to the CNN the…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87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comparison we see that the CNN cant be made much faster compared to the 1D convolutional network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from the Data that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never the Less, 1D networks need more Flash memory for good results compared to the 2D networks as we can see in the </a:t>
            </a:r>
            <a:r>
              <a:rPr lang="en-US" dirty="0" err="1"/>
              <a:t>Meas</a:t>
            </a:r>
            <a:r>
              <a:rPr lang="en-US" dirty="0"/>
              <a:t> </a:t>
            </a:r>
            <a:r>
              <a:rPr lang="en-US" dirty="0" err="1"/>
              <a:t>tp</a:t>
            </a:r>
            <a:r>
              <a:rPr lang="en-US" dirty="0"/>
              <a:t> rate per network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this paper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en-US" dirty="0" err="1"/>
              <a:t>seperable</a:t>
            </a:r>
            <a:r>
              <a:rPr lang="en-US" dirty="0"/>
              <a:t> CNNs are best performing 2D convolutional networks </a:t>
            </a:r>
          </a:p>
          <a:p>
            <a:r>
              <a:rPr lang="en-US" dirty="0"/>
              <a:t>But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en-US" dirty="0" err="1"/>
              <a:t>cnn</a:t>
            </a:r>
            <a:r>
              <a:rPr lang="en-US" dirty="0"/>
              <a:t> are not </a:t>
            </a:r>
            <a:r>
              <a:rPr lang="en-US" dirty="0" err="1"/>
              <a:t>supporded</a:t>
            </a:r>
            <a:r>
              <a:rPr lang="en-US" dirty="0"/>
              <a:t> by the CNN accelerator of the MAXIM78000, only by the Maxim78002</a:t>
            </a:r>
          </a:p>
          <a:p>
            <a:endParaRPr lang="en-US" dirty="0"/>
          </a:p>
          <a:p>
            <a:r>
              <a:rPr lang="en-US" dirty="0"/>
              <a:t>So we concentrate on the normal CNN of this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3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1D convolution I have the paper by Analog Devices on Key word Spotting</a:t>
            </a:r>
          </a:p>
          <a:p>
            <a:r>
              <a:rPr lang="en-US" dirty="0"/>
              <a:t>There they are not using MFCC or Fourie Transform</a:t>
            </a:r>
          </a:p>
          <a:p>
            <a:r>
              <a:rPr lang="en-US" dirty="0"/>
              <a:t>They are using segmented audio data as an input for the CNN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Model is achieving excellent performance by using only 1D convolution layers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6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starting point, I took the CNN for 2D convolution which is proven to be good at Key word spotting</a:t>
            </a:r>
          </a:p>
          <a:p>
            <a:endParaRPr lang="en-US" dirty="0"/>
          </a:p>
          <a:p>
            <a:r>
              <a:rPr lang="en-US" dirty="0"/>
              <a:t>And for 1D convolutions I took the KWS20net version 2</a:t>
            </a:r>
          </a:p>
          <a:p>
            <a:endParaRPr lang="en-US" dirty="0"/>
          </a:p>
          <a:p>
            <a:r>
              <a:rPr lang="en-US" dirty="0"/>
              <a:t>1D convolutions should be faster due to less calculations per layer,</a:t>
            </a:r>
          </a:p>
          <a:p>
            <a:r>
              <a:rPr lang="en-US" dirty="0"/>
              <a:t>but the accuracy of 2D networks could be better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 comes with Arm cortex and a risk v microcontroller with its own Flash and Ram</a:t>
            </a:r>
          </a:p>
          <a:p>
            <a:endParaRPr lang="en-US" dirty="0"/>
          </a:p>
          <a:p>
            <a:r>
              <a:rPr lang="en-US" dirty="0"/>
              <a:t>The interesting part of the Maxim is the CNN accelerator which brings it own constrains for CNNs running on it</a:t>
            </a:r>
          </a:p>
          <a:p>
            <a:r>
              <a:rPr lang="en-US" dirty="0"/>
              <a:t>--name them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cnn</a:t>
            </a:r>
            <a:r>
              <a:rPr lang="en-US" dirty="0"/>
              <a:t> accelerator has its own ram but as I found out the max output-offset is limited to x8000</a:t>
            </a:r>
          </a:p>
          <a:p>
            <a:r>
              <a:rPr lang="en-US" dirty="0"/>
              <a:t>So that mean the maximum output size of a Layer which gets stored in the ram is 32.8KB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My first step after implementing the CNN of the Paper into </a:t>
            </a:r>
            <a:r>
              <a:rPr lang="en-US" dirty="0" err="1"/>
              <a:t>pytorch</a:t>
            </a:r>
            <a:r>
              <a:rPr lang="en-US" dirty="0"/>
              <a:t> using the AI8x library by Analog Devices</a:t>
            </a:r>
          </a:p>
          <a:p>
            <a:endParaRPr lang="en-US" dirty="0"/>
          </a:p>
          <a:p>
            <a:r>
              <a:rPr lang="en-US" dirty="0"/>
              <a:t>Was to reduce the Ram usage of the network so it can run on the Maxim</a:t>
            </a:r>
          </a:p>
          <a:p>
            <a:endParaRPr lang="en-US" dirty="0"/>
          </a:p>
          <a:p>
            <a:r>
              <a:rPr lang="en-US" dirty="0"/>
              <a:t>I found out that I have to reduce the width (number of channels) of the network and</a:t>
            </a:r>
          </a:p>
          <a:p>
            <a:r>
              <a:rPr lang="en-US" dirty="0"/>
              <a:t> I also have to use larger pool sizes of the </a:t>
            </a:r>
            <a:r>
              <a:rPr lang="en-US" dirty="0" err="1"/>
              <a:t>Maxpool</a:t>
            </a:r>
            <a:r>
              <a:rPr lang="en-US" dirty="0"/>
              <a:t> layers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reduced the channel sizes of the first </a:t>
            </a:r>
            <a:r>
              <a:rPr lang="en-US" dirty="0" err="1"/>
              <a:t>fiew</a:t>
            </a:r>
            <a:r>
              <a:rPr lang="en-US" dirty="0"/>
              <a:t> layers and increased the number of </a:t>
            </a:r>
            <a:r>
              <a:rPr lang="en-US" dirty="0" err="1"/>
              <a:t>Maxpools</a:t>
            </a:r>
            <a:r>
              <a:rPr lang="en-US" dirty="0"/>
              <a:t> of the </a:t>
            </a:r>
            <a:r>
              <a:rPr lang="en-US" dirty="0" err="1"/>
              <a:t>cnn</a:t>
            </a:r>
            <a:r>
              <a:rPr lang="en-US" dirty="0"/>
              <a:t> from the paper</a:t>
            </a:r>
          </a:p>
          <a:p>
            <a:r>
              <a:rPr lang="en-US" dirty="0"/>
              <a:t>So it can fit on the Maxim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want to see how I can speed up the Network by reducing its size it even further</a:t>
            </a:r>
          </a:p>
          <a:p>
            <a:endParaRPr lang="en-US" dirty="0"/>
          </a:p>
          <a:p>
            <a:r>
              <a:rPr lang="en-US" dirty="0"/>
              <a:t>It is possible by again reducing the channel sizes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8487F-2AE5-436E-B0ED-FBD9A96ADE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00E-567F-468C-8CB5-B06E4136F7F0}" type="datetime1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CDA3-3E87-4C0E-9D41-5361C72132AF}" type="datetime1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1934-3DF1-4B71-B6C4-4F737E10CC32}" type="datetime1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BECF-2EDE-41E3-B439-12B633B90481}" type="datetime1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8AC0-38D5-4AEE-B7A8-62F2BE09AAE2}" type="datetime1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FC64-0850-41D0-84F8-F986501DF300}" type="datetime1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6126-38B9-48D3-A6FB-6F87D995BEE2}" type="datetime1">
              <a:rPr lang="de-DE" smtClean="0"/>
              <a:t>11.01.2023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CE-E868-407B-A4FC-33C9CC5429D9}" type="datetime1">
              <a:rPr lang="de-DE" smtClean="0"/>
              <a:t>11.01.2023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0997-B15B-47DA-8227-380063CF0288}" type="datetime1">
              <a:rPr lang="de-DE" smtClean="0"/>
              <a:t>11.01.2023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DEE5-5256-428E-89CD-078DBBB2BA0A}" type="datetime1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8069-2A4D-4FE0-BED9-13DBCA2502A4}" type="datetime1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389-8977-42EA-9115-59377FF5E5D9}" type="datetime1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42883547/intuitive-understanding-of-1d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A8D469-371B-22EA-0670-F98E9EDF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802006FE-6571-4354-8775-F8708372C227}" type="slidenum">
              <a:rPr lang="de-DE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080808"/>
                </a:solidFill>
                <a:ea typeface="Calibri"/>
                <a:cs typeface="Calibri"/>
              </a:rPr>
              <a:t>2D VS 1D </a:t>
            </a:r>
            <a:r>
              <a:rPr lang="en-US" sz="3600" dirty="0">
                <a:solidFill>
                  <a:srgbClr val="080808"/>
                </a:solidFill>
                <a:ea typeface="Calibri"/>
                <a:cs typeface="Calibri"/>
              </a:rPr>
              <a:t>Convolution Layers</a:t>
            </a:r>
            <a:br>
              <a:rPr lang="en-US" sz="3600" dirty="0">
                <a:solidFill>
                  <a:srgbClr val="080808"/>
                </a:solidFill>
                <a:ea typeface="Calibri"/>
                <a:cs typeface="Calibri"/>
              </a:rPr>
            </a:br>
            <a:r>
              <a:rPr lang="en-US" sz="3600" dirty="0">
                <a:solidFill>
                  <a:srgbClr val="080808"/>
                </a:solidFill>
                <a:cs typeface="Calibri"/>
              </a:rPr>
              <a:t>For</a:t>
            </a:r>
            <a:r>
              <a:rPr lang="de-DE" sz="3600" dirty="0">
                <a:solidFill>
                  <a:srgbClr val="080808"/>
                </a:solidFill>
                <a:cs typeface="Calibri"/>
              </a:rPr>
              <a:t> fast </a:t>
            </a:r>
            <a:r>
              <a:rPr lang="de-DE" sz="3600" dirty="0">
                <a:solidFill>
                  <a:srgbClr val="080808"/>
                </a:solidFill>
                <a:ea typeface="Calibri Light"/>
                <a:cs typeface="Calibri Light"/>
              </a:rPr>
              <a:t>Keyword </a:t>
            </a:r>
            <a:r>
              <a:rPr lang="en-US" sz="3600" dirty="0">
                <a:solidFill>
                  <a:srgbClr val="080808"/>
                </a:solidFill>
                <a:ea typeface="Calibri Light"/>
                <a:cs typeface="Calibri Light"/>
              </a:rPr>
              <a:t>Spotting</a:t>
            </a:r>
            <a:r>
              <a:rPr lang="de-DE" sz="3600" dirty="0">
                <a:solidFill>
                  <a:srgbClr val="080808"/>
                </a:solidFill>
                <a:ea typeface="Calibri Light"/>
                <a:cs typeface="Calibri Light"/>
              </a:rPr>
              <a:t> on Max78000 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EF344-70C0-66CE-9A72-8AB0D520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 78000 Neuronal Network Accelerator constrains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26578-AFB6-76BB-2E61-50F16E52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Linear Layer input: 1024</a:t>
            </a:r>
          </a:p>
          <a:p>
            <a:r>
              <a:rPr lang="en-US" dirty="0"/>
              <a:t>RAM 2*32.8KB 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Max Input-offset</a:t>
            </a:r>
          </a:p>
          <a:p>
            <a:pPr marL="914400" lvl="2" indent="0">
              <a:buNone/>
            </a:pPr>
            <a:r>
              <a:rPr lang="en-US" dirty="0"/>
              <a:t>x8000</a:t>
            </a:r>
          </a:p>
          <a:p>
            <a:pPr lvl="1"/>
            <a:r>
              <a:rPr lang="en-US" dirty="0"/>
              <a:t>Max Output-offset</a:t>
            </a:r>
          </a:p>
          <a:p>
            <a:pPr marL="914400" lvl="2" indent="0">
              <a:buNone/>
            </a:pPr>
            <a:r>
              <a:rPr lang="en-US" dirty="0"/>
              <a:t>x8000</a:t>
            </a:r>
          </a:p>
          <a:p>
            <a:r>
              <a:rPr lang="en-US" dirty="0"/>
              <a:t>Max weights 432KB</a:t>
            </a:r>
          </a:p>
          <a:p>
            <a:pPr lvl="1"/>
            <a:endParaRPr lang="en-US" dirty="0"/>
          </a:p>
          <a:p>
            <a:r>
              <a:rPr lang="en-US" dirty="0"/>
              <a:t>1x1, 3x1, 3x3 Kernels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0599A1-B666-FCFC-DAC0-53986305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1" y="3024257"/>
            <a:ext cx="7801086" cy="31527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24F3BB7-3880-0C80-3CE8-672F96B8EE1B}"/>
              </a:ext>
            </a:extLst>
          </p:cNvPr>
          <p:cNvSpPr txBox="1"/>
          <p:nvPr/>
        </p:nvSpPr>
        <p:spPr>
          <a:xfrm>
            <a:off x="5638800" y="6369537"/>
            <a:ext cx="373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architecture of the MAX78000 [2]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B2CC03-D992-EB08-8595-BC426A319822}"/>
              </a:ext>
            </a:extLst>
          </p:cNvPr>
          <p:cNvSpPr txBox="1"/>
          <p:nvPr/>
        </p:nvSpPr>
        <p:spPr>
          <a:xfrm>
            <a:off x="488950" y="6311900"/>
            <a:ext cx="32385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dirty="0"/>
              <a:t> </a:t>
            </a:r>
            <a:r>
              <a:rPr lang="en-US" sz="1050" dirty="0"/>
              <a:t>Self experienced value, due to lack of documentation of the synthesis step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1F633A-B1AD-8C13-9972-A1FD8773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7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D482DF9-3EB8-E3B0-D44D-1CCA4311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model size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916BFBB-2308-559E-0470-F9C07395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03979"/>
              </p:ext>
            </p:extLst>
          </p:nvPr>
        </p:nvGraphicFramePr>
        <p:xfrm>
          <a:off x="1846217" y="1690688"/>
          <a:ext cx="8212184" cy="30861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53046">
                  <a:extLst>
                    <a:ext uri="{9D8B030D-6E8A-4147-A177-3AD203B41FA5}">
                      <a16:colId xmlns:a16="http://schemas.microsoft.com/office/drawing/2014/main" val="1541415994"/>
                    </a:ext>
                  </a:extLst>
                </a:gridCol>
                <a:gridCol w="2053046">
                  <a:extLst>
                    <a:ext uri="{9D8B030D-6E8A-4147-A177-3AD203B41FA5}">
                      <a16:colId xmlns:a16="http://schemas.microsoft.com/office/drawing/2014/main" val="2571346669"/>
                    </a:ext>
                  </a:extLst>
                </a:gridCol>
                <a:gridCol w="2053046">
                  <a:extLst>
                    <a:ext uri="{9D8B030D-6E8A-4147-A177-3AD203B41FA5}">
                      <a16:colId xmlns:a16="http://schemas.microsoft.com/office/drawing/2014/main" val="2895274061"/>
                    </a:ext>
                  </a:extLst>
                </a:gridCol>
                <a:gridCol w="2053046">
                  <a:extLst>
                    <a:ext uri="{9D8B030D-6E8A-4147-A177-3AD203B41FA5}">
                      <a16:colId xmlns:a16="http://schemas.microsoft.com/office/drawing/2014/main" val="1122041216"/>
                    </a:ext>
                  </a:extLst>
                </a:gridCol>
              </a:tblGrid>
              <a:tr h="949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Network Size (Layers, Width) 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Acc (Top1)</a:t>
                      </a:r>
                      <a:r>
                        <a:rPr lang="en-US" sz="2400" u="none" strike="noStrike" baseline="30000" dirty="0">
                          <a:effectLst/>
                        </a:rPr>
                        <a:t> 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Flash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432KB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RAM 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Max 32.8KB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78215"/>
                  </a:ext>
                </a:extLst>
              </a:tr>
              <a:tr h="712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CNN 6 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135kB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125KB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4665"/>
                  </a:ext>
                </a:extLst>
              </a:tr>
              <a:tr h="712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CNN 6 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71kB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62.4KB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80303"/>
                  </a:ext>
                </a:extLst>
              </a:tr>
              <a:tr h="712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CNN 5 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98kB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125KB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20692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7DA80353-808D-EEEB-3EB2-4B89B34A7FB4}"/>
              </a:ext>
            </a:extLst>
          </p:cNvPr>
          <p:cNvSpPr txBox="1"/>
          <p:nvPr/>
        </p:nvSpPr>
        <p:spPr>
          <a:xfrm>
            <a:off x="1846217" y="4909466"/>
            <a:ext cx="82121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1: Comparison of the CNN model with different numbers of layers and or max number of channels. No model has been post-quantized. The max Flash and RAM values refer to the Maxim78000. </a:t>
            </a:r>
          </a:p>
          <a:p>
            <a:r>
              <a:rPr lang="en-US" sz="1800" u="none" strike="noStrike" baseline="30000" dirty="0">
                <a:effectLst/>
              </a:rPr>
              <a:t>1 </a:t>
            </a:r>
            <a:r>
              <a:rPr lang="en-US" sz="1600" u="none" strike="noStrike" dirty="0">
                <a:effectLst/>
              </a:rPr>
              <a:t>Size of the largest layer output, used RAM between layers is roughly 2 as large (in and output)</a:t>
            </a:r>
          </a:p>
          <a:p>
            <a:r>
              <a:rPr lang="en-US" sz="1600" u="none" strike="noStrike" baseline="30000" dirty="0">
                <a:effectLst/>
              </a:rPr>
              <a:t>2</a:t>
            </a:r>
            <a:r>
              <a:rPr lang="en-US" sz="2400" u="none" strike="noStrike" baseline="30000" dirty="0">
                <a:effectLst/>
              </a:rPr>
              <a:t> </a:t>
            </a:r>
            <a:r>
              <a:rPr lang="en-US" sz="1600" u="none" strike="noStrike" dirty="0">
                <a:effectLst/>
              </a:rPr>
              <a:t>Accuracy on differentiating all 31 words</a:t>
            </a:r>
            <a:endParaRPr lang="en-US" sz="2400" u="none" strike="noStrike" dirty="0">
              <a:effectLst/>
            </a:endParaRP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D8E5D9-815C-5E02-A6F5-731A2A87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00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14CE-1D0B-4BE1-71FE-007F1F36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CNN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1391CB-E773-A92A-F14F-B9ED915CC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Layer and Width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2FE3E9-C120-4F4E-A170-8B59BE52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079" y="2505075"/>
            <a:ext cx="5491344" cy="3684588"/>
          </a:xfrm>
        </p:spPr>
        <p:txBody>
          <a:bodyPr>
            <a:normAutofit/>
          </a:bodyPr>
          <a:lstStyle/>
          <a:p>
            <a:r>
              <a:rPr lang="en-US" dirty="0"/>
              <a:t>Layer reduction to 5</a:t>
            </a:r>
          </a:p>
          <a:p>
            <a:pPr lvl="1"/>
            <a:r>
              <a:rPr lang="en-US" dirty="0"/>
              <a:t>Reducing #Ops</a:t>
            </a:r>
            <a:r>
              <a:rPr lang="en-US" sz="1400" dirty="0"/>
              <a:t> </a:t>
            </a:r>
          </a:p>
          <a:p>
            <a:r>
              <a:rPr lang="en-US" dirty="0"/>
              <a:t>Reducing channels and increasing </a:t>
            </a:r>
            <a:r>
              <a:rPr lang="en-US" dirty="0" err="1"/>
              <a:t>Maxpool</a:t>
            </a:r>
            <a:r>
              <a:rPr lang="en-US" dirty="0"/>
              <a:t> size</a:t>
            </a:r>
          </a:p>
          <a:p>
            <a:pPr lvl="1"/>
            <a:r>
              <a:rPr lang="en-US" dirty="0"/>
              <a:t>Reducing used RAM to 31.3KB</a:t>
            </a:r>
          </a:p>
          <a:p>
            <a:pPr lvl="2"/>
            <a:r>
              <a:rPr lang="en-US" dirty="0"/>
              <a:t>Largest layer output: 16 x 63 x 31</a:t>
            </a:r>
          </a:p>
          <a:p>
            <a:pPr lvl="1"/>
            <a:r>
              <a:rPr lang="en-US" dirty="0"/>
              <a:t>Limiting linear layer input to 966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9B297B-E3F3-E403-BED3-16CBD885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9"/>
          <a:stretch/>
        </p:blipFill>
        <p:spPr>
          <a:xfrm>
            <a:off x="7773715" y="770100"/>
            <a:ext cx="940526" cy="54195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886FE09-45C5-1433-1DEA-5705390966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4" b="52035"/>
          <a:stretch/>
        </p:blipFill>
        <p:spPr>
          <a:xfrm>
            <a:off x="9779726" y="382620"/>
            <a:ext cx="1071154" cy="59339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D646E8D-ED9C-12FB-D152-2578BC0E1E43}"/>
              </a:ext>
            </a:extLst>
          </p:cNvPr>
          <p:cNvSpPr txBox="1"/>
          <p:nvPr/>
        </p:nvSpPr>
        <p:spPr>
          <a:xfrm>
            <a:off x="7387908" y="6155257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1x128x64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B8E4D1-5025-EBA4-2D37-BF5940D3EAEC}"/>
              </a:ext>
            </a:extLst>
          </p:cNvPr>
          <p:cNvSpPr txBox="1"/>
          <p:nvPr/>
        </p:nvSpPr>
        <p:spPr>
          <a:xfrm>
            <a:off x="9744291" y="4765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3x1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49374-F612-FCEF-22E5-EA0593E3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12</a:t>
            </a:fld>
            <a:endParaRPr lang="de-DE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41DA768C-5D57-4144-4E2F-2CA11EA88644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H="1">
            <a:off x="6506417" y="2507660"/>
            <a:ext cx="5546445" cy="2071325"/>
          </a:xfrm>
          <a:prstGeom prst="bentConnector5">
            <a:avLst>
              <a:gd name="adj1" fmla="val -4122"/>
              <a:gd name="adj2" fmla="val 48423"/>
              <a:gd name="adj3" fmla="val 1041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4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09D30-77FF-892A-57E8-E9F902B8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the optimized CNN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7C4D14D-96B3-8A57-D940-680A673B5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21683"/>
              </p:ext>
            </p:extLst>
          </p:nvPr>
        </p:nvGraphicFramePr>
        <p:xfrm>
          <a:off x="838200" y="2418378"/>
          <a:ext cx="10515603" cy="22239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94447">
                  <a:extLst>
                    <a:ext uri="{9D8B030D-6E8A-4147-A177-3AD203B41FA5}">
                      <a16:colId xmlns:a16="http://schemas.microsoft.com/office/drawing/2014/main" val="1878043513"/>
                    </a:ext>
                  </a:extLst>
                </a:gridCol>
                <a:gridCol w="1310011">
                  <a:extLst>
                    <a:ext uri="{9D8B030D-6E8A-4147-A177-3AD203B41FA5}">
                      <a16:colId xmlns:a16="http://schemas.microsoft.com/office/drawing/2014/main" val="40660981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176750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885440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773802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4244423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77133084"/>
                    </a:ext>
                  </a:extLst>
                </a:gridCol>
              </a:tblGrid>
              <a:tr h="79910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Layer size</a:t>
                      </a: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Max Channels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Flash [KB]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RAM [KB]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Ops [M]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Inference time [us]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63788"/>
                  </a:ext>
                </a:extLst>
              </a:tr>
              <a:tr h="51832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CNN for max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31.3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42104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CNN smaller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36873"/>
                  </a:ext>
                </a:extLst>
              </a:tr>
              <a:tr h="425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CNN 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15.65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6107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599965BC-53C5-30F0-3274-545D2ED4229C}"/>
              </a:ext>
            </a:extLst>
          </p:cNvPr>
          <p:cNvSpPr txBox="1"/>
          <p:nvPr/>
        </p:nvSpPr>
        <p:spPr>
          <a:xfrm>
            <a:off x="838200" y="46911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2: Different Sizes of the optimized CNN in comparison. All networks are pre and post quantized</a:t>
            </a:r>
          </a:p>
          <a:p>
            <a:r>
              <a:rPr lang="en-US" sz="1400" u="none" strike="noStrike" baseline="30000" dirty="0">
                <a:effectLst/>
              </a:rPr>
              <a:t>1 </a:t>
            </a:r>
            <a:r>
              <a:rPr lang="en-US" sz="1400" u="none" strike="noStrike" dirty="0">
                <a:effectLst/>
              </a:rPr>
              <a:t>Size of the largest layer output, used RAM between layers is roughly 2 as large (in and output)</a:t>
            </a:r>
            <a:endParaRPr lang="en-US" sz="1800" u="none" strike="noStrike" baseline="30000" dirty="0">
              <a:effectLst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2823-8457-2809-1826-CA3C6FCC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77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B5B1C-30BE-445E-9037-DD5F31B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suffers under size reduction and a large pool of words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86CE5FB-4855-9DDA-3926-C69316C7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27686"/>
              </p:ext>
            </p:extLst>
          </p:nvPr>
        </p:nvGraphicFramePr>
        <p:xfrm>
          <a:off x="628338" y="2783135"/>
          <a:ext cx="5060432" cy="1715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967">
                  <a:extLst>
                    <a:ext uri="{9D8B030D-6E8A-4147-A177-3AD203B41FA5}">
                      <a16:colId xmlns:a16="http://schemas.microsoft.com/office/drawing/2014/main" val="3419413993"/>
                    </a:ext>
                  </a:extLst>
                </a:gridCol>
                <a:gridCol w="1137249">
                  <a:extLst>
                    <a:ext uri="{9D8B030D-6E8A-4147-A177-3AD203B41FA5}">
                      <a16:colId xmlns:a16="http://schemas.microsoft.com/office/drawing/2014/main" val="1886557823"/>
                    </a:ext>
                  </a:extLst>
                </a:gridCol>
                <a:gridCol w="1265108">
                  <a:extLst>
                    <a:ext uri="{9D8B030D-6E8A-4147-A177-3AD203B41FA5}">
                      <a16:colId xmlns:a16="http://schemas.microsoft.com/office/drawing/2014/main" val="881360939"/>
                    </a:ext>
                  </a:extLst>
                </a:gridCol>
                <a:gridCol w="1265108">
                  <a:extLst>
                    <a:ext uri="{9D8B030D-6E8A-4147-A177-3AD203B41FA5}">
                      <a16:colId xmlns:a16="http://schemas.microsoft.com/office/drawing/2014/main" val="2961757056"/>
                    </a:ext>
                  </a:extLst>
                </a:gridCol>
              </a:tblGrid>
              <a:tr h="2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Linear s. / channels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TP 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FP 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26337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 </a:t>
                      </a:r>
                      <a:r>
                        <a:rPr lang="en-US" sz="1800" u="none" strike="noStrike" dirty="0">
                          <a:effectLst/>
                        </a:rPr>
                        <a:t>/ 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66732112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 </a:t>
                      </a:r>
                      <a:r>
                        <a:rPr lang="en-US" sz="1800" u="none" strike="noStrike" dirty="0">
                          <a:effectLst/>
                        </a:rPr>
                        <a:t>/ 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9126022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506 / 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7600164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A690C06-8E0C-81BF-4FF5-0A1312C3961E}"/>
              </a:ext>
            </a:extLst>
          </p:cNvPr>
          <p:cNvSpPr txBox="1"/>
          <p:nvPr/>
        </p:nvSpPr>
        <p:spPr>
          <a:xfrm>
            <a:off x="682480" y="4562804"/>
            <a:ext cx="506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3: CNN in different sizes used to differentiate left and right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D20ECDA-3E82-BED3-AB40-6956A205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86296"/>
              </p:ext>
            </p:extLst>
          </p:nvPr>
        </p:nvGraphicFramePr>
        <p:xfrm>
          <a:off x="5983574" y="2783134"/>
          <a:ext cx="6023550" cy="172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925">
                  <a:extLst>
                    <a:ext uri="{9D8B030D-6E8A-4147-A177-3AD203B41FA5}">
                      <a16:colId xmlns:a16="http://schemas.microsoft.com/office/drawing/2014/main" val="3656493572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3049597232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5836725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3192785075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4231791902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3046867436"/>
                    </a:ext>
                  </a:extLst>
                </a:gridCol>
              </a:tblGrid>
              <a:tr h="535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Linear s. / channels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TP rate of "left"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TP rate of "right"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FP rate of "left"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FP rate of "right"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6161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 </a:t>
                      </a:r>
                      <a:r>
                        <a:rPr lang="en-US" sz="1800" u="none" strike="noStrike" dirty="0">
                          <a:effectLst/>
                        </a:rPr>
                        <a:t>/ 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1339019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 </a:t>
                      </a:r>
                      <a:r>
                        <a:rPr lang="en-US" sz="1800" u="none" strike="noStrike" dirty="0">
                          <a:effectLst/>
                        </a:rPr>
                        <a:t>/ 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50081848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506 / 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104282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E43DE78C-382E-948D-C738-3105936CC344}"/>
              </a:ext>
            </a:extLst>
          </p:cNvPr>
          <p:cNvSpPr txBox="1"/>
          <p:nvPr/>
        </p:nvSpPr>
        <p:spPr>
          <a:xfrm>
            <a:off x="5983574" y="4562804"/>
            <a:ext cx="60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4: CNN in different sizes used to differentiate left and right and non of both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70E991-EA84-90CF-50D9-95803D9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0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646CA66-F115-7FB1-F6A8-00D6743E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KWS20net on </a:t>
            </a:r>
            <a:r>
              <a:rPr lang="en-US" dirty="0" err="1"/>
              <a:t>MLCommos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793B-5E5A-978C-97E6-D7B3D644C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AC1C32-717C-2DDF-002A-A1B5D94B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2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D1185-6D08-833E-1934-76DBC9F7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KWS20net v2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4A0ECF-705B-BAF0-FB55-8534C093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Using it on MFCCs</a:t>
            </a:r>
          </a:p>
          <a:p>
            <a:pPr marL="457200" lvl="1" indent="0">
              <a:buNone/>
            </a:pPr>
            <a:r>
              <a:rPr lang="en-US" sz="1600" dirty="0"/>
              <a:t>No good results for time-domain of ML Commos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BECCD8A-987A-166A-316D-E49B086032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55"/>
          <a:stretch/>
        </p:blipFill>
        <p:spPr>
          <a:xfrm>
            <a:off x="7414950" y="545212"/>
            <a:ext cx="766321" cy="576757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9B46CF-5A4F-496B-BC84-7ED8590C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516451FE-ABB0-E6DC-C30B-8677A85EF2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942" b="55345"/>
          <a:stretch/>
        </p:blipFill>
        <p:spPr>
          <a:xfrm>
            <a:off x="9974325" y="1099319"/>
            <a:ext cx="1035373" cy="465936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5AB8157-1847-6DE3-667D-2DC18E8E77A5}"/>
              </a:ext>
            </a:extLst>
          </p:cNvPr>
          <p:cNvSpPr txBox="1"/>
          <p:nvPr/>
        </p:nvSpPr>
        <p:spPr>
          <a:xfrm>
            <a:off x="7029500" y="636466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128 x 64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85F3761-9D51-F8F0-B485-9558A4F92BAC}"/>
              </a:ext>
            </a:extLst>
          </p:cNvPr>
          <p:cNvSpPr txBox="1"/>
          <p:nvPr/>
        </p:nvSpPr>
        <p:spPr>
          <a:xfrm>
            <a:off x="9661252" y="70665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 x 3</a:t>
            </a: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E305A8F6-5811-5490-5505-415D89C218A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16200000" flipH="1">
            <a:off x="6538327" y="1804995"/>
            <a:ext cx="5213467" cy="2693901"/>
          </a:xfrm>
          <a:prstGeom prst="bentConnector5">
            <a:avLst>
              <a:gd name="adj1" fmla="val -4385"/>
              <a:gd name="adj2" fmla="val 47503"/>
              <a:gd name="adj3" fmla="val 1043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8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1D959-603B-356C-6834-8AAD1FF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Kws20nets on Time-domain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D294045-AC24-0752-61AB-E4DBA500F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7330"/>
              </p:ext>
            </p:extLst>
          </p:nvPr>
        </p:nvGraphicFramePr>
        <p:xfrm>
          <a:off x="838200" y="1825625"/>
          <a:ext cx="10515599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727">
                  <a:extLst>
                    <a:ext uri="{9D8B030D-6E8A-4147-A177-3AD203B41FA5}">
                      <a16:colId xmlns:a16="http://schemas.microsoft.com/office/drawing/2014/main" val="2552209215"/>
                    </a:ext>
                  </a:extLst>
                </a:gridCol>
                <a:gridCol w="2406072">
                  <a:extLst>
                    <a:ext uri="{9D8B030D-6E8A-4147-A177-3AD203B41FA5}">
                      <a16:colId xmlns:a16="http://schemas.microsoft.com/office/drawing/2014/main" val="30582337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6494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67094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ai8xkws20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1" i="0" u="none" strike="noStrike" noProof="0" dirty="0">
                          <a:latin typeface="Calibri"/>
                        </a:rPr>
                        <a:t>ai8xkws20v2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1" i="0" u="none" strike="noStrike" noProof="0" dirty="0">
                          <a:latin typeface="Calibri"/>
                        </a:rPr>
                        <a:t>ai8xkws20v3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3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r>
                        <a:rPr lang="de-DE" dirty="0"/>
                        <a:t> (Top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64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de-DE" dirty="0" err="1"/>
                        <a:t>Quanticed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28339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7171B79-9F5D-B92A-BFD3-B39965A267AD}"/>
              </a:ext>
            </a:extLst>
          </p:cNvPr>
          <p:cNvSpPr txBox="1"/>
          <p:nvPr/>
        </p:nvSpPr>
        <p:spPr>
          <a:xfrm>
            <a:off x="2008909" y="3059545"/>
            <a:ext cx="8170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Tab 4: </a:t>
            </a:r>
            <a:r>
              <a:rPr lang="en-US" dirty="0">
                <a:cs typeface="Calibri"/>
              </a:rPr>
              <a:t>Spotting</a:t>
            </a:r>
            <a:r>
              <a:rPr lang="de-DE" dirty="0">
                <a:cs typeface="Calibri"/>
              </a:rPr>
              <a:t> 31 different </a:t>
            </a:r>
            <a:r>
              <a:rPr lang="en-US" dirty="0">
                <a:cs typeface="Calibri"/>
              </a:rPr>
              <a:t>words</a:t>
            </a:r>
            <a:r>
              <a:rPr lang="de-DE" dirty="0">
                <a:cs typeface="Calibri"/>
              </a:rPr>
              <a:t> =&gt; pure </a:t>
            </a:r>
            <a:r>
              <a:rPr lang="en-US" dirty="0">
                <a:cs typeface="Calibri"/>
              </a:rPr>
              <a:t>guessing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</a:t>
            </a:r>
            <a:r>
              <a:rPr lang="en-US" dirty="0">
                <a:cs typeface="Calibri"/>
              </a:rPr>
              <a:t>accuracy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3.2%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358DCE-90B6-AFB5-D457-9EDC29DB35C2}"/>
              </a:ext>
            </a:extLst>
          </p:cNvPr>
          <p:cNvSpPr txBox="1"/>
          <p:nvPr/>
        </p:nvSpPr>
        <p:spPr>
          <a:xfrm>
            <a:off x="1851168" y="4743539"/>
            <a:ext cx="8485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KWS20netv2 on predicting "left" or "right" gets only an accuracy of 58%  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622CF-C92B-D22F-6419-9987DEE6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0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63DB6-4377-4E3B-027C-57B11029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KWS20net-v2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DB5946D-E884-EDC1-9D39-36B4FB9F6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3592"/>
              </p:ext>
            </p:extLst>
          </p:nvPr>
        </p:nvGraphicFramePr>
        <p:xfrm>
          <a:off x="1086786" y="1690688"/>
          <a:ext cx="10035912" cy="342195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2652">
                  <a:extLst>
                    <a:ext uri="{9D8B030D-6E8A-4147-A177-3AD203B41FA5}">
                      <a16:colId xmlns:a16="http://schemas.microsoft.com/office/drawing/2014/main" val="1464781795"/>
                    </a:ext>
                  </a:extLst>
                </a:gridCol>
                <a:gridCol w="1672652">
                  <a:extLst>
                    <a:ext uri="{9D8B030D-6E8A-4147-A177-3AD203B41FA5}">
                      <a16:colId xmlns:a16="http://schemas.microsoft.com/office/drawing/2014/main" val="4108116171"/>
                    </a:ext>
                  </a:extLst>
                </a:gridCol>
                <a:gridCol w="1672652">
                  <a:extLst>
                    <a:ext uri="{9D8B030D-6E8A-4147-A177-3AD203B41FA5}">
                      <a16:colId xmlns:a16="http://schemas.microsoft.com/office/drawing/2014/main" val="4269348634"/>
                    </a:ext>
                  </a:extLst>
                </a:gridCol>
                <a:gridCol w="1672652">
                  <a:extLst>
                    <a:ext uri="{9D8B030D-6E8A-4147-A177-3AD203B41FA5}">
                      <a16:colId xmlns:a16="http://schemas.microsoft.com/office/drawing/2014/main" val="2819895778"/>
                    </a:ext>
                  </a:extLst>
                </a:gridCol>
                <a:gridCol w="1672652">
                  <a:extLst>
                    <a:ext uri="{9D8B030D-6E8A-4147-A177-3AD203B41FA5}">
                      <a16:colId xmlns:a16="http://schemas.microsoft.com/office/drawing/2014/main" val="1146365235"/>
                    </a:ext>
                  </a:extLst>
                </a:gridCol>
                <a:gridCol w="1672652">
                  <a:extLst>
                    <a:ext uri="{9D8B030D-6E8A-4147-A177-3AD203B41FA5}">
                      <a16:colId xmlns:a16="http://schemas.microsoft.com/office/drawing/2014/main" val="4170776209"/>
                    </a:ext>
                  </a:extLst>
                </a:gridCol>
              </a:tblGrid>
              <a:tr h="104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Layers / Channels</a:t>
                      </a: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Flash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RAM 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Ops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Inference time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33567"/>
                  </a:ext>
                </a:extLst>
              </a:tr>
              <a:tr h="714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KWS20net v2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/ 192</a:t>
                      </a: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360KB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8.2KB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5.9M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929us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09550"/>
                  </a:ext>
                </a:extLst>
              </a:tr>
              <a:tr h="554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smaller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/ 160</a:t>
                      </a: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155KB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8.2KB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3.2M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601us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584491"/>
                  </a:ext>
                </a:extLst>
              </a:tr>
              <a:tr h="554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less Depth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/ 160</a:t>
                      </a: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152KB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8.2KB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2.3M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285us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23216"/>
                  </a:ext>
                </a:extLst>
              </a:tr>
              <a:tr h="554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less 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/ 80</a:t>
                      </a: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46KB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8.2KB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1.0M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259us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45826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7579CC3-3BE4-EF27-FB53-1D06546348A9}"/>
              </a:ext>
            </a:extLst>
          </p:cNvPr>
          <p:cNvSpPr txBox="1"/>
          <p:nvPr/>
        </p:nvSpPr>
        <p:spPr>
          <a:xfrm>
            <a:off x="1086786" y="5112642"/>
            <a:ext cx="10035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5: Different Sizes of the KWS20net v2 in comparison. All networks are pre and post quantized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 of the largest layer output, used RAM between layers is roughly 2 as large (in and output)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22033-6FD9-E0FA-022F-56FF95AC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59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B5B1C-30BE-445E-9037-DD5F31B4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917"/>
            <a:ext cx="10515600" cy="1325563"/>
          </a:xfrm>
        </p:spPr>
        <p:txBody>
          <a:bodyPr/>
          <a:lstStyle/>
          <a:p>
            <a:r>
              <a:rPr lang="en-US" dirty="0"/>
              <a:t>Accuracy of KWS20net does not suffer that much under size reduction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86CE5FB-4855-9DDA-3926-C69316C7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39220"/>
              </p:ext>
            </p:extLst>
          </p:nvPr>
        </p:nvGraphicFramePr>
        <p:xfrm>
          <a:off x="628338" y="2783135"/>
          <a:ext cx="5060432" cy="2102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108">
                  <a:extLst>
                    <a:ext uri="{9D8B030D-6E8A-4147-A177-3AD203B41FA5}">
                      <a16:colId xmlns:a16="http://schemas.microsoft.com/office/drawing/2014/main" val="3419413993"/>
                    </a:ext>
                  </a:extLst>
                </a:gridCol>
                <a:gridCol w="1265108">
                  <a:extLst>
                    <a:ext uri="{9D8B030D-6E8A-4147-A177-3AD203B41FA5}">
                      <a16:colId xmlns:a16="http://schemas.microsoft.com/office/drawing/2014/main" val="1886557823"/>
                    </a:ext>
                  </a:extLst>
                </a:gridCol>
                <a:gridCol w="1265108">
                  <a:extLst>
                    <a:ext uri="{9D8B030D-6E8A-4147-A177-3AD203B41FA5}">
                      <a16:colId xmlns:a16="http://schemas.microsoft.com/office/drawing/2014/main" val="881360939"/>
                    </a:ext>
                  </a:extLst>
                </a:gridCol>
                <a:gridCol w="1265108">
                  <a:extLst>
                    <a:ext uri="{9D8B030D-6E8A-4147-A177-3AD203B41FA5}">
                      <a16:colId xmlns:a16="http://schemas.microsoft.com/office/drawing/2014/main" val="2961757056"/>
                    </a:ext>
                  </a:extLst>
                </a:gridCol>
              </a:tblGrid>
              <a:tr h="2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layer / channels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TP 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FP 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26337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 / 192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26263712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 / 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66970407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 / 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354888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 / 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6673211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A690C06-8E0C-81BF-4FF5-0A1312C3961E}"/>
              </a:ext>
            </a:extLst>
          </p:cNvPr>
          <p:cNvSpPr txBox="1"/>
          <p:nvPr/>
        </p:nvSpPr>
        <p:spPr>
          <a:xfrm>
            <a:off x="628338" y="4976735"/>
            <a:ext cx="506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6: KWS20net in different sizes used to differentiate left and right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D20ECDA-3E82-BED3-AB40-6956A205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37077"/>
              </p:ext>
            </p:extLst>
          </p:nvPr>
        </p:nvGraphicFramePr>
        <p:xfrm>
          <a:off x="5983574" y="2783134"/>
          <a:ext cx="6023550" cy="2120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925">
                  <a:extLst>
                    <a:ext uri="{9D8B030D-6E8A-4147-A177-3AD203B41FA5}">
                      <a16:colId xmlns:a16="http://schemas.microsoft.com/office/drawing/2014/main" val="3656493572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3049597232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5836725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3192785075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4231791902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3046867436"/>
                    </a:ext>
                  </a:extLst>
                </a:gridCol>
              </a:tblGrid>
              <a:tr h="535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layer / channels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TP rate of "left"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TP rate of "right"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FP rate of "left"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FP rate of "right"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6161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 / 192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9941168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 / 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77697413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 / 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19510098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 / 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1339019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E43DE78C-382E-948D-C738-3105936CC344}"/>
              </a:ext>
            </a:extLst>
          </p:cNvPr>
          <p:cNvSpPr txBox="1"/>
          <p:nvPr/>
        </p:nvSpPr>
        <p:spPr>
          <a:xfrm>
            <a:off x="5983574" y="4885970"/>
            <a:ext cx="60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7: KWS20net in different sizes used to differentiate left and right and non of both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41F42-1933-A72D-C5D9-1734144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3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F52B6-34DE-2697-1047-841983A5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Multilingual Spoken Words Corpus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5ADF5-3B86-BEF2-8CE5-CA092FDD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subset</a:t>
            </a:r>
          </a:p>
          <a:p>
            <a:pPr lvl="1"/>
            <a:r>
              <a:rPr lang="en-US" dirty="0"/>
              <a:t>31 Words:</a:t>
            </a:r>
          </a:p>
          <a:p>
            <a:pPr marL="914400" lvl="2" indent="0">
              <a:buNone/>
            </a:pPr>
            <a:r>
              <a:rPr lang="en-US" dirty="0"/>
              <a:t>'right', 'forward', 'dog', 'bed', 'five', 'stop', 'off', 'down', 'house', 'zero', '</a:t>
            </a:r>
            <a:r>
              <a:rPr lang="en-US" dirty="0" err="1"/>
              <a:t>marvin</a:t>
            </a:r>
            <a:r>
              <a:rPr lang="en-US" dirty="0"/>
              <a:t>', 'bird', 'wow', 'left', 'eight', 'visual', 'seven', 'yes', 'two', 'six', 'three', 'backward', 'tree', 'follow', 'four', 'happy', 'learn', 'one', 'nine', 'cat', '</a:t>
            </a:r>
            <a:r>
              <a:rPr lang="en-US" dirty="0" err="1"/>
              <a:t>sheila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labels:</a:t>
            </a:r>
          </a:p>
          <a:p>
            <a:pPr lvl="2"/>
            <a:r>
              <a:rPr lang="en-US" dirty="0"/>
              <a:t>Left</a:t>
            </a:r>
          </a:p>
          <a:p>
            <a:pPr lvl="2"/>
            <a:r>
              <a:rPr lang="en-US" dirty="0"/>
              <a:t>Right</a:t>
            </a:r>
          </a:p>
          <a:p>
            <a:pPr lvl="2"/>
            <a:r>
              <a:rPr lang="en-US" dirty="0"/>
              <a:t>Non of both</a:t>
            </a:r>
          </a:p>
          <a:p>
            <a:pPr lvl="2"/>
            <a:endParaRPr lang="en-US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39B105-7C1E-1D9D-4465-F233DA86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07652"/>
              </p:ext>
            </p:extLst>
          </p:nvPr>
        </p:nvGraphicFramePr>
        <p:xfrm>
          <a:off x="2032000" y="359857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54749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832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Utterances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8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2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3965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B706B55-DB08-7420-25B3-98CC334523EF}"/>
              </a:ext>
            </a:extLst>
          </p:cNvPr>
          <p:cNvSpPr txBox="1"/>
          <p:nvPr/>
        </p:nvSpPr>
        <p:spPr>
          <a:xfrm>
            <a:off x="838200" y="6176963"/>
            <a:ext cx="63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https://mlcommons.org/en/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44073B-8644-4846-82A1-AF50098D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858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49C0A-A939-47B7-B615-2F59EAD5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52" y="68760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Speeding up </a:t>
            </a:r>
            <a:r>
              <a:rPr lang="en-US" sz="5400" dirty="0"/>
              <a:t>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etworks with less Operations or/and less Ram usage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290FF0-3C9B-62F3-EDE1-4B3CA6BA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285AB45-0603-E054-7529-35328631B7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73716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69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6FB5-5C71-E482-F6CE-C16F49C7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CNN can not be made much faster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D8350E-2522-783A-BB7E-76A47F34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71593D0-A2DB-B0BF-BC84-42E4256F1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43076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990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3F76A-60C7-6F27-91DC-1E3B2675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1D Convolution is way more efficient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C70460-55BD-EE85-9780-3584E78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74698DA-72C9-6B77-59B5-02D308D07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612244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506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5014B-B334-EADA-676C-223B1686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212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dirty="0"/>
              <a:t>D Convolution do have better Performance per network size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213E673-6E08-DCA0-AA29-B9AE1FA0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8A03EEA-E449-0E96-D49C-97F335A4F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096455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47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05869-1230-F503-9007-0E8D14D4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2CB786-4ED2-065C-0ADA-34FE2C9DD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convolutions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F1DC53-B48F-DD0E-D365-3BE015E29A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Networks around</a:t>
            </a:r>
          </a:p>
          <a:p>
            <a:r>
              <a:rPr lang="en-US" dirty="0"/>
              <a:t>Less Flash Memory usage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0E81A2-95C5-ADEE-5F34-3013FF8AF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1D convolutions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583402-48FC-E72D-C347-40D4204EB8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Faster with same accuracy</a:t>
            </a:r>
          </a:p>
          <a:p>
            <a:r>
              <a:rPr lang="en-US" dirty="0"/>
              <a:t>More efficient</a:t>
            </a:r>
          </a:p>
          <a:p>
            <a:r>
              <a:rPr lang="en-US" dirty="0"/>
              <a:t>Less Ram usage</a:t>
            </a:r>
          </a:p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C55F89-659D-71AF-2A54-F1CB876D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95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831E8-3A37-6875-6523-370F279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C8B964E-C6D5-3B87-E584-B400EB0B2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63326"/>
              </p:ext>
            </p:extLst>
          </p:nvPr>
        </p:nvGraphicFramePr>
        <p:xfrm>
          <a:off x="643466" y="743213"/>
          <a:ext cx="10905068" cy="4726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163">
                  <a:extLst>
                    <a:ext uri="{9D8B030D-6E8A-4147-A177-3AD203B41FA5}">
                      <a16:colId xmlns:a16="http://schemas.microsoft.com/office/drawing/2014/main" val="2008163993"/>
                    </a:ext>
                  </a:extLst>
                </a:gridCol>
                <a:gridCol w="869317">
                  <a:extLst>
                    <a:ext uri="{9D8B030D-6E8A-4147-A177-3AD203B41FA5}">
                      <a16:colId xmlns:a16="http://schemas.microsoft.com/office/drawing/2014/main" val="3622474472"/>
                    </a:ext>
                  </a:extLst>
                </a:gridCol>
                <a:gridCol w="569071">
                  <a:extLst>
                    <a:ext uri="{9D8B030D-6E8A-4147-A177-3AD203B41FA5}">
                      <a16:colId xmlns:a16="http://schemas.microsoft.com/office/drawing/2014/main" val="2870487966"/>
                    </a:ext>
                  </a:extLst>
                </a:gridCol>
                <a:gridCol w="569070">
                  <a:extLst>
                    <a:ext uri="{9D8B030D-6E8A-4147-A177-3AD203B41FA5}">
                      <a16:colId xmlns:a16="http://schemas.microsoft.com/office/drawing/2014/main" val="1670360238"/>
                    </a:ext>
                  </a:extLst>
                </a:gridCol>
                <a:gridCol w="462887">
                  <a:extLst>
                    <a:ext uri="{9D8B030D-6E8A-4147-A177-3AD203B41FA5}">
                      <a16:colId xmlns:a16="http://schemas.microsoft.com/office/drawing/2014/main" val="1510184172"/>
                    </a:ext>
                  </a:extLst>
                </a:gridCol>
                <a:gridCol w="871147">
                  <a:extLst>
                    <a:ext uri="{9D8B030D-6E8A-4147-A177-3AD203B41FA5}">
                      <a16:colId xmlns:a16="http://schemas.microsoft.com/office/drawing/2014/main" val="1407598914"/>
                    </a:ext>
                  </a:extLst>
                </a:gridCol>
                <a:gridCol w="871147">
                  <a:extLst>
                    <a:ext uri="{9D8B030D-6E8A-4147-A177-3AD203B41FA5}">
                      <a16:colId xmlns:a16="http://schemas.microsoft.com/office/drawing/2014/main" val="3463725286"/>
                    </a:ext>
                  </a:extLst>
                </a:gridCol>
                <a:gridCol w="852839">
                  <a:extLst>
                    <a:ext uri="{9D8B030D-6E8A-4147-A177-3AD203B41FA5}">
                      <a16:colId xmlns:a16="http://schemas.microsoft.com/office/drawing/2014/main" val="4043473107"/>
                    </a:ext>
                  </a:extLst>
                </a:gridCol>
                <a:gridCol w="569070">
                  <a:extLst>
                    <a:ext uri="{9D8B030D-6E8A-4147-A177-3AD203B41FA5}">
                      <a16:colId xmlns:a16="http://schemas.microsoft.com/office/drawing/2014/main" val="1390132773"/>
                    </a:ext>
                  </a:extLst>
                </a:gridCol>
                <a:gridCol w="569070">
                  <a:extLst>
                    <a:ext uri="{9D8B030D-6E8A-4147-A177-3AD203B41FA5}">
                      <a16:colId xmlns:a16="http://schemas.microsoft.com/office/drawing/2014/main" val="427570033"/>
                    </a:ext>
                  </a:extLst>
                </a:gridCol>
                <a:gridCol w="852839">
                  <a:extLst>
                    <a:ext uri="{9D8B030D-6E8A-4147-A177-3AD203B41FA5}">
                      <a16:colId xmlns:a16="http://schemas.microsoft.com/office/drawing/2014/main" val="676566917"/>
                    </a:ext>
                  </a:extLst>
                </a:gridCol>
                <a:gridCol w="717362">
                  <a:extLst>
                    <a:ext uri="{9D8B030D-6E8A-4147-A177-3AD203B41FA5}">
                      <a16:colId xmlns:a16="http://schemas.microsoft.com/office/drawing/2014/main" val="1450189217"/>
                    </a:ext>
                  </a:extLst>
                </a:gridCol>
                <a:gridCol w="717362">
                  <a:extLst>
                    <a:ext uri="{9D8B030D-6E8A-4147-A177-3AD203B41FA5}">
                      <a16:colId xmlns:a16="http://schemas.microsoft.com/office/drawing/2014/main" val="2842310361"/>
                    </a:ext>
                  </a:extLst>
                </a:gridCol>
                <a:gridCol w="717362">
                  <a:extLst>
                    <a:ext uri="{9D8B030D-6E8A-4147-A177-3AD203B41FA5}">
                      <a16:colId xmlns:a16="http://schemas.microsoft.com/office/drawing/2014/main" val="1458453401"/>
                    </a:ext>
                  </a:extLst>
                </a:gridCol>
                <a:gridCol w="717362">
                  <a:extLst>
                    <a:ext uri="{9D8B030D-6E8A-4147-A177-3AD203B41FA5}">
                      <a16:colId xmlns:a16="http://schemas.microsoft.com/office/drawing/2014/main" val="2145687550"/>
                    </a:ext>
                  </a:extLst>
                </a:gridCol>
              </a:tblGrid>
              <a:tr h="510877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Layers / Channels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Flash [KB]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RAM [KB] </a:t>
                      </a:r>
                      <a:r>
                        <a:rPr lang="en-US" sz="1500" u="none" strike="noStrike" baseline="30000" dirty="0">
                          <a:effectLst/>
                        </a:rPr>
                        <a:t>1</a:t>
                      </a:r>
                      <a:endParaRPr lang="en-US" sz="15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Ops [M]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Inference time [us]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Ops/Cycle </a:t>
                      </a:r>
                      <a:r>
                        <a:rPr lang="en-US" sz="15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Accuracy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TP rate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FP rate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Accuracy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TP rate of "left"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TP rate of "right"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FP rate of "left"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FP rate of "right"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537840082"/>
                  </a:ext>
                </a:extLst>
              </a:tr>
              <a:tr h="510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KWS20net v2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 / 192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360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5.9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929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0.439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402329845"/>
                  </a:ext>
                </a:extLst>
              </a:tr>
              <a:tr h="510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KWS20net Smaller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6 / 160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601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0.779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0.429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980060791"/>
                  </a:ext>
                </a:extLst>
              </a:tr>
              <a:tr h="740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KWS20net with less Depth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 / 160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2.3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285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81%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0.467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0.423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601886460"/>
                  </a:ext>
                </a:extLst>
              </a:tr>
              <a:tr h="740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KWS20net with less Width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6 / 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259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0.214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562861457"/>
                  </a:ext>
                </a:extLst>
              </a:tr>
              <a:tr h="510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CNN for max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 / 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31.3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1333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86%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0.160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93%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0.328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0.491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820342962"/>
                  </a:ext>
                </a:extLst>
              </a:tr>
              <a:tr h="740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CNN smaller linear layer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 / 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31.3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4.7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1328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0.779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0.474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0.002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79089381"/>
                  </a:ext>
                </a:extLst>
              </a:tr>
              <a:tr h="281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CNN 32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 / 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0.013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9172662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EF3B85F-F475-AFE7-72C5-B42A4AEF024F}"/>
              </a:ext>
            </a:extLst>
          </p:cNvPr>
          <p:cNvSpPr txBox="1"/>
          <p:nvPr/>
        </p:nvSpPr>
        <p:spPr>
          <a:xfrm>
            <a:off x="757980" y="5753818"/>
            <a:ext cx="967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 of the largest layer output, used RAM between layers is roughly 2 as large (in and output)</a:t>
            </a:r>
            <a:endParaRPr lang="en-US" dirty="0"/>
          </a:p>
          <a:p>
            <a:r>
              <a:rPr lang="en-US" baseline="30000" dirty="0"/>
              <a:t>2 </a:t>
            </a:r>
            <a:r>
              <a:rPr lang="en-US" dirty="0"/>
              <a:t>To calculate the Operations per Cycle the maximal CNN accelerator frequency of 50MHZ is assumed </a:t>
            </a:r>
          </a:p>
        </p:txBody>
      </p:sp>
    </p:spTree>
    <p:extLst>
      <p:ext uri="{BB962C8B-B14F-4D97-AF65-F5344CB8AC3E}">
        <p14:creationId xmlns:p14="http://schemas.microsoft.com/office/powerpoint/2010/main" val="380713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FDCF25-77EC-49A6-7851-40FBBF8C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Demonstration of the KWS20net with less Depth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1BCF01-0746-69EF-0690-FAF564F7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7BFEC4-7472-F5FA-7BDD-535184CB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2006FE-6571-4354-8775-F8708372C227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1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AF04567-0744-FC66-5355-41E20310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27</a:t>
            </a:fld>
            <a:endParaRPr lang="de-DE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9C6D5B-36AD-0042-AC8F-F97AA5CCC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1571625"/>
            <a:ext cx="6296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2DDDA66-AA78-3EA1-D209-DFA1505D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28</a:t>
            </a:fld>
            <a:endParaRPr lang="de-DE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3838D6-1808-5A58-2795-98C90F73C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557337"/>
            <a:ext cx="62769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92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24B5C52-68DA-0085-2317-41D4F317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29</a:t>
            </a:fld>
            <a:endParaRPr lang="de-DE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656087-C810-E050-56FC-34DC0E07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571625"/>
            <a:ext cx="62769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9629-9F97-87EC-E848-A8807570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Set: MFCC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4E765-62F7-BFA5-B214-8E9DE6003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Librosa</a:t>
            </a:r>
            <a:r>
              <a:rPr lang="en-US" dirty="0"/>
              <a:t> library</a:t>
            </a:r>
          </a:p>
          <a:p>
            <a:pPr lvl="1"/>
            <a:r>
              <a:rPr lang="en-US" b="1" i="0" dirty="0" err="1">
                <a:solidFill>
                  <a:srgbClr val="000000"/>
                </a:solidFill>
                <a:effectLst/>
                <a:latin typeface="SFMono-Regular"/>
              </a:rPr>
              <a:t>librosa.feature.melspectrogram</a:t>
            </a:r>
            <a:endParaRPr lang="en-US" b="1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Audio sample of 16384 length</a:t>
            </a:r>
          </a:p>
          <a:p>
            <a:r>
              <a:rPr lang="en-US" dirty="0">
                <a:sym typeface="Wingdings" panose="05000000000000000000" pitchFamily="2" charset="2"/>
              </a:rPr>
              <a:t> 128 x 64 Features per word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128 windows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64 </a:t>
            </a:r>
            <a:r>
              <a:rPr lang="en-US" dirty="0" err="1">
                <a:sym typeface="Wingdings" panose="05000000000000000000" pitchFamily="2" charset="2"/>
              </a:rPr>
              <a:t>fft</a:t>
            </a:r>
            <a:r>
              <a:rPr lang="en-US" dirty="0">
                <a:sym typeface="Wingdings" panose="05000000000000000000" pitchFamily="2" charset="2"/>
              </a:rPr>
              <a:t> bins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DAEEF-C6CF-121D-FA59-1F557784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8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3881A6A-836A-5644-5D5D-18AF68EA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30</a:t>
            </a:fld>
            <a:endParaRPr lang="de-DE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A39DF31-8323-B708-1642-2C1982B7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1562100"/>
            <a:ext cx="6257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90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59C0D3-AFC9-712D-6F6A-D2DB37A5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31</a:t>
            </a:fld>
            <a:endParaRPr lang="de-DE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9C97440-E81F-607E-0E03-207FC465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552575"/>
            <a:ext cx="6276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1F848-E427-3F58-96A2-49736F23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State </a:t>
            </a:r>
            <a:r>
              <a:rPr lang="de-DE" dirty="0" err="1">
                <a:cs typeface="Calibri Light"/>
              </a:rPr>
              <a:t>of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Art</a:t>
            </a:r>
            <a:endParaRPr lang="de-DE" dirty="0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CC21031-828D-87A5-8B95-733A4606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92" y="2636925"/>
            <a:ext cx="10177978" cy="159033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DB2FE9-5C77-D30C-51DF-C1335FE4A362}"/>
              </a:ext>
            </a:extLst>
          </p:cNvPr>
          <p:cNvSpPr txBox="1"/>
          <p:nvPr/>
        </p:nvSpPr>
        <p:spPr>
          <a:xfrm>
            <a:off x="1413831" y="5233012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B13433E-4B41-3A57-AC8D-FFBAF291D3C8}"/>
              </a:ext>
            </a:extLst>
          </p:cNvPr>
          <p:cNvSpPr txBox="1"/>
          <p:nvPr/>
        </p:nvSpPr>
        <p:spPr>
          <a:xfrm>
            <a:off x="11132425" y="40425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7FAF6C-B1C5-6D00-FA08-878DFD95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A753B91-EF2D-F245-3978-A548B6301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1" y="895594"/>
            <a:ext cx="5387975" cy="3840163"/>
          </a:xfrm>
          <a:prstGeom prst="rect">
            <a:avLst/>
          </a:prstGeom>
        </p:spPr>
      </p:pic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5BDB101-65E6-3BA9-00EE-BFB06315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2" y="4735757"/>
            <a:ext cx="5387975" cy="167005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F11877-087F-3999-D62E-417E7D4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47056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 Edge: Keyword Spotting on Microcontrollers [1]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807AD8-293E-A7FE-1F4C-DA61C22F5D13}"/>
              </a:ext>
            </a:extLst>
          </p:cNvPr>
          <p:cNvSpPr txBox="1"/>
          <p:nvPr/>
        </p:nvSpPr>
        <p:spPr>
          <a:xfrm>
            <a:off x="7049312" y="409247"/>
            <a:ext cx="3554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Precomputed MFCCs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050A0E-6793-E514-136D-19A2831B0738}"/>
              </a:ext>
            </a:extLst>
          </p:cNvPr>
          <p:cNvSpPr txBox="1"/>
          <p:nvPr/>
        </p:nvSpPr>
        <p:spPr>
          <a:xfrm>
            <a:off x="734646" y="6180015"/>
            <a:ext cx="422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https://arxiv.org/abs/1711.07128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290990-4EF4-9900-DB70-D5E7E7931126}"/>
              </a:ext>
            </a:extLst>
          </p:cNvPr>
          <p:cNvSpPr txBox="1"/>
          <p:nvPr/>
        </p:nvSpPr>
        <p:spPr>
          <a:xfrm>
            <a:off x="10991850" y="42799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9B89F6-BD71-2955-77FA-3CDFEB32E978}"/>
              </a:ext>
            </a:extLst>
          </p:cNvPr>
          <p:cNvSpPr txBox="1"/>
          <p:nvPr/>
        </p:nvSpPr>
        <p:spPr>
          <a:xfrm>
            <a:off x="10991850" y="618001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3008B2F-003D-8844-BC76-2C940E64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1F848-E427-3F58-96A2-49736F23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KWS20 on MAX78000</a:t>
            </a:r>
            <a:endParaRPr lang="de-DE" dirty="0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CC21031-828D-87A5-8B95-733A4606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192" y="2736165"/>
            <a:ext cx="9542844" cy="1491089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DB2FE9-5C77-D30C-51DF-C1335FE4A362}"/>
              </a:ext>
            </a:extLst>
          </p:cNvPr>
          <p:cNvSpPr txBox="1"/>
          <p:nvPr/>
        </p:nvSpPr>
        <p:spPr>
          <a:xfrm>
            <a:off x="1413831" y="5255598"/>
            <a:ext cx="146250" cy="339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92BA64B6-D7B7-82E2-7421-20AC3C5E0C23}"/>
              </a:ext>
            </a:extLst>
          </p:cNvPr>
          <p:cNvSpPr/>
          <p:nvPr/>
        </p:nvSpPr>
        <p:spPr>
          <a:xfrm>
            <a:off x="4846180" y="2113613"/>
            <a:ext cx="2798321" cy="28460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B0BCC30-0DE2-DF3D-56BA-94A3AE0A083B}"/>
              </a:ext>
            </a:extLst>
          </p:cNvPr>
          <p:cNvCxnSpPr>
            <a:cxnSpLocks/>
          </p:cNvCxnSpPr>
          <p:nvPr/>
        </p:nvCxnSpPr>
        <p:spPr>
          <a:xfrm>
            <a:off x="4227226" y="3613700"/>
            <a:ext cx="0" cy="1650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426E7B-8742-7612-C93C-522543F12286}"/>
              </a:ext>
            </a:extLst>
          </p:cNvPr>
          <p:cNvCxnSpPr>
            <a:cxnSpLocks/>
          </p:cNvCxnSpPr>
          <p:nvPr/>
        </p:nvCxnSpPr>
        <p:spPr>
          <a:xfrm flipH="1" flipV="1">
            <a:off x="4227226" y="5264164"/>
            <a:ext cx="3702571" cy="85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3D00A07-B006-1CE9-B964-F852E2F22578}"/>
              </a:ext>
            </a:extLst>
          </p:cNvPr>
          <p:cNvCxnSpPr>
            <a:cxnSpLocks/>
          </p:cNvCxnSpPr>
          <p:nvPr/>
        </p:nvCxnSpPr>
        <p:spPr>
          <a:xfrm flipV="1">
            <a:off x="7929797" y="3605134"/>
            <a:ext cx="0" cy="166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AC2CB5B-7B8D-ACE5-5B6B-4890A74AA106}"/>
              </a:ext>
            </a:extLst>
          </p:cNvPr>
          <p:cNvSpPr/>
          <p:nvPr/>
        </p:nvSpPr>
        <p:spPr>
          <a:xfrm>
            <a:off x="921261" y="2450891"/>
            <a:ext cx="3549386" cy="417725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714C021-8753-08F5-C23F-E65FEC87F195}"/>
              </a:ext>
            </a:extLst>
          </p:cNvPr>
          <p:cNvSpPr txBox="1"/>
          <p:nvPr/>
        </p:nvSpPr>
        <p:spPr>
          <a:xfrm>
            <a:off x="2140854" y="5696822"/>
            <a:ext cx="127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Arm Cortex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2B8F052-2FE3-8DBB-FC37-CA74866B8DAE}"/>
              </a:ext>
            </a:extLst>
          </p:cNvPr>
          <p:cNvSpPr/>
          <p:nvPr/>
        </p:nvSpPr>
        <p:spPr>
          <a:xfrm>
            <a:off x="7768778" y="2450891"/>
            <a:ext cx="2683240" cy="4177253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007F4C-54BB-2F3E-060A-1919011D5E0E}"/>
              </a:ext>
            </a:extLst>
          </p:cNvPr>
          <p:cNvSpPr txBox="1"/>
          <p:nvPr/>
        </p:nvSpPr>
        <p:spPr>
          <a:xfrm>
            <a:off x="8328270" y="5696822"/>
            <a:ext cx="156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 NN Accelerator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42003312-5BD4-72BE-1007-0BAF544F0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85" y="45100"/>
            <a:ext cx="4238625" cy="2068513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65DE5B02-7913-D9DE-6AB8-EBC5D9B635BC}"/>
              </a:ext>
            </a:extLst>
          </p:cNvPr>
          <p:cNvSpPr txBox="1"/>
          <p:nvPr/>
        </p:nvSpPr>
        <p:spPr>
          <a:xfrm>
            <a:off x="6890879" y="2019624"/>
            <a:ext cx="4503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Segmented Audio Data (a) and its transpose (b) used as Input of the KWS20nets [2]</a:t>
            </a:r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0AB44F98-FE74-C0F9-AC38-F3A08307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00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89CE41-F469-BFA0-15EE-36A080B2F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6"/>
          <a:stretch/>
        </p:blipFill>
        <p:spPr>
          <a:xfrm>
            <a:off x="6450895" y="3744250"/>
            <a:ext cx="4790619" cy="277368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BCE8A3-4BDA-C9F3-C476-A40DFB6B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4846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Keywords Spotting Using the MAX78000 [2]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7AAAA1-D993-CF21-9EAE-8794168311C5}"/>
              </a:ext>
            </a:extLst>
          </p:cNvPr>
          <p:cNvSpPr txBox="1"/>
          <p:nvPr/>
        </p:nvSpPr>
        <p:spPr>
          <a:xfrm>
            <a:off x="7068435" y="449167"/>
            <a:ext cx="355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only 1D Convolutions</a:t>
            </a:r>
          </a:p>
          <a:p>
            <a:r>
              <a:rPr lang="en-US" sz="2000" dirty="0"/>
              <a:t>Segments of audio as Channels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8F65CE-DEAF-F593-75E7-A9E9410A5A04}"/>
              </a:ext>
            </a:extLst>
          </p:cNvPr>
          <p:cNvSpPr txBox="1"/>
          <p:nvPr/>
        </p:nvSpPr>
        <p:spPr>
          <a:xfrm>
            <a:off x="758092" y="5910442"/>
            <a:ext cx="422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https://www.analog.com/en/design-notes/keywords-spotting-using-the-max78000.html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B73B59CD-4B6C-E9EB-37CB-F9FEDBFF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91" y="1157053"/>
            <a:ext cx="5127621" cy="22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D16A467-246B-F5AE-1653-6CA0FB1E7940}"/>
              </a:ext>
            </a:extLst>
          </p:cNvPr>
          <p:cNvSpPr txBox="1"/>
          <p:nvPr/>
        </p:nvSpPr>
        <p:spPr>
          <a:xfrm>
            <a:off x="6450895" y="3236419"/>
            <a:ext cx="34804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Visualization of a 1D-Con on 2D Input</a:t>
            </a:r>
          </a:p>
          <a:p>
            <a:r>
              <a:rPr lang="en-US" sz="800" dirty="0">
                <a:hlinkClick r:id="rId5"/>
              </a:rPr>
              <a:t>https://stackoverflow.com/questions/42883547/intuitive-understanding-of-1d</a:t>
            </a:r>
            <a:endParaRPr lang="en-US" sz="800" dirty="0"/>
          </a:p>
          <a:p>
            <a:r>
              <a:rPr lang="en-US" sz="800" dirty="0"/>
              <a:t>-2d-and-3d-convolutions-in-convolutional-neural-n/44628011#44628011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4D7B4B-0661-CEB5-6CA5-9CD68D1826F4}"/>
              </a:ext>
            </a:extLst>
          </p:cNvPr>
          <p:cNvSpPr txBox="1"/>
          <p:nvPr/>
        </p:nvSpPr>
        <p:spPr>
          <a:xfrm>
            <a:off x="6565692" y="6517930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Confusion matrix of KWS20net-v3 on KWS20 [2]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F8F805B-E0EE-BCDB-57F5-6A097FA3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498A-1215-00EA-885E-80130FAF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Starting Point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179A5-FD58-5ADE-E8EA-4EE1CE7C6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Convolutional Network [1]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76E8E1-1C7A-FFD2-3F48-1C052713B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1D Convolutional Network [2]</a:t>
            </a:r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2406EEC7-D395-023A-6B49-D1ABF687B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Multilayer CNN</a:t>
            </a:r>
          </a:p>
          <a:p>
            <a:r>
              <a:rPr lang="en-US" dirty="0"/>
              <a:t>Using 2D Convolution</a:t>
            </a:r>
          </a:p>
          <a:p>
            <a:r>
              <a:rPr lang="en-US" dirty="0"/>
              <a:t>Accuracy in Paper: 92%</a:t>
            </a:r>
          </a:p>
          <a:p>
            <a:endParaRPr lang="en-US" dirty="0"/>
          </a:p>
          <a:p>
            <a:r>
              <a:rPr lang="en-US" dirty="0"/>
              <a:t>Approved Network for KWS</a:t>
            </a:r>
          </a:p>
          <a:p>
            <a:r>
              <a:rPr lang="en-US" dirty="0" err="1"/>
              <a:t>Depthwise</a:t>
            </a:r>
            <a:r>
              <a:rPr lang="en-US" dirty="0"/>
              <a:t> separable networks not supported on Max78000 (only on Max78002)</a:t>
            </a:r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33A7781F-0994-4013-D95A-7101EB74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KWS20netv2</a:t>
            </a:r>
          </a:p>
          <a:p>
            <a:r>
              <a:rPr lang="en-US" dirty="0"/>
              <a:t>CNN with only 1D Convolutions</a:t>
            </a:r>
          </a:p>
          <a:p>
            <a:r>
              <a:rPr lang="en-US" dirty="0"/>
              <a:t>Accuracy in Paper: 87%</a:t>
            </a:r>
          </a:p>
          <a:p>
            <a:endParaRPr lang="en-US" dirty="0"/>
          </a:p>
          <a:p>
            <a:r>
              <a:rPr lang="en-US" dirty="0"/>
              <a:t>1D conv are faster then 2D conv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A9D4D-E7C7-35D7-35BC-6800A38F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9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6DC56-4E4F-0849-F3BE-014694AB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CNN Model for Maxim78000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BD4F45-5457-5449-2636-CAFD8506B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F71BAE-7DB4-6484-763B-8B655019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9748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1965</Words>
  <Application>Microsoft Office PowerPoint</Application>
  <PresentationFormat>Breitbild</PresentationFormat>
  <Paragraphs>539</Paragraphs>
  <Slides>31</Slides>
  <Notes>16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SFMono-Regular</vt:lpstr>
      <vt:lpstr>Larissa</vt:lpstr>
      <vt:lpstr>2D VS 1D Convolution Layers For fast Keyword Spotting on Max78000 </vt:lpstr>
      <vt:lpstr>Dataset: Multilingual Spoken Words Corpus</vt:lpstr>
      <vt:lpstr>Feature Set: MFCC</vt:lpstr>
      <vt:lpstr>State of the Art</vt:lpstr>
      <vt:lpstr>Hello Edge: Keyword Spotting on Microcontrollers [1]</vt:lpstr>
      <vt:lpstr>KWS20 on MAX78000</vt:lpstr>
      <vt:lpstr>Keywords Spotting Using the MAX78000 [2]</vt:lpstr>
      <vt:lpstr>Model Starting Point</vt:lpstr>
      <vt:lpstr>Optimizing CNN Model for Maxim78000</vt:lpstr>
      <vt:lpstr>MAXIM 78000 Neuronal Network Accelerator constrains</vt:lpstr>
      <vt:lpstr>Reducing model size</vt:lpstr>
      <vt:lpstr>Optimized CNN </vt:lpstr>
      <vt:lpstr>Variations of the optimized CNN</vt:lpstr>
      <vt:lpstr>CNN suffers under size reduction and a large pool of words</vt:lpstr>
      <vt:lpstr>Using KWS20net on MLCommos</vt:lpstr>
      <vt:lpstr>KWS20net v2</vt:lpstr>
      <vt:lpstr>Kws20nets on Time-domain</vt:lpstr>
      <vt:lpstr>Varieties of KWS20net-v2</vt:lpstr>
      <vt:lpstr>Accuracy of KWS20net does not suffer that much under size reduction</vt:lpstr>
      <vt:lpstr>Speeding up networks with less Operations or/and less Ram usage</vt:lpstr>
      <vt:lpstr>CNN can not be made much faster </vt:lpstr>
      <vt:lpstr>1D Convolution is way more efficient </vt:lpstr>
      <vt:lpstr>2D Convolution do have better Performance per network size</vt:lpstr>
      <vt:lpstr>Conclusion</vt:lpstr>
      <vt:lpstr>PowerPoint-Präsentation</vt:lpstr>
      <vt:lpstr>Demonstration of the KWS20net with less Depth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Hänsel  Philipp</cp:lastModifiedBy>
  <cp:revision>369</cp:revision>
  <dcterms:created xsi:type="dcterms:W3CDTF">2022-12-20T13:12:15Z</dcterms:created>
  <dcterms:modified xsi:type="dcterms:W3CDTF">2023-01-11T13:15:04Z</dcterms:modified>
</cp:coreProperties>
</file>