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8" r:id="rId11"/>
    <p:sldId id="269" r:id="rId12"/>
    <p:sldId id="270" r:id="rId13"/>
    <p:sldId id="278" r:id="rId14"/>
    <p:sldId id="276" r:id="rId15"/>
    <p:sldId id="277" r:id="rId16"/>
    <p:sldId id="265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CFA2-E801-4526-92B7-B6CF79D2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F1207-A125-4C8D-B08E-A86187090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28DCA-7F36-4EE8-BC1D-B482A15E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A2670-F284-49AC-89E1-569B8EB9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5693B-E3E6-4F06-80E9-D2E769A3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23841-A64A-4A7F-8831-31F523A5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01FCF-ECD9-4CD2-AAA9-AB41EF57A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EB0E9-114C-4C3B-977E-75B961BC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CB122-BC05-4AEC-A11B-5054D18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1E50-049C-4BE4-869B-AF058A22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ED2D0D-F2D3-4C07-BE74-105AC91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E8FA8-9462-45B6-897F-72855C098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2E013-4773-4882-BA42-109E4162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17045-D9B4-44F5-826D-1209F9B5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35B65-83BD-443B-BCA3-61E227F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E535A-D3A5-43EA-8F41-D5BEE5E2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D7B02-B066-4D89-BFBC-21CBC41B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C203B-FB69-4C50-9A12-5D4B017E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3EF5-A972-46B6-BFAF-37D7EB5A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BE41A-BEEC-4F81-BA65-0EC7CD0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6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E78B-CE19-47AE-9990-262F3AC1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2E67E-A789-4CEE-AE3E-0F6B51E3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26EA8-FD9A-4E6B-96B4-65C2037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E4B4-8663-4F6C-9A07-5D3653F0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6DF2C-6B19-4FC3-AD77-28D786B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3BFA-4116-430D-AA43-FD387ABF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CB220-A151-4298-ABD8-FC2E9ABD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CCA8F-4A6F-4D22-ABA2-9769A8BF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D7FEE-A024-47FF-BA08-2A3FC3E3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65F16-5572-438E-8A6E-DFF5DB5E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8F30E-24A4-4DB1-BC9E-F7B674F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1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AAFD4-1E64-4FBF-AC04-E2BE81BF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E282E-8A4B-430C-BF60-BEB109F4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E4CCC-57D5-49EE-B0E1-F0CEAA58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72C5A-8923-4543-AC9D-53426D42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BE67A-5D40-403B-8787-5FBCC5DFA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3D36F-97CA-4172-B1B1-9B7E7B45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F47C46-45AA-4424-9C1E-B299781B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35866-CCC4-4F72-B921-7C37C96A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2BD1-E2FE-4EFA-B87D-81251DA7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029A06-164D-4CC6-ADA0-1250DBA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C32D4-739F-4331-963C-8F9AB5E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0720D-CAD0-4F85-BE5B-AA0A255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7135B-CD9D-4B3E-96CC-44FB17F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61327-9DFE-44FD-AEE8-10B6234F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B96B2-7436-42D9-A5CD-2E663F40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E717E-F924-45AE-AF0B-DB27F6F2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3D116-AA67-4E68-837F-251011A6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242B2-1BA4-4D36-BE9B-5B18188A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CE598-439A-4492-860E-0A52122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BCC86-7BA0-43CB-8C24-E07CA51D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7AAF0-45EB-4589-91DC-9E3051ED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3029-2A2F-4519-B199-754016D3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791E7-1B7C-46EF-8618-A54FBD08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BF21E-5964-439E-A3D2-974E3951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70ED0-9E85-4F22-8209-E0E4B0DC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E1941-3DD8-4225-ABD6-19971C33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92CF9-6A90-4BCA-A07F-2470F4A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E35F9-BE81-44DA-8ABB-D02A202A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730FD-901A-45EF-A104-8BF693B7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D04C-7A36-4C91-AE38-30D7AAECF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85FB-CE0B-4BD8-B28B-7065EEB9F09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7DE3-424D-403B-891B-401CA1807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F3F7-D394-4221-90B2-A0D481B0B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ED51-3512-4DC5-9B07-1E86850B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Pintos</a:t>
            </a:r>
            <a:r>
              <a:rPr lang="zh-CN" altLang="en-US" dirty="0"/>
              <a:t>代码修改</a:t>
            </a:r>
          </a:p>
        </p:txBody>
      </p:sp>
    </p:spTree>
    <p:extLst>
      <p:ext uri="{BB962C8B-B14F-4D97-AF65-F5344CB8AC3E}">
        <p14:creationId xmlns:p14="http://schemas.microsoft.com/office/powerpoint/2010/main" val="111065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E73D6-FF62-49BE-86C9-A0DC122074B0}"/>
              </a:ext>
            </a:extLst>
          </p:cNvPr>
          <p:cNvSpPr/>
          <p:nvPr/>
        </p:nvSpPr>
        <p:spPr>
          <a:xfrm>
            <a:off x="1113780" y="96877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B48BB-96D9-4A52-96BC-D3994A7DD335}"/>
              </a:ext>
            </a:extLst>
          </p:cNvPr>
          <p:cNvSpPr/>
          <p:nvPr/>
        </p:nvSpPr>
        <p:spPr>
          <a:xfrm>
            <a:off x="3582921" y="97888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7B2FE-1919-4217-B60B-7B552227D45D}"/>
              </a:ext>
            </a:extLst>
          </p:cNvPr>
          <p:cNvSpPr/>
          <p:nvPr/>
        </p:nvSpPr>
        <p:spPr>
          <a:xfrm>
            <a:off x="5120456" y="97888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72C71E-AF30-457F-9E16-3C9772F8BC7D}"/>
              </a:ext>
            </a:extLst>
          </p:cNvPr>
          <p:cNvSpPr/>
          <p:nvPr/>
        </p:nvSpPr>
        <p:spPr>
          <a:xfrm>
            <a:off x="7324931" y="95852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417631-6095-4B99-BF5C-BBFD47409596}"/>
              </a:ext>
            </a:extLst>
          </p:cNvPr>
          <p:cNvSpPr txBox="1"/>
          <p:nvPr/>
        </p:nvSpPr>
        <p:spPr>
          <a:xfrm>
            <a:off x="2546384" y="1277057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DE28BE-20F7-402C-B1C6-CFB2782EA238}"/>
              </a:ext>
            </a:extLst>
          </p:cNvPr>
          <p:cNvCxnSpPr/>
          <p:nvPr/>
        </p:nvCxnSpPr>
        <p:spPr>
          <a:xfrm>
            <a:off x="1783089" y="2082617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74DD0-6C8F-41FF-9F76-4AB17D1DBE8C}"/>
              </a:ext>
            </a:extLst>
          </p:cNvPr>
          <p:cNvSpPr txBox="1"/>
          <p:nvPr/>
        </p:nvSpPr>
        <p:spPr>
          <a:xfrm flipH="1">
            <a:off x="1113789" y="2206371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A160A8-7BDD-4EF5-B30F-3BF2590CB5B3}"/>
              </a:ext>
            </a:extLst>
          </p:cNvPr>
          <p:cNvCxnSpPr/>
          <p:nvPr/>
        </p:nvCxnSpPr>
        <p:spPr>
          <a:xfrm>
            <a:off x="4252221" y="2092725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883B12-87AD-447C-82AA-E8D12CF68C72}"/>
              </a:ext>
            </a:extLst>
          </p:cNvPr>
          <p:cNvSpPr txBox="1"/>
          <p:nvPr/>
        </p:nvSpPr>
        <p:spPr>
          <a:xfrm flipH="1">
            <a:off x="3582921" y="2216479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5F57E-8425-486D-AEC1-D2F01E1392A0}"/>
              </a:ext>
            </a:extLst>
          </p:cNvPr>
          <p:cNvCxnSpPr/>
          <p:nvPr/>
        </p:nvCxnSpPr>
        <p:spPr>
          <a:xfrm>
            <a:off x="5789756" y="2092725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AD5D0-F17B-4FEF-A52C-12EB99595FC0}"/>
              </a:ext>
            </a:extLst>
          </p:cNvPr>
          <p:cNvSpPr txBox="1"/>
          <p:nvPr/>
        </p:nvSpPr>
        <p:spPr>
          <a:xfrm flipH="1">
            <a:off x="5120456" y="2216479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B1DAC7-334E-470F-967F-E0F2E55BDC81}"/>
              </a:ext>
            </a:extLst>
          </p:cNvPr>
          <p:cNvCxnSpPr/>
          <p:nvPr/>
        </p:nvCxnSpPr>
        <p:spPr>
          <a:xfrm>
            <a:off x="7994240" y="2082617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1C41AB-3E2E-410E-A927-A44BF81F87D1}"/>
              </a:ext>
            </a:extLst>
          </p:cNvPr>
          <p:cNvSpPr txBox="1"/>
          <p:nvPr/>
        </p:nvSpPr>
        <p:spPr>
          <a:xfrm flipH="1">
            <a:off x="7324940" y="2206371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C9E7DD-3A5D-4CC9-8449-2F7E4B4EED02}"/>
              </a:ext>
            </a:extLst>
          </p:cNvPr>
          <p:cNvCxnSpPr>
            <a:cxnSpLocks/>
          </p:cNvCxnSpPr>
          <p:nvPr/>
        </p:nvCxnSpPr>
        <p:spPr>
          <a:xfrm>
            <a:off x="495014" y="2839454"/>
            <a:ext cx="877273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89C1087-7171-43B0-92CE-8326664412D8}"/>
              </a:ext>
            </a:extLst>
          </p:cNvPr>
          <p:cNvSpPr txBox="1"/>
          <p:nvPr/>
        </p:nvSpPr>
        <p:spPr>
          <a:xfrm>
            <a:off x="9458539" y="2447536"/>
            <a:ext cx="161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同一个时间，休眠时间到期，被唤醒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AFF873-5223-44B9-8B89-0D1A5234F61E}"/>
              </a:ext>
            </a:extLst>
          </p:cNvPr>
          <p:cNvCxnSpPr/>
          <p:nvPr/>
        </p:nvCxnSpPr>
        <p:spPr>
          <a:xfrm>
            <a:off x="4773213" y="2883939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090A6E5-B2F2-48CC-B190-668301D6D0C1}"/>
              </a:ext>
            </a:extLst>
          </p:cNvPr>
          <p:cNvSpPr txBox="1"/>
          <p:nvPr/>
        </p:nvSpPr>
        <p:spPr>
          <a:xfrm flipH="1">
            <a:off x="5012008" y="2937637"/>
            <a:ext cx="237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按照优先级来进行调度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E7A71F-4174-4FC3-8ADF-71778234AC2E}"/>
              </a:ext>
            </a:extLst>
          </p:cNvPr>
          <p:cNvSpPr/>
          <p:nvPr/>
        </p:nvSpPr>
        <p:spPr>
          <a:xfrm>
            <a:off x="4175071" y="367134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2728D2-82B1-4B77-A0C3-1856F7743AC6}"/>
              </a:ext>
            </a:extLst>
          </p:cNvPr>
          <p:cNvSpPr/>
          <p:nvPr/>
        </p:nvSpPr>
        <p:spPr>
          <a:xfrm>
            <a:off x="4175071" y="540733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400961-AA3C-4358-A12D-B589EFDFAFFD}"/>
              </a:ext>
            </a:extLst>
          </p:cNvPr>
          <p:cNvCxnSpPr>
            <a:cxnSpLocks/>
          </p:cNvCxnSpPr>
          <p:nvPr/>
        </p:nvCxnSpPr>
        <p:spPr>
          <a:xfrm>
            <a:off x="4764274" y="4805755"/>
            <a:ext cx="0" cy="43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BF73C80-EFE3-4DC7-BE6A-8E001FD720D6}"/>
              </a:ext>
            </a:extLst>
          </p:cNvPr>
          <p:cNvSpPr txBox="1"/>
          <p:nvPr/>
        </p:nvSpPr>
        <p:spPr>
          <a:xfrm>
            <a:off x="4828214" y="4700951"/>
            <a:ext cx="161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执行完成，选择下一个线程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F3201-E440-449A-87E7-7F3373DCA3B8}"/>
              </a:ext>
            </a:extLst>
          </p:cNvPr>
          <p:cNvSpPr txBox="1"/>
          <p:nvPr/>
        </p:nvSpPr>
        <p:spPr>
          <a:xfrm>
            <a:off x="6503740" y="1277057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8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6C66-7386-4DCD-8111-2A931A2E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找与调度相关的函数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3B71A-C17E-4944-B800-C9E015BC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3" y="1767326"/>
            <a:ext cx="5657444" cy="3574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A58595-572A-44E7-B5F5-A05C3854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45" y="2155759"/>
            <a:ext cx="6318575" cy="2546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FFC25E-1359-4851-9B53-C0C7C8997C82}"/>
              </a:ext>
            </a:extLst>
          </p:cNvPr>
          <p:cNvSpPr txBox="1"/>
          <p:nvPr/>
        </p:nvSpPr>
        <p:spPr>
          <a:xfrm>
            <a:off x="3190087" y="6153293"/>
            <a:ext cx="58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0A82980F-4DF4-4B65-9023-CF01315F45C4}"/>
              </a:ext>
            </a:extLst>
          </p:cNvPr>
          <p:cNvSpPr/>
          <p:nvPr/>
        </p:nvSpPr>
        <p:spPr>
          <a:xfrm>
            <a:off x="10751370" y="3257119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3F2462A-E6C8-437E-B0CC-FE240BA9CF3F}"/>
              </a:ext>
            </a:extLst>
          </p:cNvPr>
          <p:cNvSpPr/>
          <p:nvPr/>
        </p:nvSpPr>
        <p:spPr>
          <a:xfrm>
            <a:off x="5025484" y="2723720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4FA455-E08C-4DEA-B537-0DCCA655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8" y="1825625"/>
            <a:ext cx="5493032" cy="426106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0EC8641-0BDF-4128-86AE-C27627E4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找与调度相关的函数</a:t>
            </a: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61EF7E04-BA39-4917-9DEB-663154A0F72D}"/>
              </a:ext>
            </a:extLst>
          </p:cNvPr>
          <p:cNvSpPr/>
          <p:nvPr/>
        </p:nvSpPr>
        <p:spPr>
          <a:xfrm>
            <a:off x="5436849" y="3657535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6A33B4-E097-44C7-AF9E-F21EE516EF1F}"/>
              </a:ext>
            </a:extLst>
          </p:cNvPr>
          <p:cNvCxnSpPr/>
          <p:nvPr/>
        </p:nvCxnSpPr>
        <p:spPr>
          <a:xfrm flipV="1">
            <a:off x="5995164" y="3327591"/>
            <a:ext cx="1127531" cy="501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BFBD72-E720-47CC-9ECD-A470B8DAE281}"/>
              </a:ext>
            </a:extLst>
          </p:cNvPr>
          <p:cNvSpPr txBox="1"/>
          <p:nvPr/>
        </p:nvSpPr>
        <p:spPr>
          <a:xfrm flipH="1">
            <a:off x="7357876" y="2503373"/>
            <a:ext cx="3068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插入方式：队尾插入；</a:t>
            </a:r>
            <a:endParaRPr lang="en-US" altLang="zh-CN" dirty="0"/>
          </a:p>
          <a:p>
            <a:r>
              <a:rPr lang="zh-CN" altLang="en-US" dirty="0"/>
              <a:t>选择方式：队头元素</a:t>
            </a:r>
            <a:endParaRPr lang="en-US" altLang="zh-CN" dirty="0"/>
          </a:p>
          <a:p>
            <a:r>
              <a:rPr lang="zh-CN" altLang="en-US" dirty="0"/>
              <a:t>机制：</a:t>
            </a:r>
            <a:r>
              <a:rPr lang="en-US" altLang="zh-CN" dirty="0"/>
              <a:t>FIFO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=&gt;</a:t>
            </a:r>
            <a:r>
              <a:rPr lang="zh-CN" altLang="en-US" b="1" dirty="0">
                <a:solidFill>
                  <a:srgbClr val="FF0000"/>
                </a:solidFill>
              </a:rPr>
              <a:t>修改成：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插入方式：按照优先级插入；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选择方式：队头元素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机制：优先级调度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14286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C26A4-44C9-07FC-3E9D-0755BB9B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44ACA-AC0A-8C1D-3B8D-AF81221A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00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89985D-4037-4D01-BB6C-416580C207D1}"/>
              </a:ext>
            </a:extLst>
          </p:cNvPr>
          <p:cNvSpPr/>
          <p:nvPr/>
        </p:nvSpPr>
        <p:spPr>
          <a:xfrm>
            <a:off x="2982705" y="2931703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BA921-83CC-43B9-A7AB-4E63ED33532A}"/>
              </a:ext>
            </a:extLst>
          </p:cNvPr>
          <p:cNvSpPr/>
          <p:nvPr/>
        </p:nvSpPr>
        <p:spPr>
          <a:xfrm>
            <a:off x="5136716" y="295205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B84580-6D66-4E86-8A86-9EB92AD85325}"/>
              </a:ext>
            </a:extLst>
          </p:cNvPr>
          <p:cNvSpPr/>
          <p:nvPr/>
        </p:nvSpPr>
        <p:spPr>
          <a:xfrm>
            <a:off x="6778267" y="2931703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D6694-8C3F-4B6E-9AA9-CE08FA4733C5}"/>
              </a:ext>
            </a:extLst>
          </p:cNvPr>
          <p:cNvSpPr/>
          <p:nvPr/>
        </p:nvSpPr>
        <p:spPr>
          <a:xfrm>
            <a:off x="8569343" y="295205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27E828-625E-4853-A992-4FA84F0A5310}"/>
              </a:ext>
            </a:extLst>
          </p:cNvPr>
          <p:cNvSpPr txBox="1"/>
          <p:nvPr/>
        </p:nvSpPr>
        <p:spPr>
          <a:xfrm>
            <a:off x="4361835" y="3276157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690E98-2800-4A07-A655-6FBAF8674788}"/>
              </a:ext>
            </a:extLst>
          </p:cNvPr>
          <p:cNvSpPr txBox="1"/>
          <p:nvPr/>
        </p:nvSpPr>
        <p:spPr>
          <a:xfrm>
            <a:off x="7968157" y="3255801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4BD41A-628F-4E9A-B72E-E1211E6AED67}"/>
              </a:ext>
            </a:extLst>
          </p:cNvPr>
          <p:cNvSpPr txBox="1"/>
          <p:nvPr/>
        </p:nvSpPr>
        <p:spPr>
          <a:xfrm>
            <a:off x="478288" y="3241632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Ready</a:t>
            </a:r>
            <a:r>
              <a:rPr lang="zh-CN" altLang="en-US" b="1" dirty="0"/>
              <a:t>队列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599CF8-5A32-4F7C-873F-CB5E6099A12F}"/>
              </a:ext>
            </a:extLst>
          </p:cNvPr>
          <p:cNvSpPr txBox="1"/>
          <p:nvPr/>
        </p:nvSpPr>
        <p:spPr>
          <a:xfrm>
            <a:off x="461051" y="869856"/>
            <a:ext cx="252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目前的</a:t>
            </a:r>
            <a:r>
              <a:rPr lang="en-US" altLang="zh-CN" sz="2400" b="1" dirty="0"/>
              <a:t>ready</a:t>
            </a:r>
            <a:r>
              <a:rPr lang="zh-CN" altLang="en-US" sz="2400" b="1" dirty="0"/>
              <a:t>队列操作机制：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43718C-3604-4D02-A573-6C0148CA45E8}"/>
              </a:ext>
            </a:extLst>
          </p:cNvPr>
          <p:cNvSpPr/>
          <p:nvPr/>
        </p:nvSpPr>
        <p:spPr>
          <a:xfrm>
            <a:off x="1868968" y="2952059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C1D3DA-5F61-4570-B785-25BB050ADDDD}"/>
              </a:ext>
            </a:extLst>
          </p:cNvPr>
          <p:cNvCxnSpPr>
            <a:cxnSpLocks/>
          </p:cNvCxnSpPr>
          <p:nvPr/>
        </p:nvCxnSpPr>
        <p:spPr>
          <a:xfrm>
            <a:off x="2578483" y="3276157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E3BC70-26EC-4892-836A-F38B6DE3C153}"/>
              </a:ext>
            </a:extLst>
          </p:cNvPr>
          <p:cNvCxnSpPr>
            <a:cxnSpLocks/>
          </p:cNvCxnSpPr>
          <p:nvPr/>
        </p:nvCxnSpPr>
        <p:spPr>
          <a:xfrm flipH="1">
            <a:off x="2570963" y="3645489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EAFB4B-1F31-403A-A649-2AF0BA015C63}"/>
              </a:ext>
            </a:extLst>
          </p:cNvPr>
          <p:cNvCxnSpPr>
            <a:cxnSpLocks/>
          </p:cNvCxnSpPr>
          <p:nvPr/>
        </p:nvCxnSpPr>
        <p:spPr>
          <a:xfrm>
            <a:off x="4178988" y="3241632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45C435-98BE-4DAF-AC45-B0F7F07C041A}"/>
              </a:ext>
            </a:extLst>
          </p:cNvPr>
          <p:cNvCxnSpPr>
            <a:cxnSpLocks/>
          </p:cNvCxnSpPr>
          <p:nvPr/>
        </p:nvCxnSpPr>
        <p:spPr>
          <a:xfrm flipH="1">
            <a:off x="4765056" y="3680013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6B185E-6491-4D1E-B255-B001D4F75192}"/>
              </a:ext>
            </a:extLst>
          </p:cNvPr>
          <p:cNvCxnSpPr>
            <a:cxnSpLocks/>
          </p:cNvCxnSpPr>
          <p:nvPr/>
        </p:nvCxnSpPr>
        <p:spPr>
          <a:xfrm>
            <a:off x="6346749" y="3204944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C62DFD-60E7-41F2-9614-68AC7DDDFC94}"/>
              </a:ext>
            </a:extLst>
          </p:cNvPr>
          <p:cNvCxnSpPr>
            <a:cxnSpLocks/>
          </p:cNvCxnSpPr>
          <p:nvPr/>
        </p:nvCxnSpPr>
        <p:spPr>
          <a:xfrm flipH="1">
            <a:off x="6331463" y="3645489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FE7BA5-FD72-43F9-AD1B-8E2554E70C37}"/>
              </a:ext>
            </a:extLst>
          </p:cNvPr>
          <p:cNvCxnSpPr>
            <a:cxnSpLocks/>
          </p:cNvCxnSpPr>
          <p:nvPr/>
        </p:nvCxnSpPr>
        <p:spPr>
          <a:xfrm>
            <a:off x="7974550" y="3204944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A15C1B-1A70-4358-9F46-8F685C6DB6F0}"/>
              </a:ext>
            </a:extLst>
          </p:cNvPr>
          <p:cNvCxnSpPr>
            <a:cxnSpLocks/>
          </p:cNvCxnSpPr>
          <p:nvPr/>
        </p:nvCxnSpPr>
        <p:spPr>
          <a:xfrm flipH="1">
            <a:off x="8191977" y="3675989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8A75215-B2A9-4571-AFA8-A69D01FE3D81}"/>
              </a:ext>
            </a:extLst>
          </p:cNvPr>
          <p:cNvSpPr/>
          <p:nvPr/>
        </p:nvSpPr>
        <p:spPr>
          <a:xfrm>
            <a:off x="10192960" y="2952059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B214F0-73CA-4BF3-9651-6E0A8055CE82}"/>
              </a:ext>
            </a:extLst>
          </p:cNvPr>
          <p:cNvCxnSpPr>
            <a:cxnSpLocks/>
          </p:cNvCxnSpPr>
          <p:nvPr/>
        </p:nvCxnSpPr>
        <p:spPr>
          <a:xfrm>
            <a:off x="9785053" y="3237356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00BEF1-85DF-4197-B559-4708C38F278E}"/>
              </a:ext>
            </a:extLst>
          </p:cNvPr>
          <p:cNvCxnSpPr>
            <a:cxnSpLocks/>
          </p:cNvCxnSpPr>
          <p:nvPr/>
        </p:nvCxnSpPr>
        <p:spPr>
          <a:xfrm flipH="1">
            <a:off x="9777533" y="3606688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B951B083-B8E0-4A18-AD51-79F61F9F73C2}"/>
              </a:ext>
            </a:extLst>
          </p:cNvPr>
          <p:cNvSpPr/>
          <p:nvPr/>
        </p:nvSpPr>
        <p:spPr>
          <a:xfrm>
            <a:off x="2668403" y="3969587"/>
            <a:ext cx="231970" cy="534747"/>
          </a:xfrm>
          <a:custGeom>
            <a:avLst/>
            <a:gdLst>
              <a:gd name="connsiteX0" fmla="*/ 1156110 w 1334864"/>
              <a:gd name="connsiteY0" fmla="*/ 0 h 2406316"/>
              <a:gd name="connsiteX1" fmla="*/ 1078 w 1334864"/>
              <a:gd name="connsiteY1" fmla="*/ 1113780 h 2406316"/>
              <a:gd name="connsiteX2" fmla="*/ 1334864 w 1334864"/>
              <a:gd name="connsiteY2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864" h="2406316">
                <a:moveTo>
                  <a:pt x="1156110" y="0"/>
                </a:moveTo>
                <a:cubicBezTo>
                  <a:pt x="563698" y="356363"/>
                  <a:pt x="-28714" y="712727"/>
                  <a:pt x="1078" y="1113780"/>
                </a:cubicBezTo>
                <a:cubicBezTo>
                  <a:pt x="30870" y="1514833"/>
                  <a:pt x="1129754" y="2182872"/>
                  <a:pt x="1334864" y="2406316"/>
                </a:cubicBezTo>
              </a:path>
            </a:pathLst>
          </a:cu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159508-09A3-4668-8FA8-7FD2BABCB07D}"/>
              </a:ext>
            </a:extLst>
          </p:cNvPr>
          <p:cNvCxnSpPr>
            <a:cxnSpLocks/>
            <a:stCxn id="27" idx="2"/>
          </p:cNvCxnSpPr>
          <p:nvPr/>
        </p:nvCxnSpPr>
        <p:spPr>
          <a:xfrm flipV="1">
            <a:off x="2900373" y="4338920"/>
            <a:ext cx="0" cy="16541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2E9865-DDF4-4A35-9561-4E313B81CAFE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2717133" y="4449809"/>
            <a:ext cx="183240" cy="5452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AE338E4-0B6D-498D-8B9A-BC96A6F59763}"/>
              </a:ext>
            </a:extLst>
          </p:cNvPr>
          <p:cNvGrpSpPr/>
          <p:nvPr/>
        </p:nvGrpSpPr>
        <p:grpSpPr>
          <a:xfrm flipH="1">
            <a:off x="9785053" y="2099505"/>
            <a:ext cx="359832" cy="767413"/>
            <a:chOff x="2545794" y="2251935"/>
            <a:chExt cx="323665" cy="1017523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8E3F428-DBFC-448B-8A92-E32CB6071994}"/>
                </a:ext>
              </a:extLst>
            </p:cNvPr>
            <p:cNvSpPr/>
            <p:nvPr/>
          </p:nvSpPr>
          <p:spPr>
            <a:xfrm>
              <a:off x="2545794" y="2251935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08FC516-F251-4798-8D7A-B34FFA9D25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V="1">
              <a:off x="2869459" y="3019353"/>
              <a:ext cx="0" cy="250105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CAD6CE0-A0D6-475E-8E1A-1C1B1BE4412D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2646355" y="3144405"/>
              <a:ext cx="223104" cy="125053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B379B69-0AD0-423A-9252-8FBBD421C98A}"/>
              </a:ext>
            </a:extLst>
          </p:cNvPr>
          <p:cNvSpPr txBox="1"/>
          <p:nvPr/>
        </p:nvSpPr>
        <p:spPr>
          <a:xfrm>
            <a:off x="2900373" y="4319495"/>
            <a:ext cx="258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next</a:t>
            </a:r>
            <a:r>
              <a:rPr lang="zh-CN" altLang="en-US" dirty="0"/>
              <a:t>执行线程：</a:t>
            </a:r>
            <a:r>
              <a:rPr lang="en-US" altLang="zh-CN" dirty="0" err="1"/>
              <a:t>list_pop_front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B63771-B288-47ED-843C-A3A8FFABB18B}"/>
              </a:ext>
            </a:extLst>
          </p:cNvPr>
          <p:cNvSpPr txBox="1"/>
          <p:nvPr/>
        </p:nvSpPr>
        <p:spPr>
          <a:xfrm>
            <a:off x="7635086" y="1643972"/>
            <a:ext cx="318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线程加入到</a:t>
            </a:r>
            <a:r>
              <a:rPr lang="en-US" altLang="zh-CN" dirty="0"/>
              <a:t>ready</a:t>
            </a:r>
            <a:r>
              <a:rPr lang="zh-CN" altLang="en-US" dirty="0"/>
              <a:t>队列：插入链表尾</a:t>
            </a:r>
            <a:endParaRPr lang="en-US" altLang="zh-CN" dirty="0"/>
          </a:p>
          <a:p>
            <a:r>
              <a:rPr lang="en-US" altLang="zh-CN" dirty="0" err="1"/>
              <a:t>list_push_back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122E7AB-DFD6-44D5-BAC4-17247095C952}"/>
              </a:ext>
            </a:extLst>
          </p:cNvPr>
          <p:cNvSpPr/>
          <p:nvPr/>
        </p:nvSpPr>
        <p:spPr>
          <a:xfrm>
            <a:off x="6432813" y="1392807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n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27D438C-F7FE-4322-8A78-FD6252606B8A}"/>
              </a:ext>
            </a:extLst>
          </p:cNvPr>
          <p:cNvSpPr txBox="1"/>
          <p:nvPr/>
        </p:nvSpPr>
        <p:spPr>
          <a:xfrm>
            <a:off x="2578483" y="5454486"/>
            <a:ext cx="539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概括：插入是链表尾插入，选择是链表头，所以是按照插入的时间先后顺序进行调度</a:t>
            </a:r>
            <a:r>
              <a:rPr lang="en-US" altLang="zh-CN" dirty="0"/>
              <a:t>FIFO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64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1EB9FE-E30C-4BEE-AB3A-EFC5AC5A616C}"/>
              </a:ext>
            </a:extLst>
          </p:cNvPr>
          <p:cNvSpPr/>
          <p:nvPr/>
        </p:nvSpPr>
        <p:spPr>
          <a:xfrm>
            <a:off x="3135105" y="2540956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A17AD-61CA-4EE8-8C23-BE7EC27C2A0B}"/>
              </a:ext>
            </a:extLst>
          </p:cNvPr>
          <p:cNvSpPr/>
          <p:nvPr/>
        </p:nvSpPr>
        <p:spPr>
          <a:xfrm>
            <a:off x="5289116" y="256131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3BA918-01E9-4EF0-AB4C-C0B368B226D8}"/>
              </a:ext>
            </a:extLst>
          </p:cNvPr>
          <p:cNvSpPr/>
          <p:nvPr/>
        </p:nvSpPr>
        <p:spPr>
          <a:xfrm>
            <a:off x="6930667" y="2540956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86789-8E75-4300-9038-73B6110664F9}"/>
              </a:ext>
            </a:extLst>
          </p:cNvPr>
          <p:cNvSpPr/>
          <p:nvPr/>
        </p:nvSpPr>
        <p:spPr>
          <a:xfrm>
            <a:off x="8721743" y="256131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CBFA09-81B2-4FB6-A6D4-23B83796EBA7}"/>
              </a:ext>
            </a:extLst>
          </p:cNvPr>
          <p:cNvSpPr txBox="1"/>
          <p:nvPr/>
        </p:nvSpPr>
        <p:spPr>
          <a:xfrm>
            <a:off x="4514235" y="2885410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6DB447-EA85-4A11-AB95-18121E868887}"/>
              </a:ext>
            </a:extLst>
          </p:cNvPr>
          <p:cNvSpPr txBox="1"/>
          <p:nvPr/>
        </p:nvSpPr>
        <p:spPr>
          <a:xfrm>
            <a:off x="8120557" y="2865054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97C2D4-4996-4CBD-A757-978F4AF0D852}"/>
              </a:ext>
            </a:extLst>
          </p:cNvPr>
          <p:cNvSpPr txBox="1"/>
          <p:nvPr/>
        </p:nvSpPr>
        <p:spPr>
          <a:xfrm>
            <a:off x="630688" y="2850885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Ready</a:t>
            </a:r>
            <a:r>
              <a:rPr lang="zh-CN" altLang="en-US" b="1" dirty="0"/>
              <a:t>队列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DC31A8-085C-4381-A5DB-080BB7582DA9}"/>
              </a:ext>
            </a:extLst>
          </p:cNvPr>
          <p:cNvSpPr/>
          <p:nvPr/>
        </p:nvSpPr>
        <p:spPr>
          <a:xfrm>
            <a:off x="2021368" y="2561312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FF0497-B356-435D-818C-4917322A916B}"/>
              </a:ext>
            </a:extLst>
          </p:cNvPr>
          <p:cNvCxnSpPr>
            <a:cxnSpLocks/>
          </p:cNvCxnSpPr>
          <p:nvPr/>
        </p:nvCxnSpPr>
        <p:spPr>
          <a:xfrm>
            <a:off x="2730883" y="2885410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EAE19B-27D0-4E0D-8C60-7AFE7B8885F7}"/>
              </a:ext>
            </a:extLst>
          </p:cNvPr>
          <p:cNvCxnSpPr>
            <a:cxnSpLocks/>
          </p:cNvCxnSpPr>
          <p:nvPr/>
        </p:nvCxnSpPr>
        <p:spPr>
          <a:xfrm flipH="1">
            <a:off x="2723363" y="3254742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FC5241-3740-44AE-BA7A-26702BCE6CEB}"/>
              </a:ext>
            </a:extLst>
          </p:cNvPr>
          <p:cNvCxnSpPr>
            <a:cxnSpLocks/>
          </p:cNvCxnSpPr>
          <p:nvPr/>
        </p:nvCxnSpPr>
        <p:spPr>
          <a:xfrm>
            <a:off x="4331388" y="2850885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DD4A39-5420-4A41-B0F3-A84566CA9785}"/>
              </a:ext>
            </a:extLst>
          </p:cNvPr>
          <p:cNvCxnSpPr>
            <a:cxnSpLocks/>
          </p:cNvCxnSpPr>
          <p:nvPr/>
        </p:nvCxnSpPr>
        <p:spPr>
          <a:xfrm flipH="1">
            <a:off x="4917456" y="3289266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72D17A-997C-423B-9B7E-0DE34A6EA687}"/>
              </a:ext>
            </a:extLst>
          </p:cNvPr>
          <p:cNvCxnSpPr>
            <a:cxnSpLocks/>
          </p:cNvCxnSpPr>
          <p:nvPr/>
        </p:nvCxnSpPr>
        <p:spPr>
          <a:xfrm>
            <a:off x="6499149" y="2814197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6B13F2-4D74-4C8C-8FBC-E8303EF61C74}"/>
              </a:ext>
            </a:extLst>
          </p:cNvPr>
          <p:cNvCxnSpPr>
            <a:cxnSpLocks/>
          </p:cNvCxnSpPr>
          <p:nvPr/>
        </p:nvCxnSpPr>
        <p:spPr>
          <a:xfrm flipH="1">
            <a:off x="6483863" y="3254742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F23AB-CBD6-487B-AE68-C770AEF83C87}"/>
              </a:ext>
            </a:extLst>
          </p:cNvPr>
          <p:cNvCxnSpPr>
            <a:cxnSpLocks/>
          </p:cNvCxnSpPr>
          <p:nvPr/>
        </p:nvCxnSpPr>
        <p:spPr>
          <a:xfrm>
            <a:off x="8126950" y="2814197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2889903-D1AB-45AF-8314-20941C43E1D2}"/>
              </a:ext>
            </a:extLst>
          </p:cNvPr>
          <p:cNvCxnSpPr>
            <a:cxnSpLocks/>
          </p:cNvCxnSpPr>
          <p:nvPr/>
        </p:nvCxnSpPr>
        <p:spPr>
          <a:xfrm flipH="1">
            <a:off x="8344377" y="3285242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0C8BBD1-28DE-4DDC-8BFF-725943623632}"/>
              </a:ext>
            </a:extLst>
          </p:cNvPr>
          <p:cNvSpPr/>
          <p:nvPr/>
        </p:nvSpPr>
        <p:spPr>
          <a:xfrm>
            <a:off x="10345360" y="2561312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89039C-C361-40E1-9598-F6EBCCA286F6}"/>
              </a:ext>
            </a:extLst>
          </p:cNvPr>
          <p:cNvCxnSpPr>
            <a:cxnSpLocks/>
          </p:cNvCxnSpPr>
          <p:nvPr/>
        </p:nvCxnSpPr>
        <p:spPr>
          <a:xfrm>
            <a:off x="9937453" y="2846609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695E52-1CBF-4C3B-AB63-5F9AA82222E7}"/>
              </a:ext>
            </a:extLst>
          </p:cNvPr>
          <p:cNvCxnSpPr>
            <a:cxnSpLocks/>
          </p:cNvCxnSpPr>
          <p:nvPr/>
        </p:nvCxnSpPr>
        <p:spPr>
          <a:xfrm flipH="1">
            <a:off x="9929933" y="3215941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6994396E-D0CF-4A50-8CA5-BF916EA653AB}"/>
              </a:ext>
            </a:extLst>
          </p:cNvPr>
          <p:cNvSpPr/>
          <p:nvPr/>
        </p:nvSpPr>
        <p:spPr>
          <a:xfrm>
            <a:off x="2820802" y="3578840"/>
            <a:ext cx="323665" cy="1017523"/>
          </a:xfrm>
          <a:custGeom>
            <a:avLst/>
            <a:gdLst>
              <a:gd name="connsiteX0" fmla="*/ 1156110 w 1334864"/>
              <a:gd name="connsiteY0" fmla="*/ 0 h 2406316"/>
              <a:gd name="connsiteX1" fmla="*/ 1078 w 1334864"/>
              <a:gd name="connsiteY1" fmla="*/ 1113780 h 2406316"/>
              <a:gd name="connsiteX2" fmla="*/ 1334864 w 1334864"/>
              <a:gd name="connsiteY2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864" h="2406316">
                <a:moveTo>
                  <a:pt x="1156110" y="0"/>
                </a:moveTo>
                <a:cubicBezTo>
                  <a:pt x="563698" y="356363"/>
                  <a:pt x="-28714" y="712727"/>
                  <a:pt x="1078" y="1113780"/>
                </a:cubicBezTo>
                <a:cubicBezTo>
                  <a:pt x="30870" y="1514833"/>
                  <a:pt x="1129754" y="2182872"/>
                  <a:pt x="1334864" y="2406316"/>
                </a:cubicBezTo>
              </a:path>
            </a:pathLst>
          </a:cu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CDC799-11A9-4725-9FBC-91F94CB09643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3144467" y="4346258"/>
            <a:ext cx="0" cy="25010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D14C83-D4AA-4693-8CA2-960529B515E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2921363" y="4471310"/>
            <a:ext cx="223104" cy="12505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445C544-E310-4FCF-8400-C9250F612568}"/>
              </a:ext>
            </a:extLst>
          </p:cNvPr>
          <p:cNvSpPr txBox="1"/>
          <p:nvPr/>
        </p:nvSpPr>
        <p:spPr>
          <a:xfrm>
            <a:off x="3070561" y="4148144"/>
            <a:ext cx="252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next</a:t>
            </a:r>
            <a:r>
              <a:rPr lang="zh-CN" altLang="en-US" dirty="0"/>
              <a:t>执行线程：</a:t>
            </a:r>
            <a:r>
              <a:rPr lang="en-US" altLang="zh-CN" dirty="0" err="1"/>
              <a:t>list_pop_front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4B5F69-6247-4422-B912-FF7C0A6D1988}"/>
              </a:ext>
            </a:extLst>
          </p:cNvPr>
          <p:cNvSpPr txBox="1"/>
          <p:nvPr/>
        </p:nvSpPr>
        <p:spPr>
          <a:xfrm>
            <a:off x="5083396" y="885178"/>
            <a:ext cx="31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加入到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队列：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按照优先级顺序插入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A02D15-6475-4D73-9FA3-EC0CCF8C8081}"/>
              </a:ext>
            </a:extLst>
          </p:cNvPr>
          <p:cNvSpPr/>
          <p:nvPr/>
        </p:nvSpPr>
        <p:spPr>
          <a:xfrm>
            <a:off x="3721173" y="807517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n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937F1F-BD16-4040-8515-ADE24063A0BD}"/>
              </a:ext>
            </a:extLst>
          </p:cNvPr>
          <p:cNvSpPr txBox="1"/>
          <p:nvPr/>
        </p:nvSpPr>
        <p:spPr>
          <a:xfrm>
            <a:off x="461051" y="869856"/>
            <a:ext cx="252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需要实现的</a:t>
            </a:r>
            <a:r>
              <a:rPr lang="en-US" altLang="zh-CN" sz="2400" b="1" dirty="0"/>
              <a:t>ready</a:t>
            </a:r>
            <a:r>
              <a:rPr lang="zh-CN" altLang="en-US" sz="2400" b="1" dirty="0"/>
              <a:t>队列操作机制：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D932E62-DE87-406A-8EFB-177900E3F358}"/>
              </a:ext>
            </a:extLst>
          </p:cNvPr>
          <p:cNvGrpSpPr/>
          <p:nvPr/>
        </p:nvGrpSpPr>
        <p:grpSpPr>
          <a:xfrm flipH="1">
            <a:off x="4971844" y="1316281"/>
            <a:ext cx="323665" cy="1017523"/>
            <a:chOff x="4971844" y="1316281"/>
            <a:chExt cx="323665" cy="1017523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59EFB9C-CB6A-48CA-ABE3-FA3A1D54D9CB}"/>
                </a:ext>
              </a:extLst>
            </p:cNvPr>
            <p:cNvSpPr/>
            <p:nvPr/>
          </p:nvSpPr>
          <p:spPr>
            <a:xfrm>
              <a:off x="4971844" y="1316281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079AB30-A165-4A1A-A4F8-6798ADAF0820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295509" y="2083700"/>
              <a:ext cx="0" cy="250104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5587E2E-E186-4B2D-9FED-8A06E4CA7A26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5072405" y="2208752"/>
              <a:ext cx="223104" cy="125052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2701407-59E0-4B90-8C1A-2DB4C11C2153}"/>
              </a:ext>
            </a:extLst>
          </p:cNvPr>
          <p:cNvSpPr txBox="1"/>
          <p:nvPr/>
        </p:nvSpPr>
        <p:spPr>
          <a:xfrm>
            <a:off x="2584827" y="5099762"/>
            <a:ext cx="499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概括：插入是有序插入，使得整个链表元素按照优先级高低降序排列，选择是队头元素</a:t>
            </a:r>
            <a:r>
              <a:rPr lang="en-US" altLang="zh-CN" dirty="0"/>
              <a:t>——</a:t>
            </a:r>
            <a:r>
              <a:rPr lang="zh-CN" altLang="en-US" dirty="0"/>
              <a:t>即当前链表队伍中优先级最高的元素。所以实现了按照哦优先级调度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22031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7E47-195E-43BA-8D61-2A39C82E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</a:t>
            </a:r>
            <a:r>
              <a:rPr lang="zh-CN" altLang="en-US" dirty="0"/>
              <a:t>机制的添加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3EA395-C670-432F-B2DE-D12543A42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1" y="1690688"/>
            <a:ext cx="5747618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746256-6863-4075-8396-EB2BE83D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06" y="1565490"/>
            <a:ext cx="6959958" cy="2736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8B0390-AD89-41F2-8628-A20679B3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206" y="4388363"/>
            <a:ext cx="6375728" cy="2228965"/>
          </a:xfrm>
          <a:prstGeom prst="rect">
            <a:avLst/>
          </a:prstGeom>
        </p:spPr>
      </p:pic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8E4C42-AEF1-428F-AB59-0815AD544E6A}"/>
              </a:ext>
            </a:extLst>
          </p:cNvPr>
          <p:cNvSpPr/>
          <p:nvPr/>
        </p:nvSpPr>
        <p:spPr>
          <a:xfrm>
            <a:off x="2556492" y="2963206"/>
            <a:ext cx="1334864" cy="2406316"/>
          </a:xfrm>
          <a:custGeom>
            <a:avLst/>
            <a:gdLst>
              <a:gd name="connsiteX0" fmla="*/ 1156110 w 1334864"/>
              <a:gd name="connsiteY0" fmla="*/ 0 h 2406316"/>
              <a:gd name="connsiteX1" fmla="*/ 1078 w 1334864"/>
              <a:gd name="connsiteY1" fmla="*/ 1113780 h 2406316"/>
              <a:gd name="connsiteX2" fmla="*/ 1334864 w 1334864"/>
              <a:gd name="connsiteY2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864" h="2406316">
                <a:moveTo>
                  <a:pt x="1156110" y="0"/>
                </a:moveTo>
                <a:cubicBezTo>
                  <a:pt x="563698" y="356363"/>
                  <a:pt x="-28714" y="712727"/>
                  <a:pt x="1078" y="1113780"/>
                </a:cubicBezTo>
                <a:cubicBezTo>
                  <a:pt x="30870" y="1514833"/>
                  <a:pt x="1129754" y="2182872"/>
                  <a:pt x="1334864" y="24063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ADF6833-3DBA-41EA-8B44-A9AAC5F38959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3788229" y="5094514"/>
            <a:ext cx="103127" cy="2750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133BD72-F167-439A-A98A-CDACC07202DD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616349" y="5321395"/>
            <a:ext cx="275007" cy="48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0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60EF-850A-4285-BA99-72DE407E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修改队列插入机制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E1C2E8-B967-4986-8004-6C771BA6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7" y="1519816"/>
            <a:ext cx="6121715" cy="3238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E73F4C-C27B-44A9-8256-E315AD40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16" y="4385551"/>
            <a:ext cx="6620799" cy="19052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E15365-D81B-4EA6-8AC2-EFCEFB47998F}"/>
              </a:ext>
            </a:extLst>
          </p:cNvPr>
          <p:cNvSpPr txBox="1"/>
          <p:nvPr/>
        </p:nvSpPr>
        <p:spPr>
          <a:xfrm>
            <a:off x="7231765" y="394364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list_less_func</a:t>
            </a:r>
            <a:r>
              <a:rPr lang="zh-CN" altLang="en-US" dirty="0"/>
              <a:t>的实现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3395EE-7189-407E-AEA0-4971B5F1F861}"/>
              </a:ext>
            </a:extLst>
          </p:cNvPr>
          <p:cNvCxnSpPr/>
          <p:nvPr/>
        </p:nvCxnSpPr>
        <p:spPr>
          <a:xfrm flipV="1">
            <a:off x="5898911" y="1815050"/>
            <a:ext cx="1332854" cy="89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E90909D-080E-454F-95A2-8B06235E7E87}"/>
              </a:ext>
            </a:extLst>
          </p:cNvPr>
          <p:cNvSpPr txBox="1"/>
          <p:nvPr/>
        </p:nvSpPr>
        <p:spPr>
          <a:xfrm>
            <a:off x="7451771" y="1442762"/>
            <a:ext cx="3555405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将新的插入机制把</a:t>
            </a:r>
            <a:r>
              <a:rPr lang="en-US" altLang="zh-CN" dirty="0" err="1"/>
              <a:t>thread.c</a:t>
            </a:r>
            <a:r>
              <a:rPr lang="zh-CN" altLang="en-US" dirty="0"/>
              <a:t>中的 </a:t>
            </a:r>
            <a:r>
              <a:rPr lang="en-US" altLang="zh-CN" sz="1600" dirty="0">
                <a:solidFill>
                  <a:srgbClr val="61AFEF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list_push_back</a:t>
            </a:r>
            <a:r>
              <a:rPr lang="en-US" altLang="zh-CN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全部替换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3FFB-74C1-4974-8C2C-894BA582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C74C-D3A9-4D36-B061-10BEED65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通读</a:t>
            </a:r>
            <a:r>
              <a:rPr lang="en-US" altLang="zh-CN" dirty="0"/>
              <a:t>thread</a:t>
            </a:r>
            <a:r>
              <a:rPr lang="zh-CN" altLang="en-US" dirty="0"/>
              <a:t>源码，从线程创建到线程销毁所经历的流程。明确线程：</a:t>
            </a:r>
            <a:r>
              <a:rPr lang="en-US" altLang="zh-CN" dirty="0"/>
              <a:t>ready</a:t>
            </a:r>
            <a:r>
              <a:rPr lang="zh-CN" altLang="en-US" dirty="0"/>
              <a:t>、</a:t>
            </a:r>
            <a:r>
              <a:rPr lang="en-US" altLang="zh-CN" dirty="0"/>
              <a:t>running</a:t>
            </a:r>
            <a:r>
              <a:rPr lang="zh-CN" altLang="en-US" dirty="0"/>
              <a:t>、</a:t>
            </a:r>
            <a:r>
              <a:rPr lang="en-US" altLang="zh-CN" dirty="0"/>
              <a:t>blocked</a:t>
            </a:r>
            <a:r>
              <a:rPr lang="zh-CN" altLang="en-US" dirty="0"/>
              <a:t>、</a:t>
            </a:r>
            <a:r>
              <a:rPr lang="en-US" altLang="zh-CN" dirty="0"/>
              <a:t>dying</a:t>
            </a:r>
            <a:r>
              <a:rPr lang="zh-CN" altLang="en-US" dirty="0"/>
              <a:t>四种状态的转换流程；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从测试开始，</a:t>
            </a:r>
            <a:r>
              <a:rPr lang="zh-CN" altLang="en-US" dirty="0">
                <a:solidFill>
                  <a:srgbClr val="FF0000"/>
                </a:solidFill>
              </a:rPr>
              <a:t>去追溯在测试用到的与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相关的函数</a:t>
            </a:r>
            <a:r>
              <a:rPr lang="zh-CN" altLang="en-US" dirty="0"/>
              <a:t>，用</a:t>
            </a:r>
            <a:r>
              <a:rPr lang="en-US" altLang="zh-CN" dirty="0"/>
              <a:t>BFS</a:t>
            </a:r>
            <a:r>
              <a:rPr lang="zh-CN" altLang="en-US" dirty="0"/>
              <a:t>、</a:t>
            </a:r>
            <a:r>
              <a:rPr lang="en-US" altLang="zh-CN" dirty="0"/>
              <a:t>DFS</a:t>
            </a:r>
            <a:r>
              <a:rPr lang="zh-CN" altLang="en-US" dirty="0"/>
              <a:t>思想去分析该函数的内容，明确测试的内容；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尝试运行，看未修改代码前其运行结果，明白为啥会出现这样的结果，并且和目标结果进行比较；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如果不明白某个流程机制，记得用</a:t>
            </a:r>
            <a:r>
              <a:rPr lang="en-US" altLang="zh-CN" dirty="0">
                <a:solidFill>
                  <a:srgbClr val="FF0000"/>
                </a:solidFill>
              </a:rPr>
              <a:t>GDB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进行调试</a:t>
            </a:r>
            <a:r>
              <a:rPr lang="en-US" altLang="zh-CN" dirty="0"/>
              <a:t>/</a:t>
            </a:r>
            <a:r>
              <a:rPr lang="zh-CN" altLang="en-US" dirty="0"/>
              <a:t>输出看结果。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2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3EE6F-8E70-41DE-923F-2E832FE4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主旨：测试驱动开发</a:t>
            </a:r>
            <a:r>
              <a:rPr lang="en-US" altLang="zh-CN" dirty="0"/>
              <a:t>TDD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6C9B-3200-4DFF-A39E-DC1B3135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以</a:t>
            </a:r>
            <a:r>
              <a:rPr lang="en-US" altLang="zh-CN" dirty="0" err="1"/>
              <a:t>thread_project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优先级机制修改</a:t>
            </a:r>
            <a:r>
              <a:rPr lang="zh-CN" altLang="en-US" dirty="0"/>
              <a:t>为例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之前的准备：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通读</a:t>
            </a:r>
            <a:r>
              <a:rPr lang="en-US" altLang="zh-CN" dirty="0"/>
              <a:t>thread</a:t>
            </a:r>
            <a:r>
              <a:rPr lang="zh-CN" altLang="en-US" dirty="0"/>
              <a:t>部分的源码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找到测试入口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找到测试点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找到目标输出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2000" dirty="0" err="1"/>
              <a:t>ps</a:t>
            </a:r>
            <a:r>
              <a:rPr lang="zh-CN" altLang="en-US" sz="2000" dirty="0"/>
              <a:t>：</a:t>
            </a:r>
            <a:r>
              <a:rPr lang="en-US" altLang="zh-CN" sz="2000" dirty="0"/>
              <a:t>pintos</a:t>
            </a:r>
            <a:r>
              <a:rPr lang="zh-CN" altLang="en-US" sz="2000" dirty="0"/>
              <a:t>的每个</a:t>
            </a:r>
            <a:r>
              <a:rPr lang="en-US" altLang="zh-CN" sz="2000" dirty="0"/>
              <a:t>project</a:t>
            </a:r>
            <a:r>
              <a:rPr lang="zh-CN" altLang="en-US" sz="2000" dirty="0"/>
              <a:t>的测试都是独立的，即在</a:t>
            </a:r>
            <a:r>
              <a:rPr lang="en-US" altLang="zh-CN" sz="2000" dirty="0"/>
              <a:t>thread</a:t>
            </a:r>
            <a:r>
              <a:rPr lang="zh-CN" altLang="en-US" sz="2000" dirty="0"/>
              <a:t>这个</a:t>
            </a:r>
            <a:r>
              <a:rPr lang="en-US" altLang="zh-CN" sz="2000" dirty="0"/>
              <a:t>project</a:t>
            </a:r>
            <a:r>
              <a:rPr lang="zh-CN" altLang="en-US" sz="2000" dirty="0"/>
              <a:t>下的测试与其他无关，所以不用担心</a:t>
            </a:r>
            <a:r>
              <a:rPr lang="en-US" altLang="zh-CN" sz="2000" dirty="0"/>
              <a:t>project1</a:t>
            </a:r>
            <a:r>
              <a:rPr lang="zh-CN" altLang="en-US" sz="2000" dirty="0"/>
              <a:t>没有完成对其他</a:t>
            </a:r>
            <a:r>
              <a:rPr lang="en-US" altLang="zh-CN" sz="2000" dirty="0"/>
              <a:t>project</a:t>
            </a:r>
            <a:r>
              <a:rPr lang="zh-CN" altLang="en-US" sz="2000" dirty="0"/>
              <a:t>的影响。</a:t>
            </a:r>
            <a:endParaRPr lang="en-US" altLang="zh-CN" sz="2000" dirty="0"/>
          </a:p>
          <a:p>
            <a:pPr marL="0" lvl="1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36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6BEB-EBDC-4218-B955-15F7C8A9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en-US" dirty="0"/>
              <a:t>源码入口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E6DA-AEC0-4703-A0F8-EBF124F3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位置：</a:t>
            </a:r>
            <a:r>
              <a:rPr lang="en-US" altLang="zh-CN" dirty="0" err="1"/>
              <a:t>src</a:t>
            </a:r>
            <a:r>
              <a:rPr lang="en-US" altLang="zh-CN" dirty="0"/>
              <a:t>/threads/</a:t>
            </a:r>
            <a:r>
              <a:rPr lang="en-US" altLang="zh-CN" dirty="0" err="1"/>
              <a:t>init.c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7DB2D2-89A1-4F4B-887F-7AEBBD82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81" y="1395919"/>
            <a:ext cx="6047069" cy="54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52417DB-EA91-4E78-88D9-CF8549EB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指令运行过程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28BFE6C-E1BE-4A5F-AABD-2ECBABF2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举例：</a:t>
            </a:r>
            <a:r>
              <a:rPr lang="en-US" altLang="zh-CN" dirty="0"/>
              <a:t>pintos -- run alarm-multiple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“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alarm-multiple”</a:t>
            </a:r>
            <a:r>
              <a:rPr lang="zh-CN" altLang="en-US" dirty="0"/>
              <a:t>作为指令的输入存放在</a:t>
            </a:r>
            <a:r>
              <a:rPr lang="en-US" altLang="zh-CN" dirty="0"/>
              <a:t>ARGV[]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(</a:t>
            </a:r>
            <a:r>
              <a:rPr lang="zh-CN" altLang="en-US" sz="2000" dirty="0"/>
              <a:t>从 </a:t>
            </a:r>
            <a:r>
              <a:rPr lang="en-US" altLang="zh-CN" sz="2000" dirty="0"/>
              <a:t>alarm-multiple</a:t>
            </a:r>
            <a:r>
              <a:rPr lang="zh-CN" altLang="en-US" sz="2000" dirty="0"/>
              <a:t>指令进行全局搜索，能顺藤摸瓜找到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)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A8FABE-6E3C-4B0A-8AFD-DB98714763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93" y="3145858"/>
            <a:ext cx="11795813" cy="141926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E3F6E4-CCF1-4CA4-B5F1-08A1659812B8}"/>
              </a:ext>
            </a:extLst>
          </p:cNvPr>
          <p:cNvCxnSpPr>
            <a:cxnSpLocks/>
          </p:cNvCxnSpPr>
          <p:nvPr/>
        </p:nvCxnSpPr>
        <p:spPr>
          <a:xfrm flipH="1" flipV="1">
            <a:off x="9590887" y="4173239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958220-2998-445A-88D1-0A4E59D3DA11}"/>
              </a:ext>
            </a:extLst>
          </p:cNvPr>
          <p:cNvSpPr txBox="1"/>
          <p:nvPr/>
        </p:nvSpPr>
        <p:spPr>
          <a:xfrm>
            <a:off x="8518358" y="4570071"/>
            <a:ext cx="243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函数位置：</a:t>
            </a:r>
            <a:r>
              <a:rPr lang="en-US" altLang="zh-CN" dirty="0" err="1"/>
              <a:t>src</a:t>
            </a:r>
            <a:r>
              <a:rPr lang="en-US" altLang="zh-CN" dirty="0"/>
              <a:t>/tests/threads/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切入点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00FD150-9FE0-45B9-A37C-B6FFF574E858}"/>
              </a:ext>
            </a:extLst>
          </p:cNvPr>
          <p:cNvCxnSpPr>
            <a:cxnSpLocks/>
          </p:cNvCxnSpPr>
          <p:nvPr/>
        </p:nvCxnSpPr>
        <p:spPr>
          <a:xfrm flipH="1">
            <a:off x="3451345" y="5672030"/>
            <a:ext cx="398760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B8F92-4FA9-476E-9E9D-015B51D2F952}"/>
              </a:ext>
            </a:extLst>
          </p:cNvPr>
          <p:cNvSpPr txBox="1"/>
          <p:nvPr/>
        </p:nvSpPr>
        <p:spPr>
          <a:xfrm>
            <a:off x="4819507" y="5302699"/>
            <a:ext cx="15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向上延展</a:t>
            </a:r>
          </a:p>
        </p:txBody>
      </p:sp>
    </p:spTree>
    <p:extLst>
      <p:ext uri="{BB962C8B-B14F-4D97-AF65-F5344CB8AC3E}">
        <p14:creationId xmlns:p14="http://schemas.microsoft.com/office/powerpoint/2010/main" val="16914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487-A8C6-462A-8843-374741F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Project1</a:t>
            </a:r>
            <a:r>
              <a:rPr lang="zh-CN" altLang="en-US" sz="4000" dirty="0"/>
              <a:t>的</a:t>
            </a:r>
            <a:r>
              <a:rPr lang="en-US" altLang="zh-CN" sz="4000" dirty="0"/>
              <a:t>27</a:t>
            </a:r>
            <a:r>
              <a:rPr lang="zh-CN" altLang="en-US" sz="4000" dirty="0"/>
              <a:t>个测试点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8545-60C5-4151-9473-ED573E54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测试的数据结构在</a:t>
            </a:r>
            <a:r>
              <a:rPr lang="en-US" altLang="zh-CN" dirty="0" err="1"/>
              <a:t>test.c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alarm-multiple</a:t>
            </a:r>
            <a:r>
              <a:rPr lang="zh-CN" altLang="en-US" dirty="0"/>
              <a:t>参数对应的执行函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数为</a:t>
            </a:r>
            <a:r>
              <a:rPr lang="en-US" altLang="zh-CN" dirty="0"/>
              <a:t>test-alarm-multiple</a:t>
            </a:r>
          </a:p>
          <a:p>
            <a:r>
              <a:rPr lang="en-US" altLang="zh-CN" dirty="0"/>
              <a:t>pintos -- run alarm-multiple</a:t>
            </a:r>
          </a:p>
          <a:p>
            <a:pPr lvl="1"/>
            <a:r>
              <a:rPr lang="en-US" altLang="zh-CN" dirty="0"/>
              <a:t>--run</a:t>
            </a:r>
            <a:r>
              <a:rPr lang="zh-CN" altLang="en-US" dirty="0"/>
              <a:t>参数只是执行代码，给出运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行结果 </a:t>
            </a:r>
            <a:endParaRPr lang="en-US" altLang="zh-CN" dirty="0"/>
          </a:p>
          <a:p>
            <a:r>
              <a:rPr lang="en-US" altLang="zh-CN" dirty="0"/>
              <a:t>make check </a:t>
            </a:r>
            <a:r>
              <a:rPr lang="zh-CN" altLang="en-US" dirty="0"/>
              <a:t>指令测试</a:t>
            </a:r>
            <a:endParaRPr lang="en-US" altLang="zh-CN" dirty="0"/>
          </a:p>
          <a:p>
            <a:pPr lvl="1"/>
            <a:r>
              <a:rPr lang="zh-CN" altLang="en-US" dirty="0"/>
              <a:t>完成执行结果与预期结果的比对</a:t>
            </a:r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 err="1"/>
              <a:t>test_alarm_priority</a:t>
            </a:r>
            <a:endParaRPr lang="en-US" altLang="zh-CN" dirty="0"/>
          </a:p>
          <a:p>
            <a:pPr lvl="1"/>
            <a:r>
              <a:rPr lang="zh-CN" altLang="en-US" dirty="0"/>
              <a:t>含义：测试线程优先级机制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77E95-769F-43F2-89EE-29B9331F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82" y="466791"/>
            <a:ext cx="5581937" cy="62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2CC1D-D726-4E72-B759-3CF0F7FC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FD354-ADC4-4400-B38F-E052AEC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535693"/>
            <a:ext cx="10515600" cy="4351338"/>
          </a:xfrm>
        </p:spPr>
        <p:txBody>
          <a:bodyPr/>
          <a:lstStyle/>
          <a:p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en-US" altLang="zh-CN" dirty="0"/>
              <a:t>make——</a:t>
            </a:r>
            <a:r>
              <a:rPr lang="zh-CN" altLang="en-US" dirty="0"/>
              <a:t>编译，并创建</a:t>
            </a:r>
            <a:r>
              <a:rPr lang="en-US" altLang="zh-CN" dirty="0"/>
              <a:t>build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make check——</a:t>
            </a:r>
            <a:r>
              <a:rPr lang="zh-CN" altLang="en-US" dirty="0"/>
              <a:t>测试（在</a:t>
            </a:r>
            <a:r>
              <a:rPr lang="en-US" altLang="zh-CN" dirty="0" err="1"/>
              <a:t>makefile</a:t>
            </a:r>
            <a:r>
              <a:rPr lang="zh-CN" altLang="en-US" dirty="0"/>
              <a:t>已经指定测试</a:t>
            </a:r>
            <a:r>
              <a:rPr lang="en-US" altLang="zh-CN" dirty="0"/>
              <a:t>27</a:t>
            </a:r>
            <a:r>
              <a:rPr lang="zh-CN" altLang="en-US" dirty="0"/>
              <a:t>个测试点了）</a:t>
            </a:r>
            <a:endParaRPr lang="en-US" altLang="zh-CN" dirty="0"/>
          </a:p>
          <a:p>
            <a:pPr lvl="1"/>
            <a:r>
              <a:rPr lang="en-US" altLang="zh-CN" dirty="0"/>
              <a:t>make clean——</a:t>
            </a:r>
            <a:r>
              <a:rPr lang="zh-CN" altLang="en-US" dirty="0"/>
              <a:t>清空之前的编译结果，针对代码修改之后重新进行测试</a:t>
            </a:r>
            <a:endParaRPr lang="en-US" altLang="zh-CN" dirty="0"/>
          </a:p>
          <a:p>
            <a:r>
              <a:rPr lang="zh-CN" altLang="en-US" dirty="0"/>
              <a:t>简化测试</a:t>
            </a:r>
            <a:endParaRPr lang="en-US" altLang="zh-CN" dirty="0"/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/tests/threads/</a:t>
            </a:r>
            <a:r>
              <a:rPr lang="en-US" altLang="zh-CN" dirty="0" err="1"/>
              <a:t>Make.tests</a:t>
            </a:r>
            <a:r>
              <a:rPr lang="zh-CN" altLang="en-US" dirty="0"/>
              <a:t>文件中减或加测试参数，就可进行简化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62F3C-2538-45E6-BDEB-F520CD7D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8" y="4405049"/>
            <a:ext cx="6337626" cy="1968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ADB7A0-AF0A-477C-BFC0-7D36B033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68" y="4807979"/>
            <a:ext cx="5454930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493E1-4103-432C-91A2-0DF21D59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5" y="0"/>
            <a:ext cx="10515600" cy="607111"/>
          </a:xfrm>
        </p:spPr>
        <p:txBody>
          <a:bodyPr>
            <a:normAutofit/>
          </a:bodyPr>
          <a:lstStyle/>
          <a:p>
            <a:r>
              <a:rPr lang="zh-CN" altLang="en-US" sz="3100" dirty="0"/>
              <a:t>分析</a:t>
            </a:r>
            <a:r>
              <a:rPr lang="en-US" altLang="zh-CN" sz="3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3100" dirty="0" err="1">
                <a:solidFill>
                  <a:srgbClr val="61AFE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3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est_alarm_priority</a:t>
            </a:r>
            <a:r>
              <a:rPr lang="en-US" altLang="zh-CN" sz="3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”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2941" y="607111"/>
            <a:ext cx="10515600" cy="181841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主线程的优先级缺省值为</a:t>
            </a:r>
            <a:r>
              <a:rPr lang="en-US" altLang="zh-CN" sz="2000" dirty="0"/>
              <a:t>PRI_DEFAULT=31</a:t>
            </a:r>
          </a:p>
          <a:p>
            <a:r>
              <a:rPr lang="zh-CN" altLang="en-US" sz="2000" dirty="0"/>
              <a:t>线程创建后，放入就绪队列，按照</a:t>
            </a:r>
            <a:r>
              <a:rPr lang="en-US" altLang="zh-CN" sz="2000" dirty="0"/>
              <a:t>FIFO</a:t>
            </a:r>
            <a:r>
              <a:rPr lang="zh-CN" altLang="en-US" sz="2000" dirty="0"/>
              <a:t>放入</a:t>
            </a:r>
            <a:endParaRPr lang="en-US" altLang="zh-CN" sz="2000" dirty="0"/>
          </a:p>
          <a:p>
            <a:r>
              <a:rPr lang="en-US" altLang="zh-CN" sz="2000" dirty="0" err="1"/>
              <a:t>wait_sema</a:t>
            </a:r>
            <a:r>
              <a:rPr lang="zh-CN" altLang="en-US" sz="2000" dirty="0"/>
              <a:t>是信号量，</a:t>
            </a:r>
            <a:r>
              <a:rPr lang="en-US" altLang="zh-CN" sz="2000" dirty="0" err="1"/>
              <a:t>sema_down</a:t>
            </a:r>
            <a:r>
              <a:rPr lang="zh-CN" altLang="en-US" sz="2000" dirty="0"/>
              <a:t>相对于</a:t>
            </a:r>
            <a:r>
              <a:rPr lang="en-US" altLang="zh-CN" sz="2000" dirty="0"/>
              <a:t>wait(), </a:t>
            </a:r>
            <a:r>
              <a:rPr lang="en-US" altLang="zh-CN" sz="2000" dirty="0" err="1"/>
              <a:t>sema_sup</a:t>
            </a:r>
            <a:r>
              <a:rPr lang="zh-CN" altLang="en-US" sz="2000" dirty="0"/>
              <a:t>相当于</a:t>
            </a:r>
            <a:r>
              <a:rPr lang="en-US" altLang="zh-CN" sz="2000" dirty="0"/>
              <a:t>signal</a:t>
            </a:r>
            <a:r>
              <a:rPr lang="zh-CN" altLang="en-US" sz="2000" dirty="0"/>
              <a:t>（）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3D673C-5649-40D1-AFE8-ABB0E164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" y="2244873"/>
            <a:ext cx="6474747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A4627-1658-4709-81F9-EAA7C4C4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28" y="1802490"/>
            <a:ext cx="6267772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E73D6-FF62-49BE-86C9-A0DC122074B0}"/>
              </a:ext>
            </a:extLst>
          </p:cNvPr>
          <p:cNvSpPr/>
          <p:nvPr/>
        </p:nvSpPr>
        <p:spPr>
          <a:xfrm>
            <a:off x="1113780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B48BB-96D9-4A52-96BC-D3994A7DD335}"/>
              </a:ext>
            </a:extLst>
          </p:cNvPr>
          <p:cNvSpPr/>
          <p:nvPr/>
        </p:nvSpPr>
        <p:spPr>
          <a:xfrm>
            <a:off x="3345056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7B2FE-1919-4217-B60B-7B552227D45D}"/>
              </a:ext>
            </a:extLst>
          </p:cNvPr>
          <p:cNvSpPr/>
          <p:nvPr/>
        </p:nvSpPr>
        <p:spPr>
          <a:xfrm>
            <a:off x="4937494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72C71E-AF30-457F-9E16-3C9772F8BC7D}"/>
              </a:ext>
            </a:extLst>
          </p:cNvPr>
          <p:cNvSpPr/>
          <p:nvPr/>
        </p:nvSpPr>
        <p:spPr>
          <a:xfrm>
            <a:off x="6970185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  <a:br>
              <a:rPr lang="en-US" altLang="zh-CN" dirty="0"/>
            </a:br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417631-6095-4B99-BF5C-BBFD47409596}"/>
              </a:ext>
            </a:extLst>
          </p:cNvPr>
          <p:cNvSpPr txBox="1"/>
          <p:nvPr/>
        </p:nvSpPr>
        <p:spPr>
          <a:xfrm>
            <a:off x="6294699" y="1864137"/>
            <a:ext cx="67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DE28BE-20F7-402C-B1C6-CFB2782EA238}"/>
              </a:ext>
            </a:extLst>
          </p:cNvPr>
          <p:cNvCxnSpPr/>
          <p:nvPr/>
        </p:nvCxnSpPr>
        <p:spPr>
          <a:xfrm>
            <a:off x="1783089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74DD0-6C8F-41FF-9F76-4AB17D1DBE8C}"/>
              </a:ext>
            </a:extLst>
          </p:cNvPr>
          <p:cNvSpPr txBox="1"/>
          <p:nvPr/>
        </p:nvSpPr>
        <p:spPr>
          <a:xfrm flipH="1">
            <a:off x="1113789" y="2777638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A160A8-7BDD-4EF5-B30F-3BF2590CB5B3}"/>
              </a:ext>
            </a:extLst>
          </p:cNvPr>
          <p:cNvCxnSpPr/>
          <p:nvPr/>
        </p:nvCxnSpPr>
        <p:spPr>
          <a:xfrm>
            <a:off x="4014356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883B12-87AD-447C-82AA-E8D12CF68C72}"/>
              </a:ext>
            </a:extLst>
          </p:cNvPr>
          <p:cNvSpPr txBox="1"/>
          <p:nvPr/>
        </p:nvSpPr>
        <p:spPr>
          <a:xfrm flipH="1">
            <a:off x="3345056" y="2777638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5F57E-8425-486D-AEC1-D2F01E1392A0}"/>
              </a:ext>
            </a:extLst>
          </p:cNvPr>
          <p:cNvCxnSpPr/>
          <p:nvPr/>
        </p:nvCxnSpPr>
        <p:spPr>
          <a:xfrm>
            <a:off x="5606794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AD5D0-F17B-4FEF-A52C-12EB99595FC0}"/>
              </a:ext>
            </a:extLst>
          </p:cNvPr>
          <p:cNvSpPr txBox="1"/>
          <p:nvPr/>
        </p:nvSpPr>
        <p:spPr>
          <a:xfrm flipH="1">
            <a:off x="4937494" y="2777638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B1DAC7-334E-470F-967F-E0F2E55BDC81}"/>
              </a:ext>
            </a:extLst>
          </p:cNvPr>
          <p:cNvCxnSpPr/>
          <p:nvPr/>
        </p:nvCxnSpPr>
        <p:spPr>
          <a:xfrm>
            <a:off x="7639494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1C41AB-3E2E-410E-A927-A44BF81F87D1}"/>
              </a:ext>
            </a:extLst>
          </p:cNvPr>
          <p:cNvSpPr txBox="1"/>
          <p:nvPr/>
        </p:nvSpPr>
        <p:spPr>
          <a:xfrm flipH="1">
            <a:off x="6970185" y="2757013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C9E7DD-3A5D-4CC9-8449-2F7E4B4EED02}"/>
              </a:ext>
            </a:extLst>
          </p:cNvPr>
          <p:cNvCxnSpPr>
            <a:cxnSpLocks/>
          </p:cNvCxnSpPr>
          <p:nvPr/>
        </p:nvCxnSpPr>
        <p:spPr>
          <a:xfrm>
            <a:off x="495014" y="3788226"/>
            <a:ext cx="877273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89C1087-7171-43B0-92CE-8326664412D8}"/>
              </a:ext>
            </a:extLst>
          </p:cNvPr>
          <p:cNvSpPr txBox="1"/>
          <p:nvPr/>
        </p:nvSpPr>
        <p:spPr>
          <a:xfrm>
            <a:off x="9458539" y="3396308"/>
            <a:ext cx="161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如同一个休眠时间所有线程到期，被唤醒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AFF873-5223-44B9-8B89-0D1A5234F61E}"/>
              </a:ext>
            </a:extLst>
          </p:cNvPr>
          <p:cNvCxnSpPr/>
          <p:nvPr/>
        </p:nvCxnSpPr>
        <p:spPr>
          <a:xfrm>
            <a:off x="4642586" y="4135218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090A6E5-B2F2-48CC-B190-668301D6D0C1}"/>
              </a:ext>
            </a:extLst>
          </p:cNvPr>
          <p:cNvSpPr txBox="1"/>
          <p:nvPr/>
        </p:nvSpPr>
        <p:spPr>
          <a:xfrm flipH="1">
            <a:off x="4881381" y="4188916"/>
            <a:ext cx="237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那么该以何种顺序被调度呢？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03797-45AB-413F-9920-47C2BB8827A5}"/>
              </a:ext>
            </a:extLst>
          </p:cNvPr>
          <p:cNvSpPr txBox="1"/>
          <p:nvPr/>
        </p:nvSpPr>
        <p:spPr>
          <a:xfrm>
            <a:off x="2555833" y="1864137"/>
            <a:ext cx="58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FD688B-E9DF-44F0-8E76-85BB2BAE4DF5}"/>
              </a:ext>
            </a:extLst>
          </p:cNvPr>
          <p:cNvSpPr txBox="1"/>
          <p:nvPr/>
        </p:nvSpPr>
        <p:spPr>
          <a:xfrm>
            <a:off x="700410" y="515510"/>
            <a:ext cx="72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按照目前的机制，线程创建完成后，会被放入</a:t>
            </a:r>
            <a:r>
              <a:rPr lang="en-US" altLang="zh-CN" dirty="0"/>
              <a:t>ready</a:t>
            </a:r>
            <a:r>
              <a:rPr lang="zh-CN" altLang="en-US" dirty="0"/>
              <a:t>队列中等待调度</a:t>
            </a:r>
            <a:endParaRPr lang="en-US" altLang="zh-CN" dirty="0"/>
          </a:p>
          <a:p>
            <a:r>
              <a:rPr lang="zh-CN" altLang="en-US" dirty="0"/>
              <a:t>而放置的顺序就是</a:t>
            </a:r>
            <a:r>
              <a:rPr lang="en-US" altLang="zh-CN" dirty="0"/>
              <a:t>FIFO</a:t>
            </a:r>
            <a:r>
              <a:rPr lang="zh-CN" altLang="en-US" dirty="0"/>
              <a:t>，就是按照线程的创建顺序排列的</a:t>
            </a:r>
          </a:p>
        </p:txBody>
      </p:sp>
    </p:spTree>
    <p:extLst>
      <p:ext uri="{BB962C8B-B14F-4D97-AF65-F5344CB8AC3E}">
        <p14:creationId xmlns:p14="http://schemas.microsoft.com/office/powerpoint/2010/main" val="425405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EF8EC-CCCF-4DCE-BE82-E4031FD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78" y="61109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测试方式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 err="1"/>
              <a:t>make.test</a:t>
            </a:r>
            <a:r>
              <a:rPr lang="zh-CN" altLang="en-US" dirty="0"/>
              <a:t>文件中已经修改）</a:t>
            </a:r>
            <a:endParaRPr lang="en-US" altLang="zh-CN" dirty="0"/>
          </a:p>
          <a:p>
            <a:pPr lvl="1"/>
            <a:r>
              <a:rPr lang="en-US" altLang="zh-CN" dirty="0"/>
              <a:t>make check</a:t>
            </a:r>
          </a:p>
          <a:p>
            <a:r>
              <a:rPr lang="zh-CN" altLang="en-US" dirty="0"/>
              <a:t>将程序“</a:t>
            </a:r>
            <a:r>
              <a:rPr lang="en-US" altLang="zh-CN" dirty="0" err="1"/>
              <a:t>test_alarm_priority</a:t>
            </a:r>
            <a:r>
              <a:rPr lang="zh-CN" altLang="en-US" dirty="0"/>
              <a:t>”实际运行的输出，与之前预定的输出进行比较，判断是否一致，如果一致，通过测试。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        </a:t>
            </a:r>
          </a:p>
          <a:p>
            <a:pPr marL="0" indent="0">
              <a:buNone/>
            </a:pPr>
            <a:r>
              <a:rPr lang="en-US" altLang="zh-CN" dirty="0"/>
              <a:t>	alarm-priority.ck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FF0000"/>
                </a:solidFill>
              </a:rPr>
              <a:t>标准输出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ps</a:t>
            </a:r>
            <a:r>
              <a:rPr lang="zh-CN" altLang="en-US" sz="2400" dirty="0"/>
              <a:t>：每个测试点都有设定一个预期结果：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该文件和测试文件的名字一致，后缀为</a:t>
            </a:r>
            <a:r>
              <a:rPr lang="en-US" altLang="zh-CN" sz="2400" dirty="0"/>
              <a:t>.ck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B7F1A2-631E-40A0-96B8-3020E39D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87" y="2022901"/>
            <a:ext cx="3816546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924</Words>
  <Application>Microsoft Macintosh PowerPoint</Application>
  <PresentationFormat>宽屏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Consolas</vt:lpstr>
      <vt:lpstr>Office 主题​​</vt:lpstr>
      <vt:lpstr>Pintos代码修改</vt:lpstr>
      <vt:lpstr>主旨：测试驱动开发TDD</vt:lpstr>
      <vt:lpstr>thread源码入口main函数</vt:lpstr>
      <vt:lpstr>指令运行过程</vt:lpstr>
      <vt:lpstr>Project1的27个测试点</vt:lpstr>
      <vt:lpstr>小技巧</vt:lpstr>
      <vt:lpstr>分析”test_alarm_priority”</vt:lpstr>
      <vt:lpstr>PowerPoint 演示文稿</vt:lpstr>
      <vt:lpstr>PowerPoint 演示文稿</vt:lpstr>
      <vt:lpstr>PowerPoint 演示文稿</vt:lpstr>
      <vt:lpstr>找与调度相关的函数</vt:lpstr>
      <vt:lpstr>找与调度相关的函数</vt:lpstr>
      <vt:lpstr>PowerPoint 演示文稿</vt:lpstr>
      <vt:lpstr>PowerPoint 演示文稿</vt:lpstr>
      <vt:lpstr>PowerPoint 演示文稿</vt:lpstr>
      <vt:lpstr>priority机制的添加</vt:lpstr>
      <vt:lpstr>修改队列插入机制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Pintos代码修改</dc:title>
  <dc:creator>Pretty girl</dc:creator>
  <cp:lastModifiedBy>王海生</cp:lastModifiedBy>
  <cp:revision>127</cp:revision>
  <dcterms:created xsi:type="dcterms:W3CDTF">2020-11-01T08:36:55Z</dcterms:created>
  <dcterms:modified xsi:type="dcterms:W3CDTF">2024-11-04T07:33:26Z</dcterms:modified>
</cp:coreProperties>
</file>