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2063" y="2478094"/>
            <a:ext cx="12806273" cy="1664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2063" y="4554535"/>
            <a:ext cx="12806273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3" y="312815"/>
            <a:ext cx="1993053" cy="1902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4" y="1474"/>
            <a:ext cx="14627860" cy="8227059"/>
          </a:xfrm>
          <a:custGeom>
            <a:avLst/>
            <a:gdLst/>
            <a:ahLst/>
            <a:cxnLst/>
            <a:rect l="l" t="t" r="r" b="b"/>
            <a:pathLst>
              <a:path w="14627860" h="8227059">
                <a:moveTo>
                  <a:pt x="14627251" y="8226472"/>
                </a:moveTo>
                <a:lnTo>
                  <a:pt x="0" y="8226472"/>
                </a:lnTo>
                <a:lnTo>
                  <a:pt x="0" y="0"/>
                </a:lnTo>
                <a:lnTo>
                  <a:pt x="14627251" y="0"/>
                </a:lnTo>
                <a:lnTo>
                  <a:pt x="14627251" y="8226472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213" y="838263"/>
            <a:ext cx="10395972" cy="138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312E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1892808"/>
            <a:ext cx="13167360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ertificate&#10;&#10;Description automatically generated">
            <a:extLst>
              <a:ext uri="{FF2B5EF4-FFF2-40B4-BE49-F238E27FC236}">
                <a16:creationId xmlns:a16="http://schemas.microsoft.com/office/drawing/2014/main" id="{1847B3CB-C5C3-E0E9-BD89-4339C7B7F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" y="0"/>
            <a:ext cx="14595231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6944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213" y="2552811"/>
            <a:ext cx="8745220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80"/>
              </a:lnSpc>
            </a:pPr>
            <a:r>
              <a:rPr spc="-280" dirty="0"/>
              <a:t>Conclusion:</a:t>
            </a:r>
            <a:r>
              <a:rPr spc="165" dirty="0"/>
              <a:t> </a:t>
            </a:r>
            <a:r>
              <a:rPr spc="-290" dirty="0"/>
              <a:t>Embracing</a:t>
            </a:r>
            <a:r>
              <a:rPr spc="165" dirty="0"/>
              <a:t> </a:t>
            </a:r>
            <a:r>
              <a:rPr spc="-250" dirty="0"/>
              <a:t>the</a:t>
            </a:r>
            <a:r>
              <a:rPr spc="170" dirty="0"/>
              <a:t> </a:t>
            </a:r>
            <a:r>
              <a:rPr spc="-300" dirty="0"/>
              <a:t>Startup </a:t>
            </a:r>
            <a:r>
              <a:rPr spc="-1515" dirty="0"/>
              <a:t> </a:t>
            </a:r>
            <a:r>
              <a:rPr spc="-235" dirty="0"/>
              <a:t>Journey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7213" y="4312507"/>
            <a:ext cx="99085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As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we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conclude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our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exploration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ecosystems,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we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emphasize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the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importance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collaboration,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213" y="4665265"/>
            <a:ext cx="956310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innovation,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adaptability.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By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nurturing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talent,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fostering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supportive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environments,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addressing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7213" y="4779313"/>
            <a:ext cx="9824085" cy="7315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challenges,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we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can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unlock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the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full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potential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ecosystems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create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thriving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landscape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for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063" y="2478094"/>
            <a:ext cx="7089775" cy="166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600"/>
              </a:lnSpc>
            </a:pP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Unlocking</a:t>
            </a:r>
            <a:r>
              <a:rPr sz="5250" spc="15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the</a:t>
            </a:r>
            <a:r>
              <a:rPr sz="5250" spc="15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275" dirty="0">
                <a:solidFill>
                  <a:srgbClr val="312E2A"/>
                </a:solidFill>
                <a:latin typeface="Verdana"/>
                <a:cs typeface="Verdana"/>
              </a:rPr>
              <a:t>Power</a:t>
            </a:r>
            <a:r>
              <a:rPr sz="5250" spc="16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235" dirty="0">
                <a:solidFill>
                  <a:srgbClr val="312E2A"/>
                </a:solidFill>
                <a:latin typeface="Verdana"/>
                <a:cs typeface="Verdana"/>
              </a:rPr>
              <a:t>of </a:t>
            </a:r>
            <a:r>
              <a:rPr sz="5250" spc="-183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62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30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5250" spc="-430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5250" spc="-395" dirty="0">
                <a:solidFill>
                  <a:srgbClr val="312E2A"/>
                </a:solidFill>
                <a:latin typeface="Verdana"/>
                <a:cs typeface="Verdana"/>
              </a:rPr>
              <a:t>r</a:t>
            </a:r>
            <a:r>
              <a:rPr sz="5250" spc="-30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5250" spc="-420" dirty="0">
                <a:solidFill>
                  <a:srgbClr val="312E2A"/>
                </a:solidFill>
                <a:latin typeface="Verdana"/>
                <a:cs typeface="Verdana"/>
              </a:rPr>
              <a:t>u</a:t>
            </a:r>
            <a:r>
              <a:rPr sz="5250" spc="-225" dirty="0">
                <a:solidFill>
                  <a:srgbClr val="312E2A"/>
                </a:solidFill>
                <a:latin typeface="Verdana"/>
                <a:cs typeface="Verdana"/>
              </a:rPr>
              <a:t>p</a:t>
            </a:r>
            <a:r>
              <a:rPr sz="5250" spc="-76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250" spc="-340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5250" spc="-175" dirty="0">
                <a:solidFill>
                  <a:srgbClr val="312E2A"/>
                </a:solidFill>
                <a:latin typeface="Verdana"/>
                <a:cs typeface="Verdana"/>
              </a:rPr>
              <a:t>c</a:t>
            </a: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o</a:t>
            </a:r>
            <a:r>
              <a:rPr sz="5250" spc="-26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565" dirty="0">
                <a:solidFill>
                  <a:srgbClr val="312E2A"/>
                </a:solidFill>
                <a:latin typeface="Verdana"/>
                <a:cs typeface="Verdana"/>
              </a:rPr>
              <a:t>y</a:t>
            </a:r>
            <a:r>
              <a:rPr sz="5250" spc="-26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30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5250" spc="-3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5250" spc="-600" dirty="0">
                <a:solidFill>
                  <a:srgbClr val="312E2A"/>
                </a:solidFill>
                <a:latin typeface="Verdana"/>
                <a:cs typeface="Verdana"/>
              </a:rPr>
              <a:t>m</a:t>
            </a:r>
            <a:r>
              <a:rPr sz="5250" spc="-18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5250" spc="-76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5100" spc="1655" dirty="0">
                <a:latin typeface="Times New Roman"/>
                <a:cs typeface="Times New Roman"/>
              </a:rPr>
              <a:t>🚀</a:t>
            </a:r>
            <a:endParaRPr sz="5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63" y="4554535"/>
            <a:ext cx="681545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2100"/>
              </a:lnSpc>
              <a:spcBef>
                <a:spcPts val="100"/>
              </a:spcBef>
            </a:pP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Discover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the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fundamental components,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role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stakeholders,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funding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opportunities,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challenges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that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shape the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vibrant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world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ecosystems.</a:t>
            </a:r>
            <a:endParaRPr sz="1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3496" y="4527557"/>
            <a:ext cx="506095" cy="506095"/>
            <a:chOff x="2093496" y="4527557"/>
            <a:chExt cx="506095" cy="506095"/>
          </a:xfrm>
        </p:grpSpPr>
        <p:sp>
          <p:nvSpPr>
            <p:cNvPr id="3" name="object 3"/>
            <p:cNvSpPr/>
            <p:nvPr/>
          </p:nvSpPr>
          <p:spPr>
            <a:xfrm>
              <a:off x="2099589" y="453365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493661" y="98767"/>
                  </a:moveTo>
                  <a:lnTo>
                    <a:pt x="485902" y="60299"/>
                  </a:lnTo>
                  <a:lnTo>
                    <a:pt x="464743" y="28917"/>
                  </a:lnTo>
                  <a:lnTo>
                    <a:pt x="433349" y="7759"/>
                  </a:lnTo>
                  <a:lnTo>
                    <a:pt x="394881" y="0"/>
                  </a:lnTo>
                  <a:lnTo>
                    <a:pt x="98780" y="0"/>
                  </a:lnTo>
                  <a:lnTo>
                    <a:pt x="60312" y="7759"/>
                  </a:lnTo>
                  <a:lnTo>
                    <a:pt x="28917" y="28917"/>
                  </a:lnTo>
                  <a:lnTo>
                    <a:pt x="7747" y="60299"/>
                  </a:lnTo>
                  <a:lnTo>
                    <a:pt x="0" y="98767"/>
                  </a:lnTo>
                  <a:lnTo>
                    <a:pt x="0" y="394817"/>
                  </a:lnTo>
                  <a:lnTo>
                    <a:pt x="7747" y="433285"/>
                  </a:lnTo>
                  <a:lnTo>
                    <a:pt x="28917" y="464680"/>
                  </a:lnTo>
                  <a:lnTo>
                    <a:pt x="60312" y="485825"/>
                  </a:lnTo>
                  <a:lnTo>
                    <a:pt x="98780" y="493585"/>
                  </a:lnTo>
                  <a:lnTo>
                    <a:pt x="394881" y="493585"/>
                  </a:lnTo>
                  <a:lnTo>
                    <a:pt x="433349" y="485825"/>
                  </a:lnTo>
                  <a:lnTo>
                    <a:pt x="464743" y="464680"/>
                  </a:lnTo>
                  <a:lnTo>
                    <a:pt x="485902" y="433285"/>
                  </a:lnTo>
                  <a:lnTo>
                    <a:pt x="493661" y="394817"/>
                  </a:lnTo>
                  <a:lnTo>
                    <a:pt x="493661" y="98767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99591" y="453365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5" y="7755"/>
                  </a:lnTo>
                  <a:lnTo>
                    <a:pt x="98784" y="0"/>
                  </a:lnTo>
                  <a:lnTo>
                    <a:pt x="394884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4" y="493588"/>
                  </a:lnTo>
                  <a:lnTo>
                    <a:pt x="98784" y="493588"/>
                  </a:lnTo>
                  <a:lnTo>
                    <a:pt x="60315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  <a:path w="494030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5" y="7755"/>
                  </a:lnTo>
                  <a:lnTo>
                    <a:pt x="98784" y="0"/>
                  </a:lnTo>
                  <a:lnTo>
                    <a:pt x="394884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4" y="493588"/>
                  </a:lnTo>
                  <a:lnTo>
                    <a:pt x="98784" y="493588"/>
                  </a:lnTo>
                  <a:lnTo>
                    <a:pt x="60315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</a:pathLst>
            </a:custGeom>
            <a:ln w="12188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43652" y="4527557"/>
            <a:ext cx="506095" cy="506095"/>
            <a:chOff x="5643652" y="4527557"/>
            <a:chExt cx="506095" cy="506095"/>
          </a:xfrm>
        </p:grpSpPr>
        <p:sp>
          <p:nvSpPr>
            <p:cNvPr id="6" name="object 6"/>
            <p:cNvSpPr/>
            <p:nvPr/>
          </p:nvSpPr>
          <p:spPr>
            <a:xfrm>
              <a:off x="5649734" y="453365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674" y="98767"/>
                  </a:moveTo>
                  <a:lnTo>
                    <a:pt x="485914" y="60299"/>
                  </a:lnTo>
                  <a:lnTo>
                    <a:pt x="464756" y="28917"/>
                  </a:lnTo>
                  <a:lnTo>
                    <a:pt x="433362" y="7759"/>
                  </a:lnTo>
                  <a:lnTo>
                    <a:pt x="394893" y="0"/>
                  </a:lnTo>
                  <a:lnTo>
                    <a:pt x="98793" y="0"/>
                  </a:lnTo>
                  <a:lnTo>
                    <a:pt x="60325" y="7759"/>
                  </a:lnTo>
                  <a:lnTo>
                    <a:pt x="28917" y="28917"/>
                  </a:lnTo>
                  <a:lnTo>
                    <a:pt x="7759" y="60299"/>
                  </a:lnTo>
                  <a:lnTo>
                    <a:pt x="0" y="98767"/>
                  </a:lnTo>
                  <a:lnTo>
                    <a:pt x="0" y="394817"/>
                  </a:lnTo>
                  <a:lnTo>
                    <a:pt x="7759" y="433285"/>
                  </a:lnTo>
                  <a:lnTo>
                    <a:pt x="28917" y="464680"/>
                  </a:lnTo>
                  <a:lnTo>
                    <a:pt x="60325" y="485825"/>
                  </a:lnTo>
                  <a:lnTo>
                    <a:pt x="98793" y="493585"/>
                  </a:lnTo>
                  <a:lnTo>
                    <a:pt x="394893" y="493585"/>
                  </a:lnTo>
                  <a:lnTo>
                    <a:pt x="433362" y="485825"/>
                  </a:lnTo>
                  <a:lnTo>
                    <a:pt x="464756" y="464680"/>
                  </a:lnTo>
                  <a:lnTo>
                    <a:pt x="485914" y="433285"/>
                  </a:lnTo>
                  <a:lnTo>
                    <a:pt x="493674" y="394817"/>
                  </a:lnTo>
                  <a:lnTo>
                    <a:pt x="493674" y="98767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9746" y="453365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4" y="0"/>
                  </a:lnTo>
                  <a:lnTo>
                    <a:pt x="394885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5" y="493588"/>
                  </a:lnTo>
                  <a:lnTo>
                    <a:pt x="98784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4" y="0"/>
                  </a:lnTo>
                  <a:lnTo>
                    <a:pt x="394885" y="0"/>
                  </a:lnTo>
                  <a:lnTo>
                    <a:pt x="433353" y="7755"/>
                  </a:lnTo>
                  <a:lnTo>
                    <a:pt x="464751" y="28913"/>
                  </a:lnTo>
                  <a:lnTo>
                    <a:pt x="485912" y="60306"/>
                  </a:lnTo>
                  <a:lnTo>
                    <a:pt x="493669" y="98768"/>
                  </a:lnTo>
                  <a:lnTo>
                    <a:pt x="493669" y="394819"/>
                  </a:lnTo>
                  <a:lnTo>
                    <a:pt x="485912" y="433282"/>
                  </a:lnTo>
                  <a:lnTo>
                    <a:pt x="464751" y="464675"/>
                  </a:lnTo>
                  <a:lnTo>
                    <a:pt x="433353" y="485832"/>
                  </a:lnTo>
                  <a:lnTo>
                    <a:pt x="394885" y="493588"/>
                  </a:lnTo>
                  <a:lnTo>
                    <a:pt x="98784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</a:pathLst>
            </a:custGeom>
            <a:ln w="12188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190760" y="4527557"/>
            <a:ext cx="506095" cy="506095"/>
            <a:chOff x="9190760" y="4527557"/>
            <a:chExt cx="506095" cy="506095"/>
          </a:xfrm>
        </p:grpSpPr>
        <p:sp>
          <p:nvSpPr>
            <p:cNvPr id="9" name="object 9"/>
            <p:cNvSpPr/>
            <p:nvPr/>
          </p:nvSpPr>
          <p:spPr>
            <a:xfrm>
              <a:off x="9196845" y="453365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674" y="98767"/>
                  </a:moveTo>
                  <a:lnTo>
                    <a:pt x="485914" y="60299"/>
                  </a:lnTo>
                  <a:lnTo>
                    <a:pt x="464756" y="28917"/>
                  </a:lnTo>
                  <a:lnTo>
                    <a:pt x="433362" y="7759"/>
                  </a:lnTo>
                  <a:lnTo>
                    <a:pt x="394893" y="0"/>
                  </a:lnTo>
                  <a:lnTo>
                    <a:pt x="98793" y="0"/>
                  </a:lnTo>
                  <a:lnTo>
                    <a:pt x="60325" y="7759"/>
                  </a:lnTo>
                  <a:lnTo>
                    <a:pt x="28917" y="28917"/>
                  </a:lnTo>
                  <a:lnTo>
                    <a:pt x="7759" y="60299"/>
                  </a:lnTo>
                  <a:lnTo>
                    <a:pt x="0" y="98767"/>
                  </a:lnTo>
                  <a:lnTo>
                    <a:pt x="0" y="394817"/>
                  </a:lnTo>
                  <a:lnTo>
                    <a:pt x="7759" y="433285"/>
                  </a:lnTo>
                  <a:lnTo>
                    <a:pt x="28917" y="464680"/>
                  </a:lnTo>
                  <a:lnTo>
                    <a:pt x="60325" y="485825"/>
                  </a:lnTo>
                  <a:lnTo>
                    <a:pt x="98793" y="493585"/>
                  </a:lnTo>
                  <a:lnTo>
                    <a:pt x="394893" y="493585"/>
                  </a:lnTo>
                  <a:lnTo>
                    <a:pt x="433362" y="485825"/>
                  </a:lnTo>
                  <a:lnTo>
                    <a:pt x="464756" y="464680"/>
                  </a:lnTo>
                  <a:lnTo>
                    <a:pt x="485914" y="433285"/>
                  </a:lnTo>
                  <a:lnTo>
                    <a:pt x="493674" y="394817"/>
                  </a:lnTo>
                  <a:lnTo>
                    <a:pt x="493674" y="98767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96854" y="453365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5" y="0"/>
                  </a:lnTo>
                  <a:lnTo>
                    <a:pt x="394886" y="0"/>
                  </a:lnTo>
                  <a:lnTo>
                    <a:pt x="433354" y="7755"/>
                  </a:lnTo>
                  <a:lnTo>
                    <a:pt x="464752" y="28913"/>
                  </a:lnTo>
                  <a:lnTo>
                    <a:pt x="485913" y="60306"/>
                  </a:lnTo>
                  <a:lnTo>
                    <a:pt x="493671" y="98768"/>
                  </a:lnTo>
                  <a:lnTo>
                    <a:pt x="493671" y="394819"/>
                  </a:lnTo>
                  <a:lnTo>
                    <a:pt x="485914" y="433282"/>
                  </a:lnTo>
                  <a:lnTo>
                    <a:pt x="464753" y="464675"/>
                  </a:lnTo>
                  <a:lnTo>
                    <a:pt x="433355" y="485832"/>
                  </a:lnTo>
                  <a:lnTo>
                    <a:pt x="394886" y="493588"/>
                  </a:lnTo>
                  <a:lnTo>
                    <a:pt x="98785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  <a:path w="494029" h="494029">
                  <a:moveTo>
                    <a:pt x="0" y="98768"/>
                  </a:moveTo>
                  <a:lnTo>
                    <a:pt x="7757" y="60306"/>
                  </a:lnTo>
                  <a:lnTo>
                    <a:pt x="28918" y="28913"/>
                  </a:lnTo>
                  <a:lnTo>
                    <a:pt x="60316" y="7755"/>
                  </a:lnTo>
                  <a:lnTo>
                    <a:pt x="98785" y="0"/>
                  </a:lnTo>
                  <a:lnTo>
                    <a:pt x="394886" y="0"/>
                  </a:lnTo>
                  <a:lnTo>
                    <a:pt x="433354" y="7755"/>
                  </a:lnTo>
                  <a:lnTo>
                    <a:pt x="464752" y="28913"/>
                  </a:lnTo>
                  <a:lnTo>
                    <a:pt x="485913" y="60306"/>
                  </a:lnTo>
                  <a:lnTo>
                    <a:pt x="493671" y="98768"/>
                  </a:lnTo>
                  <a:lnTo>
                    <a:pt x="493671" y="394819"/>
                  </a:lnTo>
                  <a:lnTo>
                    <a:pt x="485914" y="433282"/>
                  </a:lnTo>
                  <a:lnTo>
                    <a:pt x="464753" y="464675"/>
                  </a:lnTo>
                  <a:lnTo>
                    <a:pt x="433355" y="485832"/>
                  </a:lnTo>
                  <a:lnTo>
                    <a:pt x="394886" y="493588"/>
                  </a:lnTo>
                  <a:lnTo>
                    <a:pt x="98785" y="493588"/>
                  </a:lnTo>
                  <a:lnTo>
                    <a:pt x="60316" y="485832"/>
                  </a:lnTo>
                  <a:lnTo>
                    <a:pt x="28918" y="464675"/>
                  </a:lnTo>
                  <a:lnTo>
                    <a:pt x="7757" y="433282"/>
                  </a:lnTo>
                  <a:lnTo>
                    <a:pt x="0" y="394819"/>
                  </a:lnTo>
                  <a:lnTo>
                    <a:pt x="0" y="98768"/>
                  </a:lnTo>
                  <a:close/>
                </a:path>
              </a:pathLst>
            </a:custGeom>
            <a:ln w="12188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431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80078" y="3360938"/>
            <a:ext cx="7581900" cy="684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475" dirty="0"/>
              <a:t>D</a:t>
            </a:r>
            <a:r>
              <a:rPr sz="4300" spc="-210" dirty="0"/>
              <a:t>ef</a:t>
            </a:r>
            <a:r>
              <a:rPr sz="4300" spc="-160" dirty="0"/>
              <a:t>i</a:t>
            </a:r>
            <a:r>
              <a:rPr sz="4300" spc="-330" dirty="0"/>
              <a:t>n</a:t>
            </a:r>
            <a:r>
              <a:rPr sz="4300" spc="-160" dirty="0"/>
              <a:t>i</a:t>
            </a:r>
            <a:r>
              <a:rPr sz="4300" spc="-240" dirty="0"/>
              <a:t>t</a:t>
            </a:r>
            <a:r>
              <a:rPr sz="4300" spc="-160" dirty="0"/>
              <a:t>i</a:t>
            </a:r>
            <a:r>
              <a:rPr sz="4300" spc="-250" dirty="0"/>
              <a:t>o</a:t>
            </a:r>
            <a:r>
              <a:rPr sz="4300" spc="-270" dirty="0"/>
              <a:t>n</a:t>
            </a:r>
            <a:r>
              <a:rPr sz="4300" spc="-605" dirty="0"/>
              <a:t> </a:t>
            </a:r>
            <a:r>
              <a:rPr sz="4300" spc="-250" dirty="0"/>
              <a:t>o</a:t>
            </a:r>
            <a:r>
              <a:rPr sz="4300" spc="-114" dirty="0"/>
              <a:t>f</a:t>
            </a:r>
            <a:r>
              <a:rPr sz="4300" spc="-605" dirty="0"/>
              <a:t> </a:t>
            </a:r>
            <a:r>
              <a:rPr sz="4300" spc="-490" dirty="0"/>
              <a:t>S</a:t>
            </a:r>
            <a:r>
              <a:rPr sz="4300" spc="-240" dirty="0"/>
              <a:t>t</a:t>
            </a:r>
            <a:r>
              <a:rPr sz="4300" spc="-335" dirty="0"/>
              <a:t>a</a:t>
            </a:r>
            <a:r>
              <a:rPr sz="4300" spc="-310" dirty="0"/>
              <a:t>r</a:t>
            </a:r>
            <a:r>
              <a:rPr sz="4300" spc="-240" dirty="0"/>
              <a:t>t</a:t>
            </a:r>
            <a:r>
              <a:rPr sz="4300" spc="-330" dirty="0"/>
              <a:t>u</a:t>
            </a:r>
            <a:r>
              <a:rPr sz="4300" spc="-175" dirty="0"/>
              <a:t>p</a:t>
            </a:r>
            <a:r>
              <a:rPr sz="4300" spc="-605" dirty="0"/>
              <a:t> </a:t>
            </a:r>
            <a:r>
              <a:rPr sz="4300" spc="-260" dirty="0"/>
              <a:t>E</a:t>
            </a:r>
            <a:r>
              <a:rPr sz="4300" spc="-130" dirty="0"/>
              <a:t>c</a:t>
            </a:r>
            <a:r>
              <a:rPr sz="4300" spc="-250" dirty="0"/>
              <a:t>o</a:t>
            </a:r>
            <a:r>
              <a:rPr sz="4300" spc="-200" dirty="0"/>
              <a:t>s</a:t>
            </a:r>
            <a:r>
              <a:rPr sz="4300" spc="-450" dirty="0"/>
              <a:t>y</a:t>
            </a:r>
            <a:r>
              <a:rPr sz="4300" spc="-200" dirty="0"/>
              <a:t>s</a:t>
            </a:r>
            <a:r>
              <a:rPr sz="4300" spc="-240" dirty="0"/>
              <a:t>t</a:t>
            </a:r>
            <a:r>
              <a:rPr sz="4300" spc="-250" dirty="0"/>
              <a:t>e</a:t>
            </a:r>
            <a:r>
              <a:rPr sz="4300" spc="-409" dirty="0"/>
              <a:t>m</a:t>
            </a:r>
            <a:endParaRPr sz="4300"/>
          </a:p>
        </p:txBody>
      </p:sp>
      <p:sp>
        <p:nvSpPr>
          <p:cNvPr id="13" name="object 13"/>
          <p:cNvSpPr txBox="1"/>
          <p:nvPr/>
        </p:nvSpPr>
        <p:spPr>
          <a:xfrm>
            <a:off x="2268470" y="4588150"/>
            <a:ext cx="37490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2600" spc="-100" dirty="0">
                <a:solidFill>
                  <a:srgbClr val="262525"/>
                </a:solidFill>
                <a:latin typeface="Verdana"/>
                <a:cs typeface="Verdana"/>
              </a:rPr>
              <a:t>1	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47707" y="4588150"/>
            <a:ext cx="2235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0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3567" y="4638595"/>
            <a:ext cx="2306955" cy="2686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endParaRPr sz="2150">
              <a:latin typeface="Verdana"/>
              <a:cs typeface="Verdana"/>
            </a:endParaRPr>
          </a:p>
          <a:p>
            <a:pPr marL="12700" marR="90805">
              <a:lnSpc>
                <a:spcPct val="137200"/>
              </a:lnSpc>
              <a:spcBef>
                <a:spcPts val="1560"/>
              </a:spcBef>
            </a:pPr>
            <a:r>
              <a:rPr sz="1700" spc="-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2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14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40" dirty="0">
                <a:solidFill>
                  <a:srgbClr val="262525"/>
                </a:solidFill>
                <a:latin typeface="Verdana"/>
                <a:cs typeface="Verdana"/>
              </a:rPr>
              <a:t>f 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d  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nur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owt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4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35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3850" y="4638595"/>
            <a:ext cx="2438400" cy="3387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Enabling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9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2150" spc="-17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7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7700"/>
              </a:lnSpc>
              <a:spcBef>
                <a:spcPts val="1500"/>
              </a:spcBef>
            </a:pPr>
            <a:r>
              <a:rPr sz="1700" spc="-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passionate 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8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t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z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80" dirty="0">
                <a:solidFill>
                  <a:srgbClr val="262525"/>
                </a:solidFill>
                <a:latin typeface="Verdana"/>
                <a:cs typeface="Verdana"/>
              </a:rPr>
              <a:t>r  </a:t>
            </a:r>
            <a:r>
              <a:rPr sz="1700" spc="-110" dirty="0">
                <a:solidFill>
                  <a:srgbClr val="262525"/>
                </a:solidFill>
                <a:latin typeface="Verdana"/>
                <a:cs typeface="Verdana"/>
              </a:rPr>
              <a:t>innovation.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4141" y="4638595"/>
            <a:ext cx="2158365" cy="3029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Growth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7600"/>
              </a:lnSpc>
              <a:spcBef>
                <a:spcPts val="1505"/>
              </a:spcBef>
            </a:pPr>
            <a:r>
              <a:rPr sz="1700" spc="-8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t  </a:t>
            </a:r>
            <a:r>
              <a:rPr sz="170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te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62525"/>
                </a:solidFill>
                <a:latin typeface="Verdana"/>
                <a:cs typeface="Verdana"/>
              </a:rPr>
              <a:t>j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b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35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18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40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6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00" spc="-1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00" spc="-4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50" dirty="0">
                <a:solidFill>
                  <a:srgbClr val="262525"/>
                </a:solidFill>
                <a:latin typeface="Verdana"/>
                <a:cs typeface="Verdana"/>
              </a:rPr>
              <a:t>o  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18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0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0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00" spc="-9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0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0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262525"/>
                </a:solidFill>
                <a:latin typeface="Verdana"/>
                <a:cs typeface="Verdana"/>
              </a:rPr>
              <a:t>hu</a:t>
            </a:r>
            <a:r>
              <a:rPr sz="1700" spc="-8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00" spc="-7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00" spc="-15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550" y="2282035"/>
            <a:ext cx="5180965" cy="2477135"/>
            <a:chOff x="2032550" y="2282035"/>
            <a:chExt cx="5180965" cy="2477135"/>
          </a:xfrm>
        </p:grpSpPr>
        <p:sp>
          <p:nvSpPr>
            <p:cNvPr id="3" name="object 3"/>
            <p:cNvSpPr/>
            <p:nvPr/>
          </p:nvSpPr>
          <p:spPr>
            <a:xfrm>
              <a:off x="2040166" y="2289657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5165242" y="99910"/>
                  </a:moveTo>
                  <a:lnTo>
                    <a:pt x="5157394" y="60998"/>
                  </a:lnTo>
                  <a:lnTo>
                    <a:pt x="5135994" y="29248"/>
                  </a:lnTo>
                  <a:lnTo>
                    <a:pt x="5104231" y="7848"/>
                  </a:lnTo>
                  <a:lnTo>
                    <a:pt x="5065319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35" y="60998"/>
                  </a:lnTo>
                  <a:lnTo>
                    <a:pt x="0" y="99910"/>
                  </a:lnTo>
                  <a:lnTo>
                    <a:pt x="0" y="2361933"/>
                  </a:lnTo>
                  <a:lnTo>
                    <a:pt x="7835" y="2400846"/>
                  </a:lnTo>
                  <a:lnTo>
                    <a:pt x="29248" y="2432608"/>
                  </a:lnTo>
                  <a:lnTo>
                    <a:pt x="61010" y="2454008"/>
                  </a:lnTo>
                  <a:lnTo>
                    <a:pt x="99923" y="2461844"/>
                  </a:lnTo>
                  <a:lnTo>
                    <a:pt x="5065319" y="2461844"/>
                  </a:lnTo>
                  <a:lnTo>
                    <a:pt x="5104231" y="2454008"/>
                  </a:lnTo>
                  <a:lnTo>
                    <a:pt x="5135994" y="2432608"/>
                  </a:lnTo>
                  <a:lnTo>
                    <a:pt x="5157394" y="2400846"/>
                  </a:lnTo>
                  <a:lnTo>
                    <a:pt x="5165242" y="2361933"/>
                  </a:lnTo>
                  <a:lnTo>
                    <a:pt x="5165242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0167" y="2289652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417207" y="2282035"/>
            <a:ext cx="5180965" cy="2477135"/>
            <a:chOff x="7417207" y="2282035"/>
            <a:chExt cx="5180965" cy="2477135"/>
          </a:xfrm>
        </p:grpSpPr>
        <p:sp>
          <p:nvSpPr>
            <p:cNvPr id="6" name="object 6"/>
            <p:cNvSpPr/>
            <p:nvPr/>
          </p:nvSpPr>
          <p:spPr>
            <a:xfrm>
              <a:off x="7424814" y="2289657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5165255" y="99910"/>
                  </a:moveTo>
                  <a:lnTo>
                    <a:pt x="5157406" y="60998"/>
                  </a:lnTo>
                  <a:lnTo>
                    <a:pt x="5136007" y="29248"/>
                  </a:lnTo>
                  <a:lnTo>
                    <a:pt x="5104244" y="7848"/>
                  </a:lnTo>
                  <a:lnTo>
                    <a:pt x="5065331" y="0"/>
                  </a:lnTo>
                  <a:lnTo>
                    <a:pt x="99936" y="0"/>
                  </a:lnTo>
                  <a:lnTo>
                    <a:pt x="61023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2361933"/>
                  </a:lnTo>
                  <a:lnTo>
                    <a:pt x="7848" y="2400846"/>
                  </a:lnTo>
                  <a:lnTo>
                    <a:pt x="29260" y="2432608"/>
                  </a:lnTo>
                  <a:lnTo>
                    <a:pt x="61023" y="2454008"/>
                  </a:lnTo>
                  <a:lnTo>
                    <a:pt x="99936" y="2461844"/>
                  </a:lnTo>
                  <a:lnTo>
                    <a:pt x="5065331" y="2461844"/>
                  </a:lnTo>
                  <a:lnTo>
                    <a:pt x="5104244" y="2454008"/>
                  </a:lnTo>
                  <a:lnTo>
                    <a:pt x="5136007" y="2432608"/>
                  </a:lnTo>
                  <a:lnTo>
                    <a:pt x="5157406" y="2400846"/>
                  </a:lnTo>
                  <a:lnTo>
                    <a:pt x="5165255" y="2361933"/>
                  </a:lnTo>
                  <a:lnTo>
                    <a:pt x="5165255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4825" y="2289652"/>
              <a:ext cx="5165725" cy="2461895"/>
            </a:xfrm>
            <a:custGeom>
              <a:avLst/>
              <a:gdLst/>
              <a:ahLst/>
              <a:cxnLst/>
              <a:rect l="l" t="t" r="r" b="b"/>
              <a:pathLst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  <a:path w="5165725" h="246189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1"/>
                  </a:lnTo>
                  <a:lnTo>
                    <a:pt x="5165247" y="2361937"/>
                  </a:lnTo>
                  <a:lnTo>
                    <a:pt x="5157401" y="2400845"/>
                  </a:lnTo>
                  <a:lnTo>
                    <a:pt x="5135996" y="2432601"/>
                  </a:lnTo>
                  <a:lnTo>
                    <a:pt x="5104235" y="2454002"/>
                  </a:lnTo>
                  <a:lnTo>
                    <a:pt x="5065320" y="2461848"/>
                  </a:lnTo>
                  <a:lnTo>
                    <a:pt x="99927" y="2461848"/>
                  </a:lnTo>
                  <a:lnTo>
                    <a:pt x="61012" y="2454002"/>
                  </a:lnTo>
                  <a:lnTo>
                    <a:pt x="29251" y="2432601"/>
                  </a:lnTo>
                  <a:lnTo>
                    <a:pt x="7846" y="2400845"/>
                  </a:lnTo>
                  <a:lnTo>
                    <a:pt x="0" y="2361937"/>
                  </a:lnTo>
                  <a:lnTo>
                    <a:pt x="0" y="99911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32550" y="4966303"/>
            <a:ext cx="5180965" cy="2120900"/>
            <a:chOff x="2032550" y="4966303"/>
            <a:chExt cx="5180965" cy="2120900"/>
          </a:xfrm>
        </p:grpSpPr>
        <p:sp>
          <p:nvSpPr>
            <p:cNvPr id="9" name="object 9"/>
            <p:cNvSpPr/>
            <p:nvPr/>
          </p:nvSpPr>
          <p:spPr>
            <a:xfrm>
              <a:off x="2040166" y="4973929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5165242" y="99910"/>
                  </a:moveTo>
                  <a:lnTo>
                    <a:pt x="5157394" y="60998"/>
                  </a:lnTo>
                  <a:lnTo>
                    <a:pt x="5135994" y="29248"/>
                  </a:lnTo>
                  <a:lnTo>
                    <a:pt x="5104231" y="7848"/>
                  </a:lnTo>
                  <a:lnTo>
                    <a:pt x="5065319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35" y="60998"/>
                  </a:lnTo>
                  <a:lnTo>
                    <a:pt x="0" y="99910"/>
                  </a:lnTo>
                  <a:lnTo>
                    <a:pt x="0" y="2005457"/>
                  </a:lnTo>
                  <a:lnTo>
                    <a:pt x="7835" y="2044357"/>
                  </a:lnTo>
                  <a:lnTo>
                    <a:pt x="29248" y="2076119"/>
                  </a:lnTo>
                  <a:lnTo>
                    <a:pt x="61010" y="2097519"/>
                  </a:lnTo>
                  <a:lnTo>
                    <a:pt x="99923" y="2105367"/>
                  </a:lnTo>
                  <a:lnTo>
                    <a:pt x="5065319" y="2105367"/>
                  </a:lnTo>
                  <a:lnTo>
                    <a:pt x="5104231" y="2097506"/>
                  </a:lnTo>
                  <a:lnTo>
                    <a:pt x="5135994" y="2076069"/>
                  </a:lnTo>
                  <a:lnTo>
                    <a:pt x="5157394" y="2044306"/>
                  </a:lnTo>
                  <a:lnTo>
                    <a:pt x="5165242" y="2005457"/>
                  </a:lnTo>
                  <a:lnTo>
                    <a:pt x="5165242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0167" y="4973920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417207" y="4966303"/>
            <a:ext cx="5180965" cy="2120900"/>
            <a:chOff x="7417207" y="4966303"/>
            <a:chExt cx="5180965" cy="2120900"/>
          </a:xfrm>
        </p:grpSpPr>
        <p:sp>
          <p:nvSpPr>
            <p:cNvPr id="12" name="object 12"/>
            <p:cNvSpPr/>
            <p:nvPr/>
          </p:nvSpPr>
          <p:spPr>
            <a:xfrm>
              <a:off x="7424814" y="4973929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5165255" y="99910"/>
                  </a:moveTo>
                  <a:lnTo>
                    <a:pt x="5157406" y="60998"/>
                  </a:lnTo>
                  <a:lnTo>
                    <a:pt x="5136007" y="29248"/>
                  </a:lnTo>
                  <a:lnTo>
                    <a:pt x="5104244" y="7848"/>
                  </a:lnTo>
                  <a:lnTo>
                    <a:pt x="5065331" y="0"/>
                  </a:lnTo>
                  <a:lnTo>
                    <a:pt x="99936" y="0"/>
                  </a:lnTo>
                  <a:lnTo>
                    <a:pt x="61023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2005457"/>
                  </a:lnTo>
                  <a:lnTo>
                    <a:pt x="7848" y="2044357"/>
                  </a:lnTo>
                  <a:lnTo>
                    <a:pt x="29260" y="2076119"/>
                  </a:lnTo>
                  <a:lnTo>
                    <a:pt x="61023" y="2097519"/>
                  </a:lnTo>
                  <a:lnTo>
                    <a:pt x="99936" y="2105367"/>
                  </a:lnTo>
                  <a:lnTo>
                    <a:pt x="5065331" y="2105367"/>
                  </a:lnTo>
                  <a:lnTo>
                    <a:pt x="5104244" y="2097506"/>
                  </a:lnTo>
                  <a:lnTo>
                    <a:pt x="5136007" y="2076069"/>
                  </a:lnTo>
                  <a:lnTo>
                    <a:pt x="5157406" y="2044306"/>
                  </a:lnTo>
                  <a:lnTo>
                    <a:pt x="5165255" y="2005457"/>
                  </a:lnTo>
                  <a:lnTo>
                    <a:pt x="5165255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24825" y="4973920"/>
              <a:ext cx="5165725" cy="2105660"/>
            </a:xfrm>
            <a:custGeom>
              <a:avLst/>
              <a:gdLst/>
              <a:ahLst/>
              <a:cxnLst/>
              <a:rect l="l" t="t" r="r" b="b"/>
              <a:pathLst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  <a:path w="5165725" h="2105659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5065320" y="0"/>
                  </a:lnTo>
                  <a:lnTo>
                    <a:pt x="5104235" y="7845"/>
                  </a:lnTo>
                  <a:lnTo>
                    <a:pt x="5135996" y="29246"/>
                  </a:lnTo>
                  <a:lnTo>
                    <a:pt x="5157401" y="61002"/>
                  </a:lnTo>
                  <a:lnTo>
                    <a:pt x="5165247" y="99910"/>
                  </a:lnTo>
                  <a:lnTo>
                    <a:pt x="5165247" y="2005456"/>
                  </a:lnTo>
                  <a:lnTo>
                    <a:pt x="5157401" y="2044311"/>
                  </a:lnTo>
                  <a:lnTo>
                    <a:pt x="5135996" y="2076073"/>
                  </a:lnTo>
                  <a:lnTo>
                    <a:pt x="5104235" y="2097504"/>
                  </a:lnTo>
                  <a:lnTo>
                    <a:pt x="5065320" y="2105367"/>
                  </a:lnTo>
                  <a:lnTo>
                    <a:pt x="99927" y="2105367"/>
                  </a:lnTo>
                  <a:lnTo>
                    <a:pt x="61012" y="2097522"/>
                  </a:lnTo>
                  <a:lnTo>
                    <a:pt x="29251" y="2076120"/>
                  </a:lnTo>
                  <a:lnTo>
                    <a:pt x="7846" y="2044365"/>
                  </a:lnTo>
                  <a:lnTo>
                    <a:pt x="0" y="2005456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17213" y="1077340"/>
            <a:ext cx="999807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80" dirty="0"/>
              <a:t>K</a:t>
            </a:r>
            <a:r>
              <a:rPr spc="-229" dirty="0"/>
              <a:t>e</a:t>
            </a:r>
            <a:r>
              <a:rPr spc="-395" dirty="0"/>
              <a:t>y</a:t>
            </a:r>
            <a:r>
              <a:rPr spc="-560" dirty="0"/>
              <a:t> </a:t>
            </a:r>
            <a:r>
              <a:rPr spc="-360" dirty="0"/>
              <a:t>C</a:t>
            </a:r>
            <a:r>
              <a:rPr spc="-229" dirty="0"/>
              <a:t>o</a:t>
            </a:r>
            <a:r>
              <a:rPr spc="-455" dirty="0"/>
              <a:t>m</a:t>
            </a:r>
            <a:r>
              <a:rPr spc="-215" dirty="0"/>
              <a:t>p</a:t>
            </a:r>
            <a:r>
              <a:rPr spc="-229" dirty="0"/>
              <a:t>o</a:t>
            </a:r>
            <a:r>
              <a:rPr spc="-310" dirty="0"/>
              <a:t>n</a:t>
            </a:r>
            <a:r>
              <a:rPr spc="-229" dirty="0"/>
              <a:t>e</a:t>
            </a:r>
            <a:r>
              <a:rPr spc="-310" dirty="0"/>
              <a:t>n</a:t>
            </a:r>
            <a:r>
              <a:rPr spc="-220" dirty="0"/>
              <a:t>t</a:t>
            </a:r>
            <a:r>
              <a:rPr spc="-140" dirty="0"/>
              <a:t>s</a:t>
            </a:r>
            <a:r>
              <a:rPr spc="-560" dirty="0"/>
              <a:t> </a:t>
            </a:r>
            <a:r>
              <a:rPr spc="-229" dirty="0"/>
              <a:t>o</a:t>
            </a:r>
            <a:r>
              <a:rPr spc="-114" dirty="0"/>
              <a:t>f</a:t>
            </a:r>
            <a:r>
              <a:rPr spc="-560" dirty="0"/>
              <a:t> </a:t>
            </a:r>
            <a:r>
              <a:rPr spc="-280" dirty="0"/>
              <a:t>a</a:t>
            </a:r>
            <a:r>
              <a:rPr spc="-560" dirty="0"/>
              <a:t> </a:t>
            </a:r>
            <a:r>
              <a:rPr spc="-470" dirty="0"/>
              <a:t>S</a:t>
            </a:r>
            <a:r>
              <a:rPr spc="-220" dirty="0"/>
              <a:t>t</a:t>
            </a:r>
            <a:r>
              <a:rPr spc="-315" dirty="0"/>
              <a:t>a</a:t>
            </a:r>
            <a:r>
              <a:rPr spc="-290" dirty="0"/>
              <a:t>r</a:t>
            </a:r>
            <a:r>
              <a:rPr spc="-220" dirty="0"/>
              <a:t>t</a:t>
            </a:r>
            <a:r>
              <a:rPr spc="-310" dirty="0"/>
              <a:t>u</a:t>
            </a:r>
            <a:r>
              <a:rPr spc="-180" dirty="0"/>
              <a:t>p</a:t>
            </a:r>
            <a:r>
              <a:rPr spc="-560" dirty="0"/>
              <a:t> </a:t>
            </a:r>
            <a:r>
              <a:rPr spc="-240" dirty="0"/>
              <a:t>E</a:t>
            </a:r>
            <a:r>
              <a:rPr spc="-105" dirty="0"/>
              <a:t>c</a:t>
            </a:r>
            <a:r>
              <a:rPr spc="-229" dirty="0"/>
              <a:t>o</a:t>
            </a:r>
            <a:r>
              <a:rPr spc="-175" dirty="0"/>
              <a:t>s</a:t>
            </a:r>
            <a:r>
              <a:rPr spc="-430" dirty="0"/>
              <a:t>y</a:t>
            </a:r>
            <a:r>
              <a:rPr spc="-175" dirty="0"/>
              <a:t>s</a:t>
            </a:r>
            <a:r>
              <a:rPr spc="-220" dirty="0"/>
              <a:t>t</a:t>
            </a:r>
            <a:r>
              <a:rPr spc="-229" dirty="0"/>
              <a:t>e</a:t>
            </a:r>
            <a:r>
              <a:rPr spc="-420" dirty="0"/>
              <a:t>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42679" y="2493761"/>
            <a:ext cx="4511675" cy="1639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cc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3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3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21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 algn="just">
              <a:lnSpc>
                <a:spcPct val="132100"/>
              </a:lnSpc>
              <a:spcBef>
                <a:spcPts val="1764"/>
              </a:spcBef>
            </a:pP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A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pool of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skilled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professionals,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mentors,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 advisors empowers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startups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with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knowledge,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3186" y="2493761"/>
            <a:ext cx="4428490" cy="200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9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4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2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21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4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700"/>
              </a:lnSpc>
              <a:spcBef>
                <a:spcPts val="1735"/>
              </a:spcBef>
            </a:pP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Catalyzing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innovation,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co-working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spaces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6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a 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nm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3186" y="5180585"/>
            <a:ext cx="3780154" cy="1638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Solid</a:t>
            </a:r>
            <a:r>
              <a:rPr sz="2150" spc="-31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Support</a:t>
            </a:r>
            <a:r>
              <a:rPr sz="2150" spc="-31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Infrastructure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64"/>
              </a:spcBef>
            </a:pP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Strong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networks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legal,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financial,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6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marketing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services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offer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startups the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essential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resources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for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success.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2679" y="5180585"/>
            <a:ext cx="4291965" cy="1638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Vibrant</a:t>
            </a:r>
            <a:r>
              <a:rPr sz="2150" spc="-3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0" dirty="0">
                <a:solidFill>
                  <a:srgbClr val="262525"/>
                </a:solidFill>
                <a:latin typeface="Verdana"/>
                <a:cs typeface="Verdana"/>
              </a:rPr>
              <a:t>Culture</a:t>
            </a:r>
            <a:r>
              <a:rPr sz="2150" spc="-3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of</a:t>
            </a:r>
            <a:r>
              <a:rPr sz="2150" spc="-3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Entrepreneurship</a:t>
            </a:r>
            <a:endParaRPr sz="2150">
              <a:latin typeface="Verdana"/>
              <a:cs typeface="Verdana"/>
            </a:endParaRPr>
          </a:p>
          <a:p>
            <a:pPr marL="12700" marR="163195">
              <a:lnSpc>
                <a:spcPct val="132100"/>
              </a:lnSpc>
              <a:spcBef>
                <a:spcPts val="1764"/>
              </a:spcBef>
            </a:pP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Communities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that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celebrate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risk-taking,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213" y="1734566"/>
            <a:ext cx="8472170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70"/>
              </a:lnSpc>
            </a:pPr>
            <a:r>
              <a:rPr spc="-225" dirty="0"/>
              <a:t>Role</a:t>
            </a:r>
            <a:r>
              <a:rPr spc="155" dirty="0"/>
              <a:t> </a:t>
            </a:r>
            <a:r>
              <a:rPr spc="-200" dirty="0"/>
              <a:t>of</a:t>
            </a:r>
            <a:r>
              <a:rPr spc="160" dirty="0"/>
              <a:t> </a:t>
            </a:r>
            <a:r>
              <a:rPr spc="-355" dirty="0"/>
              <a:t>Government</a:t>
            </a:r>
            <a:r>
              <a:rPr spc="160" dirty="0"/>
              <a:t> </a:t>
            </a:r>
            <a:r>
              <a:rPr spc="-130" dirty="0"/>
              <a:t>&amp;</a:t>
            </a:r>
            <a:r>
              <a:rPr spc="160" dirty="0"/>
              <a:t> </a:t>
            </a:r>
            <a:r>
              <a:rPr spc="-330" dirty="0"/>
              <a:t>Supporting </a:t>
            </a:r>
            <a:r>
              <a:rPr spc="-1515" dirty="0"/>
              <a:t> </a:t>
            </a:r>
            <a:r>
              <a:rPr spc="-175" dirty="0"/>
              <a:t>I</a:t>
            </a:r>
            <a:r>
              <a:rPr spc="-365" dirty="0"/>
              <a:t>n</a:t>
            </a:r>
            <a:r>
              <a:rPr spc="-140" dirty="0"/>
              <a:t>s</a:t>
            </a:r>
            <a:r>
              <a:rPr spc="-675" dirty="0"/>
              <a:t> </a:t>
            </a:r>
            <a:r>
              <a:rPr spc="-275" dirty="0"/>
              <a:t>t</a:t>
            </a:r>
            <a:r>
              <a:rPr spc="-195" dirty="0"/>
              <a:t>i</a:t>
            </a:r>
            <a:r>
              <a:rPr spc="-275" dirty="0"/>
              <a:t>t</a:t>
            </a:r>
            <a:r>
              <a:rPr spc="-365" dirty="0"/>
              <a:t>u</a:t>
            </a:r>
            <a:r>
              <a:rPr spc="-275" dirty="0"/>
              <a:t>t</a:t>
            </a:r>
            <a:r>
              <a:rPr spc="-195" dirty="0"/>
              <a:t>i</a:t>
            </a:r>
            <a:r>
              <a:rPr spc="-285" dirty="0"/>
              <a:t>o</a:t>
            </a:r>
            <a:r>
              <a:rPr spc="-365" dirty="0"/>
              <a:t>n</a:t>
            </a:r>
            <a:r>
              <a:rPr spc="-1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7213" y="3723975"/>
            <a:ext cx="2901315" cy="244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210" dirty="0">
                <a:solidFill>
                  <a:srgbClr val="312E2A"/>
                </a:solidFill>
                <a:latin typeface="Verdana"/>
                <a:cs typeface="Verdana"/>
              </a:rPr>
              <a:t>Government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32000"/>
              </a:lnSpc>
              <a:spcBef>
                <a:spcPts val="2025"/>
              </a:spcBef>
            </a:pP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nm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r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587" y="3723975"/>
            <a:ext cx="2955290" cy="244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40" dirty="0">
                <a:solidFill>
                  <a:srgbClr val="312E2A"/>
                </a:solidFill>
                <a:latin typeface="Verdana"/>
                <a:cs typeface="Verdana"/>
              </a:rPr>
              <a:t>Investors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32000"/>
              </a:lnSpc>
              <a:spcBef>
                <a:spcPts val="2025"/>
              </a:spcBef>
            </a:pP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g 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startups.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3962" y="3701323"/>
            <a:ext cx="2419350" cy="28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5640">
              <a:lnSpc>
                <a:spcPct val="106300"/>
              </a:lnSpc>
              <a:spcBef>
                <a:spcPts val="100"/>
              </a:spcBef>
            </a:pPr>
            <a:r>
              <a:rPr sz="2600" spc="-135" dirty="0">
                <a:solidFill>
                  <a:srgbClr val="312E2A"/>
                </a:solidFill>
                <a:latin typeface="Verdana"/>
                <a:cs typeface="Verdana"/>
              </a:rPr>
              <a:t>Academic </a:t>
            </a:r>
            <a:r>
              <a:rPr sz="2600" spc="-13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600" spc="-215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600" spc="-85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2600" spc="-40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600" spc="-114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600" spc="-16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600" spc="-215" dirty="0">
                <a:solidFill>
                  <a:srgbClr val="312E2A"/>
                </a:solidFill>
                <a:latin typeface="Verdana"/>
                <a:cs typeface="Verdana"/>
              </a:rPr>
              <a:t>u</a:t>
            </a:r>
            <a:r>
              <a:rPr sz="2600" spc="-16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600" spc="-114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600" spc="-170" dirty="0">
                <a:solidFill>
                  <a:srgbClr val="312E2A"/>
                </a:solidFill>
                <a:latin typeface="Verdana"/>
                <a:cs typeface="Verdana"/>
              </a:rPr>
              <a:t>o</a:t>
            </a:r>
            <a:r>
              <a:rPr sz="2600" spc="-215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600" spc="-85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985"/>
              </a:spcBef>
            </a:pP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ee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n 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kn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development.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9462" y="1794547"/>
            <a:ext cx="43180" cy="5774055"/>
          </a:xfrm>
          <a:custGeom>
            <a:avLst/>
            <a:gdLst/>
            <a:ahLst/>
            <a:cxnLst/>
            <a:rect l="l" t="t" r="r" b="b"/>
            <a:pathLst>
              <a:path w="43180" h="5774055">
                <a:moveTo>
                  <a:pt x="42672" y="0"/>
                </a:moveTo>
                <a:lnTo>
                  <a:pt x="0" y="0"/>
                </a:lnTo>
                <a:lnTo>
                  <a:pt x="0" y="5773763"/>
                </a:lnTo>
                <a:lnTo>
                  <a:pt x="42672" y="5773763"/>
                </a:lnTo>
                <a:lnTo>
                  <a:pt x="42672" y="0"/>
                </a:lnTo>
                <a:close/>
              </a:path>
            </a:pathLst>
          </a:custGeom>
          <a:solidFill>
            <a:srgbClr val="D0D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14828" y="1962116"/>
            <a:ext cx="1283335" cy="514984"/>
            <a:chOff x="2114828" y="1962116"/>
            <a:chExt cx="1283335" cy="514984"/>
          </a:xfrm>
        </p:grpSpPr>
        <p:sp>
          <p:nvSpPr>
            <p:cNvPr id="4" name="object 4"/>
            <p:cNvSpPr/>
            <p:nvPr/>
          </p:nvSpPr>
          <p:spPr>
            <a:xfrm>
              <a:off x="2620683" y="2196731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39" h="43180">
                  <a:moveTo>
                    <a:pt x="777074" y="0"/>
                  </a:moveTo>
                  <a:lnTo>
                    <a:pt x="0" y="0"/>
                  </a:lnTo>
                  <a:lnTo>
                    <a:pt x="0" y="42659"/>
                  </a:lnTo>
                  <a:lnTo>
                    <a:pt x="777074" y="42659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436" y="196974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4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35"/>
                  </a:lnTo>
                  <a:lnTo>
                    <a:pt x="399834" y="0"/>
                  </a:lnTo>
                  <a:lnTo>
                    <a:pt x="99936" y="0"/>
                  </a:lnTo>
                  <a:lnTo>
                    <a:pt x="61010" y="7835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70"/>
                  </a:lnTo>
                  <a:lnTo>
                    <a:pt x="29248" y="470433"/>
                  </a:lnTo>
                  <a:lnTo>
                    <a:pt x="61010" y="491832"/>
                  </a:lnTo>
                  <a:lnTo>
                    <a:pt x="99936" y="499681"/>
                  </a:lnTo>
                  <a:lnTo>
                    <a:pt x="399834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70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446" y="196973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4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80" h="499744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14828" y="3960845"/>
            <a:ext cx="1283335" cy="514984"/>
            <a:chOff x="2114828" y="3960845"/>
            <a:chExt cx="1283335" cy="514984"/>
          </a:xfrm>
        </p:grpSpPr>
        <p:sp>
          <p:nvSpPr>
            <p:cNvPr id="8" name="object 8"/>
            <p:cNvSpPr/>
            <p:nvPr/>
          </p:nvSpPr>
          <p:spPr>
            <a:xfrm>
              <a:off x="2620683" y="4195457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39" h="43179">
                  <a:moveTo>
                    <a:pt x="777074" y="0"/>
                  </a:moveTo>
                  <a:lnTo>
                    <a:pt x="0" y="0"/>
                  </a:lnTo>
                  <a:lnTo>
                    <a:pt x="0" y="42659"/>
                  </a:lnTo>
                  <a:lnTo>
                    <a:pt x="777074" y="42659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436" y="3968470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48"/>
                  </a:lnTo>
                  <a:lnTo>
                    <a:pt x="399834" y="0"/>
                  </a:lnTo>
                  <a:lnTo>
                    <a:pt x="99936" y="0"/>
                  </a:lnTo>
                  <a:lnTo>
                    <a:pt x="61010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33"/>
                  </a:lnTo>
                  <a:lnTo>
                    <a:pt x="61010" y="491832"/>
                  </a:lnTo>
                  <a:lnTo>
                    <a:pt x="99936" y="499681"/>
                  </a:lnTo>
                  <a:lnTo>
                    <a:pt x="399834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83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2446" y="39684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114828" y="5959573"/>
            <a:ext cx="1283335" cy="514984"/>
            <a:chOff x="2114828" y="5959573"/>
            <a:chExt cx="1283335" cy="514984"/>
          </a:xfrm>
        </p:grpSpPr>
        <p:sp>
          <p:nvSpPr>
            <p:cNvPr id="12" name="object 12"/>
            <p:cNvSpPr/>
            <p:nvPr/>
          </p:nvSpPr>
          <p:spPr>
            <a:xfrm>
              <a:off x="2620683" y="6194183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39" h="43179">
                  <a:moveTo>
                    <a:pt x="777074" y="0"/>
                  </a:moveTo>
                  <a:lnTo>
                    <a:pt x="0" y="0"/>
                  </a:lnTo>
                  <a:lnTo>
                    <a:pt x="0" y="42659"/>
                  </a:lnTo>
                  <a:lnTo>
                    <a:pt x="777074" y="42659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2436" y="5967196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48"/>
                  </a:lnTo>
                  <a:lnTo>
                    <a:pt x="399834" y="0"/>
                  </a:lnTo>
                  <a:lnTo>
                    <a:pt x="99936" y="0"/>
                  </a:lnTo>
                  <a:lnTo>
                    <a:pt x="61010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33"/>
                  </a:lnTo>
                  <a:lnTo>
                    <a:pt x="61010" y="491832"/>
                  </a:lnTo>
                  <a:lnTo>
                    <a:pt x="99936" y="499681"/>
                  </a:lnTo>
                  <a:lnTo>
                    <a:pt x="399834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83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2446" y="5967190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2"/>
                  </a:lnTo>
                  <a:lnTo>
                    <a:pt x="99927" y="499682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80"/>
                  </a:lnTo>
                  <a:lnTo>
                    <a:pt x="0" y="399771"/>
                  </a:lnTo>
                  <a:lnTo>
                    <a:pt x="0" y="99910"/>
                  </a:lnTo>
                  <a:close/>
                </a:path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2"/>
                  </a:lnTo>
                  <a:lnTo>
                    <a:pt x="99927" y="499682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80"/>
                  </a:lnTo>
                  <a:lnTo>
                    <a:pt x="0" y="399771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17213" y="664487"/>
            <a:ext cx="1018095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I</a:t>
            </a:r>
            <a:r>
              <a:rPr spc="-480" dirty="0"/>
              <a:t>m</a:t>
            </a:r>
            <a:r>
              <a:rPr spc="-240" dirty="0"/>
              <a:t>p</a:t>
            </a:r>
            <a:r>
              <a:rPr spc="-254" dirty="0"/>
              <a:t>o</a:t>
            </a:r>
            <a:r>
              <a:rPr spc="-315" dirty="0"/>
              <a:t>r</a:t>
            </a:r>
            <a:r>
              <a:rPr spc="-245" dirty="0"/>
              <a:t>t</a:t>
            </a:r>
            <a:r>
              <a:rPr spc="-340" dirty="0"/>
              <a:t>a</a:t>
            </a:r>
            <a:r>
              <a:rPr spc="-335" dirty="0"/>
              <a:t>n</a:t>
            </a:r>
            <a:r>
              <a:rPr spc="-130" dirty="0"/>
              <a:t>c</a:t>
            </a:r>
            <a:r>
              <a:rPr spc="-195" dirty="0"/>
              <a:t>e</a:t>
            </a:r>
            <a:r>
              <a:rPr spc="-615" dirty="0"/>
              <a:t> </a:t>
            </a:r>
            <a:r>
              <a:rPr spc="-254" dirty="0"/>
              <a:t>o</a:t>
            </a:r>
            <a:r>
              <a:rPr spc="-114" dirty="0"/>
              <a:t>f</a:t>
            </a:r>
            <a:r>
              <a:rPr spc="-615" dirty="0"/>
              <a:t> </a:t>
            </a:r>
            <a:r>
              <a:rPr spc="-245" dirty="0"/>
              <a:t>T</a:t>
            </a:r>
            <a:r>
              <a:rPr spc="-340" dirty="0"/>
              <a:t>a</a:t>
            </a:r>
            <a:r>
              <a:rPr spc="-65" dirty="0"/>
              <a:t>l</a:t>
            </a:r>
            <a:r>
              <a:rPr spc="-254" dirty="0"/>
              <a:t>e</a:t>
            </a:r>
            <a:r>
              <a:rPr spc="-335" dirty="0"/>
              <a:t>n</a:t>
            </a:r>
            <a:r>
              <a:rPr spc="-185" dirty="0"/>
              <a:t>t</a:t>
            </a:r>
            <a:r>
              <a:rPr spc="-615" dirty="0"/>
              <a:t> </a:t>
            </a:r>
            <a:r>
              <a:rPr spc="-130" dirty="0"/>
              <a:t>&amp;</a:t>
            </a:r>
            <a:r>
              <a:rPr spc="-615" dirty="0"/>
              <a:t> </a:t>
            </a:r>
            <a:r>
              <a:rPr spc="-495" dirty="0"/>
              <a:t>S</a:t>
            </a:r>
            <a:r>
              <a:rPr spc="-335" dirty="0"/>
              <a:t>k</a:t>
            </a:r>
            <a:r>
              <a:rPr spc="-165" dirty="0"/>
              <a:t>i</a:t>
            </a:r>
            <a:r>
              <a:rPr spc="-65" dirty="0"/>
              <a:t>l</a:t>
            </a:r>
            <a:r>
              <a:rPr spc="-5" dirty="0"/>
              <a:t>l</a:t>
            </a:r>
            <a:r>
              <a:rPr spc="-615" dirty="0"/>
              <a:t> </a:t>
            </a:r>
            <a:r>
              <a:rPr spc="-480" dirty="0"/>
              <a:t>D</a:t>
            </a:r>
            <a:r>
              <a:rPr spc="-254" dirty="0"/>
              <a:t>e</a:t>
            </a:r>
            <a:r>
              <a:rPr spc="-484" dirty="0"/>
              <a:t>v</a:t>
            </a:r>
            <a:r>
              <a:rPr spc="-254" dirty="0"/>
              <a:t>e</a:t>
            </a:r>
            <a:r>
              <a:rPr spc="-65" dirty="0"/>
              <a:t>l</a:t>
            </a:r>
            <a:r>
              <a:rPr spc="-254" dirty="0"/>
              <a:t>o</a:t>
            </a:r>
            <a:r>
              <a:rPr spc="-240" dirty="0"/>
              <a:t>p</a:t>
            </a:r>
            <a:r>
              <a:rPr spc="-480" dirty="0"/>
              <a:t>m</a:t>
            </a:r>
            <a:r>
              <a:rPr spc="-254" dirty="0"/>
              <a:t>e</a:t>
            </a:r>
            <a:r>
              <a:rPr spc="-335" dirty="0"/>
              <a:t>n</a:t>
            </a:r>
            <a:r>
              <a:rPr spc="-185" dirty="0"/>
              <a:t>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91845" y="2034155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2969" y="2028126"/>
            <a:ext cx="8303895" cy="127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3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23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2150" spc="-55" dirty="0">
                <a:solidFill>
                  <a:srgbClr val="262525"/>
                </a:solidFill>
                <a:latin typeface="Verdana"/>
                <a:cs typeface="Verdana"/>
              </a:rPr>
              <a:t>cc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15"/>
              </a:spcBef>
            </a:pP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Equipping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entrepreneurs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 with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business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acumen,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leadership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skills,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technological </a:t>
            </a:r>
            <a:r>
              <a:rPr sz="1750" spc="-6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2969" y="6029007"/>
            <a:ext cx="8348980" cy="127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to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ip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etwo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5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10"/>
              </a:spcBef>
            </a:pP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Experienced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mentors and networking events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facilitate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learning,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growth,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valuable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connections.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2969" y="4028500"/>
            <a:ext cx="8391525" cy="1279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14" dirty="0">
                <a:solidFill>
                  <a:srgbClr val="262525"/>
                </a:solidFill>
                <a:latin typeface="Verdana"/>
                <a:cs typeface="Verdana"/>
              </a:rPr>
              <a:t>Education</a:t>
            </a:r>
            <a:r>
              <a:rPr sz="2150" spc="-3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2150" spc="-2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Training</a:t>
            </a:r>
            <a:r>
              <a:rPr sz="2150" spc="-2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62525"/>
                </a:solidFill>
                <a:latin typeface="Verdana"/>
                <a:cs typeface="Verdana"/>
              </a:rPr>
              <a:t>Programs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15"/>
              </a:spcBef>
            </a:pP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Startup-specific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educational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initiatives develop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entrepreneurial mindsets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and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provide </a:t>
            </a:r>
            <a:r>
              <a:rPr sz="1750" spc="-6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practical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knowledge.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7461" y="4033670"/>
            <a:ext cx="2254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7461" y="6034053"/>
            <a:ext cx="2254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2877311"/>
            <a:ext cx="3295649" cy="2038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232" y="2877311"/>
            <a:ext cx="6924674" cy="2038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7213" y="974357"/>
            <a:ext cx="7858759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90"/>
              </a:lnSpc>
            </a:pPr>
            <a:r>
              <a:rPr spc="-240" dirty="0"/>
              <a:t>A</a:t>
            </a:r>
            <a:r>
              <a:rPr spc="-135" dirty="0"/>
              <a:t>cc</a:t>
            </a:r>
            <a:r>
              <a:rPr spc="-260" dirty="0"/>
              <a:t>e</a:t>
            </a:r>
            <a:r>
              <a:rPr spc="-204" dirty="0"/>
              <a:t>s</a:t>
            </a:r>
            <a:r>
              <a:rPr spc="-140" dirty="0"/>
              <a:t>s</a:t>
            </a:r>
            <a:r>
              <a:rPr spc="-625" dirty="0"/>
              <a:t> </a:t>
            </a:r>
            <a:r>
              <a:rPr spc="-250" dirty="0"/>
              <a:t>t</a:t>
            </a:r>
            <a:r>
              <a:rPr spc="-195" dirty="0"/>
              <a:t>o</a:t>
            </a:r>
            <a:r>
              <a:rPr spc="-625" dirty="0"/>
              <a:t> </a:t>
            </a:r>
            <a:r>
              <a:rPr spc="-125" dirty="0"/>
              <a:t>F</a:t>
            </a:r>
            <a:r>
              <a:rPr spc="-340" dirty="0"/>
              <a:t>un</a:t>
            </a:r>
            <a:r>
              <a:rPr spc="-245" dirty="0"/>
              <a:t>d</a:t>
            </a:r>
            <a:r>
              <a:rPr spc="-170" dirty="0"/>
              <a:t>i</a:t>
            </a:r>
            <a:r>
              <a:rPr spc="-340" dirty="0"/>
              <a:t>n</a:t>
            </a:r>
            <a:r>
              <a:rPr spc="-405" dirty="0"/>
              <a:t>g</a:t>
            </a:r>
            <a:r>
              <a:rPr spc="-625" dirty="0"/>
              <a:t> </a:t>
            </a:r>
            <a:r>
              <a:rPr spc="-130" dirty="0"/>
              <a:t>&amp;</a:t>
            </a:r>
            <a:r>
              <a:rPr spc="-625" dirty="0"/>
              <a:t> </a:t>
            </a:r>
            <a:r>
              <a:rPr spc="-150" dirty="0"/>
              <a:t>I</a:t>
            </a:r>
            <a:r>
              <a:rPr spc="-340" dirty="0"/>
              <a:t>n</a:t>
            </a:r>
            <a:r>
              <a:rPr spc="-495" dirty="0"/>
              <a:t>v</a:t>
            </a:r>
            <a:r>
              <a:rPr spc="-260" dirty="0"/>
              <a:t>e</a:t>
            </a:r>
            <a:r>
              <a:rPr spc="-204" dirty="0"/>
              <a:t>s</a:t>
            </a:r>
            <a:r>
              <a:rPr spc="-250" dirty="0"/>
              <a:t>t</a:t>
            </a:r>
            <a:r>
              <a:rPr spc="-484" dirty="0"/>
              <a:t>m</a:t>
            </a:r>
            <a:r>
              <a:rPr spc="-260" dirty="0"/>
              <a:t>e</a:t>
            </a:r>
            <a:r>
              <a:rPr spc="-340" dirty="0"/>
              <a:t>n</a:t>
            </a:r>
            <a:r>
              <a:rPr spc="-170" dirty="0"/>
              <a:t>t  </a:t>
            </a:r>
            <a:r>
              <a:rPr spc="-280" dirty="0"/>
              <a:t>Opportunities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7213" y="5164841"/>
            <a:ext cx="2822575" cy="1991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80" dirty="0">
                <a:solidFill>
                  <a:srgbClr val="312E2A"/>
                </a:solidFill>
                <a:latin typeface="Verdana"/>
                <a:cs typeface="Verdana"/>
              </a:rPr>
              <a:t>V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ur</a:t>
            </a:r>
            <a:r>
              <a:rPr sz="2150" spc="-8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150" spc="-185" dirty="0">
                <a:solidFill>
                  <a:srgbClr val="312E2A"/>
                </a:solidFill>
                <a:latin typeface="Verdana"/>
                <a:cs typeface="Verdana"/>
              </a:rPr>
              <a:t>C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312E2A"/>
                </a:solidFill>
                <a:latin typeface="Verdana"/>
                <a:cs typeface="Verdana"/>
              </a:rPr>
              <a:t>p</a:t>
            </a:r>
            <a:r>
              <a:rPr sz="2150" spc="-85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2150" dirty="0">
                <a:solidFill>
                  <a:srgbClr val="312E2A"/>
                </a:solidFill>
                <a:latin typeface="Verdana"/>
                <a:cs typeface="Verdana"/>
              </a:rPr>
              <a:t>l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70"/>
              </a:spcBef>
            </a:pP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1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1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7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133" y="5164194"/>
            <a:ext cx="2854960" cy="2344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10" dirty="0">
                <a:solidFill>
                  <a:srgbClr val="312E2A"/>
                </a:solidFill>
                <a:latin typeface="Verdana"/>
                <a:cs typeface="Verdana"/>
              </a:rPr>
              <a:t>A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229" dirty="0">
                <a:solidFill>
                  <a:srgbClr val="312E2A"/>
                </a:solidFill>
                <a:latin typeface="Verdana"/>
                <a:cs typeface="Verdana"/>
              </a:rPr>
              <a:t>g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dirty="0">
                <a:solidFill>
                  <a:srgbClr val="312E2A"/>
                </a:solidFill>
                <a:latin typeface="Verdana"/>
                <a:cs typeface="Verdana"/>
              </a:rPr>
              <a:t>l</a:t>
            </a:r>
            <a:r>
              <a:rPr sz="2150" spc="-315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150" spc="-75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240" dirty="0">
                <a:solidFill>
                  <a:srgbClr val="312E2A"/>
                </a:solidFill>
                <a:latin typeface="Verdana"/>
                <a:cs typeface="Verdana"/>
              </a:rPr>
              <a:t>v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e</a:t>
            </a:r>
            <a:r>
              <a:rPr sz="2150" spc="-10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r>
              <a:rPr sz="2150" spc="-120" dirty="0">
                <a:solidFill>
                  <a:srgbClr val="312E2A"/>
                </a:solidFill>
                <a:latin typeface="Verdana"/>
                <a:cs typeface="Verdana"/>
              </a:rPr>
              <a:t>t</a:t>
            </a:r>
            <a:r>
              <a:rPr sz="2150" spc="-125" dirty="0">
                <a:solidFill>
                  <a:srgbClr val="312E2A"/>
                </a:solidFill>
                <a:latin typeface="Verdana"/>
                <a:cs typeface="Verdana"/>
              </a:rPr>
              <a:t>o</a:t>
            </a:r>
            <a:r>
              <a:rPr sz="2150" spc="-160" dirty="0">
                <a:solidFill>
                  <a:srgbClr val="312E2A"/>
                </a:solidFill>
                <a:latin typeface="Verdana"/>
                <a:cs typeface="Verdana"/>
              </a:rPr>
              <a:t>r</a:t>
            </a:r>
            <a:r>
              <a:rPr sz="2150" spc="-60" dirty="0">
                <a:solidFill>
                  <a:srgbClr val="312E2A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770"/>
              </a:spcBef>
            </a:pP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x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3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2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7302" y="5164194"/>
            <a:ext cx="3023870" cy="200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45" dirty="0">
                <a:solidFill>
                  <a:srgbClr val="312E2A"/>
                </a:solidFill>
                <a:latin typeface="Verdana"/>
                <a:cs typeface="Verdana"/>
              </a:rPr>
              <a:t>C</a:t>
            </a:r>
            <a:r>
              <a:rPr sz="2150" spc="-330" dirty="0">
                <a:solidFill>
                  <a:srgbClr val="312E2A"/>
                </a:solidFill>
                <a:latin typeface="Verdana"/>
                <a:cs typeface="Verdana"/>
              </a:rPr>
              <a:t> 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r</a:t>
            </a:r>
            <a:r>
              <a:rPr sz="2150" spc="-130" dirty="0">
                <a:solidFill>
                  <a:srgbClr val="312E2A"/>
                </a:solidFill>
                <a:latin typeface="Verdana"/>
                <a:cs typeface="Verdana"/>
              </a:rPr>
              <a:t>ow</a:t>
            </a:r>
            <a:r>
              <a:rPr sz="2150" spc="-120" dirty="0">
                <a:solidFill>
                  <a:srgbClr val="312E2A"/>
                </a:solidFill>
                <a:latin typeface="Verdana"/>
                <a:cs typeface="Verdana"/>
              </a:rPr>
              <a:t>d</a:t>
            </a:r>
            <a:r>
              <a:rPr sz="2150" spc="-95" dirty="0">
                <a:solidFill>
                  <a:srgbClr val="312E2A"/>
                </a:solidFill>
                <a:latin typeface="Verdana"/>
                <a:cs typeface="Verdana"/>
              </a:rPr>
              <a:t>f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un</a:t>
            </a:r>
            <a:r>
              <a:rPr sz="2150" spc="-120" dirty="0">
                <a:solidFill>
                  <a:srgbClr val="312E2A"/>
                </a:solidFill>
                <a:latin typeface="Verdana"/>
                <a:cs typeface="Verdana"/>
              </a:rPr>
              <a:t>d</a:t>
            </a:r>
            <a:r>
              <a:rPr sz="2150" spc="-90" dirty="0">
                <a:solidFill>
                  <a:srgbClr val="312E2A"/>
                </a:solidFill>
                <a:latin typeface="Verdana"/>
                <a:cs typeface="Verdana"/>
              </a:rPr>
              <a:t>i</a:t>
            </a:r>
            <a:r>
              <a:rPr sz="2150" spc="-165" dirty="0">
                <a:solidFill>
                  <a:srgbClr val="312E2A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312E2A"/>
                </a:solidFill>
                <a:latin typeface="Verdana"/>
                <a:cs typeface="Verdana"/>
              </a:rPr>
              <a:t>g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700"/>
              </a:lnSpc>
              <a:spcBef>
                <a:spcPts val="1730"/>
              </a:spcBef>
            </a:pP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mmun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5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g 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8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549" y="3141244"/>
            <a:ext cx="515620" cy="514984"/>
            <a:chOff x="2032549" y="3141244"/>
            <a:chExt cx="515620" cy="514984"/>
          </a:xfrm>
        </p:grpSpPr>
        <p:sp>
          <p:nvSpPr>
            <p:cNvPr id="3" name="object 3"/>
            <p:cNvSpPr/>
            <p:nvPr/>
          </p:nvSpPr>
          <p:spPr>
            <a:xfrm>
              <a:off x="2040166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499757" y="99910"/>
                  </a:moveTo>
                  <a:lnTo>
                    <a:pt x="491909" y="61010"/>
                  </a:lnTo>
                  <a:lnTo>
                    <a:pt x="470509" y="29248"/>
                  </a:lnTo>
                  <a:lnTo>
                    <a:pt x="438746" y="7848"/>
                  </a:lnTo>
                  <a:lnTo>
                    <a:pt x="399834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35" y="61010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35" y="438683"/>
                  </a:lnTo>
                  <a:lnTo>
                    <a:pt x="29248" y="470446"/>
                  </a:lnTo>
                  <a:lnTo>
                    <a:pt x="61010" y="491845"/>
                  </a:lnTo>
                  <a:lnTo>
                    <a:pt x="99923" y="499681"/>
                  </a:lnTo>
                  <a:lnTo>
                    <a:pt x="399834" y="499681"/>
                  </a:lnTo>
                  <a:lnTo>
                    <a:pt x="438746" y="491845"/>
                  </a:lnTo>
                  <a:lnTo>
                    <a:pt x="470509" y="470446"/>
                  </a:lnTo>
                  <a:lnTo>
                    <a:pt x="491909" y="438683"/>
                  </a:lnTo>
                  <a:lnTo>
                    <a:pt x="499757" y="399770"/>
                  </a:lnTo>
                  <a:lnTo>
                    <a:pt x="499757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0167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80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22321" y="3141244"/>
            <a:ext cx="515620" cy="514984"/>
            <a:chOff x="5622321" y="3141244"/>
            <a:chExt cx="515620" cy="514984"/>
          </a:xfrm>
        </p:grpSpPr>
        <p:sp>
          <p:nvSpPr>
            <p:cNvPr id="6" name="object 6"/>
            <p:cNvSpPr/>
            <p:nvPr/>
          </p:nvSpPr>
          <p:spPr>
            <a:xfrm>
              <a:off x="5629935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57" y="99910"/>
                  </a:moveTo>
                  <a:lnTo>
                    <a:pt x="491909" y="61010"/>
                  </a:lnTo>
                  <a:lnTo>
                    <a:pt x="470509" y="29248"/>
                  </a:lnTo>
                  <a:lnTo>
                    <a:pt x="438746" y="7848"/>
                  </a:lnTo>
                  <a:lnTo>
                    <a:pt x="399834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48" y="61010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46"/>
                  </a:lnTo>
                  <a:lnTo>
                    <a:pt x="61010" y="491845"/>
                  </a:lnTo>
                  <a:lnTo>
                    <a:pt x="99923" y="499681"/>
                  </a:lnTo>
                  <a:lnTo>
                    <a:pt x="399834" y="499681"/>
                  </a:lnTo>
                  <a:lnTo>
                    <a:pt x="438746" y="491845"/>
                  </a:lnTo>
                  <a:lnTo>
                    <a:pt x="470509" y="470446"/>
                  </a:lnTo>
                  <a:lnTo>
                    <a:pt x="491909" y="438683"/>
                  </a:lnTo>
                  <a:lnTo>
                    <a:pt x="499757" y="399770"/>
                  </a:lnTo>
                  <a:lnTo>
                    <a:pt x="499757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9938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3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3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3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15139" y="3141244"/>
            <a:ext cx="515620" cy="514984"/>
            <a:chOff x="9215139" y="3141244"/>
            <a:chExt cx="515620" cy="514984"/>
          </a:xfrm>
        </p:grpSpPr>
        <p:sp>
          <p:nvSpPr>
            <p:cNvPr id="9" name="object 9"/>
            <p:cNvSpPr/>
            <p:nvPr/>
          </p:nvSpPr>
          <p:spPr>
            <a:xfrm>
              <a:off x="9222753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57" y="99910"/>
                  </a:moveTo>
                  <a:lnTo>
                    <a:pt x="491921" y="61010"/>
                  </a:lnTo>
                  <a:lnTo>
                    <a:pt x="470509" y="29248"/>
                  </a:lnTo>
                  <a:lnTo>
                    <a:pt x="438746" y="7848"/>
                  </a:lnTo>
                  <a:lnTo>
                    <a:pt x="399834" y="0"/>
                  </a:lnTo>
                  <a:lnTo>
                    <a:pt x="99923" y="0"/>
                  </a:lnTo>
                  <a:lnTo>
                    <a:pt x="61010" y="7848"/>
                  </a:lnTo>
                  <a:lnTo>
                    <a:pt x="29248" y="29248"/>
                  </a:lnTo>
                  <a:lnTo>
                    <a:pt x="7848" y="61010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48" y="470446"/>
                  </a:lnTo>
                  <a:lnTo>
                    <a:pt x="61010" y="491845"/>
                  </a:lnTo>
                  <a:lnTo>
                    <a:pt x="99923" y="499681"/>
                  </a:lnTo>
                  <a:lnTo>
                    <a:pt x="399834" y="499681"/>
                  </a:lnTo>
                  <a:lnTo>
                    <a:pt x="438746" y="491845"/>
                  </a:lnTo>
                  <a:lnTo>
                    <a:pt x="470509" y="470446"/>
                  </a:lnTo>
                  <a:lnTo>
                    <a:pt x="491921" y="438683"/>
                  </a:lnTo>
                  <a:lnTo>
                    <a:pt x="499757" y="399770"/>
                  </a:lnTo>
                  <a:lnTo>
                    <a:pt x="499757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2757" y="3148862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7213" y="1955316"/>
            <a:ext cx="1011745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9" dirty="0"/>
              <a:t>Success</a:t>
            </a:r>
            <a:r>
              <a:rPr spc="-595" dirty="0"/>
              <a:t> </a:t>
            </a:r>
            <a:r>
              <a:rPr spc="-260" dirty="0"/>
              <a:t>Stories</a:t>
            </a:r>
            <a:r>
              <a:rPr spc="-590" dirty="0"/>
              <a:t> </a:t>
            </a:r>
            <a:r>
              <a:rPr spc="-285" dirty="0"/>
              <a:t>from</a:t>
            </a:r>
            <a:r>
              <a:rPr spc="-595" dirty="0"/>
              <a:t> </a:t>
            </a:r>
            <a:r>
              <a:rPr spc="-300" dirty="0"/>
              <a:t>Startup</a:t>
            </a:r>
            <a:r>
              <a:rPr spc="-590" dirty="0"/>
              <a:t> </a:t>
            </a:r>
            <a:r>
              <a:rPr spc="-254" dirty="0"/>
              <a:t>Ecosystems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08653" y="3213731"/>
            <a:ext cx="37934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80765" algn="l"/>
              </a:tabLst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1	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0310" y="3213731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9589" y="3235762"/>
            <a:ext cx="2451735" cy="3063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29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6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400"/>
              </a:lnSpc>
              <a:spcBef>
                <a:spcPts val="1695"/>
              </a:spcBef>
            </a:pP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  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db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h 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oo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App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4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n 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2553" y="3235762"/>
            <a:ext cx="2410460" cy="3063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9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2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0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400"/>
              </a:lnSpc>
              <a:spcBef>
                <a:spcPts val="1695"/>
              </a:spcBef>
            </a:pP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"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-U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p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"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m 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kn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or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breakthroughs.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25629" y="3235762"/>
            <a:ext cx="2409825" cy="3063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Bengaluru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3400"/>
              </a:lnSpc>
              <a:spcBef>
                <a:spcPts val="1695"/>
              </a:spcBef>
            </a:pP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'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a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e 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  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9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g  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5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z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d 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60" dirty="0">
                <a:solidFill>
                  <a:srgbClr val="262525"/>
                </a:solidFill>
                <a:latin typeface="Verdana"/>
                <a:cs typeface="Verdana"/>
              </a:rPr>
              <a:t>,  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mm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4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2264" y="2662897"/>
            <a:ext cx="43180" cy="4735195"/>
          </a:xfrm>
          <a:custGeom>
            <a:avLst/>
            <a:gdLst/>
            <a:ahLst/>
            <a:cxnLst/>
            <a:rect l="l" t="t" r="r" b="b"/>
            <a:pathLst>
              <a:path w="43179" h="4735195">
                <a:moveTo>
                  <a:pt x="42659" y="0"/>
                </a:moveTo>
                <a:lnTo>
                  <a:pt x="0" y="0"/>
                </a:lnTo>
                <a:lnTo>
                  <a:pt x="0" y="4734788"/>
                </a:lnTo>
                <a:lnTo>
                  <a:pt x="42659" y="4734788"/>
                </a:lnTo>
                <a:lnTo>
                  <a:pt x="42659" y="0"/>
                </a:lnTo>
                <a:close/>
              </a:path>
            </a:pathLst>
          </a:custGeom>
          <a:solidFill>
            <a:srgbClr val="D0D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57620" y="2830466"/>
            <a:ext cx="1283335" cy="514984"/>
            <a:chOff x="7057620" y="2830466"/>
            <a:chExt cx="1283335" cy="514984"/>
          </a:xfrm>
        </p:grpSpPr>
        <p:sp>
          <p:nvSpPr>
            <p:cNvPr id="4" name="object 4"/>
            <p:cNvSpPr/>
            <p:nvPr/>
          </p:nvSpPr>
          <p:spPr>
            <a:xfrm>
              <a:off x="7563472" y="3062033"/>
              <a:ext cx="777240" cy="45720"/>
            </a:xfrm>
            <a:custGeom>
              <a:avLst/>
              <a:gdLst/>
              <a:ahLst/>
              <a:cxnLst/>
              <a:rect l="l" t="t" r="r" b="b"/>
              <a:pathLst>
                <a:path w="777240" h="45719">
                  <a:moveTo>
                    <a:pt x="777074" y="0"/>
                  </a:moveTo>
                  <a:lnTo>
                    <a:pt x="0" y="0"/>
                  </a:lnTo>
                  <a:lnTo>
                    <a:pt x="0" y="45707"/>
                  </a:lnTo>
                  <a:lnTo>
                    <a:pt x="777074" y="45707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5226" y="2838093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35"/>
                  </a:lnTo>
                  <a:lnTo>
                    <a:pt x="399846" y="0"/>
                  </a:lnTo>
                  <a:lnTo>
                    <a:pt x="99936" y="0"/>
                  </a:lnTo>
                  <a:lnTo>
                    <a:pt x="61023" y="7835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70"/>
                  </a:lnTo>
                  <a:lnTo>
                    <a:pt x="29260" y="470433"/>
                  </a:lnTo>
                  <a:lnTo>
                    <a:pt x="61023" y="491832"/>
                  </a:lnTo>
                  <a:lnTo>
                    <a:pt x="99936" y="499681"/>
                  </a:lnTo>
                  <a:lnTo>
                    <a:pt x="399846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70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5238" y="283808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86641" y="3939516"/>
            <a:ext cx="1286510" cy="514984"/>
            <a:chOff x="6286641" y="3939516"/>
            <a:chExt cx="1286510" cy="514984"/>
          </a:xfrm>
        </p:grpSpPr>
        <p:sp>
          <p:nvSpPr>
            <p:cNvPr id="8" name="object 8"/>
            <p:cNvSpPr/>
            <p:nvPr/>
          </p:nvSpPr>
          <p:spPr>
            <a:xfrm>
              <a:off x="6286640" y="4174134"/>
              <a:ext cx="777240" cy="43180"/>
            </a:xfrm>
            <a:custGeom>
              <a:avLst/>
              <a:gdLst/>
              <a:ahLst/>
              <a:cxnLst/>
              <a:rect l="l" t="t" r="r" b="b"/>
              <a:pathLst>
                <a:path w="777240" h="43179">
                  <a:moveTo>
                    <a:pt x="777074" y="0"/>
                  </a:moveTo>
                  <a:lnTo>
                    <a:pt x="0" y="0"/>
                  </a:lnTo>
                  <a:lnTo>
                    <a:pt x="0" y="42646"/>
                  </a:lnTo>
                  <a:lnTo>
                    <a:pt x="777074" y="42646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5226" y="3947146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35"/>
                  </a:lnTo>
                  <a:lnTo>
                    <a:pt x="438759" y="7835"/>
                  </a:lnTo>
                  <a:lnTo>
                    <a:pt x="399846" y="0"/>
                  </a:lnTo>
                  <a:lnTo>
                    <a:pt x="99936" y="0"/>
                  </a:lnTo>
                  <a:lnTo>
                    <a:pt x="61023" y="7835"/>
                  </a:lnTo>
                  <a:lnTo>
                    <a:pt x="29260" y="29235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70"/>
                  </a:lnTo>
                  <a:lnTo>
                    <a:pt x="29260" y="470433"/>
                  </a:lnTo>
                  <a:lnTo>
                    <a:pt x="61023" y="491832"/>
                  </a:lnTo>
                  <a:lnTo>
                    <a:pt x="99936" y="499681"/>
                  </a:lnTo>
                  <a:lnTo>
                    <a:pt x="399846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70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5238" y="3947134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1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1"/>
                  </a:lnTo>
                  <a:close/>
                </a:path>
                <a:path w="500379" h="499745">
                  <a:moveTo>
                    <a:pt x="0" y="99911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1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1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057620" y="5130831"/>
            <a:ext cx="1283335" cy="514984"/>
            <a:chOff x="7057620" y="5130831"/>
            <a:chExt cx="1283335" cy="514984"/>
          </a:xfrm>
        </p:grpSpPr>
        <p:sp>
          <p:nvSpPr>
            <p:cNvPr id="12" name="object 12"/>
            <p:cNvSpPr/>
            <p:nvPr/>
          </p:nvSpPr>
          <p:spPr>
            <a:xfrm>
              <a:off x="7563472" y="5362396"/>
              <a:ext cx="777240" cy="45720"/>
            </a:xfrm>
            <a:custGeom>
              <a:avLst/>
              <a:gdLst/>
              <a:ahLst/>
              <a:cxnLst/>
              <a:rect l="l" t="t" r="r" b="b"/>
              <a:pathLst>
                <a:path w="777240" h="45720">
                  <a:moveTo>
                    <a:pt x="777074" y="0"/>
                  </a:moveTo>
                  <a:lnTo>
                    <a:pt x="0" y="0"/>
                  </a:lnTo>
                  <a:lnTo>
                    <a:pt x="0" y="45707"/>
                  </a:lnTo>
                  <a:lnTo>
                    <a:pt x="777074" y="45707"/>
                  </a:lnTo>
                  <a:lnTo>
                    <a:pt x="777074" y="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5226" y="5138457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499770" y="99910"/>
                  </a:moveTo>
                  <a:lnTo>
                    <a:pt x="491921" y="60998"/>
                  </a:lnTo>
                  <a:lnTo>
                    <a:pt x="470522" y="29248"/>
                  </a:lnTo>
                  <a:lnTo>
                    <a:pt x="438759" y="7848"/>
                  </a:lnTo>
                  <a:lnTo>
                    <a:pt x="399846" y="0"/>
                  </a:lnTo>
                  <a:lnTo>
                    <a:pt x="99936" y="0"/>
                  </a:lnTo>
                  <a:lnTo>
                    <a:pt x="61023" y="7848"/>
                  </a:lnTo>
                  <a:lnTo>
                    <a:pt x="29260" y="29248"/>
                  </a:lnTo>
                  <a:lnTo>
                    <a:pt x="7848" y="60998"/>
                  </a:lnTo>
                  <a:lnTo>
                    <a:pt x="0" y="99910"/>
                  </a:lnTo>
                  <a:lnTo>
                    <a:pt x="0" y="399770"/>
                  </a:lnTo>
                  <a:lnTo>
                    <a:pt x="7848" y="438683"/>
                  </a:lnTo>
                  <a:lnTo>
                    <a:pt x="29260" y="470433"/>
                  </a:lnTo>
                  <a:lnTo>
                    <a:pt x="61023" y="491832"/>
                  </a:lnTo>
                  <a:lnTo>
                    <a:pt x="99936" y="499681"/>
                  </a:lnTo>
                  <a:lnTo>
                    <a:pt x="399846" y="499681"/>
                  </a:lnTo>
                  <a:lnTo>
                    <a:pt x="438759" y="491832"/>
                  </a:lnTo>
                  <a:lnTo>
                    <a:pt x="470522" y="470433"/>
                  </a:lnTo>
                  <a:lnTo>
                    <a:pt x="491921" y="438683"/>
                  </a:lnTo>
                  <a:lnTo>
                    <a:pt x="499770" y="399770"/>
                  </a:lnTo>
                  <a:lnTo>
                    <a:pt x="499770" y="99910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5238" y="5138449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  <a:path w="500379" h="499745">
                  <a:moveTo>
                    <a:pt x="0" y="99910"/>
                  </a:moveTo>
                  <a:lnTo>
                    <a:pt x="7846" y="61002"/>
                  </a:lnTo>
                  <a:lnTo>
                    <a:pt x="29251" y="29246"/>
                  </a:lnTo>
                  <a:lnTo>
                    <a:pt x="61012" y="7845"/>
                  </a:lnTo>
                  <a:lnTo>
                    <a:pt x="99927" y="0"/>
                  </a:lnTo>
                  <a:lnTo>
                    <a:pt x="399836" y="0"/>
                  </a:lnTo>
                  <a:lnTo>
                    <a:pt x="438751" y="7845"/>
                  </a:lnTo>
                  <a:lnTo>
                    <a:pt x="470512" y="29246"/>
                  </a:lnTo>
                  <a:lnTo>
                    <a:pt x="491917" y="61002"/>
                  </a:lnTo>
                  <a:lnTo>
                    <a:pt x="499764" y="99910"/>
                  </a:lnTo>
                  <a:lnTo>
                    <a:pt x="499764" y="399770"/>
                  </a:lnTo>
                  <a:lnTo>
                    <a:pt x="491917" y="438679"/>
                  </a:lnTo>
                  <a:lnTo>
                    <a:pt x="470512" y="470435"/>
                  </a:lnTo>
                  <a:lnTo>
                    <a:pt x="438751" y="491836"/>
                  </a:lnTo>
                  <a:lnTo>
                    <a:pt x="399836" y="499681"/>
                  </a:lnTo>
                  <a:lnTo>
                    <a:pt x="99927" y="499681"/>
                  </a:lnTo>
                  <a:lnTo>
                    <a:pt x="61012" y="491836"/>
                  </a:lnTo>
                  <a:lnTo>
                    <a:pt x="29251" y="470435"/>
                  </a:lnTo>
                  <a:lnTo>
                    <a:pt x="7846" y="438679"/>
                  </a:lnTo>
                  <a:lnTo>
                    <a:pt x="0" y="399770"/>
                  </a:lnTo>
                  <a:lnTo>
                    <a:pt x="0" y="99910"/>
                  </a:lnTo>
                  <a:close/>
                </a:path>
              </a:pathLst>
            </a:custGeom>
            <a:ln w="1523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70"/>
              </a:lnSpc>
            </a:pPr>
            <a:r>
              <a:rPr spc="-254" dirty="0"/>
              <a:t>Challenges</a:t>
            </a:r>
            <a:r>
              <a:rPr spc="-85" dirty="0"/>
              <a:t> </a:t>
            </a:r>
            <a:r>
              <a:rPr spc="-130" dirty="0"/>
              <a:t>&amp;</a:t>
            </a:r>
            <a:r>
              <a:rPr spc="-85" dirty="0"/>
              <a:t> </a:t>
            </a:r>
            <a:r>
              <a:rPr spc="-250" dirty="0"/>
              <a:t>Future</a:t>
            </a:r>
            <a:r>
              <a:rPr spc="-85" dirty="0"/>
              <a:t> </a:t>
            </a:r>
            <a:r>
              <a:rPr spc="-195" dirty="0"/>
              <a:t>Prospects</a:t>
            </a:r>
            <a:r>
              <a:rPr spc="-85" dirty="0"/>
              <a:t> </a:t>
            </a:r>
            <a:r>
              <a:rPr spc="-180" dirty="0"/>
              <a:t>of</a:t>
            </a:r>
            <a:r>
              <a:rPr spc="-85" dirty="0"/>
              <a:t> </a:t>
            </a:r>
            <a:r>
              <a:rPr spc="-300" dirty="0"/>
              <a:t>Startup </a:t>
            </a:r>
            <a:r>
              <a:rPr spc="-1515" dirty="0"/>
              <a:t> </a:t>
            </a:r>
            <a:r>
              <a:rPr spc="-254" dirty="0"/>
              <a:t>Ecosystems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12327" y="4012686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6967" y="2901312"/>
            <a:ext cx="2247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7969" y="6158071"/>
            <a:ext cx="341502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4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7969" y="2894681"/>
            <a:ext cx="3776345" cy="1600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10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7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7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32100"/>
              </a:lnSpc>
              <a:spcBef>
                <a:spcPts val="1455"/>
              </a:spcBef>
            </a:pP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cc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8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-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s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,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90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w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f 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29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8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0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7969" y="6268489"/>
            <a:ext cx="3564254" cy="7346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nn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3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p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ecosystem.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0754" y="4006659"/>
            <a:ext cx="3594735" cy="19519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13205">
              <a:lnSpc>
                <a:spcPct val="100000"/>
              </a:lnSpc>
              <a:spcBef>
                <a:spcPts val="130"/>
              </a:spcBef>
            </a:pPr>
            <a:r>
              <a:rPr sz="2150" spc="-10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5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ete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  <a:p>
            <a:pPr marL="12700" marR="5080" indent="767080" algn="r">
              <a:lnSpc>
                <a:spcPct val="132100"/>
              </a:lnSpc>
              <a:spcBef>
                <a:spcPts val="1455"/>
              </a:spcBef>
            </a:pP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70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21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80" dirty="0">
                <a:solidFill>
                  <a:srgbClr val="262525"/>
                </a:solidFill>
                <a:latin typeface="Verdana"/>
                <a:cs typeface="Verdana"/>
              </a:rPr>
              <a:t>nm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t 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04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k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40" dirty="0">
                <a:solidFill>
                  <a:srgbClr val="262525"/>
                </a:solidFill>
                <a:latin typeface="Verdana"/>
                <a:cs typeface="Verdana"/>
              </a:rPr>
              <a:t>ll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210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4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y  </a:t>
            </a:r>
            <a:r>
              <a:rPr sz="1750" spc="-155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75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b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h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7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00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75" dirty="0">
                <a:solidFill>
                  <a:srgbClr val="262525"/>
                </a:solidFill>
                <a:latin typeface="Verdana"/>
                <a:cs typeface="Verdana"/>
              </a:rPr>
              <a:t>m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endParaRPr sz="17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35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a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40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17969" y="5198427"/>
            <a:ext cx="3107690" cy="897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20" dirty="0">
                <a:solidFill>
                  <a:srgbClr val="262525"/>
                </a:solidFill>
                <a:latin typeface="Verdana"/>
                <a:cs typeface="Verdana"/>
              </a:rPr>
              <a:t>D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225" dirty="0">
                <a:solidFill>
                  <a:srgbClr val="262525"/>
                </a:solidFill>
                <a:latin typeface="Verdana"/>
                <a:cs typeface="Verdana"/>
              </a:rPr>
              <a:t>v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2150" spc="-185" dirty="0">
                <a:solidFill>
                  <a:srgbClr val="262525"/>
                </a:solidFill>
                <a:latin typeface="Verdana"/>
                <a:cs typeface="Verdana"/>
              </a:rPr>
              <a:t>y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2150" spc="-29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2150" spc="-50" dirty="0">
                <a:solidFill>
                  <a:srgbClr val="262525"/>
                </a:solidFill>
                <a:latin typeface="Verdana"/>
                <a:cs typeface="Verdana"/>
              </a:rPr>
              <a:t>c</a:t>
            </a:r>
            <a:r>
              <a:rPr sz="2150" spc="-2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2150" spc="-145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2150" spc="-8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2150" spc="-7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2150" spc="-110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750" spc="-120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95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n</a:t>
            </a:r>
            <a:r>
              <a:rPr sz="1750" spc="-165" dirty="0">
                <a:solidFill>
                  <a:srgbClr val="262525"/>
                </a:solidFill>
                <a:latin typeface="Verdana"/>
                <a:cs typeface="Verdana"/>
              </a:rPr>
              <a:t>g</a:t>
            </a:r>
            <a:r>
              <a:rPr sz="1750" spc="-27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q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ua</a:t>
            </a:r>
            <a:r>
              <a:rPr sz="1750" spc="-5" dirty="0">
                <a:solidFill>
                  <a:srgbClr val="262525"/>
                </a:solidFill>
                <a:latin typeface="Verdana"/>
                <a:cs typeface="Verdana"/>
              </a:rPr>
              <a:t>l</a:t>
            </a:r>
            <a:r>
              <a:rPr sz="1750" spc="-2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pp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40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150" dirty="0">
                <a:solidFill>
                  <a:srgbClr val="262525"/>
                </a:solidFill>
                <a:latin typeface="Verdana"/>
                <a:cs typeface="Verdana"/>
              </a:rPr>
              <a:t>un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0" dirty="0">
                <a:solidFill>
                  <a:srgbClr val="262525"/>
                </a:solidFill>
                <a:latin typeface="Verdana"/>
                <a:cs typeface="Verdana"/>
              </a:rPr>
              <a:t>t</a:t>
            </a:r>
            <a:r>
              <a:rPr sz="1750" spc="-80" dirty="0">
                <a:solidFill>
                  <a:srgbClr val="262525"/>
                </a:solidFill>
                <a:latin typeface="Verdana"/>
                <a:cs typeface="Verdana"/>
              </a:rPr>
              <a:t>i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e</a:t>
            </a:r>
            <a:r>
              <a:rPr sz="1750" spc="-60" dirty="0">
                <a:solidFill>
                  <a:srgbClr val="262525"/>
                </a:solidFill>
                <a:latin typeface="Verdana"/>
                <a:cs typeface="Verdana"/>
              </a:rPr>
              <a:t>s</a:t>
            </a:r>
            <a:r>
              <a:rPr sz="1750" spc="-27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750" spc="-85" dirty="0">
                <a:solidFill>
                  <a:srgbClr val="262525"/>
                </a:solidFill>
                <a:latin typeface="Verdana"/>
                <a:cs typeface="Verdana"/>
              </a:rPr>
              <a:t>f</a:t>
            </a:r>
            <a:r>
              <a:rPr sz="1750" spc="-114" dirty="0">
                <a:solidFill>
                  <a:srgbClr val="262525"/>
                </a:solidFill>
                <a:latin typeface="Verdana"/>
                <a:cs typeface="Verdana"/>
              </a:rPr>
              <a:t>o</a:t>
            </a:r>
            <a:r>
              <a:rPr sz="1750" spc="-105" dirty="0">
                <a:solidFill>
                  <a:srgbClr val="262525"/>
                </a:solidFill>
                <a:latin typeface="Verdana"/>
                <a:cs typeface="Verdana"/>
              </a:rPr>
              <a:t>r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2583" y="5203472"/>
            <a:ext cx="2254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609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Verdana</vt:lpstr>
      <vt:lpstr>Office Theme</vt:lpstr>
      <vt:lpstr>PowerPoint Presentation</vt:lpstr>
      <vt:lpstr>PowerPoint Presentation</vt:lpstr>
      <vt:lpstr>Definition of Startup Ecosystem</vt:lpstr>
      <vt:lpstr>Key Components of a Startup Ecosystem</vt:lpstr>
      <vt:lpstr>Role of Government &amp; Supporting  Ins titutions</vt:lpstr>
      <vt:lpstr>Importance of Talent &amp; Skill Development</vt:lpstr>
      <vt:lpstr>Access to Funding &amp; Investment  Opportunities</vt:lpstr>
      <vt:lpstr>Success Stories from Startup Ecosystems</vt:lpstr>
      <vt:lpstr>Challenges &amp; Future Prospects of Startup  Ecosystems</vt:lpstr>
      <vt:lpstr>Conclusion: Embracing the Startup 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Unlocking-the-Power-of-Startup-Ecosystems.pdf</dc:title>
  <dc:creator>TUSHAR JADHAV</dc:creator>
  <cp:keywords>DAFySHN3anE,BAFtet5bJk8</cp:keywords>
  <cp:lastModifiedBy>33360_HANSRAJ_23_24</cp:lastModifiedBy>
  <cp:revision>2</cp:revision>
  <dcterms:created xsi:type="dcterms:W3CDTF">2023-10-25T18:44:11Z</dcterms:created>
  <dcterms:modified xsi:type="dcterms:W3CDTF">2023-10-28T17:20:37Z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2023-10-25T00:00:00Z</vt:filetime>
  </property>
  <property fmtid="{D5CDD505-2E9C-101B-9397-08002B2CF9AE}" pid="3" name="Creator">
    <vt:lpwstr>Canva</vt:lpwstr>
  </property>
  <property fmtid="{D5CDD505-2E9C-101B-9397-08002B2CF9AE}" pid="4" name="LastSaved">
    <vt:filetime>2023-10-25T00:00:00Z</vt:filetime>
  </property>
</Properties>
</file>