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4"/>
  </p:sldMasterIdLst>
  <p:notesMasterIdLst>
    <p:notesMasterId r:id="rId22"/>
  </p:notesMasterIdLst>
  <p:sldIdLst>
    <p:sldId id="256" r:id="rId5"/>
    <p:sldId id="276" r:id="rId6"/>
    <p:sldId id="289" r:id="rId7"/>
    <p:sldId id="277" r:id="rId8"/>
    <p:sldId id="290" r:id="rId9"/>
    <p:sldId id="278" r:id="rId10"/>
    <p:sldId id="280" r:id="rId11"/>
    <p:sldId id="293" r:id="rId12"/>
    <p:sldId id="291" r:id="rId13"/>
    <p:sldId id="279" r:id="rId14"/>
    <p:sldId id="292" r:id="rId15"/>
    <p:sldId id="297" r:id="rId16"/>
    <p:sldId id="296" r:id="rId17"/>
    <p:sldId id="299" r:id="rId18"/>
    <p:sldId id="295" r:id="rId19"/>
    <p:sldId id="294" r:id="rId20"/>
    <p:sldId id="30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905"/>
    <a:srgbClr val="CC9B00"/>
    <a:srgbClr val="FFDC6D"/>
    <a:srgbClr val="F79953"/>
    <a:srgbClr val="F8B964"/>
    <a:srgbClr val="FFD44B"/>
    <a:srgbClr val="43CEFF"/>
    <a:srgbClr val="4BD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61053-932F-45AE-8C48-F2AF9C352F89}" v="104" dt="2023-09-14T17:43:17.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F353C-42B2-4087-BCB6-7B7F7AE23B77}" type="datetimeFigureOut">
              <a:rPr lang="en-IN" smtClean="0"/>
              <a:t>20-09-2023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BE6E0-4C32-48D8-80FB-E8C53CA34862}" type="slidenum">
              <a:rPr lang="en-IN" smtClean="0"/>
              <a:t>‹#›</a:t>
            </a:fld>
            <a:endParaRPr lang="en-IN"/>
          </a:p>
        </p:txBody>
      </p:sp>
    </p:spTree>
    <p:extLst>
      <p:ext uri="{BB962C8B-B14F-4D97-AF65-F5344CB8AC3E}">
        <p14:creationId xmlns:p14="http://schemas.microsoft.com/office/powerpoint/2010/main" val="54146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BE6E0-4C32-48D8-80FB-E8C53CA34862}" type="slidenum">
              <a:rPr lang="en-IN" smtClean="0"/>
              <a:t>1</a:t>
            </a:fld>
            <a:endParaRPr lang="en-IN"/>
          </a:p>
        </p:txBody>
      </p:sp>
    </p:spTree>
    <p:extLst>
      <p:ext uri="{BB962C8B-B14F-4D97-AF65-F5344CB8AC3E}">
        <p14:creationId xmlns:p14="http://schemas.microsoft.com/office/powerpoint/2010/main" val="15033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B615A-E9D8-4D7E-885F-BEED4660B8A4}" type="datetime1">
              <a:rPr lang="en-US" smtClean="0"/>
              <a:t>9/20/2023</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Blockchain-driven Personalized Expense management system</a:t>
            </a:r>
          </a:p>
        </p:txBody>
      </p:sp>
      <p:sp>
        <p:nvSpPr>
          <p:cNvPr id="6" name="Slide Number Placeholder 5"/>
          <p:cNvSpPr>
            <a:spLocks noGrp="1"/>
          </p:cNvSpPr>
          <p:nvPr>
            <p:ph type="sldNum" sz="quarter" idx="12"/>
          </p:nvPr>
        </p:nvSpPr>
        <p:spPr>
          <a:xfrm>
            <a:off x="1437664" y="798973"/>
            <a:ext cx="811019" cy="503578"/>
          </a:xfrm>
        </p:spPr>
        <p:txBody>
          <a:bodyPr/>
          <a:lstStyle/>
          <a:p>
            <a:fld id="{312CC964-A50B-4C29-B4E4-2C30BB34CCF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678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A9626-A2F6-4756-9DC5-FDCD5FD46459}" type="datetime1">
              <a:rPr lang="en-US" smtClean="0"/>
              <a:t>9/20/2023</a:t>
            </a:fld>
            <a:endParaRPr lang="en-US"/>
          </a:p>
        </p:txBody>
      </p:sp>
      <p:sp>
        <p:nvSpPr>
          <p:cNvPr id="5" name="Footer Placeholder 4"/>
          <p:cNvSpPr>
            <a:spLocks noGrp="1"/>
          </p:cNvSpPr>
          <p:nvPr>
            <p:ph type="ftr" sz="quarter" idx="11"/>
          </p:nvPr>
        </p:nvSpPr>
        <p:spPr/>
        <p:txBody>
          <a:bodyPr/>
          <a:lstStyle/>
          <a:p>
            <a:r>
              <a:rPr lang="en-US"/>
              <a:t>Blockchain-driven Personalized Expense management system</a:t>
            </a:r>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11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6B881-5696-45D6-847B-56BA5B529E28}" type="datetime1">
              <a:rPr lang="en-US" smtClean="0"/>
              <a:t>9/20/2023</a:t>
            </a:fld>
            <a:endParaRPr lang="en-US"/>
          </a:p>
        </p:txBody>
      </p:sp>
      <p:sp>
        <p:nvSpPr>
          <p:cNvPr id="5" name="Footer Placeholder 4"/>
          <p:cNvSpPr>
            <a:spLocks noGrp="1"/>
          </p:cNvSpPr>
          <p:nvPr>
            <p:ph type="ftr" sz="quarter" idx="11"/>
          </p:nvPr>
        </p:nvSpPr>
        <p:spPr/>
        <p:txBody>
          <a:bodyPr/>
          <a:lstStyle/>
          <a:p>
            <a:r>
              <a:rPr lang="en-US"/>
              <a:t>Blockchain-driven Personalized Expense management system</a:t>
            </a:r>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37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573DC-5158-4C4D-B1BC-F8FF4B27366D}" type="datetime1">
              <a:rPr lang="en-US" smtClean="0"/>
              <a:t>9/20/2023</a:t>
            </a:fld>
            <a:endParaRPr lang="en-US" dirty="0"/>
          </a:p>
        </p:txBody>
      </p:sp>
      <p:sp>
        <p:nvSpPr>
          <p:cNvPr id="5" name="Footer Placeholder 4"/>
          <p:cNvSpPr>
            <a:spLocks noGrp="1"/>
          </p:cNvSpPr>
          <p:nvPr>
            <p:ph type="ftr" sz="quarter" idx="11"/>
          </p:nvPr>
        </p:nvSpPr>
        <p:spPr/>
        <p:txBody>
          <a:bodyPr/>
          <a:lstStyle/>
          <a:p>
            <a:r>
              <a:rPr lang="en-US"/>
              <a:t>Blockchain-driven Personalized Expense management system</a:t>
            </a:r>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87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C840C-BB90-44A5-8678-E88FF03DEA9B}" type="datetime1">
              <a:rPr lang="en-US" smtClean="0"/>
              <a:t>9/20/2023</a:t>
            </a:fld>
            <a:endParaRPr lang="en-US"/>
          </a:p>
        </p:txBody>
      </p:sp>
      <p:sp>
        <p:nvSpPr>
          <p:cNvPr id="5" name="Footer Placeholder 4"/>
          <p:cNvSpPr>
            <a:spLocks noGrp="1"/>
          </p:cNvSpPr>
          <p:nvPr>
            <p:ph type="ftr" sz="quarter" idx="11"/>
          </p:nvPr>
        </p:nvSpPr>
        <p:spPr/>
        <p:txBody>
          <a:bodyPr/>
          <a:lstStyle/>
          <a:p>
            <a:r>
              <a:rPr lang="en-US"/>
              <a:t>Blockchain-driven Personalized Expense management system</a:t>
            </a:r>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359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6B70D-372B-44E3-BEB2-6186F3190ECA}" type="datetime1">
              <a:rPr lang="en-US" smtClean="0"/>
              <a:t>9/20/2023</a:t>
            </a:fld>
            <a:endParaRPr lang="en-US"/>
          </a:p>
        </p:txBody>
      </p:sp>
      <p:sp>
        <p:nvSpPr>
          <p:cNvPr id="6" name="Footer Placeholder 5"/>
          <p:cNvSpPr>
            <a:spLocks noGrp="1"/>
          </p:cNvSpPr>
          <p:nvPr>
            <p:ph type="ftr" sz="quarter" idx="11"/>
          </p:nvPr>
        </p:nvSpPr>
        <p:spPr/>
        <p:txBody>
          <a:bodyPr/>
          <a:lstStyle/>
          <a:p>
            <a:r>
              <a:rPr lang="en-US"/>
              <a:t>Blockchain-driven Personalized Expense management system</a:t>
            </a:r>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040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59DDB-F58D-47D6-9CAD-FDFD914191B3}" type="datetime1">
              <a:rPr lang="en-US" smtClean="0"/>
              <a:t>9/20/2023</a:t>
            </a:fld>
            <a:endParaRPr lang="en-US"/>
          </a:p>
        </p:txBody>
      </p:sp>
      <p:sp>
        <p:nvSpPr>
          <p:cNvPr id="8" name="Footer Placeholder 7"/>
          <p:cNvSpPr>
            <a:spLocks noGrp="1"/>
          </p:cNvSpPr>
          <p:nvPr>
            <p:ph type="ftr" sz="quarter" idx="11"/>
          </p:nvPr>
        </p:nvSpPr>
        <p:spPr/>
        <p:txBody>
          <a:bodyPr/>
          <a:lstStyle/>
          <a:p>
            <a:r>
              <a:rPr lang="en-US"/>
              <a:t>Blockchain-driven Personalized Expense management system</a:t>
            </a:r>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63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A4694-F094-4298-95C1-F084C0D4A738}" type="datetime1">
              <a:rPr lang="en-US" smtClean="0"/>
              <a:t>9/20/2023</a:t>
            </a:fld>
            <a:endParaRPr lang="en-US"/>
          </a:p>
        </p:txBody>
      </p:sp>
      <p:sp>
        <p:nvSpPr>
          <p:cNvPr id="4" name="Footer Placeholder 3"/>
          <p:cNvSpPr>
            <a:spLocks noGrp="1"/>
          </p:cNvSpPr>
          <p:nvPr>
            <p:ph type="ftr" sz="quarter" idx="11"/>
          </p:nvPr>
        </p:nvSpPr>
        <p:spPr/>
        <p:txBody>
          <a:bodyPr/>
          <a:lstStyle/>
          <a:p>
            <a:r>
              <a:rPr lang="en-US"/>
              <a:t>Blockchain-driven Personalized Expense management system</a:t>
            </a:r>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7454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8D40D-F06B-475C-8EF6-7BBAE741623E}" type="datetime1">
              <a:rPr lang="en-US" smtClean="0"/>
              <a:t>9/20/2023</a:t>
            </a:fld>
            <a:endParaRPr lang="en-US"/>
          </a:p>
        </p:txBody>
      </p:sp>
      <p:sp>
        <p:nvSpPr>
          <p:cNvPr id="3" name="Footer Placeholder 2"/>
          <p:cNvSpPr>
            <a:spLocks noGrp="1"/>
          </p:cNvSpPr>
          <p:nvPr>
            <p:ph type="ftr" sz="quarter" idx="11"/>
          </p:nvPr>
        </p:nvSpPr>
        <p:spPr/>
        <p:txBody>
          <a:bodyPr/>
          <a:lstStyle/>
          <a:p>
            <a:r>
              <a:rPr lang="en-US"/>
              <a:t>Blockchain-driven Personalized Expense management system</a:t>
            </a:r>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9530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245CF9-82A5-4011-BB37-33FB57FFA243}" type="datetime1">
              <a:rPr lang="en-US" smtClean="0"/>
              <a:t>9/20/2023</a:t>
            </a:fld>
            <a:endParaRPr lang="en-US"/>
          </a:p>
        </p:txBody>
      </p:sp>
      <p:sp>
        <p:nvSpPr>
          <p:cNvPr id="6" name="Footer Placeholder 5"/>
          <p:cNvSpPr>
            <a:spLocks noGrp="1"/>
          </p:cNvSpPr>
          <p:nvPr>
            <p:ph type="ftr" sz="quarter" idx="11"/>
          </p:nvPr>
        </p:nvSpPr>
        <p:spPr/>
        <p:txBody>
          <a:bodyPr/>
          <a:lstStyle/>
          <a:p>
            <a:r>
              <a:rPr lang="en-US"/>
              <a:t>Blockchain-driven Personalized Expense management system</a:t>
            </a:r>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30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013A0E-02C2-49BD-8DE7-E177DC4E154A}" type="datetime1">
              <a:rPr lang="en-US" smtClean="0"/>
              <a:t>9/20/2023</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Blockchain-driven Personalized Expense management system</a:t>
            </a:r>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37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BC2123-D73C-4774-A9D1-EA1D17627E65}" type="datetime1">
              <a:rPr lang="en-US" smtClean="0"/>
              <a:t>9/20/2023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Blockchain-driven Personalized Expense management system</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2CC964-A50B-4C29-B4E4-2C30BB34CCF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7699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5FA-E3E7-3770-A527-16FE88CE7178}"/>
              </a:ext>
            </a:extLst>
          </p:cNvPr>
          <p:cNvSpPr>
            <a:spLocks noGrp="1"/>
          </p:cNvSpPr>
          <p:nvPr>
            <p:ph type="ctrTitle"/>
          </p:nvPr>
        </p:nvSpPr>
        <p:spPr>
          <a:xfrm>
            <a:off x="163438" y="1753438"/>
            <a:ext cx="11871246" cy="1776342"/>
          </a:xfrm>
        </p:spPr>
        <p:txBody>
          <a:bodyPr>
            <a:noAutofit/>
          </a:bodyPr>
          <a:lstStyle/>
          <a:p>
            <a:pPr algn="ctr"/>
            <a:r>
              <a:rPr lang="en-IN" sz="2400" b="1" dirty="0">
                <a:solidFill>
                  <a:schemeClr val="accent2">
                    <a:lumMod val="75000"/>
                  </a:schemeClr>
                </a:solidFill>
                <a:latin typeface="Farro" panose="00000500000000000000" pitchFamily="2" charset="0"/>
              </a:rPr>
              <a:t>UG Seminar project on - </a:t>
            </a:r>
            <a:br>
              <a:rPr lang="en-IN" sz="4000" b="1" dirty="0">
                <a:solidFill>
                  <a:schemeClr val="accent2">
                    <a:lumMod val="75000"/>
                  </a:schemeClr>
                </a:solidFill>
                <a:latin typeface="Farro" panose="00000500000000000000" pitchFamily="2" charset="0"/>
              </a:rPr>
            </a:br>
            <a:r>
              <a:rPr lang="en-IN" sz="4000" dirty="0">
                <a:latin typeface="Arial" panose="020B0604020202020204" pitchFamily="34" charset="0"/>
              </a:rPr>
              <a:t>Forecasting Stock Market Trends via Twitter Sentiment Analysis</a:t>
            </a:r>
            <a:endParaRPr lang="en-IN" sz="4000" dirty="0"/>
          </a:p>
        </p:txBody>
      </p:sp>
      <p:sp>
        <p:nvSpPr>
          <p:cNvPr id="6" name="Title 1">
            <a:extLst>
              <a:ext uri="{FF2B5EF4-FFF2-40B4-BE49-F238E27FC236}">
                <a16:creationId xmlns:a16="http://schemas.microsoft.com/office/drawing/2014/main" id="{0820F9F7-9621-1B9F-2109-9606A5EA4129}"/>
              </a:ext>
            </a:extLst>
          </p:cNvPr>
          <p:cNvSpPr txBox="1">
            <a:spLocks/>
          </p:cNvSpPr>
          <p:nvPr/>
        </p:nvSpPr>
        <p:spPr>
          <a:xfrm>
            <a:off x="1521322" y="269340"/>
            <a:ext cx="9144000" cy="7882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600" i="1" kern="1200" cap="all" baseline="0">
                <a:solidFill>
                  <a:schemeClr val="tx2"/>
                </a:solidFill>
                <a:latin typeface="+mj-lt"/>
                <a:ea typeface="+mj-ea"/>
                <a:cs typeface="+mj-cs"/>
              </a:defRPr>
            </a:lvl1pPr>
          </a:lstStyle>
          <a:p>
            <a:r>
              <a:rPr lang="en-US" sz="1600" b="1" i="0" cap="none" dirty="0">
                <a:solidFill>
                  <a:schemeClr val="accent2">
                    <a:lumMod val="75000"/>
                  </a:schemeClr>
                </a:solidFill>
                <a:latin typeface="Farro" panose="00000500000000000000" pitchFamily="2" charset="0"/>
              </a:rPr>
              <a:t>Society for Computer Technology and Research's</a:t>
            </a:r>
            <a:endParaRPr lang="en-US" sz="3200" b="1" i="0" cap="none" dirty="0">
              <a:solidFill>
                <a:schemeClr val="accent2">
                  <a:lumMod val="75000"/>
                </a:schemeClr>
              </a:solidFill>
              <a:latin typeface="Farro" panose="00000500000000000000" pitchFamily="2" charset="0"/>
            </a:endParaRPr>
          </a:p>
          <a:p>
            <a:r>
              <a:rPr lang="en-US" sz="2800" b="1" i="0" cap="none" dirty="0">
                <a:solidFill>
                  <a:schemeClr val="accent2">
                    <a:lumMod val="75000"/>
                  </a:schemeClr>
                </a:solidFill>
                <a:latin typeface="Farro" panose="00000500000000000000" pitchFamily="2" charset="0"/>
              </a:rPr>
              <a:t>PUNE INSTITUTE OF COMPUTER TECHNOLOGY</a:t>
            </a:r>
            <a:endParaRPr lang="en-IN" sz="2800" b="1" i="0" cap="none" dirty="0">
              <a:solidFill>
                <a:schemeClr val="accent2">
                  <a:lumMod val="75000"/>
                </a:schemeClr>
              </a:solidFill>
              <a:latin typeface="Farro" panose="00000500000000000000" pitchFamily="2" charset="0"/>
            </a:endParaRPr>
          </a:p>
        </p:txBody>
      </p:sp>
      <p:pic>
        <p:nvPicPr>
          <p:cNvPr id="8" name="Picture 7">
            <a:extLst>
              <a:ext uri="{FF2B5EF4-FFF2-40B4-BE49-F238E27FC236}">
                <a16:creationId xmlns:a16="http://schemas.microsoft.com/office/drawing/2014/main" id="{15DB267D-30D2-F35B-0E46-0ED9EE172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300" y="95015"/>
            <a:ext cx="1202044" cy="1202044"/>
          </a:xfrm>
          <a:prstGeom prst="rect">
            <a:avLst/>
          </a:prstGeom>
          <a:ln>
            <a:noFill/>
          </a:ln>
          <a:effectLst>
            <a:outerShdw blurRad="190500" algn="tl" rotWithShape="0">
              <a:srgbClr val="000000">
                <a:alpha val="70000"/>
              </a:srgbClr>
            </a:outerShdw>
          </a:effectLst>
        </p:spPr>
      </p:pic>
      <p:sp>
        <p:nvSpPr>
          <p:cNvPr id="10" name="Title 1">
            <a:extLst>
              <a:ext uri="{FF2B5EF4-FFF2-40B4-BE49-F238E27FC236}">
                <a16:creationId xmlns:a16="http://schemas.microsoft.com/office/drawing/2014/main" id="{9C8F0EFA-D021-6016-2FC3-35232D23E002}"/>
              </a:ext>
            </a:extLst>
          </p:cNvPr>
          <p:cNvSpPr txBox="1">
            <a:spLocks/>
          </p:cNvSpPr>
          <p:nvPr/>
        </p:nvSpPr>
        <p:spPr>
          <a:xfrm>
            <a:off x="7757652" y="6267017"/>
            <a:ext cx="4365521" cy="59098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600" i="1" kern="1200" cap="all" baseline="0">
                <a:solidFill>
                  <a:schemeClr val="tx2"/>
                </a:solidFill>
                <a:latin typeface="+mj-lt"/>
                <a:ea typeface="+mj-ea"/>
                <a:cs typeface="+mj-cs"/>
              </a:defRPr>
            </a:lvl1pPr>
          </a:lstStyle>
          <a:p>
            <a:pPr algn="just">
              <a:lnSpc>
                <a:spcPct val="100000"/>
              </a:lnSpc>
            </a:pPr>
            <a:r>
              <a:rPr lang="en-US" sz="2400" b="1" i="0" cap="none" dirty="0">
                <a:solidFill>
                  <a:schemeClr val="accent2">
                    <a:lumMod val="60000"/>
                    <a:lumOff val="40000"/>
                  </a:schemeClr>
                </a:solidFill>
                <a:latin typeface="Farro" panose="00000500000000000000" pitchFamily="2" charset="0"/>
              </a:rPr>
              <a:t>Project Guide :- </a:t>
            </a:r>
            <a:r>
              <a:rPr lang="en-US" sz="1800" b="1" i="0" cap="none" dirty="0">
                <a:solidFill>
                  <a:schemeClr val="accent4">
                    <a:lumMod val="40000"/>
                    <a:lumOff val="60000"/>
                  </a:schemeClr>
                </a:solidFill>
                <a:latin typeface="Farro" panose="00000500000000000000" pitchFamily="2" charset="0"/>
              </a:rPr>
              <a:t>Mr. Manish R. </a:t>
            </a:r>
            <a:r>
              <a:rPr lang="en-US" sz="1800" b="1" i="0" cap="none" dirty="0" err="1">
                <a:solidFill>
                  <a:schemeClr val="accent4">
                    <a:lumMod val="40000"/>
                    <a:lumOff val="60000"/>
                  </a:schemeClr>
                </a:solidFill>
                <a:latin typeface="Farro" panose="00000500000000000000" pitchFamily="2" charset="0"/>
              </a:rPr>
              <a:t>Khodaskar</a:t>
            </a:r>
            <a:endParaRPr lang="en-US" sz="2400" b="1" i="0" cap="none" dirty="0">
              <a:solidFill>
                <a:schemeClr val="accent4">
                  <a:lumMod val="40000"/>
                  <a:lumOff val="60000"/>
                </a:schemeClr>
              </a:solidFill>
              <a:latin typeface="Farro" panose="00000500000000000000" pitchFamily="2" charset="0"/>
            </a:endParaRPr>
          </a:p>
          <a:p>
            <a:pPr algn="just">
              <a:lnSpc>
                <a:spcPct val="100000"/>
              </a:lnSpc>
            </a:pPr>
            <a:r>
              <a:rPr lang="en-US" sz="2400" b="1" i="0" cap="none" dirty="0">
                <a:solidFill>
                  <a:schemeClr val="accent2">
                    <a:lumMod val="60000"/>
                    <a:lumOff val="40000"/>
                  </a:schemeClr>
                </a:solidFill>
                <a:latin typeface="Farro" panose="00000500000000000000" pitchFamily="2" charset="0"/>
              </a:rPr>
              <a:t>Project Reviewer :- </a:t>
            </a:r>
            <a:r>
              <a:rPr lang="en-US" sz="1800" b="1" i="0" cap="none" dirty="0">
                <a:solidFill>
                  <a:schemeClr val="accent4">
                    <a:lumMod val="40000"/>
                    <a:lumOff val="60000"/>
                  </a:schemeClr>
                </a:solidFill>
                <a:latin typeface="Farro" panose="00000500000000000000" pitchFamily="2" charset="0"/>
              </a:rPr>
              <a:t>Mr. Sachin D. </a:t>
            </a:r>
            <a:r>
              <a:rPr lang="en-US" sz="1800" b="1" i="0" cap="none" dirty="0" err="1">
                <a:solidFill>
                  <a:schemeClr val="accent4">
                    <a:lumMod val="40000"/>
                    <a:lumOff val="60000"/>
                  </a:schemeClr>
                </a:solidFill>
                <a:latin typeface="Farro" panose="00000500000000000000" pitchFamily="2" charset="0"/>
              </a:rPr>
              <a:t>Shelke</a:t>
            </a:r>
            <a:endParaRPr lang="en-IN" sz="4000" b="1" i="0" cap="none" dirty="0">
              <a:solidFill>
                <a:schemeClr val="accent4">
                  <a:lumMod val="40000"/>
                  <a:lumOff val="60000"/>
                </a:schemeClr>
              </a:solidFill>
              <a:latin typeface="Farro" panose="00000500000000000000" pitchFamily="2" charset="0"/>
            </a:endParaRPr>
          </a:p>
        </p:txBody>
      </p:sp>
      <p:sp>
        <p:nvSpPr>
          <p:cNvPr id="45" name="Title 1">
            <a:extLst>
              <a:ext uri="{FF2B5EF4-FFF2-40B4-BE49-F238E27FC236}">
                <a16:creationId xmlns:a16="http://schemas.microsoft.com/office/drawing/2014/main" id="{12ACE2D1-5B8A-B870-E3AC-3D940CCE9E55}"/>
              </a:ext>
            </a:extLst>
          </p:cNvPr>
          <p:cNvSpPr txBox="1">
            <a:spLocks/>
          </p:cNvSpPr>
          <p:nvPr/>
        </p:nvSpPr>
        <p:spPr>
          <a:xfrm>
            <a:off x="0" y="6086059"/>
            <a:ext cx="5781368" cy="77194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600" i="1" kern="1200" cap="all" baseline="0">
                <a:solidFill>
                  <a:schemeClr val="tx2"/>
                </a:solidFill>
                <a:latin typeface="+mj-lt"/>
                <a:ea typeface="+mj-ea"/>
                <a:cs typeface="+mj-cs"/>
              </a:defRPr>
            </a:lvl1pPr>
          </a:lstStyle>
          <a:p>
            <a:pPr algn="just">
              <a:lnSpc>
                <a:spcPct val="100000"/>
              </a:lnSpc>
            </a:pPr>
            <a:r>
              <a:rPr lang="en-US" sz="2000" b="1" i="0" cap="none" dirty="0">
                <a:solidFill>
                  <a:schemeClr val="accent2">
                    <a:lumMod val="60000"/>
                    <a:lumOff val="40000"/>
                  </a:schemeClr>
                </a:solidFill>
                <a:latin typeface="Farro" panose="00000500000000000000" pitchFamily="2" charset="0"/>
              </a:rPr>
              <a:t>Seminar by :-  </a:t>
            </a:r>
            <a:r>
              <a:rPr lang="en-US" sz="2000" i="0" cap="none" dirty="0">
                <a:solidFill>
                  <a:schemeClr val="accent4">
                    <a:lumMod val="40000"/>
                    <a:lumOff val="60000"/>
                  </a:schemeClr>
                </a:solidFill>
                <a:latin typeface="Farro" panose="00000500000000000000" pitchFamily="2" charset="0"/>
              </a:rPr>
              <a:t>Hansraj Pawar</a:t>
            </a:r>
          </a:p>
          <a:p>
            <a:pPr algn="just">
              <a:lnSpc>
                <a:spcPct val="100000"/>
              </a:lnSpc>
            </a:pPr>
            <a:r>
              <a:rPr lang="en-US" sz="2000" b="1" i="0" cap="none" dirty="0">
                <a:solidFill>
                  <a:schemeClr val="accent2">
                    <a:lumMod val="60000"/>
                    <a:lumOff val="40000"/>
                  </a:schemeClr>
                </a:solidFill>
                <a:latin typeface="Farro" panose="00000500000000000000" pitchFamily="2" charset="0"/>
              </a:rPr>
              <a:t>Roll No:- </a:t>
            </a:r>
            <a:r>
              <a:rPr lang="en-US" sz="2000" i="0" cap="none" dirty="0">
                <a:solidFill>
                  <a:schemeClr val="accent4">
                    <a:lumMod val="40000"/>
                    <a:lumOff val="60000"/>
                  </a:schemeClr>
                </a:solidFill>
                <a:latin typeface="Farro" panose="00000500000000000000" pitchFamily="2" charset="0"/>
              </a:rPr>
              <a:t>33360</a:t>
            </a:r>
            <a:r>
              <a:rPr lang="en-US" sz="2000" b="1" i="0" cap="none" dirty="0">
                <a:solidFill>
                  <a:schemeClr val="accent6">
                    <a:lumMod val="20000"/>
                    <a:lumOff val="80000"/>
                  </a:schemeClr>
                </a:solidFill>
                <a:latin typeface="Farro" panose="00000500000000000000" pitchFamily="2" charset="0"/>
              </a:rPr>
              <a:t>        </a:t>
            </a:r>
            <a:r>
              <a:rPr lang="en-US" sz="2000" b="1" i="0" cap="none" dirty="0">
                <a:solidFill>
                  <a:schemeClr val="accent2">
                    <a:lumMod val="60000"/>
                    <a:lumOff val="40000"/>
                  </a:schemeClr>
                </a:solidFill>
                <a:latin typeface="Farro" panose="00000500000000000000" pitchFamily="2" charset="0"/>
              </a:rPr>
              <a:t>Academic year:- </a:t>
            </a:r>
            <a:r>
              <a:rPr lang="en-US" sz="2000" i="0" cap="none" dirty="0">
                <a:solidFill>
                  <a:schemeClr val="accent4">
                    <a:lumMod val="40000"/>
                    <a:lumOff val="60000"/>
                  </a:schemeClr>
                </a:solidFill>
                <a:latin typeface="Farro" panose="00000500000000000000" pitchFamily="2" charset="0"/>
              </a:rPr>
              <a:t>2023-24</a:t>
            </a:r>
            <a:endParaRPr lang="en-IN" sz="2000" i="0" cap="none" dirty="0">
              <a:solidFill>
                <a:schemeClr val="accent4">
                  <a:lumMod val="40000"/>
                  <a:lumOff val="60000"/>
                </a:schemeClr>
              </a:solidFill>
              <a:latin typeface="Farro" panose="00000500000000000000" pitchFamily="2" charset="0"/>
            </a:endParaRPr>
          </a:p>
        </p:txBody>
      </p:sp>
    </p:spTree>
    <p:extLst>
      <p:ext uri="{BB962C8B-B14F-4D97-AF65-F5344CB8AC3E}">
        <p14:creationId xmlns:p14="http://schemas.microsoft.com/office/powerpoint/2010/main" val="411090333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06-0F09-6CB8-E4D7-5FD6A3AAA582}"/>
              </a:ext>
            </a:extLst>
          </p:cNvPr>
          <p:cNvSpPr>
            <a:spLocks noGrp="1"/>
          </p:cNvSpPr>
          <p:nvPr>
            <p:ph type="title"/>
          </p:nvPr>
        </p:nvSpPr>
        <p:spPr>
          <a:xfrm>
            <a:off x="838200" y="551443"/>
            <a:ext cx="9603275" cy="1049235"/>
          </a:xfrm>
        </p:spPr>
        <p:txBody>
          <a:bodyPr/>
          <a:lstStyle/>
          <a:p>
            <a:r>
              <a:rPr lang="en-US" b="1" dirty="0">
                <a:solidFill>
                  <a:schemeClr val="tx2"/>
                </a:solidFill>
                <a:latin typeface="Sitka Small" pitchFamily="2" charset="0"/>
              </a:rPr>
              <a:t>Introduction to the Seminar Topic</a:t>
            </a:r>
            <a:endParaRPr lang="en-IN" dirty="0">
              <a:solidFill>
                <a:schemeClr val="tx2"/>
              </a:solidFill>
            </a:endParaRPr>
          </a:p>
        </p:txBody>
      </p:sp>
      <p:sp>
        <p:nvSpPr>
          <p:cNvPr id="3" name="Content Placeholder 2">
            <a:extLst>
              <a:ext uri="{FF2B5EF4-FFF2-40B4-BE49-F238E27FC236}">
                <a16:creationId xmlns:a16="http://schemas.microsoft.com/office/drawing/2014/main" id="{50E60B9F-0BC6-7C3A-5817-AFF9B15CEB4F}"/>
              </a:ext>
            </a:extLst>
          </p:cNvPr>
          <p:cNvSpPr>
            <a:spLocks noGrp="1"/>
          </p:cNvSpPr>
          <p:nvPr>
            <p:ph idx="1"/>
          </p:nvPr>
        </p:nvSpPr>
        <p:spPr>
          <a:xfrm>
            <a:off x="838200" y="1302552"/>
            <a:ext cx="10515600" cy="4874412"/>
          </a:xfrm>
        </p:spPr>
        <p:txBody>
          <a:bodyPr>
            <a:normAutofit fontScale="85000" lnSpcReduction="10000"/>
          </a:bodyPr>
          <a:lstStyle/>
          <a:p>
            <a:pPr marL="400050" indent="-342900" algn="just">
              <a:lnSpc>
                <a:spcPct val="110000"/>
              </a:lnSpc>
              <a:spcAft>
                <a:spcPts val="600"/>
              </a:spcAft>
              <a:buFont typeface="Wingdings" panose="05000000000000000000" pitchFamily="2" charset="2"/>
              <a:buChar char="Ø"/>
            </a:pPr>
            <a:r>
              <a:rPr lang="en-US" sz="3000" b="1" dirty="0">
                <a:solidFill>
                  <a:srgbClr val="F5A905"/>
                </a:solidFill>
                <a:latin typeface="Hadassah Friedlaender" panose="02020603050405020304" pitchFamily="18" charset="-79"/>
                <a:cs typeface="Hadassah Friedlaender" panose="02020603050405020304" pitchFamily="18" charset="-79"/>
              </a:rPr>
              <a:t>Concepts to understand the seminar topic</a:t>
            </a:r>
            <a:endParaRPr lang="en-IN" sz="3000" b="1" dirty="0">
              <a:solidFill>
                <a:srgbClr val="F5A905"/>
              </a:solidFill>
              <a:latin typeface="Hadassah Friedlaender" panose="02020603050405020304" pitchFamily="18" charset="-79"/>
              <a:cs typeface="Hadassah Friedlaender" panose="02020603050405020304" pitchFamily="18" charset="-79"/>
            </a:endParaRPr>
          </a:p>
          <a:p>
            <a:pPr marL="0" indent="0" algn="just">
              <a:buNone/>
            </a:pPr>
            <a:r>
              <a:rPr lang="en-US" sz="2800" b="1" dirty="0">
                <a:solidFill>
                  <a:schemeClr val="accent2">
                    <a:lumMod val="75000"/>
                  </a:schemeClr>
                </a:solidFill>
                <a:latin typeface="Söhne"/>
              </a:rPr>
              <a:t>Financial Sentiment Analysis:</a:t>
            </a:r>
          </a:p>
          <a:p>
            <a:pPr marL="0" indent="0" algn="just">
              <a:buNone/>
            </a:pPr>
            <a:r>
              <a:rPr lang="en-US" sz="2800" b="0" i="0" dirty="0">
                <a:effectLst/>
                <a:latin typeface="Söhne"/>
              </a:rPr>
              <a:t>The application of sentiment analysis to financial data to determine the sentiment (positive, negative, neutral) of financial communications.</a:t>
            </a:r>
            <a:endParaRPr lang="en-US" sz="2800" dirty="0">
              <a:latin typeface="Söhne"/>
            </a:endParaRPr>
          </a:p>
          <a:p>
            <a:pPr marL="0" indent="0" algn="just">
              <a:buNone/>
            </a:pPr>
            <a:r>
              <a:rPr lang="en-US" sz="2800" b="1" dirty="0">
                <a:solidFill>
                  <a:schemeClr val="accent2">
                    <a:lumMod val="75000"/>
                  </a:schemeClr>
                </a:solidFill>
                <a:latin typeface="Söhne"/>
              </a:rPr>
              <a:t>Latent Dirichlet Allocation (LDA): </a:t>
            </a:r>
            <a:r>
              <a:rPr lang="en-US" sz="2800" b="0" i="0" dirty="0">
                <a:effectLst/>
                <a:latin typeface="Söhne"/>
              </a:rPr>
              <a:t>A machine learning algorithm used for topic modeling in text data.</a:t>
            </a:r>
          </a:p>
          <a:p>
            <a:pPr marL="0" indent="0" algn="just">
              <a:buNone/>
            </a:pPr>
            <a:r>
              <a:rPr lang="en-US" sz="2800" b="1" dirty="0">
                <a:solidFill>
                  <a:schemeClr val="accent2">
                    <a:lumMod val="75000"/>
                  </a:schemeClr>
                </a:solidFill>
                <a:latin typeface="Söhne"/>
              </a:rPr>
              <a:t>Convolutional Neural Network (CNN): </a:t>
            </a:r>
            <a:r>
              <a:rPr lang="en-US" sz="2800" b="0" i="0" dirty="0">
                <a:effectLst/>
                <a:latin typeface="Söhne"/>
              </a:rPr>
              <a:t>A deep learning algorithm often used for image analysis but adapted here for sentiment analysis.</a:t>
            </a:r>
          </a:p>
          <a:p>
            <a:pPr marL="0" indent="0" algn="just">
              <a:buNone/>
            </a:pPr>
            <a:r>
              <a:rPr lang="en-US" sz="2800" b="1" dirty="0">
                <a:solidFill>
                  <a:schemeClr val="accent2">
                    <a:lumMod val="75000"/>
                  </a:schemeClr>
                </a:solidFill>
                <a:latin typeface="Söhne"/>
              </a:rPr>
              <a:t>Natural Language Processing (NLP): </a:t>
            </a:r>
            <a:r>
              <a:rPr lang="en-US" sz="2800" b="0" i="0" dirty="0">
                <a:effectLst/>
                <a:latin typeface="Söhne"/>
              </a:rPr>
              <a:t>A field of artificial intelligence focused on the interaction between computers and human language, including text mining</a:t>
            </a:r>
            <a:r>
              <a:rPr lang="en-US" sz="2600" b="0" i="0" dirty="0">
                <a:effectLst/>
                <a:latin typeface="Söhne"/>
              </a:rPr>
              <a:t>.</a:t>
            </a:r>
            <a:endParaRPr lang="en-US" sz="2600" b="1" dirty="0">
              <a:latin typeface="Sitka Small" pitchFamily="2" charset="0"/>
            </a:endParaRPr>
          </a:p>
        </p:txBody>
      </p:sp>
      <p:sp>
        <p:nvSpPr>
          <p:cNvPr id="4" name="Footer Placeholder 3">
            <a:extLst>
              <a:ext uri="{FF2B5EF4-FFF2-40B4-BE49-F238E27FC236}">
                <a16:creationId xmlns:a16="http://schemas.microsoft.com/office/drawing/2014/main" id="{162D7DF4-1EBC-49A2-B7A1-FB7315DF0B13}"/>
              </a:ext>
            </a:extLst>
          </p:cNvPr>
          <p:cNvSpPr>
            <a:spLocks noGrp="1"/>
          </p:cNvSpPr>
          <p:nvPr>
            <p:ph type="ftr" sz="quarter" idx="11"/>
          </p:nvPr>
        </p:nvSpPr>
        <p:spPr/>
        <p:txBody>
          <a:bodyPr/>
          <a:lstStyle/>
          <a:p>
            <a:r>
              <a:rPr lang="en-US"/>
              <a:t>Blockchain-driven Personalized Expense management system</a:t>
            </a:r>
          </a:p>
        </p:txBody>
      </p:sp>
    </p:spTree>
    <p:extLst>
      <p:ext uri="{BB962C8B-B14F-4D97-AF65-F5344CB8AC3E}">
        <p14:creationId xmlns:p14="http://schemas.microsoft.com/office/powerpoint/2010/main" val="3531608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06-0F09-6CB8-E4D7-5FD6A3AAA582}"/>
              </a:ext>
            </a:extLst>
          </p:cNvPr>
          <p:cNvSpPr>
            <a:spLocks noGrp="1"/>
          </p:cNvSpPr>
          <p:nvPr>
            <p:ph type="title"/>
          </p:nvPr>
        </p:nvSpPr>
        <p:spPr>
          <a:xfrm>
            <a:off x="838200" y="698090"/>
            <a:ext cx="10515600" cy="727588"/>
          </a:xfrm>
        </p:spPr>
        <p:txBody>
          <a:bodyPr/>
          <a:lstStyle/>
          <a:p>
            <a:r>
              <a:rPr lang="en-US" b="1" dirty="0">
                <a:solidFill>
                  <a:schemeClr val="tx2"/>
                </a:solidFill>
                <a:latin typeface="Sitka Small" pitchFamily="2" charset="0"/>
              </a:rPr>
              <a:t>Introduction to the Seminar Topic</a:t>
            </a:r>
            <a:endParaRPr lang="en-IN" dirty="0">
              <a:solidFill>
                <a:schemeClr val="tx2"/>
              </a:solidFill>
            </a:endParaRPr>
          </a:p>
        </p:txBody>
      </p:sp>
      <p:sp>
        <p:nvSpPr>
          <p:cNvPr id="3" name="Content Placeholder 2">
            <a:extLst>
              <a:ext uri="{FF2B5EF4-FFF2-40B4-BE49-F238E27FC236}">
                <a16:creationId xmlns:a16="http://schemas.microsoft.com/office/drawing/2014/main" id="{50E60B9F-0BC6-7C3A-5817-AFF9B15CEB4F}"/>
              </a:ext>
            </a:extLst>
          </p:cNvPr>
          <p:cNvSpPr>
            <a:spLocks noGrp="1"/>
          </p:cNvSpPr>
          <p:nvPr>
            <p:ph idx="1"/>
          </p:nvPr>
        </p:nvSpPr>
        <p:spPr>
          <a:xfrm>
            <a:off x="838200" y="1209368"/>
            <a:ext cx="10881852" cy="5512107"/>
          </a:xfrm>
        </p:spPr>
        <p:txBody>
          <a:bodyPr>
            <a:normAutofit fontScale="25000" lnSpcReduction="20000"/>
          </a:bodyPr>
          <a:lstStyle/>
          <a:p>
            <a:pPr marL="400050" indent="-342900" algn="just">
              <a:lnSpc>
                <a:spcPct val="110000"/>
              </a:lnSpc>
              <a:spcAft>
                <a:spcPts val="600"/>
              </a:spcAft>
              <a:buFont typeface="Wingdings" panose="05000000000000000000" pitchFamily="2" charset="2"/>
              <a:buChar char="Ø"/>
            </a:pPr>
            <a:r>
              <a:rPr lang="en-US" sz="12800" b="1" dirty="0">
                <a:solidFill>
                  <a:srgbClr val="F5A905"/>
                </a:solidFill>
                <a:latin typeface="Hadassah Friedlaender" panose="02020603050405020304" pitchFamily="18" charset="-79"/>
                <a:cs typeface="Hadassah Friedlaender" panose="02020603050405020304" pitchFamily="18" charset="-79"/>
              </a:rPr>
              <a:t>Various techniques to be explored</a:t>
            </a:r>
          </a:p>
          <a:p>
            <a:pPr marL="57150" indent="0" algn="just">
              <a:lnSpc>
                <a:spcPct val="110000"/>
              </a:lnSpc>
              <a:spcAft>
                <a:spcPts val="600"/>
              </a:spcAft>
              <a:buNone/>
            </a:pPr>
            <a:r>
              <a:rPr lang="en-IN" sz="10000" b="1" dirty="0">
                <a:solidFill>
                  <a:schemeClr val="accent2">
                    <a:lumMod val="75000"/>
                  </a:schemeClr>
                </a:solidFill>
                <a:latin typeface="Söhne"/>
              </a:rPr>
              <a:t>Lexicon-Based Approaches:</a:t>
            </a:r>
          </a:p>
          <a:p>
            <a:pPr marL="57150" indent="0" algn="just">
              <a:lnSpc>
                <a:spcPct val="110000"/>
              </a:lnSpc>
              <a:spcAft>
                <a:spcPts val="600"/>
              </a:spcAft>
              <a:buNone/>
            </a:pPr>
            <a:r>
              <a:rPr lang="en-IN" sz="10000" b="1" dirty="0">
                <a:solidFill>
                  <a:schemeClr val="accent2">
                    <a:lumMod val="75000"/>
                  </a:schemeClr>
                </a:solidFill>
                <a:latin typeface="Söhne"/>
              </a:rPr>
              <a:t>Sentiment Lexicons: </a:t>
            </a:r>
            <a:r>
              <a:rPr lang="en-IN" sz="10000" b="0" i="0" dirty="0">
                <a:effectLst/>
                <a:latin typeface="Söhne"/>
              </a:rPr>
              <a:t>Utilize predefined sentiment lexicons or dictionaries specifically tailored to financial terms and jargon to assign sentiment scores to words or phrases.</a:t>
            </a:r>
          </a:p>
          <a:p>
            <a:pPr marL="57150" indent="0" algn="just">
              <a:lnSpc>
                <a:spcPct val="110000"/>
              </a:lnSpc>
              <a:spcAft>
                <a:spcPts val="600"/>
              </a:spcAft>
              <a:buNone/>
            </a:pPr>
            <a:r>
              <a:rPr lang="en-IN" sz="10000" b="1" dirty="0">
                <a:solidFill>
                  <a:schemeClr val="accent2">
                    <a:lumMod val="75000"/>
                  </a:schemeClr>
                </a:solidFill>
                <a:latin typeface="Söhne"/>
              </a:rPr>
              <a:t>Financial Domain-Specific Lexicons: </a:t>
            </a:r>
            <a:r>
              <a:rPr lang="en-IN" sz="10000" b="0" i="0" dirty="0">
                <a:effectLst/>
                <a:latin typeface="Söhne"/>
              </a:rPr>
              <a:t>Create or adapt sentiment lexicons customized for financial sentiment analysis, considering the unique vocabulary of finance.</a:t>
            </a:r>
          </a:p>
          <a:p>
            <a:pPr marL="57150" indent="0" algn="just">
              <a:lnSpc>
                <a:spcPct val="110000"/>
              </a:lnSpc>
              <a:spcAft>
                <a:spcPts val="600"/>
              </a:spcAft>
              <a:buNone/>
            </a:pPr>
            <a:r>
              <a:rPr lang="en-IN" sz="10000" b="1" dirty="0">
                <a:solidFill>
                  <a:schemeClr val="accent2">
                    <a:lumMod val="75000"/>
                  </a:schemeClr>
                </a:solidFill>
                <a:latin typeface="Söhne"/>
              </a:rPr>
              <a:t>Machine Learning Models:</a:t>
            </a:r>
          </a:p>
          <a:p>
            <a:pPr marL="57150" indent="0">
              <a:lnSpc>
                <a:spcPct val="110000"/>
              </a:lnSpc>
              <a:spcAft>
                <a:spcPts val="600"/>
              </a:spcAft>
              <a:buNone/>
            </a:pPr>
            <a:r>
              <a:rPr lang="en-IN" sz="10000" dirty="0">
                <a:latin typeface="Söhne"/>
              </a:rPr>
              <a:t>1.Supervised Learning  		2.Deep Learning </a:t>
            </a:r>
          </a:p>
          <a:p>
            <a:pPr marL="57150" indent="0" algn="just">
              <a:lnSpc>
                <a:spcPct val="110000"/>
              </a:lnSpc>
              <a:spcAft>
                <a:spcPts val="600"/>
              </a:spcAft>
              <a:buNone/>
            </a:pPr>
            <a:endParaRPr lang="en-IN" sz="10400" b="1" dirty="0">
              <a:solidFill>
                <a:schemeClr val="accent2">
                  <a:lumMod val="75000"/>
                </a:schemeClr>
              </a:solidFill>
              <a:latin typeface="Söhne"/>
            </a:endParaRPr>
          </a:p>
          <a:p>
            <a:pPr marL="57150" indent="0" algn="just">
              <a:lnSpc>
                <a:spcPct val="110000"/>
              </a:lnSpc>
              <a:spcAft>
                <a:spcPts val="600"/>
              </a:spcAft>
              <a:buNone/>
            </a:pPr>
            <a:endParaRPr lang="en-IN" sz="10400" b="1" dirty="0">
              <a:solidFill>
                <a:schemeClr val="accent2">
                  <a:lumMod val="75000"/>
                </a:schemeClr>
              </a:solidFill>
              <a:latin typeface="Söhne"/>
            </a:endParaRPr>
          </a:p>
          <a:p>
            <a:pPr marL="57150" indent="0" algn="just">
              <a:lnSpc>
                <a:spcPct val="110000"/>
              </a:lnSpc>
              <a:spcAft>
                <a:spcPts val="600"/>
              </a:spcAft>
              <a:buNone/>
            </a:pPr>
            <a:endParaRPr lang="en-IN" sz="10400" b="1" dirty="0">
              <a:solidFill>
                <a:schemeClr val="accent2">
                  <a:lumMod val="75000"/>
                </a:schemeClr>
              </a:solidFill>
              <a:latin typeface="Söhne"/>
            </a:endParaRPr>
          </a:p>
        </p:txBody>
      </p:sp>
    </p:spTree>
    <p:extLst>
      <p:ext uri="{BB962C8B-B14F-4D97-AF65-F5344CB8AC3E}">
        <p14:creationId xmlns:p14="http://schemas.microsoft.com/office/powerpoint/2010/main" val="120292010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06-0F09-6CB8-E4D7-5FD6A3AAA582}"/>
              </a:ext>
            </a:extLst>
          </p:cNvPr>
          <p:cNvSpPr>
            <a:spLocks noGrp="1"/>
          </p:cNvSpPr>
          <p:nvPr>
            <p:ph type="title"/>
          </p:nvPr>
        </p:nvSpPr>
        <p:spPr>
          <a:xfrm>
            <a:off x="983226" y="786581"/>
            <a:ext cx="9930580" cy="782037"/>
          </a:xfrm>
        </p:spPr>
        <p:txBody>
          <a:bodyPr/>
          <a:lstStyle/>
          <a:p>
            <a:r>
              <a:rPr lang="en-US" b="1" dirty="0">
                <a:solidFill>
                  <a:schemeClr val="tx2"/>
                </a:solidFill>
                <a:latin typeface="Sitka Small" pitchFamily="2" charset="0"/>
              </a:rPr>
              <a:t>Introduction to the Seminar Topic</a:t>
            </a:r>
            <a:endParaRPr lang="en-IN" dirty="0">
              <a:solidFill>
                <a:schemeClr val="tx2"/>
              </a:solidFill>
            </a:endParaRPr>
          </a:p>
        </p:txBody>
      </p:sp>
      <p:sp>
        <p:nvSpPr>
          <p:cNvPr id="3" name="Content Placeholder 2">
            <a:extLst>
              <a:ext uri="{FF2B5EF4-FFF2-40B4-BE49-F238E27FC236}">
                <a16:creationId xmlns:a16="http://schemas.microsoft.com/office/drawing/2014/main" id="{50E60B9F-0BC6-7C3A-5817-AFF9B15CEB4F}"/>
              </a:ext>
            </a:extLst>
          </p:cNvPr>
          <p:cNvSpPr>
            <a:spLocks noGrp="1"/>
          </p:cNvSpPr>
          <p:nvPr>
            <p:ph idx="1"/>
          </p:nvPr>
        </p:nvSpPr>
        <p:spPr>
          <a:xfrm>
            <a:off x="983226" y="1268362"/>
            <a:ext cx="9930580" cy="5423617"/>
          </a:xfrm>
        </p:spPr>
        <p:txBody>
          <a:bodyPr>
            <a:normAutofit fontScale="25000" lnSpcReduction="20000"/>
          </a:bodyPr>
          <a:lstStyle/>
          <a:p>
            <a:pPr marL="400050" indent="-342900">
              <a:lnSpc>
                <a:spcPct val="110000"/>
              </a:lnSpc>
              <a:spcAft>
                <a:spcPts val="600"/>
              </a:spcAft>
              <a:buFont typeface="Wingdings" panose="05000000000000000000" pitchFamily="2" charset="2"/>
              <a:buChar char="Ø"/>
            </a:pPr>
            <a:r>
              <a:rPr lang="en-US" sz="12800" b="1" dirty="0">
                <a:solidFill>
                  <a:srgbClr val="F5A905"/>
                </a:solidFill>
                <a:latin typeface="Hadassah Friedlaender" panose="02020603050405020304" pitchFamily="18" charset="-79"/>
                <a:cs typeface="Hadassah Friedlaender" panose="02020603050405020304" pitchFamily="18" charset="-79"/>
              </a:rPr>
              <a:t>Various techniques to be explored</a:t>
            </a:r>
          </a:p>
          <a:p>
            <a:pPr marL="57150" indent="0" algn="just">
              <a:lnSpc>
                <a:spcPct val="110000"/>
              </a:lnSpc>
              <a:spcAft>
                <a:spcPts val="600"/>
              </a:spcAft>
              <a:buNone/>
            </a:pPr>
            <a:r>
              <a:rPr lang="en-US" sz="10000" b="1" dirty="0">
                <a:solidFill>
                  <a:schemeClr val="accent2">
                    <a:lumMod val="75000"/>
                  </a:schemeClr>
                </a:solidFill>
                <a:latin typeface="Söhne"/>
              </a:rPr>
              <a:t>Emotion Analysis:</a:t>
            </a:r>
          </a:p>
          <a:p>
            <a:pPr marL="57150" indent="0" algn="just">
              <a:lnSpc>
                <a:spcPct val="110000"/>
              </a:lnSpc>
              <a:spcAft>
                <a:spcPts val="600"/>
              </a:spcAft>
              <a:buNone/>
            </a:pPr>
            <a:r>
              <a:rPr lang="en-US" sz="10000" b="1" dirty="0">
                <a:solidFill>
                  <a:schemeClr val="accent2">
                    <a:lumMod val="75000"/>
                  </a:schemeClr>
                </a:solidFill>
                <a:latin typeface="Söhne"/>
              </a:rPr>
              <a:t>Emotion Detection: </a:t>
            </a:r>
            <a:r>
              <a:rPr lang="en-US" sz="10000" dirty="0">
                <a:latin typeface="Söhne"/>
              </a:rPr>
              <a:t>Employ natural language processing techniques to identify and extract specific emotions expressed in financial text data</a:t>
            </a:r>
            <a:r>
              <a:rPr lang="en-US" sz="10000" b="1" dirty="0">
                <a:latin typeface="Söhne"/>
              </a:rPr>
              <a:t>.</a:t>
            </a:r>
          </a:p>
          <a:p>
            <a:pPr marL="57150" indent="0" algn="just">
              <a:lnSpc>
                <a:spcPct val="110000"/>
              </a:lnSpc>
              <a:spcAft>
                <a:spcPts val="600"/>
              </a:spcAft>
              <a:buNone/>
            </a:pPr>
            <a:r>
              <a:rPr lang="en-US" sz="10000" b="1" dirty="0">
                <a:solidFill>
                  <a:schemeClr val="accent2">
                    <a:lumMod val="75000"/>
                  </a:schemeClr>
                </a:solidFill>
                <a:latin typeface="Söhne"/>
              </a:rPr>
              <a:t>Emotion Lexicons: </a:t>
            </a:r>
            <a:r>
              <a:rPr lang="en-US" sz="10000" dirty="0">
                <a:latin typeface="Söhne"/>
              </a:rPr>
              <a:t>Utilize specialized emotion lexicons to map emotional content within financial documents</a:t>
            </a:r>
            <a:r>
              <a:rPr lang="en-US" sz="10000" b="1" dirty="0">
                <a:latin typeface="Söhne"/>
              </a:rPr>
              <a:t>.</a:t>
            </a:r>
          </a:p>
          <a:p>
            <a:pPr marL="57150" indent="0" algn="just">
              <a:lnSpc>
                <a:spcPct val="110000"/>
              </a:lnSpc>
              <a:spcAft>
                <a:spcPts val="600"/>
              </a:spcAft>
              <a:buNone/>
            </a:pPr>
            <a:r>
              <a:rPr lang="en-US" sz="10000" b="1" dirty="0">
                <a:solidFill>
                  <a:schemeClr val="accent2">
                    <a:lumMod val="75000"/>
                  </a:schemeClr>
                </a:solidFill>
                <a:latin typeface="Söhne"/>
              </a:rPr>
              <a:t>Text Preprocessing:</a:t>
            </a:r>
          </a:p>
          <a:p>
            <a:pPr marL="57150" indent="0" algn="just">
              <a:lnSpc>
                <a:spcPct val="110000"/>
              </a:lnSpc>
              <a:spcAft>
                <a:spcPts val="600"/>
              </a:spcAft>
              <a:buNone/>
            </a:pPr>
            <a:r>
              <a:rPr lang="en-US" sz="10000" b="1" dirty="0">
                <a:solidFill>
                  <a:schemeClr val="accent2">
                    <a:lumMod val="75000"/>
                  </a:schemeClr>
                </a:solidFill>
                <a:latin typeface="Söhne"/>
              </a:rPr>
              <a:t>Stop Word Removal:</a:t>
            </a:r>
            <a:r>
              <a:rPr lang="en-US" sz="10000" b="1" dirty="0">
                <a:solidFill>
                  <a:schemeClr val="bg1">
                    <a:lumMod val="95000"/>
                  </a:schemeClr>
                </a:solidFill>
                <a:latin typeface="Söhne"/>
              </a:rPr>
              <a:t> </a:t>
            </a:r>
            <a:r>
              <a:rPr lang="en-US" sz="10000" dirty="0">
                <a:solidFill>
                  <a:schemeClr val="bg1">
                    <a:lumMod val="95000"/>
                  </a:schemeClr>
                </a:solidFill>
                <a:latin typeface="Söhne"/>
              </a:rPr>
              <a:t> </a:t>
            </a:r>
            <a:r>
              <a:rPr lang="en-US" sz="10000" dirty="0">
                <a:latin typeface="Söhne"/>
              </a:rPr>
              <a:t>Eliminate common words (e.g., "the," "and") that do not carry sentiment information.</a:t>
            </a:r>
          </a:p>
          <a:p>
            <a:pPr marL="57150" indent="0" algn="just">
              <a:lnSpc>
                <a:spcPct val="110000"/>
              </a:lnSpc>
              <a:spcAft>
                <a:spcPts val="600"/>
              </a:spcAft>
              <a:buNone/>
            </a:pPr>
            <a:r>
              <a:rPr lang="en-US" sz="10000" b="1" dirty="0">
                <a:solidFill>
                  <a:schemeClr val="accent2">
                    <a:lumMod val="75000"/>
                  </a:schemeClr>
                </a:solidFill>
                <a:latin typeface="Söhne"/>
              </a:rPr>
              <a:t>Stemming and Lemmatization: </a:t>
            </a:r>
            <a:r>
              <a:rPr lang="en-US" sz="10000" dirty="0">
                <a:latin typeface="Söhne"/>
              </a:rPr>
              <a:t>Reduce words to their root forms to standardize text data.</a:t>
            </a:r>
          </a:p>
          <a:p>
            <a:pPr marL="857250" lvl="1" indent="-342900">
              <a:lnSpc>
                <a:spcPct val="110000"/>
              </a:lnSpc>
              <a:spcAft>
                <a:spcPts val="600"/>
              </a:spcAft>
              <a:buFont typeface="Wingdings" panose="05000000000000000000" pitchFamily="2" charset="2"/>
              <a:buChar char="Ø"/>
            </a:pPr>
            <a:endParaRPr lang="en-IN" b="1" dirty="0">
              <a:solidFill>
                <a:srgbClr val="F5A905"/>
              </a:solidFill>
              <a:latin typeface="Hadassah Friedlaender" panose="02020603050405020304" pitchFamily="18" charset="-79"/>
              <a:cs typeface="Hadassah Friedlaender" panose="02020603050405020304" pitchFamily="18" charset="-79"/>
            </a:endParaRPr>
          </a:p>
        </p:txBody>
      </p:sp>
    </p:spTree>
    <p:extLst>
      <p:ext uri="{BB962C8B-B14F-4D97-AF65-F5344CB8AC3E}">
        <p14:creationId xmlns:p14="http://schemas.microsoft.com/office/powerpoint/2010/main" val="411022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BD91-FE43-F73F-83FB-2DCE6B0BF19E}"/>
              </a:ext>
            </a:extLst>
          </p:cNvPr>
          <p:cNvSpPr>
            <a:spLocks noGrp="1"/>
          </p:cNvSpPr>
          <p:nvPr>
            <p:ph type="title"/>
          </p:nvPr>
        </p:nvSpPr>
        <p:spPr>
          <a:xfrm>
            <a:off x="845574" y="975679"/>
            <a:ext cx="10779351" cy="614415"/>
          </a:xfrm>
        </p:spPr>
        <p:txBody>
          <a:bodyPr/>
          <a:lstStyle/>
          <a:p>
            <a:pPr algn="ctr"/>
            <a:r>
              <a:rPr lang="en-IN" dirty="0">
                <a:solidFill>
                  <a:schemeClr val="tx2"/>
                </a:solidFill>
              </a:rPr>
              <a:t>	</a:t>
            </a:r>
            <a:r>
              <a:rPr lang="en-IN" b="1" dirty="0">
                <a:solidFill>
                  <a:schemeClr val="tx2"/>
                </a:solidFill>
                <a:latin typeface="Sitka Small" pitchFamily="2" charset="0"/>
              </a:rPr>
              <a:t>Applications</a:t>
            </a:r>
          </a:p>
        </p:txBody>
      </p:sp>
      <p:sp>
        <p:nvSpPr>
          <p:cNvPr id="3" name="Content Placeholder 2">
            <a:extLst>
              <a:ext uri="{FF2B5EF4-FFF2-40B4-BE49-F238E27FC236}">
                <a16:creationId xmlns:a16="http://schemas.microsoft.com/office/drawing/2014/main" id="{11505672-448C-AC0D-91FD-E26DECAF6120}"/>
              </a:ext>
            </a:extLst>
          </p:cNvPr>
          <p:cNvSpPr>
            <a:spLocks noGrp="1"/>
          </p:cNvSpPr>
          <p:nvPr>
            <p:ph idx="1"/>
          </p:nvPr>
        </p:nvSpPr>
        <p:spPr>
          <a:xfrm>
            <a:off x="934066" y="1956619"/>
            <a:ext cx="10419734" cy="4640826"/>
          </a:xfrm>
        </p:spPr>
        <p:txBody>
          <a:bodyPr>
            <a:normAutofit fontScale="85000" lnSpcReduction="10000"/>
          </a:bodyPr>
          <a:lstStyle/>
          <a:p>
            <a:pPr algn="l">
              <a:buFont typeface="+mj-lt"/>
              <a:buAutoNum type="arabicPeriod"/>
            </a:pPr>
            <a:r>
              <a:rPr lang="en-US" sz="3100" b="1" i="0" dirty="0">
                <a:solidFill>
                  <a:schemeClr val="accent2">
                    <a:lumMod val="75000"/>
                  </a:schemeClr>
                </a:solidFill>
                <a:effectLst/>
                <a:latin typeface="Söhne"/>
              </a:rPr>
              <a:t>Risk Management: </a:t>
            </a:r>
            <a:r>
              <a:rPr lang="en-US" sz="3100" b="0" i="0" dirty="0">
                <a:effectLst/>
                <a:latin typeface="Söhne"/>
              </a:rPr>
              <a:t>Identifying and managing financial risks by analyzing sentiment in market data and news sources</a:t>
            </a:r>
            <a:r>
              <a:rPr lang="en-US" sz="3100" b="0" i="0" dirty="0">
                <a:solidFill>
                  <a:srgbClr val="D1D5DB"/>
                </a:solidFill>
                <a:effectLst/>
                <a:latin typeface="Söhne"/>
              </a:rPr>
              <a:t>.</a:t>
            </a:r>
          </a:p>
          <a:p>
            <a:pPr algn="l">
              <a:buFont typeface="+mj-lt"/>
              <a:buAutoNum type="arabicPeriod"/>
            </a:pPr>
            <a:r>
              <a:rPr lang="en-US" sz="3100" b="1" i="0" dirty="0">
                <a:solidFill>
                  <a:schemeClr val="accent2">
                    <a:lumMod val="75000"/>
                  </a:schemeClr>
                </a:solidFill>
                <a:effectLst/>
                <a:latin typeface="Söhne"/>
              </a:rPr>
              <a:t>Market Sentiment Monitoring: </a:t>
            </a:r>
            <a:r>
              <a:rPr lang="en-US" sz="3100" b="0" i="0" dirty="0">
                <a:effectLst/>
                <a:latin typeface="Söhne"/>
              </a:rPr>
              <a:t>Real-time monitoring of investor sentiment for timely decision-making in volatile markets</a:t>
            </a:r>
            <a:r>
              <a:rPr lang="en-US" sz="3100" b="0" i="0" dirty="0">
                <a:solidFill>
                  <a:srgbClr val="D1D5DB"/>
                </a:solidFill>
                <a:effectLst/>
                <a:latin typeface="Söhne"/>
              </a:rPr>
              <a:t>.</a:t>
            </a:r>
          </a:p>
          <a:p>
            <a:pPr algn="l">
              <a:buFont typeface="+mj-lt"/>
              <a:buAutoNum type="arabicPeriod"/>
            </a:pPr>
            <a:r>
              <a:rPr lang="en-US" sz="3100" b="1" i="0" dirty="0">
                <a:solidFill>
                  <a:schemeClr val="accent2">
                    <a:lumMod val="75000"/>
                  </a:schemeClr>
                </a:solidFill>
                <a:effectLst/>
                <a:latin typeface="Söhne"/>
              </a:rPr>
              <a:t>Stock Market Prediction: </a:t>
            </a:r>
            <a:r>
              <a:rPr lang="en-US" sz="3100" b="0" i="0" dirty="0">
                <a:effectLst/>
                <a:latin typeface="Söhne"/>
              </a:rPr>
              <a:t>Predicting stock price movements and market trends based on sentiment analysis of news and social media.</a:t>
            </a:r>
          </a:p>
          <a:p>
            <a:pPr algn="l">
              <a:buFont typeface="+mj-lt"/>
              <a:buAutoNum type="arabicPeriod"/>
            </a:pPr>
            <a:r>
              <a:rPr lang="en-US" sz="3100" b="1" i="0" dirty="0">
                <a:solidFill>
                  <a:schemeClr val="accent2">
                    <a:lumMod val="75000"/>
                  </a:schemeClr>
                </a:solidFill>
                <a:effectLst/>
                <a:latin typeface="Söhne"/>
              </a:rPr>
              <a:t>Customer Feedback Analysis: </a:t>
            </a:r>
            <a:r>
              <a:rPr lang="en-US" sz="3100" b="0" i="0" dirty="0">
                <a:effectLst/>
                <a:latin typeface="Söhne"/>
              </a:rPr>
              <a:t>Assessing customer satisfaction and improving services through sentiment analysis of customer feedback</a:t>
            </a:r>
            <a:r>
              <a:rPr lang="en-US" sz="3100" b="0" i="0" dirty="0">
                <a:solidFill>
                  <a:srgbClr val="D1D5DB"/>
                </a:solidFill>
                <a:effectLst/>
                <a:latin typeface="Söhne"/>
              </a:rPr>
              <a:t>.</a:t>
            </a:r>
          </a:p>
          <a:p>
            <a:endParaRPr lang="en-IN" dirty="0"/>
          </a:p>
        </p:txBody>
      </p:sp>
    </p:spTree>
    <p:extLst>
      <p:ext uri="{BB962C8B-B14F-4D97-AF65-F5344CB8AC3E}">
        <p14:creationId xmlns:p14="http://schemas.microsoft.com/office/powerpoint/2010/main" val="167707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BD91-FE43-F73F-83FB-2DCE6B0BF19E}"/>
              </a:ext>
            </a:extLst>
          </p:cNvPr>
          <p:cNvSpPr>
            <a:spLocks noGrp="1"/>
          </p:cNvSpPr>
          <p:nvPr>
            <p:ph type="title"/>
          </p:nvPr>
        </p:nvSpPr>
        <p:spPr>
          <a:xfrm>
            <a:off x="480060" y="995343"/>
            <a:ext cx="10515600" cy="614415"/>
          </a:xfrm>
        </p:spPr>
        <p:txBody>
          <a:bodyPr/>
          <a:lstStyle/>
          <a:p>
            <a:pPr algn="ctr"/>
            <a:r>
              <a:rPr lang="en-IN" dirty="0">
                <a:solidFill>
                  <a:schemeClr val="tx2"/>
                </a:solidFill>
              </a:rPr>
              <a:t>	</a:t>
            </a:r>
            <a:r>
              <a:rPr lang="en-IN" b="1" dirty="0">
                <a:solidFill>
                  <a:schemeClr val="tx2"/>
                </a:solidFill>
                <a:latin typeface="Sitka Small" pitchFamily="2" charset="0"/>
              </a:rPr>
              <a:t>Applications</a:t>
            </a:r>
          </a:p>
        </p:txBody>
      </p:sp>
      <p:sp>
        <p:nvSpPr>
          <p:cNvPr id="3" name="Content Placeholder 2">
            <a:extLst>
              <a:ext uri="{FF2B5EF4-FFF2-40B4-BE49-F238E27FC236}">
                <a16:creationId xmlns:a16="http://schemas.microsoft.com/office/drawing/2014/main" id="{11505672-448C-AC0D-91FD-E26DECAF6120}"/>
              </a:ext>
            </a:extLst>
          </p:cNvPr>
          <p:cNvSpPr>
            <a:spLocks noGrp="1"/>
          </p:cNvSpPr>
          <p:nvPr>
            <p:ph idx="1"/>
          </p:nvPr>
        </p:nvSpPr>
        <p:spPr>
          <a:xfrm>
            <a:off x="668594" y="1956619"/>
            <a:ext cx="10685205" cy="4640826"/>
          </a:xfrm>
        </p:spPr>
        <p:txBody>
          <a:bodyPr>
            <a:normAutofit/>
          </a:bodyPr>
          <a:lstStyle/>
          <a:p>
            <a:pPr marL="0" indent="0" algn="l">
              <a:buNone/>
            </a:pPr>
            <a:r>
              <a:rPr lang="en-US" sz="2600" b="1" i="0" dirty="0">
                <a:solidFill>
                  <a:schemeClr val="accent2">
                    <a:lumMod val="75000"/>
                  </a:schemeClr>
                </a:solidFill>
                <a:effectLst/>
                <a:latin typeface="Söhne"/>
              </a:rPr>
              <a:t>5.Algorithmic Trading: </a:t>
            </a:r>
            <a:r>
              <a:rPr lang="en-US" sz="2600" b="0" i="0" dirty="0">
                <a:effectLst/>
                <a:latin typeface="Söhne"/>
              </a:rPr>
              <a:t>Integrating sentiment analysis into automated trading strategies for capitalizing on sentiment-driven market shifts</a:t>
            </a:r>
            <a:r>
              <a:rPr lang="en-US" sz="2600" b="0" i="0" dirty="0">
                <a:solidFill>
                  <a:srgbClr val="D1D5DB"/>
                </a:solidFill>
                <a:effectLst/>
                <a:latin typeface="Söhne"/>
              </a:rPr>
              <a:t>.</a:t>
            </a:r>
          </a:p>
          <a:p>
            <a:endParaRPr lang="en-IN" dirty="0"/>
          </a:p>
        </p:txBody>
      </p:sp>
    </p:spTree>
    <p:extLst>
      <p:ext uri="{BB962C8B-B14F-4D97-AF65-F5344CB8AC3E}">
        <p14:creationId xmlns:p14="http://schemas.microsoft.com/office/powerpoint/2010/main" val="408401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BD91-FE43-F73F-83FB-2DCE6B0BF19E}"/>
              </a:ext>
            </a:extLst>
          </p:cNvPr>
          <p:cNvSpPr>
            <a:spLocks noGrp="1"/>
          </p:cNvSpPr>
          <p:nvPr>
            <p:ph type="title"/>
          </p:nvPr>
        </p:nvSpPr>
        <p:spPr>
          <a:xfrm>
            <a:off x="1435510" y="934065"/>
            <a:ext cx="9910916" cy="691994"/>
          </a:xfrm>
        </p:spPr>
        <p:txBody>
          <a:bodyPr>
            <a:normAutofit fontScale="90000"/>
          </a:bodyPr>
          <a:lstStyle/>
          <a:p>
            <a:pPr algn="ctr"/>
            <a:r>
              <a:rPr lang="en-IN" sz="4800" dirty="0">
                <a:solidFill>
                  <a:schemeClr val="tx2"/>
                </a:solidFill>
              </a:rPr>
              <a:t>	</a:t>
            </a:r>
            <a:r>
              <a:rPr lang="en-IN" sz="4800" b="1" dirty="0">
                <a:solidFill>
                  <a:schemeClr val="tx2"/>
                </a:solidFill>
                <a:latin typeface="Sitka Small" pitchFamily="2" charset="0"/>
              </a:rPr>
              <a:t>Conclusion</a:t>
            </a:r>
          </a:p>
        </p:txBody>
      </p:sp>
      <p:sp>
        <p:nvSpPr>
          <p:cNvPr id="3" name="Content Placeholder 2">
            <a:extLst>
              <a:ext uri="{FF2B5EF4-FFF2-40B4-BE49-F238E27FC236}">
                <a16:creationId xmlns:a16="http://schemas.microsoft.com/office/drawing/2014/main" id="{11505672-448C-AC0D-91FD-E26DECAF6120}"/>
              </a:ext>
            </a:extLst>
          </p:cNvPr>
          <p:cNvSpPr>
            <a:spLocks noGrp="1"/>
          </p:cNvSpPr>
          <p:nvPr>
            <p:ph idx="1"/>
          </p:nvPr>
        </p:nvSpPr>
        <p:spPr>
          <a:xfrm>
            <a:off x="1435510" y="1700981"/>
            <a:ext cx="9918290" cy="4475982"/>
          </a:xfrm>
        </p:spPr>
        <p:txBody>
          <a:bodyPr>
            <a:normAutofit lnSpcReduction="10000"/>
          </a:bodyPr>
          <a:lstStyle/>
          <a:p>
            <a:pPr marL="0" indent="0" algn="just">
              <a:buNone/>
            </a:pPr>
            <a:br>
              <a:rPr lang="en-US" dirty="0"/>
            </a:br>
            <a:r>
              <a:rPr lang="en-US" sz="2500" b="0" i="0" dirty="0">
                <a:effectLst/>
                <a:latin typeface="Söhne"/>
              </a:rPr>
              <a:t>This research highlights the superiority of Convolutional Neural Networks (CNN) over traditional data mining in sentiment analysis, specifically in the context of finance-related tweets. The CNN model demonstrates an impressive accuracy rate of 99% for sentiment classification, surpassing other classifiers such as random, LSTM, and RNN, which achieved lower accuracies. Future endeavors involve integrating financial news articles to further enhance stock price prediction accuracy and the development of practical applications based on this robust model for improved forecasting in the financial domain.</a:t>
            </a:r>
            <a:endParaRPr lang="en-IN" sz="2500" dirty="0"/>
          </a:p>
        </p:txBody>
      </p:sp>
    </p:spTree>
    <p:extLst>
      <p:ext uri="{BB962C8B-B14F-4D97-AF65-F5344CB8AC3E}">
        <p14:creationId xmlns:p14="http://schemas.microsoft.com/office/powerpoint/2010/main" val="87822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4627-F774-0DFF-AE7A-0D40F86479FE}"/>
              </a:ext>
            </a:extLst>
          </p:cNvPr>
          <p:cNvSpPr>
            <a:spLocks noGrp="1"/>
          </p:cNvSpPr>
          <p:nvPr>
            <p:ph type="title"/>
          </p:nvPr>
        </p:nvSpPr>
        <p:spPr>
          <a:xfrm>
            <a:off x="838200" y="860578"/>
            <a:ext cx="10515600" cy="872793"/>
          </a:xfrm>
        </p:spPr>
        <p:txBody>
          <a:bodyPr/>
          <a:lstStyle/>
          <a:p>
            <a:pPr algn="ctr"/>
            <a:r>
              <a:rPr lang="en-US" sz="4800" b="1" dirty="0">
                <a:solidFill>
                  <a:schemeClr val="tx2"/>
                </a:solidFill>
                <a:latin typeface="Sitka Small" pitchFamily="2" charset="0"/>
              </a:rPr>
              <a:t>References</a:t>
            </a:r>
            <a:r>
              <a:rPr lang="en-US" sz="4400" b="1" dirty="0">
                <a:solidFill>
                  <a:srgbClr val="FFFF00"/>
                </a:solidFill>
                <a:latin typeface="Sitka Small" pitchFamily="2" charset="0"/>
              </a:rPr>
              <a:t>	</a:t>
            </a:r>
            <a:endParaRPr lang="en-IN" dirty="0"/>
          </a:p>
        </p:txBody>
      </p:sp>
      <p:sp>
        <p:nvSpPr>
          <p:cNvPr id="3" name="Content Placeholder 2">
            <a:extLst>
              <a:ext uri="{FF2B5EF4-FFF2-40B4-BE49-F238E27FC236}">
                <a16:creationId xmlns:a16="http://schemas.microsoft.com/office/drawing/2014/main" id="{A965381F-47FA-355F-B365-519A12E1F236}"/>
              </a:ext>
            </a:extLst>
          </p:cNvPr>
          <p:cNvSpPr>
            <a:spLocks noGrp="1"/>
          </p:cNvSpPr>
          <p:nvPr>
            <p:ph idx="1"/>
          </p:nvPr>
        </p:nvSpPr>
        <p:spPr>
          <a:xfrm>
            <a:off x="936522" y="1917290"/>
            <a:ext cx="10515600" cy="3754847"/>
          </a:xfrm>
        </p:spPr>
        <p:txBody>
          <a:bodyPr>
            <a:noAutofit/>
          </a:bodyPr>
          <a:lstStyle/>
          <a:p>
            <a:pPr>
              <a:buFont typeface="Wingdings" panose="05000000000000000000" pitchFamily="2" charset="2"/>
              <a:buChar char="Ø"/>
            </a:pPr>
            <a:r>
              <a:rPr lang="en-IN" sz="2500" dirty="0" err="1"/>
              <a:t>Sanjam</a:t>
            </a:r>
            <a:r>
              <a:rPr lang="en-IN" sz="2500" dirty="0"/>
              <a:t> Singh, Amandeep Kaur .</a:t>
            </a:r>
            <a:r>
              <a:rPr lang="en-US" sz="2500" dirty="0"/>
              <a:t>”Financial sentiment analysis of tweets based on deep learning approach.” Indonesian Journal of Electrical Engineering and Computer Science Vol. 25, No. 3, March 2022, pp. 1759~1770</a:t>
            </a:r>
          </a:p>
          <a:p>
            <a:pPr lvl="0">
              <a:buFont typeface="Wingdings" panose="05000000000000000000" pitchFamily="2" charset="2"/>
              <a:buChar char="Ø"/>
            </a:pPr>
            <a:r>
              <a:rPr lang="en-IN" sz="2500" dirty="0"/>
              <a:t>Mittal and a.  Goel.  “Stock Prediction Using Twitter Sentiment Analysis.”  </a:t>
            </a:r>
            <a:r>
              <a:rPr lang="en-IN" sz="2500" dirty="0" err="1"/>
              <a:t>Tomx.Inf</a:t>
            </a:r>
            <a:r>
              <a:rPr lang="en-IN" sz="2500" dirty="0"/>
              <a:t>. </a:t>
            </a:r>
            <a:r>
              <a:rPr lang="en-IN" sz="2500" dirty="0" err="1"/>
              <a:t>Elte.Hu</a:t>
            </a:r>
            <a:r>
              <a:rPr lang="en-IN" sz="2500" dirty="0"/>
              <a:t>.</a:t>
            </a:r>
          </a:p>
          <a:p>
            <a:pPr lvl="0">
              <a:buFont typeface="Wingdings" panose="05000000000000000000" pitchFamily="2" charset="2"/>
              <a:buChar char="Ø"/>
            </a:pPr>
            <a:r>
              <a:rPr lang="en-US" sz="2500" dirty="0"/>
              <a:t>J. </a:t>
            </a:r>
            <a:r>
              <a:rPr lang="en-US" sz="2500" dirty="0" err="1"/>
              <a:t>Bollen</a:t>
            </a:r>
            <a:r>
              <a:rPr lang="en-US" sz="2500" dirty="0"/>
              <a:t> and H. Mao. Twitter mood as a stock market predictor. IEEE Computer, 44(10):91–94.</a:t>
            </a:r>
          </a:p>
          <a:p>
            <a:pPr marL="0" indent="0">
              <a:buNone/>
            </a:pPr>
            <a:r>
              <a:rPr lang="en-US" sz="2600" dirty="0"/>
              <a:t>.</a:t>
            </a:r>
            <a:endParaRPr lang="en-IN" sz="2600" dirty="0"/>
          </a:p>
          <a:p>
            <a:pPr lvl="0">
              <a:buFont typeface="Wingdings" panose="05000000000000000000" pitchFamily="2" charset="2"/>
              <a:buChar char="Ø"/>
            </a:pPr>
            <a:endParaRPr lang="en-IN" dirty="0"/>
          </a:p>
          <a:p>
            <a:pPr marL="0" indent="0">
              <a:buNone/>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9768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602E-8759-1F34-EB1B-8EF3101D62DD}"/>
              </a:ext>
            </a:extLst>
          </p:cNvPr>
          <p:cNvSpPr>
            <a:spLocks noGrp="1"/>
          </p:cNvSpPr>
          <p:nvPr>
            <p:ph type="title"/>
          </p:nvPr>
        </p:nvSpPr>
        <p:spPr>
          <a:xfrm flipV="1">
            <a:off x="2349910" y="3644080"/>
            <a:ext cx="7747482" cy="1439197"/>
          </a:xfrm>
        </p:spPr>
        <p:txBody>
          <a:bodyPr>
            <a:normAutofit/>
          </a:bodyPr>
          <a:lstStyle/>
          <a:p>
            <a:endParaRPr lang="en-IN" sz="4800" b="1" dirty="0">
              <a:solidFill>
                <a:schemeClr val="tx2"/>
              </a:solidFill>
              <a:latin typeface="Sitka Small" pitchFamily="2" charset="0"/>
            </a:endParaRPr>
          </a:p>
        </p:txBody>
      </p:sp>
      <p:sp>
        <p:nvSpPr>
          <p:cNvPr id="3" name="Text Placeholder 2">
            <a:extLst>
              <a:ext uri="{FF2B5EF4-FFF2-40B4-BE49-F238E27FC236}">
                <a16:creationId xmlns:a16="http://schemas.microsoft.com/office/drawing/2014/main" id="{77938CBF-77DD-4022-460A-2A7DDCA050D2}"/>
              </a:ext>
            </a:extLst>
          </p:cNvPr>
          <p:cNvSpPr>
            <a:spLocks noGrp="1"/>
          </p:cNvSpPr>
          <p:nvPr>
            <p:ph type="body" idx="1"/>
          </p:nvPr>
        </p:nvSpPr>
        <p:spPr>
          <a:xfrm>
            <a:off x="1454239" y="2723535"/>
            <a:ext cx="8033890" cy="1012723"/>
          </a:xfrm>
        </p:spPr>
        <p:txBody>
          <a:bodyPr>
            <a:normAutofit/>
          </a:bodyPr>
          <a:lstStyle/>
          <a:p>
            <a:pPr algn="ctr"/>
            <a:r>
              <a:rPr lang="en-IN" sz="4800" b="1" cap="all" dirty="0">
                <a:solidFill>
                  <a:schemeClr val="tx2"/>
                </a:solidFill>
                <a:latin typeface="Sitka Small" pitchFamily="2" charset="0"/>
                <a:ea typeface="+mj-ea"/>
                <a:cs typeface="+mj-cs"/>
              </a:rPr>
              <a:t>Thank You </a:t>
            </a:r>
          </a:p>
        </p:txBody>
      </p:sp>
      <p:sp>
        <p:nvSpPr>
          <p:cNvPr id="5" name="Slide Number Placeholder 4">
            <a:extLst>
              <a:ext uri="{FF2B5EF4-FFF2-40B4-BE49-F238E27FC236}">
                <a16:creationId xmlns:a16="http://schemas.microsoft.com/office/drawing/2014/main" id="{1B5B99D9-11AC-AFFE-C670-B63443869E5D}"/>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07563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1460-E6BF-0DB2-EF57-3A1BF8B68610}"/>
              </a:ext>
            </a:extLst>
          </p:cNvPr>
          <p:cNvSpPr>
            <a:spLocks noGrp="1"/>
          </p:cNvSpPr>
          <p:nvPr>
            <p:ph type="title"/>
          </p:nvPr>
        </p:nvSpPr>
        <p:spPr/>
        <p:txBody>
          <a:bodyPr/>
          <a:lstStyle/>
          <a:p>
            <a:r>
              <a:rPr lang="en-US" sz="4400" b="1" i="0" cap="none" dirty="0">
                <a:solidFill>
                  <a:schemeClr val="tx2"/>
                </a:solidFill>
                <a:latin typeface="Sitka Small" pitchFamily="2" charset="0"/>
              </a:rPr>
              <a:t>Purpose, Scope and Objectives</a:t>
            </a:r>
            <a:endParaRPr lang="en-IN" dirty="0">
              <a:solidFill>
                <a:schemeClr val="tx2"/>
              </a:solidFill>
            </a:endParaRPr>
          </a:p>
        </p:txBody>
      </p:sp>
      <p:sp>
        <p:nvSpPr>
          <p:cNvPr id="3" name="Content Placeholder 2">
            <a:extLst>
              <a:ext uri="{FF2B5EF4-FFF2-40B4-BE49-F238E27FC236}">
                <a16:creationId xmlns:a16="http://schemas.microsoft.com/office/drawing/2014/main" id="{7124C7CF-408F-0842-AD87-C5AC16131DAB}"/>
              </a:ext>
            </a:extLst>
          </p:cNvPr>
          <p:cNvSpPr>
            <a:spLocks noGrp="1"/>
          </p:cNvSpPr>
          <p:nvPr>
            <p:ph idx="1"/>
          </p:nvPr>
        </p:nvSpPr>
        <p:spPr>
          <a:xfrm>
            <a:off x="1291078" y="1864954"/>
            <a:ext cx="10062721" cy="4351338"/>
          </a:xfrm>
        </p:spPr>
        <p:txBody>
          <a:bodyPr>
            <a:normAutofit/>
          </a:bodyPr>
          <a:lstStyle/>
          <a:p>
            <a:pPr>
              <a:buFont typeface="Wingdings" panose="05000000000000000000" pitchFamily="2" charset="2"/>
              <a:buChar char="Ø"/>
            </a:pPr>
            <a:r>
              <a:rPr lang="en-US" sz="3300" b="1" dirty="0">
                <a:solidFill>
                  <a:srgbClr val="F5A905"/>
                </a:solidFill>
                <a:latin typeface="Hadassah Friedlaender" panose="02020603050405020304" pitchFamily="18" charset="-79"/>
                <a:cs typeface="Hadassah Friedlaender" panose="02020603050405020304" pitchFamily="18" charset="-79"/>
              </a:rPr>
              <a:t>Purpose:-</a:t>
            </a:r>
          </a:p>
          <a:p>
            <a:pPr marL="0" indent="0">
              <a:buNone/>
            </a:pPr>
            <a:r>
              <a:rPr lang="en-US" sz="2600" b="0" i="0" dirty="0">
                <a:effectLst/>
                <a:latin typeface="Söhne"/>
              </a:rPr>
              <a:t>The research's primary aim is to use machine learning and sentiment analysis for predicting stock prices, particularly focusing on AAPL and the DJIA index using Twitter data. Multiple machine learning algorithms are employed to create accurate predictive models, surpassing traditional methods. The overarching goal is to improve the understanding and forecasting of dynamic stock market movements.</a:t>
            </a:r>
            <a:endParaRPr lang="en-US" sz="2600" b="1" dirty="0">
              <a:latin typeface="Hadassah Friedlaender" panose="02020603050405020304" pitchFamily="18" charset="-79"/>
              <a:cs typeface="Hadassah Friedlaender" panose="02020603050405020304" pitchFamily="18" charset="-79"/>
            </a:endParaRPr>
          </a:p>
          <a:p>
            <a:pPr marL="0" indent="0">
              <a:buNone/>
            </a:pPr>
            <a:r>
              <a:rPr lang="en-US" sz="2800" b="1" dirty="0">
                <a:solidFill>
                  <a:srgbClr val="F5A905"/>
                </a:solidFill>
                <a:latin typeface="Hadassah Friedlaender" panose="02020603050405020304" pitchFamily="18" charset="-79"/>
                <a:cs typeface="Hadassah Friedlaender" panose="02020603050405020304" pitchFamily="18" charset="-79"/>
              </a:rPr>
              <a:t>	</a:t>
            </a:r>
          </a:p>
          <a:p>
            <a:pPr lvl="1">
              <a:buFont typeface="Wingdings" panose="05000000000000000000" pitchFamily="2" charset="2"/>
              <a:buChar char="Ø"/>
            </a:pPr>
            <a:endParaRPr lang="en-US" b="1" dirty="0">
              <a:solidFill>
                <a:srgbClr val="F5A905"/>
              </a:solidFill>
              <a:latin typeface="Hadassah Friedlaender" panose="02020603050405020304" pitchFamily="18" charset="-79"/>
              <a:cs typeface="Hadassah Friedlaender" panose="02020603050405020304" pitchFamily="18" charset="-79"/>
            </a:endParaRPr>
          </a:p>
          <a:p>
            <a:endParaRPr lang="en-IN" dirty="0"/>
          </a:p>
        </p:txBody>
      </p:sp>
      <p:sp>
        <p:nvSpPr>
          <p:cNvPr id="4" name="Footer Placeholder 3">
            <a:extLst>
              <a:ext uri="{FF2B5EF4-FFF2-40B4-BE49-F238E27FC236}">
                <a16:creationId xmlns:a16="http://schemas.microsoft.com/office/drawing/2014/main" id="{F7971FA5-065A-F593-8A78-0B693964B8BF}"/>
              </a:ext>
            </a:extLst>
          </p:cNvPr>
          <p:cNvSpPr>
            <a:spLocks noGrp="1"/>
          </p:cNvSpPr>
          <p:nvPr>
            <p:ph type="ftr" sz="quarter" idx="11"/>
          </p:nvPr>
        </p:nvSpPr>
        <p:spPr/>
        <p:txBody>
          <a:bodyPr/>
          <a:lstStyle/>
          <a:p>
            <a:r>
              <a:rPr lang="en-US"/>
              <a:t>Blockchain-driven Personalized Expense management system</a:t>
            </a:r>
          </a:p>
        </p:txBody>
      </p:sp>
      <p:sp>
        <p:nvSpPr>
          <p:cNvPr id="5" name="Slide Number Placeholder 4">
            <a:extLst>
              <a:ext uri="{FF2B5EF4-FFF2-40B4-BE49-F238E27FC236}">
                <a16:creationId xmlns:a16="http://schemas.microsoft.com/office/drawing/2014/main" id="{529786BE-9A19-4C13-1440-D61575501BA3}"/>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26562390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1460-E6BF-0DB2-EF57-3A1BF8B68610}"/>
              </a:ext>
            </a:extLst>
          </p:cNvPr>
          <p:cNvSpPr>
            <a:spLocks noGrp="1"/>
          </p:cNvSpPr>
          <p:nvPr>
            <p:ph type="title"/>
          </p:nvPr>
        </p:nvSpPr>
        <p:spPr/>
        <p:txBody>
          <a:bodyPr/>
          <a:lstStyle/>
          <a:p>
            <a:pPr algn="just"/>
            <a:r>
              <a:rPr lang="en-US" sz="4400" b="1" i="0" cap="none" dirty="0">
                <a:solidFill>
                  <a:schemeClr val="tx2"/>
                </a:solidFill>
                <a:latin typeface="Sitka Small" pitchFamily="2" charset="0"/>
              </a:rPr>
              <a:t>Purpose, Scope and Objectives</a:t>
            </a:r>
            <a:endParaRPr lang="en-IN" dirty="0">
              <a:solidFill>
                <a:schemeClr val="tx2"/>
              </a:solidFill>
            </a:endParaRPr>
          </a:p>
        </p:txBody>
      </p:sp>
      <p:sp>
        <p:nvSpPr>
          <p:cNvPr id="3" name="Content Placeholder 2">
            <a:extLst>
              <a:ext uri="{FF2B5EF4-FFF2-40B4-BE49-F238E27FC236}">
                <a16:creationId xmlns:a16="http://schemas.microsoft.com/office/drawing/2014/main" id="{7124C7CF-408F-0842-AD87-C5AC16131DAB}"/>
              </a:ext>
            </a:extLst>
          </p:cNvPr>
          <p:cNvSpPr>
            <a:spLocks noGrp="1"/>
          </p:cNvSpPr>
          <p:nvPr>
            <p:ph idx="1"/>
          </p:nvPr>
        </p:nvSpPr>
        <p:spPr/>
        <p:txBody>
          <a:bodyPr>
            <a:noAutofit/>
          </a:bodyPr>
          <a:lstStyle/>
          <a:p>
            <a:pPr>
              <a:buFont typeface="Wingdings" panose="05000000000000000000" pitchFamily="2" charset="2"/>
              <a:buChar char="Ø"/>
            </a:pPr>
            <a:r>
              <a:rPr lang="en-US" sz="3300" b="1" dirty="0">
                <a:solidFill>
                  <a:srgbClr val="F5A905"/>
                </a:solidFill>
                <a:latin typeface="Hadassah Friedlaender" panose="02020603050405020304" pitchFamily="18" charset="-79"/>
                <a:cs typeface="Hadassah Friedlaender" panose="02020603050405020304" pitchFamily="18" charset="-79"/>
              </a:rPr>
              <a:t>Scope</a:t>
            </a:r>
            <a:r>
              <a:rPr lang="en-US" sz="2600" b="1" dirty="0">
                <a:solidFill>
                  <a:srgbClr val="F5A905"/>
                </a:solidFill>
                <a:latin typeface="Hadassah Friedlaender" panose="02020603050405020304" pitchFamily="18" charset="-79"/>
                <a:cs typeface="Hadassah Friedlaender" panose="02020603050405020304" pitchFamily="18" charset="-79"/>
              </a:rPr>
              <a:t> :-	</a:t>
            </a:r>
          </a:p>
          <a:p>
            <a:pPr marL="0" indent="0">
              <a:buNone/>
            </a:pPr>
            <a:r>
              <a:rPr lang="en-US" sz="2600" dirty="0">
                <a:latin typeface="Söhne"/>
              </a:rPr>
              <a:t>The research scope includes utilizing machine learning and sentiment analysis to predict stock prices, with an emphasis on AAPL and the DJIA index using Twitter data. It involves creating accurate predictive models, enhancing insights into dynamic stock market movements. The scope also encompasses the application of social media data for improved financial forecasting.</a:t>
            </a:r>
          </a:p>
          <a:p>
            <a:pPr marL="0" indent="0">
              <a:buNone/>
            </a:pPr>
            <a:r>
              <a:rPr lang="en-US" sz="2600" b="1" dirty="0">
                <a:latin typeface="Hadassah Friedlaender" panose="02020603050405020304" pitchFamily="18" charset="-79"/>
                <a:cs typeface="Hadassah Friedlaender" panose="02020603050405020304" pitchFamily="18" charset="-79"/>
              </a:rPr>
              <a:t>	</a:t>
            </a:r>
          </a:p>
          <a:p>
            <a:pPr lvl="1">
              <a:buFont typeface="Wingdings" panose="05000000000000000000" pitchFamily="2" charset="2"/>
              <a:buChar char="Ø"/>
            </a:pPr>
            <a:endParaRPr lang="en-US" sz="2600" b="1" dirty="0">
              <a:solidFill>
                <a:srgbClr val="F5A905"/>
              </a:solidFill>
              <a:latin typeface="Hadassah Friedlaender" panose="02020603050405020304" pitchFamily="18" charset="-79"/>
              <a:cs typeface="Hadassah Friedlaender" panose="02020603050405020304" pitchFamily="18" charset="-79"/>
            </a:endParaRPr>
          </a:p>
          <a:p>
            <a:endParaRPr lang="en-IN" sz="2600" dirty="0"/>
          </a:p>
        </p:txBody>
      </p:sp>
      <p:sp>
        <p:nvSpPr>
          <p:cNvPr id="4" name="Footer Placeholder 3">
            <a:extLst>
              <a:ext uri="{FF2B5EF4-FFF2-40B4-BE49-F238E27FC236}">
                <a16:creationId xmlns:a16="http://schemas.microsoft.com/office/drawing/2014/main" id="{F7971FA5-065A-F593-8A78-0B693964B8BF}"/>
              </a:ext>
            </a:extLst>
          </p:cNvPr>
          <p:cNvSpPr>
            <a:spLocks noGrp="1"/>
          </p:cNvSpPr>
          <p:nvPr>
            <p:ph type="ftr" sz="quarter" idx="11"/>
          </p:nvPr>
        </p:nvSpPr>
        <p:spPr/>
        <p:txBody>
          <a:bodyPr/>
          <a:lstStyle/>
          <a:p>
            <a:r>
              <a:rPr lang="en-US"/>
              <a:t>Blockchain-driven Personalized Expense management system</a:t>
            </a:r>
          </a:p>
        </p:txBody>
      </p:sp>
      <p:sp>
        <p:nvSpPr>
          <p:cNvPr id="5" name="Slide Number Placeholder 4">
            <a:extLst>
              <a:ext uri="{FF2B5EF4-FFF2-40B4-BE49-F238E27FC236}">
                <a16:creationId xmlns:a16="http://schemas.microsoft.com/office/drawing/2014/main" id="{529786BE-9A19-4C13-1440-D61575501BA3}"/>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8155212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6EB2-B1E6-7B1E-86FE-4DE990E6DE35}"/>
              </a:ext>
            </a:extLst>
          </p:cNvPr>
          <p:cNvSpPr>
            <a:spLocks noGrp="1"/>
          </p:cNvSpPr>
          <p:nvPr>
            <p:ph type="title"/>
          </p:nvPr>
        </p:nvSpPr>
        <p:spPr/>
        <p:txBody>
          <a:bodyPr/>
          <a:lstStyle/>
          <a:p>
            <a:pPr algn="just"/>
            <a:r>
              <a:rPr lang="en-US" sz="4400" b="1" i="0" cap="none" dirty="0">
                <a:solidFill>
                  <a:schemeClr val="tx2"/>
                </a:solidFill>
                <a:latin typeface="Sitka Small" pitchFamily="2" charset="0"/>
              </a:rPr>
              <a:t>Purpose, Scope and Objectives</a:t>
            </a:r>
            <a:endParaRPr lang="en-IN" dirty="0">
              <a:solidFill>
                <a:schemeClr val="tx2"/>
              </a:solidFill>
            </a:endParaRPr>
          </a:p>
        </p:txBody>
      </p:sp>
      <p:sp>
        <p:nvSpPr>
          <p:cNvPr id="3" name="Content Placeholder 2">
            <a:extLst>
              <a:ext uri="{FF2B5EF4-FFF2-40B4-BE49-F238E27FC236}">
                <a16:creationId xmlns:a16="http://schemas.microsoft.com/office/drawing/2014/main" id="{FDD93B24-0751-7CA8-2AC2-9AC5D4D843E5}"/>
              </a:ext>
            </a:extLst>
          </p:cNvPr>
          <p:cNvSpPr>
            <a:spLocks noGrp="1"/>
          </p:cNvSpPr>
          <p:nvPr>
            <p:ph idx="1"/>
          </p:nvPr>
        </p:nvSpPr>
        <p:spPr>
          <a:xfrm>
            <a:off x="1451578" y="1853754"/>
            <a:ext cx="9902221" cy="4667250"/>
          </a:xfrm>
        </p:spPr>
        <p:txBody>
          <a:bodyPr>
            <a:normAutofit/>
          </a:bodyPr>
          <a:lstStyle/>
          <a:p>
            <a:pPr marL="400050" indent="-342900">
              <a:lnSpc>
                <a:spcPct val="130000"/>
              </a:lnSpc>
              <a:spcAft>
                <a:spcPts val="600"/>
              </a:spcAft>
              <a:buFont typeface="Wingdings" panose="05000000000000000000" pitchFamily="2" charset="2"/>
              <a:buChar char="Ø"/>
            </a:pPr>
            <a:r>
              <a:rPr lang="en-US" sz="3300" b="1" dirty="0">
                <a:solidFill>
                  <a:srgbClr val="F5A905"/>
                </a:solidFill>
                <a:latin typeface="Hadassah Friedlaender" panose="02020603050405020304" pitchFamily="18" charset="-79"/>
                <a:cs typeface="Hadassah Friedlaender" panose="02020603050405020304" pitchFamily="18" charset="-79"/>
              </a:rPr>
              <a:t>Objectives</a:t>
            </a:r>
          </a:p>
          <a:p>
            <a:pPr marL="57150" indent="0" algn="just">
              <a:lnSpc>
                <a:spcPct val="100000"/>
              </a:lnSpc>
              <a:spcAft>
                <a:spcPts val="600"/>
              </a:spcAft>
              <a:buNone/>
            </a:pPr>
            <a:r>
              <a:rPr lang="en-US" sz="2600" dirty="0">
                <a:latin typeface="Söhne"/>
              </a:rPr>
              <a:t>To use machine learning techniques to predict stock market movements and stock prices.</a:t>
            </a:r>
          </a:p>
          <a:p>
            <a:pPr marL="57150" indent="0" algn="just">
              <a:lnSpc>
                <a:spcPct val="100000"/>
              </a:lnSpc>
              <a:spcAft>
                <a:spcPts val="600"/>
              </a:spcAft>
              <a:buNone/>
            </a:pPr>
            <a:r>
              <a:rPr lang="en-US" sz="2600" dirty="0">
                <a:latin typeface="Söhne"/>
              </a:rPr>
              <a:t>Specifically, to predict the stock prices of AAPL (Apple Inc.) and the DJIA (Dow Jones Industrial Average) index.</a:t>
            </a:r>
          </a:p>
          <a:p>
            <a:pPr marL="57150" indent="0" algn="just">
              <a:lnSpc>
                <a:spcPct val="100000"/>
              </a:lnSpc>
              <a:spcAft>
                <a:spcPts val="600"/>
              </a:spcAft>
              <a:buNone/>
            </a:pPr>
            <a:r>
              <a:rPr lang="en-US" sz="2600" dirty="0">
                <a:latin typeface="Söhne"/>
              </a:rPr>
              <a:t>To conduct sentiment analysis of Twitter tweets to determine the average mood of tweets for each trading day.</a:t>
            </a:r>
          </a:p>
          <a:p>
            <a:endParaRPr lang="en-IN" sz="4600" dirty="0">
              <a:solidFill>
                <a:srgbClr val="D1D5DB"/>
              </a:solidFill>
              <a:latin typeface="Söhne"/>
            </a:endParaRPr>
          </a:p>
        </p:txBody>
      </p:sp>
      <p:sp>
        <p:nvSpPr>
          <p:cNvPr id="5" name="Slide Number Placeholder 4">
            <a:extLst>
              <a:ext uri="{FF2B5EF4-FFF2-40B4-BE49-F238E27FC236}">
                <a16:creationId xmlns:a16="http://schemas.microsoft.com/office/drawing/2014/main" id="{03803E78-3A9B-51D5-8EEA-EA93EDBEF7E7}"/>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84889333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6EB2-B1E6-7B1E-86FE-4DE990E6DE35}"/>
              </a:ext>
            </a:extLst>
          </p:cNvPr>
          <p:cNvSpPr>
            <a:spLocks noGrp="1"/>
          </p:cNvSpPr>
          <p:nvPr>
            <p:ph type="title"/>
          </p:nvPr>
        </p:nvSpPr>
        <p:spPr/>
        <p:txBody>
          <a:bodyPr/>
          <a:lstStyle/>
          <a:p>
            <a:pPr algn="just"/>
            <a:r>
              <a:rPr lang="en-US" sz="4400" b="1" i="0" cap="none" dirty="0">
                <a:solidFill>
                  <a:schemeClr val="tx2"/>
                </a:solidFill>
                <a:latin typeface="Sitka Small" pitchFamily="2" charset="0"/>
              </a:rPr>
              <a:t>Purpose, Scope and Objectives</a:t>
            </a:r>
            <a:endParaRPr lang="en-IN" dirty="0">
              <a:solidFill>
                <a:schemeClr val="tx2"/>
              </a:solidFill>
            </a:endParaRPr>
          </a:p>
        </p:txBody>
      </p:sp>
      <p:sp>
        <p:nvSpPr>
          <p:cNvPr id="3" name="Content Placeholder 2">
            <a:extLst>
              <a:ext uri="{FF2B5EF4-FFF2-40B4-BE49-F238E27FC236}">
                <a16:creationId xmlns:a16="http://schemas.microsoft.com/office/drawing/2014/main" id="{FDD93B24-0751-7CA8-2AC2-9AC5D4D843E5}"/>
              </a:ext>
            </a:extLst>
          </p:cNvPr>
          <p:cNvSpPr>
            <a:spLocks noGrp="1"/>
          </p:cNvSpPr>
          <p:nvPr>
            <p:ph idx="1"/>
          </p:nvPr>
        </p:nvSpPr>
        <p:spPr>
          <a:xfrm>
            <a:off x="1376516" y="1825625"/>
            <a:ext cx="9977284" cy="4667250"/>
          </a:xfrm>
        </p:spPr>
        <p:txBody>
          <a:bodyPr>
            <a:normAutofit fontScale="47500" lnSpcReduction="20000"/>
          </a:bodyPr>
          <a:lstStyle/>
          <a:p>
            <a:pPr marL="400050" indent="-342900">
              <a:lnSpc>
                <a:spcPct val="130000"/>
              </a:lnSpc>
              <a:spcAft>
                <a:spcPts val="600"/>
              </a:spcAft>
              <a:buFont typeface="Wingdings" panose="05000000000000000000" pitchFamily="2" charset="2"/>
              <a:buChar char="Ø"/>
            </a:pPr>
            <a:r>
              <a:rPr lang="en-US" sz="6900" b="1" dirty="0">
                <a:solidFill>
                  <a:srgbClr val="F5A905"/>
                </a:solidFill>
                <a:latin typeface="Hadassah Friedlaender" panose="02020603050405020304" pitchFamily="18" charset="-79"/>
                <a:cs typeface="Hadassah Friedlaender" panose="02020603050405020304" pitchFamily="18" charset="-79"/>
              </a:rPr>
              <a:t>Objectives</a:t>
            </a:r>
          </a:p>
          <a:p>
            <a:pPr marL="57150" indent="0">
              <a:lnSpc>
                <a:spcPct val="130000"/>
              </a:lnSpc>
              <a:spcAft>
                <a:spcPts val="600"/>
              </a:spcAft>
              <a:buNone/>
            </a:pPr>
            <a:r>
              <a:rPr lang="en-US" sz="5500" dirty="0">
                <a:latin typeface="Söhne"/>
              </a:rPr>
              <a:t>To utilize machine learning algorithms, including Support Vector Machines (SVM), to analyze sentiment in tweets and make predictions.</a:t>
            </a:r>
          </a:p>
          <a:p>
            <a:pPr marL="57150" indent="0">
              <a:lnSpc>
                <a:spcPct val="130000"/>
              </a:lnSpc>
              <a:spcAft>
                <a:spcPts val="600"/>
              </a:spcAft>
              <a:buNone/>
            </a:pPr>
            <a:r>
              <a:rPr lang="en-US" sz="5500" dirty="0">
                <a:latin typeface="Söhne"/>
              </a:rPr>
              <a:t>To demonstrate that monitoring Twitter tweets for sentiment analysis can be a profitable approach for predicting stock prices.</a:t>
            </a:r>
          </a:p>
          <a:p>
            <a:pPr marL="57150" indent="0">
              <a:lnSpc>
                <a:spcPct val="130000"/>
              </a:lnSpc>
              <a:spcAft>
                <a:spcPts val="600"/>
              </a:spcAft>
              <a:buNone/>
            </a:pPr>
            <a:r>
              <a:rPr lang="en-US" sz="5500" dirty="0">
                <a:latin typeface="Söhne"/>
              </a:rPr>
              <a:t>To compare the predictive performance of traditional models with that of neural networks in the context of stock price prediction.</a:t>
            </a:r>
          </a:p>
          <a:p>
            <a:endParaRPr lang="en-IN" sz="4600" dirty="0">
              <a:solidFill>
                <a:srgbClr val="D1D5DB"/>
              </a:solidFill>
              <a:latin typeface="Söhne"/>
            </a:endParaRPr>
          </a:p>
        </p:txBody>
      </p:sp>
      <p:sp>
        <p:nvSpPr>
          <p:cNvPr id="5" name="Slide Number Placeholder 4">
            <a:extLst>
              <a:ext uri="{FF2B5EF4-FFF2-40B4-BE49-F238E27FC236}">
                <a16:creationId xmlns:a16="http://schemas.microsoft.com/office/drawing/2014/main" id="{03803E78-3A9B-51D5-8EEA-EA93EDBEF7E7}"/>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1815368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4564-B1FE-1625-7DE1-E6503E3343CD}"/>
              </a:ext>
            </a:extLst>
          </p:cNvPr>
          <p:cNvSpPr>
            <a:spLocks noGrp="1"/>
          </p:cNvSpPr>
          <p:nvPr>
            <p:ph type="title"/>
          </p:nvPr>
        </p:nvSpPr>
        <p:spPr/>
        <p:txBody>
          <a:bodyPr/>
          <a:lstStyle/>
          <a:p>
            <a:pPr algn="ctr"/>
            <a:r>
              <a:rPr lang="en-US" sz="4400" b="1" dirty="0">
                <a:solidFill>
                  <a:schemeClr val="tx2"/>
                </a:solidFill>
                <a:latin typeface="Sitka Small" pitchFamily="2" charset="0"/>
              </a:rPr>
              <a:t>Abstract</a:t>
            </a:r>
            <a:endParaRPr lang="en-IN" dirty="0">
              <a:solidFill>
                <a:schemeClr val="tx2"/>
              </a:solidFill>
            </a:endParaRPr>
          </a:p>
        </p:txBody>
      </p:sp>
      <p:sp>
        <p:nvSpPr>
          <p:cNvPr id="3" name="Content Placeholder 2">
            <a:extLst>
              <a:ext uri="{FF2B5EF4-FFF2-40B4-BE49-F238E27FC236}">
                <a16:creationId xmlns:a16="http://schemas.microsoft.com/office/drawing/2014/main" id="{E2F8614E-C310-46DE-728C-AFDC975D07B6}"/>
              </a:ext>
            </a:extLst>
          </p:cNvPr>
          <p:cNvSpPr>
            <a:spLocks noGrp="1"/>
          </p:cNvSpPr>
          <p:nvPr>
            <p:ph idx="1"/>
          </p:nvPr>
        </p:nvSpPr>
        <p:spPr/>
        <p:txBody>
          <a:bodyPr>
            <a:noAutofit/>
          </a:bodyPr>
          <a:lstStyle/>
          <a:p>
            <a:pPr marL="0" indent="0" algn="just">
              <a:buNone/>
            </a:pPr>
            <a:r>
              <a:rPr lang="en-US" sz="2600" b="0" i="0" dirty="0">
                <a:effectLst/>
                <a:latin typeface="Söhne"/>
              </a:rPr>
              <a:t>we explore using machine learning and sentiment analysis to predict stock prices, specifically focusing on AAPL and DJIA. We find that monitoring Twitter tweets is profitable for prediction. We utilize Sentiment 140 Twitter data, achieving an 0.82 accuracy in mood analysis with SVM. Predictions involve emotional analysis of tweets mentioning 'stock market,' '</a:t>
            </a:r>
            <a:r>
              <a:rPr lang="en-US" sz="2600" b="0" i="0" dirty="0" err="1">
                <a:effectLst/>
                <a:latin typeface="Söhne"/>
              </a:rPr>
              <a:t>StockTwits</a:t>
            </a:r>
            <a:r>
              <a:rPr lang="en-US" sz="2600" b="0" i="0" dirty="0">
                <a:effectLst/>
                <a:latin typeface="Söhne"/>
              </a:rPr>
              <a:t>,' and 'AAPL.' Two models, Boosted Regression Trees and Multilayer Perceptron Neural Networks, outperform traditional models in forecasting stock prices</a:t>
            </a:r>
            <a:endParaRPr lang="en-IN" sz="2600" dirty="0"/>
          </a:p>
        </p:txBody>
      </p:sp>
      <p:sp>
        <p:nvSpPr>
          <p:cNvPr id="4" name="Footer Placeholder 3">
            <a:extLst>
              <a:ext uri="{FF2B5EF4-FFF2-40B4-BE49-F238E27FC236}">
                <a16:creationId xmlns:a16="http://schemas.microsoft.com/office/drawing/2014/main" id="{38DB6E64-889A-E127-6E60-CD76E22944FB}"/>
              </a:ext>
            </a:extLst>
          </p:cNvPr>
          <p:cNvSpPr>
            <a:spLocks noGrp="1"/>
          </p:cNvSpPr>
          <p:nvPr>
            <p:ph type="ftr" sz="quarter" idx="11"/>
          </p:nvPr>
        </p:nvSpPr>
        <p:spPr/>
        <p:txBody>
          <a:bodyPr/>
          <a:lstStyle/>
          <a:p>
            <a:r>
              <a:rPr lang="en-US"/>
              <a:t>Blockchain-driven Personalized Expense management system</a:t>
            </a:r>
          </a:p>
        </p:txBody>
      </p:sp>
    </p:spTree>
    <p:extLst>
      <p:ext uri="{BB962C8B-B14F-4D97-AF65-F5344CB8AC3E}">
        <p14:creationId xmlns:p14="http://schemas.microsoft.com/office/powerpoint/2010/main" val="34254107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06-0F09-6CB8-E4D7-5FD6A3AAA582}"/>
              </a:ext>
            </a:extLst>
          </p:cNvPr>
          <p:cNvSpPr>
            <a:spLocks noGrp="1"/>
          </p:cNvSpPr>
          <p:nvPr>
            <p:ph type="title"/>
          </p:nvPr>
        </p:nvSpPr>
        <p:spPr>
          <a:xfrm>
            <a:off x="838200" y="753576"/>
            <a:ext cx="10262419" cy="1049235"/>
          </a:xfrm>
        </p:spPr>
        <p:txBody>
          <a:bodyPr/>
          <a:lstStyle/>
          <a:p>
            <a:pPr algn="just"/>
            <a:r>
              <a:rPr lang="en-US" b="1" dirty="0">
                <a:solidFill>
                  <a:schemeClr val="tx2"/>
                </a:solidFill>
                <a:latin typeface="Sitka Small" pitchFamily="2" charset="0"/>
              </a:rPr>
              <a:t>Introduction to the Seminar Topic</a:t>
            </a:r>
            <a:endParaRPr lang="en-IN" dirty="0">
              <a:solidFill>
                <a:schemeClr val="tx2"/>
              </a:solidFill>
            </a:endParaRPr>
          </a:p>
        </p:txBody>
      </p:sp>
      <p:sp>
        <p:nvSpPr>
          <p:cNvPr id="3" name="Content Placeholder 2">
            <a:extLst>
              <a:ext uri="{FF2B5EF4-FFF2-40B4-BE49-F238E27FC236}">
                <a16:creationId xmlns:a16="http://schemas.microsoft.com/office/drawing/2014/main" id="{50E60B9F-0BC6-7C3A-5817-AFF9B15CEB4F}"/>
              </a:ext>
            </a:extLst>
          </p:cNvPr>
          <p:cNvSpPr>
            <a:spLocks noGrp="1"/>
          </p:cNvSpPr>
          <p:nvPr>
            <p:ph idx="1"/>
          </p:nvPr>
        </p:nvSpPr>
        <p:spPr>
          <a:xfrm>
            <a:off x="838200" y="1278194"/>
            <a:ext cx="10515600" cy="5443281"/>
          </a:xfrm>
        </p:spPr>
        <p:txBody>
          <a:bodyPr>
            <a:normAutofit fontScale="92500" lnSpcReduction="10000"/>
          </a:bodyPr>
          <a:lstStyle/>
          <a:p>
            <a:pPr marL="400050" indent="-342900" algn="just">
              <a:lnSpc>
                <a:spcPct val="100000"/>
              </a:lnSpc>
              <a:spcAft>
                <a:spcPts val="600"/>
              </a:spcAft>
              <a:buFont typeface="Wingdings" panose="05000000000000000000" pitchFamily="2" charset="2"/>
              <a:buChar char="Ø"/>
            </a:pPr>
            <a:r>
              <a:rPr lang="en-IN" sz="3600" b="1" dirty="0">
                <a:solidFill>
                  <a:srgbClr val="F5A905"/>
                </a:solidFill>
                <a:latin typeface="Hadassah Friedlaender" panose="02020603050405020304" pitchFamily="18" charset="-79"/>
                <a:cs typeface="Hadassah Friedlaender" panose="02020603050405020304" pitchFamily="18" charset="-79"/>
              </a:rPr>
              <a:t>Basic terminologies</a:t>
            </a:r>
          </a:p>
          <a:p>
            <a:pPr marL="57150" indent="0" algn="just">
              <a:lnSpc>
                <a:spcPct val="110000"/>
              </a:lnSpc>
              <a:spcAft>
                <a:spcPts val="600"/>
              </a:spcAft>
              <a:buNone/>
            </a:pPr>
            <a:r>
              <a:rPr lang="en-US" sz="2800" b="1" i="0" dirty="0">
                <a:solidFill>
                  <a:schemeClr val="accent2">
                    <a:lumMod val="75000"/>
                  </a:schemeClr>
                </a:solidFill>
                <a:effectLst/>
                <a:latin typeface="Söhne"/>
              </a:rPr>
              <a:t>Sentiment Score:</a:t>
            </a:r>
            <a:r>
              <a:rPr lang="en-US" sz="2800" b="0" i="0" dirty="0">
                <a:solidFill>
                  <a:schemeClr val="accent2">
                    <a:lumMod val="75000"/>
                  </a:schemeClr>
                </a:solidFill>
                <a:effectLst/>
                <a:latin typeface="Söhne"/>
              </a:rPr>
              <a:t> </a:t>
            </a:r>
            <a:r>
              <a:rPr lang="en-US" sz="2800" b="0" i="0" dirty="0">
                <a:effectLst/>
                <a:latin typeface="Söhne"/>
              </a:rPr>
              <a:t>A numerical value assigned to text or data to indicate the overall sentiment expressed. It can be positive, negative, or neutral</a:t>
            </a:r>
            <a:r>
              <a:rPr lang="en-US" sz="2800" b="0" i="0" dirty="0">
                <a:solidFill>
                  <a:srgbClr val="D1D5DB"/>
                </a:solidFill>
                <a:effectLst/>
                <a:latin typeface="Söhne"/>
              </a:rPr>
              <a:t>.</a:t>
            </a:r>
          </a:p>
          <a:p>
            <a:pPr marL="57150" indent="0" algn="just">
              <a:lnSpc>
                <a:spcPct val="110000"/>
              </a:lnSpc>
              <a:spcAft>
                <a:spcPts val="600"/>
              </a:spcAft>
              <a:buNone/>
            </a:pPr>
            <a:r>
              <a:rPr lang="en-US" sz="2800" b="1" i="0" dirty="0">
                <a:solidFill>
                  <a:schemeClr val="accent2">
                    <a:lumMod val="75000"/>
                  </a:schemeClr>
                </a:solidFill>
                <a:effectLst/>
                <a:latin typeface="Söhne"/>
              </a:rPr>
              <a:t>Tokenization:</a:t>
            </a:r>
            <a:r>
              <a:rPr lang="en-US" sz="2800" b="0" i="0" dirty="0">
                <a:solidFill>
                  <a:schemeClr val="accent2">
                    <a:lumMod val="75000"/>
                  </a:schemeClr>
                </a:solidFill>
                <a:effectLst/>
                <a:latin typeface="Söhne"/>
              </a:rPr>
              <a:t> </a:t>
            </a:r>
            <a:r>
              <a:rPr lang="en-US" sz="2800" b="0" i="0" dirty="0">
                <a:effectLst/>
                <a:latin typeface="Söhne"/>
              </a:rPr>
              <a:t>The process of splitting text into individual words or tokens. It's a crucial step in preparing text data for analysis.</a:t>
            </a:r>
          </a:p>
          <a:p>
            <a:pPr marL="57150" indent="0" algn="just">
              <a:lnSpc>
                <a:spcPct val="110000"/>
              </a:lnSpc>
              <a:spcAft>
                <a:spcPts val="600"/>
              </a:spcAft>
              <a:buNone/>
            </a:pPr>
            <a:r>
              <a:rPr lang="en-US" sz="2800" b="1" i="0" dirty="0">
                <a:solidFill>
                  <a:schemeClr val="accent2">
                    <a:lumMod val="75000"/>
                  </a:schemeClr>
                </a:solidFill>
                <a:effectLst/>
                <a:latin typeface="Söhne"/>
              </a:rPr>
              <a:t>Corpus:</a:t>
            </a:r>
            <a:r>
              <a:rPr lang="en-US" sz="2800" b="0" i="0" dirty="0">
                <a:solidFill>
                  <a:schemeClr val="accent2">
                    <a:lumMod val="75000"/>
                  </a:schemeClr>
                </a:solidFill>
                <a:effectLst/>
                <a:latin typeface="Söhne"/>
              </a:rPr>
              <a:t> </a:t>
            </a:r>
            <a:r>
              <a:rPr lang="en-US" sz="2800" b="0" i="0" dirty="0">
                <a:effectLst/>
                <a:latin typeface="Söhne"/>
              </a:rPr>
              <a:t>A collection of textual data used for analysis. In financial sentiment analysis, this would consist of financial news articles, social media posts, or other relevant texts</a:t>
            </a:r>
            <a:r>
              <a:rPr lang="en-US" sz="2800" b="0" i="0" dirty="0">
                <a:solidFill>
                  <a:srgbClr val="D1D5DB"/>
                </a:solidFill>
                <a:effectLst/>
                <a:latin typeface="Söhne"/>
              </a:rPr>
              <a:t>.</a:t>
            </a:r>
          </a:p>
          <a:p>
            <a:pPr marL="57150" indent="0" algn="just">
              <a:lnSpc>
                <a:spcPct val="110000"/>
              </a:lnSpc>
              <a:spcAft>
                <a:spcPts val="600"/>
              </a:spcAft>
              <a:buNone/>
            </a:pPr>
            <a:r>
              <a:rPr lang="en-US" sz="2800" b="1" i="0" dirty="0">
                <a:solidFill>
                  <a:schemeClr val="accent2">
                    <a:lumMod val="75000"/>
                  </a:schemeClr>
                </a:solidFill>
                <a:effectLst/>
                <a:latin typeface="Söhne"/>
              </a:rPr>
              <a:t>Lexicon-Based Analysis:</a:t>
            </a:r>
            <a:r>
              <a:rPr lang="en-US" sz="2800" b="0" i="0" dirty="0">
                <a:solidFill>
                  <a:schemeClr val="accent2">
                    <a:lumMod val="75000"/>
                  </a:schemeClr>
                </a:solidFill>
                <a:effectLst/>
                <a:latin typeface="Söhne"/>
              </a:rPr>
              <a:t> </a:t>
            </a:r>
            <a:r>
              <a:rPr lang="en-US" sz="2800" b="0" i="0" dirty="0">
                <a:effectLst/>
                <a:latin typeface="Söhne"/>
              </a:rPr>
              <a:t>A technique that relies on predefined sentiment lexicons or dictionaries to assign sentiment scores to words or phrases in text.</a:t>
            </a:r>
          </a:p>
        </p:txBody>
      </p:sp>
    </p:spTree>
    <p:extLst>
      <p:ext uri="{BB962C8B-B14F-4D97-AF65-F5344CB8AC3E}">
        <p14:creationId xmlns:p14="http://schemas.microsoft.com/office/powerpoint/2010/main" val="403551506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06-0F09-6CB8-E4D7-5FD6A3AAA582}"/>
              </a:ext>
            </a:extLst>
          </p:cNvPr>
          <p:cNvSpPr>
            <a:spLocks noGrp="1"/>
          </p:cNvSpPr>
          <p:nvPr>
            <p:ph type="title"/>
          </p:nvPr>
        </p:nvSpPr>
        <p:spPr>
          <a:xfrm>
            <a:off x="820992" y="792905"/>
            <a:ext cx="9603275" cy="1049235"/>
          </a:xfrm>
        </p:spPr>
        <p:txBody>
          <a:bodyPr/>
          <a:lstStyle/>
          <a:p>
            <a:r>
              <a:rPr lang="en-US" b="1" dirty="0">
                <a:solidFill>
                  <a:schemeClr val="tx2"/>
                </a:solidFill>
                <a:latin typeface="Sitka Small" pitchFamily="2" charset="0"/>
              </a:rPr>
              <a:t>Introduction to the Seminar Topic</a:t>
            </a:r>
            <a:endParaRPr lang="en-IN" dirty="0">
              <a:solidFill>
                <a:schemeClr val="tx2"/>
              </a:solidFill>
            </a:endParaRPr>
          </a:p>
        </p:txBody>
      </p:sp>
      <p:sp>
        <p:nvSpPr>
          <p:cNvPr id="3" name="Content Placeholder 2">
            <a:extLst>
              <a:ext uri="{FF2B5EF4-FFF2-40B4-BE49-F238E27FC236}">
                <a16:creationId xmlns:a16="http://schemas.microsoft.com/office/drawing/2014/main" id="{50E60B9F-0BC6-7C3A-5817-AFF9B15CEB4F}"/>
              </a:ext>
            </a:extLst>
          </p:cNvPr>
          <p:cNvSpPr>
            <a:spLocks noGrp="1"/>
          </p:cNvSpPr>
          <p:nvPr>
            <p:ph idx="1"/>
          </p:nvPr>
        </p:nvSpPr>
        <p:spPr>
          <a:xfrm>
            <a:off x="820992" y="1317523"/>
            <a:ext cx="10318956" cy="5403952"/>
          </a:xfrm>
        </p:spPr>
        <p:txBody>
          <a:bodyPr>
            <a:normAutofit fontScale="77500" lnSpcReduction="20000"/>
          </a:bodyPr>
          <a:lstStyle/>
          <a:p>
            <a:pPr marL="400050" indent="-342900" algn="just">
              <a:lnSpc>
                <a:spcPct val="100000"/>
              </a:lnSpc>
              <a:spcAft>
                <a:spcPts val="600"/>
              </a:spcAft>
              <a:buFont typeface="Wingdings" panose="05000000000000000000" pitchFamily="2" charset="2"/>
              <a:buChar char="Ø"/>
            </a:pPr>
            <a:r>
              <a:rPr lang="en-IN" sz="3900" b="1" dirty="0">
                <a:solidFill>
                  <a:srgbClr val="F5A905"/>
                </a:solidFill>
                <a:latin typeface="Hadassah Friedlaender" panose="02020603050405020304" pitchFamily="18" charset="-79"/>
                <a:cs typeface="Hadassah Friedlaender" panose="02020603050405020304" pitchFamily="18" charset="-79"/>
              </a:rPr>
              <a:t>Basic terminologies</a:t>
            </a:r>
          </a:p>
          <a:p>
            <a:pPr marL="57150" indent="0" algn="just">
              <a:lnSpc>
                <a:spcPct val="100000"/>
              </a:lnSpc>
              <a:spcAft>
                <a:spcPts val="600"/>
              </a:spcAft>
              <a:buNone/>
            </a:pPr>
            <a:r>
              <a:rPr lang="en-US" sz="3400" b="1" i="0" dirty="0">
                <a:solidFill>
                  <a:schemeClr val="accent2">
                    <a:lumMod val="75000"/>
                  </a:schemeClr>
                </a:solidFill>
                <a:effectLst/>
                <a:latin typeface="Söhne"/>
              </a:rPr>
              <a:t>Machine Learning Model:</a:t>
            </a:r>
            <a:r>
              <a:rPr lang="en-US" sz="3400" b="0" i="0" dirty="0">
                <a:solidFill>
                  <a:schemeClr val="accent2">
                    <a:lumMod val="75000"/>
                  </a:schemeClr>
                </a:solidFill>
                <a:effectLst/>
                <a:latin typeface="Söhne"/>
              </a:rPr>
              <a:t> </a:t>
            </a:r>
            <a:r>
              <a:rPr lang="en-US" sz="3400" b="0" i="0" dirty="0">
                <a:effectLst/>
                <a:latin typeface="Söhne"/>
              </a:rPr>
              <a:t>A computational model trained on historical data to predict sentiment in new text data. Common models include Support Vector Machines (SVM), Naive Bayes, and Neural Networks</a:t>
            </a:r>
            <a:r>
              <a:rPr lang="en-US" sz="3400" b="0" i="0" dirty="0">
                <a:solidFill>
                  <a:srgbClr val="D1D5DB"/>
                </a:solidFill>
                <a:effectLst/>
                <a:latin typeface="Söhne"/>
              </a:rPr>
              <a:t>.</a:t>
            </a:r>
          </a:p>
          <a:p>
            <a:pPr marL="57150" indent="0" algn="just">
              <a:lnSpc>
                <a:spcPct val="100000"/>
              </a:lnSpc>
              <a:spcAft>
                <a:spcPts val="600"/>
              </a:spcAft>
              <a:buNone/>
            </a:pPr>
            <a:r>
              <a:rPr lang="en-US" sz="3400" b="1" i="0" dirty="0">
                <a:solidFill>
                  <a:schemeClr val="accent2">
                    <a:lumMod val="75000"/>
                  </a:schemeClr>
                </a:solidFill>
                <a:effectLst/>
                <a:latin typeface="Söhne"/>
              </a:rPr>
              <a:t>Accuracy:</a:t>
            </a:r>
            <a:r>
              <a:rPr lang="en-US" sz="3400" b="0" i="0" dirty="0">
                <a:solidFill>
                  <a:schemeClr val="accent2">
                    <a:lumMod val="75000"/>
                  </a:schemeClr>
                </a:solidFill>
                <a:effectLst/>
                <a:latin typeface="Söhne"/>
              </a:rPr>
              <a:t> </a:t>
            </a:r>
            <a:r>
              <a:rPr lang="en-US" sz="3400" b="0" i="0" dirty="0">
                <a:effectLst/>
                <a:latin typeface="Söhne"/>
              </a:rPr>
              <a:t>A metric used to evaluate the performance of sentiment analysis models. It measures how well the model correctly predicts sentiment</a:t>
            </a:r>
            <a:r>
              <a:rPr lang="en-US" sz="3400" b="0" i="0" dirty="0">
                <a:solidFill>
                  <a:srgbClr val="D1D5DB"/>
                </a:solidFill>
                <a:effectLst/>
                <a:latin typeface="Söhne"/>
              </a:rPr>
              <a:t>.</a:t>
            </a:r>
          </a:p>
          <a:p>
            <a:pPr marL="57150" indent="0" algn="just">
              <a:lnSpc>
                <a:spcPct val="100000"/>
              </a:lnSpc>
              <a:spcAft>
                <a:spcPts val="600"/>
              </a:spcAft>
              <a:buNone/>
            </a:pPr>
            <a:r>
              <a:rPr lang="en-US" sz="3400" b="1" i="0" dirty="0">
                <a:solidFill>
                  <a:schemeClr val="accent2">
                    <a:lumMod val="75000"/>
                  </a:schemeClr>
                </a:solidFill>
                <a:effectLst/>
                <a:latin typeface="Söhne"/>
              </a:rPr>
              <a:t>Training Data:</a:t>
            </a:r>
            <a:r>
              <a:rPr lang="en-US" sz="3400" b="0" i="0" dirty="0">
                <a:solidFill>
                  <a:schemeClr val="accent2">
                    <a:lumMod val="75000"/>
                  </a:schemeClr>
                </a:solidFill>
                <a:effectLst/>
                <a:latin typeface="Söhne"/>
              </a:rPr>
              <a:t> </a:t>
            </a:r>
            <a:r>
              <a:rPr lang="en-US" sz="3400" b="0" i="0" dirty="0">
                <a:effectLst/>
                <a:latin typeface="Söhne"/>
              </a:rPr>
              <a:t>The dataset used to train a machine learning model. It consists of labeled examples where sentiment is known</a:t>
            </a:r>
            <a:r>
              <a:rPr lang="en-US" sz="3400" b="0" i="0" dirty="0">
                <a:solidFill>
                  <a:srgbClr val="D1D5DB"/>
                </a:solidFill>
                <a:effectLst/>
                <a:latin typeface="Söhne"/>
              </a:rPr>
              <a:t>.</a:t>
            </a:r>
          </a:p>
          <a:p>
            <a:pPr marL="57150" indent="0" algn="just">
              <a:lnSpc>
                <a:spcPct val="100000"/>
              </a:lnSpc>
              <a:spcAft>
                <a:spcPts val="600"/>
              </a:spcAft>
              <a:buNone/>
            </a:pPr>
            <a:r>
              <a:rPr lang="en-US" sz="3400" b="1" i="0" dirty="0">
                <a:solidFill>
                  <a:schemeClr val="accent2">
                    <a:lumMod val="75000"/>
                  </a:schemeClr>
                </a:solidFill>
                <a:effectLst/>
                <a:latin typeface="Söhne"/>
              </a:rPr>
              <a:t>Testing Data:</a:t>
            </a:r>
            <a:r>
              <a:rPr lang="en-US" sz="3400" b="0" i="0" dirty="0">
                <a:solidFill>
                  <a:schemeClr val="accent2">
                    <a:lumMod val="75000"/>
                  </a:schemeClr>
                </a:solidFill>
                <a:effectLst/>
                <a:latin typeface="Söhne"/>
              </a:rPr>
              <a:t> </a:t>
            </a:r>
            <a:r>
              <a:rPr lang="en-US" sz="3400" b="0" i="0" dirty="0">
                <a:effectLst/>
                <a:latin typeface="Söhne"/>
              </a:rPr>
              <a:t>A separate dataset used to evaluate the performance of a sentiment analysis model. It helps assess how well the model generalizes to new, unseen data.</a:t>
            </a:r>
          </a:p>
          <a:p>
            <a:pPr marL="57150" indent="0" algn="just">
              <a:lnSpc>
                <a:spcPct val="100000"/>
              </a:lnSpc>
              <a:spcAft>
                <a:spcPts val="600"/>
              </a:spcAft>
              <a:buNone/>
            </a:pPr>
            <a:endParaRPr lang="en-IN" sz="3600" b="1" dirty="0">
              <a:solidFill>
                <a:srgbClr val="F5A905"/>
              </a:solidFill>
              <a:latin typeface="Hadassah Friedlaender" panose="02020603050405020304" pitchFamily="18" charset="-79"/>
              <a:cs typeface="Hadassah Friedlaender" panose="02020603050405020304" pitchFamily="18" charset="-79"/>
            </a:endParaRPr>
          </a:p>
        </p:txBody>
      </p:sp>
    </p:spTree>
    <p:extLst>
      <p:ext uri="{BB962C8B-B14F-4D97-AF65-F5344CB8AC3E}">
        <p14:creationId xmlns:p14="http://schemas.microsoft.com/office/powerpoint/2010/main" val="339667156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06-0F09-6CB8-E4D7-5FD6A3AAA582}"/>
              </a:ext>
            </a:extLst>
          </p:cNvPr>
          <p:cNvSpPr>
            <a:spLocks noGrp="1"/>
          </p:cNvSpPr>
          <p:nvPr>
            <p:ph type="title"/>
          </p:nvPr>
        </p:nvSpPr>
        <p:spPr>
          <a:xfrm>
            <a:off x="1137146" y="867036"/>
            <a:ext cx="9917708" cy="1049235"/>
          </a:xfrm>
        </p:spPr>
        <p:txBody>
          <a:bodyPr/>
          <a:lstStyle/>
          <a:p>
            <a:r>
              <a:rPr lang="en-US" b="1" dirty="0">
                <a:solidFill>
                  <a:schemeClr val="tx2"/>
                </a:solidFill>
                <a:latin typeface="Sitka Small" pitchFamily="2" charset="0"/>
              </a:rPr>
              <a:t>Introduction to the Seminar Topic</a:t>
            </a:r>
            <a:endParaRPr lang="en-IN" dirty="0">
              <a:solidFill>
                <a:schemeClr val="tx2"/>
              </a:solidFill>
            </a:endParaRPr>
          </a:p>
        </p:txBody>
      </p:sp>
      <p:sp>
        <p:nvSpPr>
          <p:cNvPr id="3" name="Content Placeholder 2">
            <a:extLst>
              <a:ext uri="{FF2B5EF4-FFF2-40B4-BE49-F238E27FC236}">
                <a16:creationId xmlns:a16="http://schemas.microsoft.com/office/drawing/2014/main" id="{50E60B9F-0BC6-7C3A-5817-AFF9B15CEB4F}"/>
              </a:ext>
            </a:extLst>
          </p:cNvPr>
          <p:cNvSpPr>
            <a:spLocks noGrp="1"/>
          </p:cNvSpPr>
          <p:nvPr>
            <p:ph idx="1"/>
          </p:nvPr>
        </p:nvSpPr>
        <p:spPr>
          <a:xfrm>
            <a:off x="973395" y="1302552"/>
            <a:ext cx="10081460" cy="4163794"/>
          </a:xfrm>
        </p:spPr>
        <p:txBody>
          <a:bodyPr>
            <a:normAutofit fontScale="92500" lnSpcReduction="10000"/>
          </a:bodyPr>
          <a:lstStyle/>
          <a:p>
            <a:pPr marL="400050" indent="-342900" algn="just">
              <a:lnSpc>
                <a:spcPct val="110000"/>
              </a:lnSpc>
              <a:spcAft>
                <a:spcPts val="600"/>
              </a:spcAft>
              <a:buFont typeface="Wingdings" panose="05000000000000000000" pitchFamily="2" charset="2"/>
              <a:buChar char="Ø"/>
            </a:pPr>
            <a:r>
              <a:rPr lang="en-US" sz="3600" b="1" dirty="0">
                <a:solidFill>
                  <a:srgbClr val="F5A905"/>
                </a:solidFill>
                <a:latin typeface="Hadassah Friedlaender" panose="02020603050405020304" pitchFamily="18" charset="-79"/>
                <a:cs typeface="Hadassah Friedlaender" panose="02020603050405020304" pitchFamily="18" charset="-79"/>
              </a:rPr>
              <a:t>Concepts to understand the seminar topic</a:t>
            </a:r>
            <a:endParaRPr lang="en-IN" sz="3600" b="1" dirty="0">
              <a:solidFill>
                <a:srgbClr val="F5A905"/>
              </a:solidFill>
              <a:latin typeface="Hadassah Friedlaender" panose="02020603050405020304" pitchFamily="18" charset="-79"/>
              <a:cs typeface="Hadassah Friedlaender" panose="02020603050405020304" pitchFamily="18" charset="-79"/>
            </a:endParaRPr>
          </a:p>
          <a:p>
            <a:pPr marL="0" indent="0" algn="just">
              <a:buNone/>
            </a:pPr>
            <a:r>
              <a:rPr lang="en-US" sz="2800" b="1" i="0" dirty="0">
                <a:solidFill>
                  <a:schemeClr val="accent2">
                    <a:lumMod val="75000"/>
                  </a:schemeClr>
                </a:solidFill>
                <a:effectLst/>
                <a:latin typeface="Söhne"/>
              </a:rPr>
              <a:t>Sentiment Analysis: </a:t>
            </a:r>
            <a:r>
              <a:rPr lang="en-US" sz="2800" b="0" i="0" dirty="0">
                <a:effectLst/>
                <a:latin typeface="Söhne"/>
              </a:rPr>
              <a:t>The process of computationally assessing people's feelings and opinions in textual data.</a:t>
            </a:r>
            <a:endParaRPr lang="en-US" sz="2800" dirty="0">
              <a:latin typeface="Söhne"/>
            </a:endParaRPr>
          </a:p>
          <a:p>
            <a:pPr marL="0" indent="0" algn="just">
              <a:buNone/>
            </a:pPr>
            <a:r>
              <a:rPr lang="en-US" sz="2800" b="1" i="0" dirty="0">
                <a:solidFill>
                  <a:schemeClr val="accent2">
                    <a:lumMod val="75000"/>
                  </a:schemeClr>
                </a:solidFill>
                <a:effectLst/>
                <a:latin typeface="Söhne"/>
              </a:rPr>
              <a:t>Big Data: </a:t>
            </a:r>
            <a:r>
              <a:rPr lang="en-US" sz="2800" b="0" i="0" dirty="0">
                <a:effectLst/>
                <a:latin typeface="Söhne"/>
              </a:rPr>
              <a:t>Large volumes of data, often unstructured, that require advanced techniques for processing and analysis</a:t>
            </a:r>
            <a:r>
              <a:rPr lang="en-US" sz="2800" b="0" i="0" dirty="0">
                <a:solidFill>
                  <a:srgbClr val="D1D5DB"/>
                </a:solidFill>
                <a:effectLst/>
                <a:latin typeface="Söhne"/>
              </a:rPr>
              <a:t>.</a:t>
            </a:r>
            <a:endParaRPr lang="en-US" sz="2800" dirty="0">
              <a:solidFill>
                <a:srgbClr val="D1D5DB"/>
              </a:solidFill>
              <a:latin typeface="Söhne"/>
            </a:endParaRPr>
          </a:p>
          <a:p>
            <a:pPr marL="0" indent="0" algn="just">
              <a:buNone/>
            </a:pPr>
            <a:r>
              <a:rPr lang="en-US" sz="2800" b="1" i="0" dirty="0">
                <a:solidFill>
                  <a:schemeClr val="accent2">
                    <a:lumMod val="75000"/>
                  </a:schemeClr>
                </a:solidFill>
                <a:effectLst/>
                <a:latin typeface="Söhne"/>
              </a:rPr>
              <a:t>Machine Learning (ML): </a:t>
            </a:r>
            <a:r>
              <a:rPr lang="en-US" sz="2800" b="0" i="0" dirty="0">
                <a:effectLst/>
                <a:latin typeface="Söhne"/>
              </a:rPr>
              <a:t>A multidisciplinary field that combines computer science and statistics to develop algorithms for classification and prediction.</a:t>
            </a:r>
          </a:p>
        </p:txBody>
      </p:sp>
      <p:sp>
        <p:nvSpPr>
          <p:cNvPr id="4" name="Footer Placeholder 3">
            <a:extLst>
              <a:ext uri="{FF2B5EF4-FFF2-40B4-BE49-F238E27FC236}">
                <a16:creationId xmlns:a16="http://schemas.microsoft.com/office/drawing/2014/main" id="{162D7DF4-1EBC-49A2-B7A1-FB7315DF0B13}"/>
              </a:ext>
            </a:extLst>
          </p:cNvPr>
          <p:cNvSpPr>
            <a:spLocks noGrp="1"/>
          </p:cNvSpPr>
          <p:nvPr>
            <p:ph type="ftr" sz="quarter" idx="11"/>
          </p:nvPr>
        </p:nvSpPr>
        <p:spPr/>
        <p:txBody>
          <a:bodyPr/>
          <a:lstStyle/>
          <a:p>
            <a:r>
              <a:rPr lang="en-US"/>
              <a:t>Blockchain-driven Personalized Expense management system</a:t>
            </a:r>
          </a:p>
        </p:txBody>
      </p:sp>
      <p:sp>
        <p:nvSpPr>
          <p:cNvPr id="5" name="Slide Number Placeholder 4">
            <a:extLst>
              <a:ext uri="{FF2B5EF4-FFF2-40B4-BE49-F238E27FC236}">
                <a16:creationId xmlns:a16="http://schemas.microsoft.com/office/drawing/2014/main" id="{BB7D9138-90E2-2210-9491-BC8169F77049}"/>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14357390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6.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da126d4-e535-4560-ad66-6ec680c9391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0824202070A0347B4D7C6C6E8F25E8A" ma:contentTypeVersion="7" ma:contentTypeDescription="Create a new document." ma:contentTypeScope="" ma:versionID="d90183c53e291a5903d4a1ded982e91b">
  <xsd:schema xmlns:xsd="http://www.w3.org/2001/XMLSchema" xmlns:xs="http://www.w3.org/2001/XMLSchema" xmlns:p="http://schemas.microsoft.com/office/2006/metadata/properties" xmlns:ns3="eda126d4-e535-4560-ad66-6ec680c9391e" xmlns:ns4="9286362b-3005-40fb-a555-a86cd3d73a53" targetNamespace="http://schemas.microsoft.com/office/2006/metadata/properties" ma:root="true" ma:fieldsID="8936a168086987803555d85e82100a77" ns3:_="" ns4:_="">
    <xsd:import namespace="eda126d4-e535-4560-ad66-6ec680c9391e"/>
    <xsd:import namespace="9286362b-3005-40fb-a555-a86cd3d73a5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a126d4-e535-4560-ad66-6ec680c939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86362b-3005-40fb-a555-a86cd3d73a5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7B119D-C643-4D8E-8148-7C6B307F2CED}">
  <ds:schemaRefs>
    <ds:schemaRef ds:uri="9286362b-3005-40fb-a555-a86cd3d73a53"/>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eda126d4-e535-4560-ad66-6ec680c9391e"/>
    <ds:schemaRef ds:uri="http://purl.org/dc/terms/"/>
  </ds:schemaRefs>
</ds:datastoreItem>
</file>

<file path=customXml/itemProps2.xml><?xml version="1.0" encoding="utf-8"?>
<ds:datastoreItem xmlns:ds="http://schemas.openxmlformats.org/officeDocument/2006/customXml" ds:itemID="{C71D2F3B-4302-4530-9349-05EDAE79F287}">
  <ds:schemaRefs>
    <ds:schemaRef ds:uri="http://schemas.microsoft.com/sharepoint/v3/contenttype/forms"/>
  </ds:schemaRefs>
</ds:datastoreItem>
</file>

<file path=customXml/itemProps3.xml><?xml version="1.0" encoding="utf-8"?>
<ds:datastoreItem xmlns:ds="http://schemas.openxmlformats.org/officeDocument/2006/customXml" ds:itemID="{AB7BB4EB-60F5-4B1B-BBF3-7DDBA6EB10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a126d4-e535-4560-ad66-6ec680c9391e"/>
    <ds:schemaRef ds:uri="9286362b-3005-40fb-a555-a86cd3d73a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467</TotalTime>
  <Words>1286</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Farro</vt:lpstr>
      <vt:lpstr>Gill Sans MT</vt:lpstr>
      <vt:lpstr>Hadassah Friedlaender</vt:lpstr>
      <vt:lpstr>Sitka Small</vt:lpstr>
      <vt:lpstr>Söhne</vt:lpstr>
      <vt:lpstr>Wingdings</vt:lpstr>
      <vt:lpstr>Gallery</vt:lpstr>
      <vt:lpstr>UG Seminar project on -  Forecasting Stock Market Trends via Twitter Sentiment Analysis</vt:lpstr>
      <vt:lpstr>Purpose, Scope and Objectives</vt:lpstr>
      <vt:lpstr>Purpose, Scope and Objectives</vt:lpstr>
      <vt:lpstr>Purpose, Scope and Objectives</vt:lpstr>
      <vt:lpstr>Purpose, Scope and Objectives</vt:lpstr>
      <vt:lpstr>Abstract</vt:lpstr>
      <vt:lpstr>Introduction to the Seminar Topic</vt:lpstr>
      <vt:lpstr>Introduction to the Seminar Topic</vt:lpstr>
      <vt:lpstr>Introduction to the Seminar Topic</vt:lpstr>
      <vt:lpstr>Introduction to the Seminar Topic</vt:lpstr>
      <vt:lpstr>Introduction to the Seminar Topic</vt:lpstr>
      <vt:lpstr>Introduction to the Seminar Topic</vt:lpstr>
      <vt:lpstr> Applications</vt:lpstr>
      <vt:lpstr> Applications</vt:lpstr>
      <vt:lpstr> 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Blockchain-driven Personalized Expense Management</dc:title>
  <dc:creator>Avnish Kumar Thakur</dc:creator>
  <cp:lastModifiedBy>33360_HANSRAJ_23_24</cp:lastModifiedBy>
  <cp:revision>134</cp:revision>
  <dcterms:created xsi:type="dcterms:W3CDTF">2023-08-25T01:08:42Z</dcterms:created>
  <dcterms:modified xsi:type="dcterms:W3CDTF">2023-09-20T05:59:58Z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0x01010040824202070A0347B4D7C6C6E8F25E8A</vt:lpwstr>
  </property>
</Properties>
</file>