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Default Extension="gif" ContentType="image/gif"/>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79" r:id="rId3"/>
    <p:sldId id="257" r:id="rId4"/>
    <p:sldId id="258" r:id="rId5"/>
    <p:sldId id="259" r:id="rId6"/>
    <p:sldId id="275" r:id="rId7"/>
    <p:sldId id="260" r:id="rId8"/>
    <p:sldId id="280" r:id="rId9"/>
    <p:sldId id="261" r:id="rId10"/>
    <p:sldId id="262" r:id="rId11"/>
    <p:sldId id="282" r:id="rId12"/>
    <p:sldId id="272" r:id="rId13"/>
    <p:sldId id="283" r:id="rId14"/>
    <p:sldId id="284" r:id="rId15"/>
    <p:sldId id="263" r:id="rId16"/>
    <p:sldId id="264" r:id="rId17"/>
    <p:sldId id="267" r:id="rId18"/>
    <p:sldId id="273" r:id="rId19"/>
    <p:sldId id="265" r:id="rId20"/>
    <p:sldId id="277" r:id="rId21"/>
    <p:sldId id="268" r:id="rId22"/>
    <p:sldId id="285" r:id="rId23"/>
    <p:sldId id="286" r:id="rId24"/>
    <p:sldId id="269" r:id="rId25"/>
    <p:sldId id="27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83126" autoAdjust="0"/>
  </p:normalViewPr>
  <p:slideViewPr>
    <p:cSldViewPr>
      <p:cViewPr>
        <p:scale>
          <a:sx n="60" d="100"/>
          <a:sy n="60" d="100"/>
        </p:scale>
        <p:origin x="-1656" y="-90"/>
      </p:cViewPr>
      <p:guideLst>
        <p:guide orient="horz" pos="2160"/>
        <p:guide pos="2880"/>
      </p:guideLst>
    </p:cSldViewPr>
  </p:slideViewPr>
  <p:outlineViewPr>
    <p:cViewPr>
      <p:scale>
        <a:sx n="33" d="100"/>
        <a:sy n="33" d="100"/>
      </p:scale>
      <p:origin x="0" y="2862"/>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9387AA-02D9-44AB-B907-6AD834F644B9}" type="datetimeFigureOut">
              <a:rPr lang="en-IN" smtClean="0"/>
              <a:pPr/>
              <a:t>21-02-2018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D36803-7EAB-4238-A1AC-0ACE63139DFD}" type="slidenum">
              <a:rPr lang="en-IN" smtClean="0"/>
              <a:pPr/>
              <a:t>‹#›</a:t>
            </a:fld>
            <a:endParaRPr lang="en-IN"/>
          </a:p>
        </p:txBody>
      </p:sp>
    </p:spTree>
    <p:extLst>
      <p:ext uri="{BB962C8B-B14F-4D97-AF65-F5344CB8AC3E}">
        <p14:creationId xmlns:p14="http://schemas.microsoft.com/office/powerpoint/2010/main" xmlns="" val="2091682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en.wikipedia.org/wiki/Natural_language_processing"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en.wikipedia.org/wiki/Appraisal_theory" TargetMode="External"/><Relationship Id="rId5" Type="http://schemas.openxmlformats.org/officeDocument/2006/relationships/hyperlink" Target="http://en.wikipedia.org/wiki/Text_analytics" TargetMode="External"/><Relationship Id="rId4" Type="http://schemas.openxmlformats.org/officeDocument/2006/relationships/hyperlink" Target="http://en.wikipedia.org/wiki/Computational_linguistic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CD36803-7EAB-4238-A1AC-0ACE63139DFD}" type="slidenum">
              <a:rPr lang="en-IN" smtClean="0"/>
              <a:pPr/>
              <a:t>1</a:t>
            </a:fld>
            <a:endParaRPr lang="en-IN"/>
          </a:p>
        </p:txBody>
      </p:sp>
    </p:spTree>
    <p:extLst>
      <p:ext uri="{BB962C8B-B14F-4D97-AF65-F5344CB8AC3E}">
        <p14:creationId xmlns:p14="http://schemas.microsoft.com/office/powerpoint/2010/main" xmlns="" val="3638378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CD36803-7EAB-4238-A1AC-0ACE63139DFD}" type="slidenum">
              <a:rPr lang="en-IN" smtClean="0"/>
              <a:pPr/>
              <a:t>16</a:t>
            </a:fld>
            <a:endParaRPr lang="en-IN"/>
          </a:p>
        </p:txBody>
      </p:sp>
    </p:spTree>
    <p:extLst>
      <p:ext uri="{BB962C8B-B14F-4D97-AF65-F5344CB8AC3E}">
        <p14:creationId xmlns:p14="http://schemas.microsoft.com/office/powerpoint/2010/main" xmlns="" val="1781331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CD36803-7EAB-4238-A1AC-0ACE63139DFD}" type="slidenum">
              <a:rPr lang="en-IN" smtClean="0"/>
              <a:pPr/>
              <a:t>17</a:t>
            </a:fld>
            <a:endParaRPr lang="en-IN"/>
          </a:p>
        </p:txBody>
      </p:sp>
    </p:spTree>
    <p:extLst>
      <p:ext uri="{BB962C8B-B14F-4D97-AF65-F5344CB8AC3E}">
        <p14:creationId xmlns:p14="http://schemas.microsoft.com/office/powerpoint/2010/main" xmlns="" val="908066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CD36803-7EAB-4238-A1AC-0ACE63139DFD}" type="slidenum">
              <a:rPr lang="en-IN" smtClean="0"/>
              <a:pPr/>
              <a:t>18</a:t>
            </a:fld>
            <a:endParaRPr lang="en-IN"/>
          </a:p>
        </p:txBody>
      </p:sp>
    </p:spTree>
    <p:extLst>
      <p:ext uri="{BB962C8B-B14F-4D97-AF65-F5344CB8AC3E}">
        <p14:creationId xmlns:p14="http://schemas.microsoft.com/office/powerpoint/2010/main" xmlns="" val="1177808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CD36803-7EAB-4238-A1AC-0ACE63139DFD}" type="slidenum">
              <a:rPr lang="en-IN" smtClean="0"/>
              <a:pPr/>
              <a:t>21</a:t>
            </a:fld>
            <a:endParaRPr lang="en-IN"/>
          </a:p>
        </p:txBody>
      </p:sp>
    </p:spTree>
    <p:extLst>
      <p:ext uri="{BB962C8B-B14F-4D97-AF65-F5344CB8AC3E}">
        <p14:creationId xmlns:p14="http://schemas.microsoft.com/office/powerpoint/2010/main" xmlns="" val="2083810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Clickstream</a:t>
            </a:r>
            <a:r>
              <a:rPr lang="en-US" b="1" baseline="0" dirty="0" smtClean="0"/>
              <a:t> analysis: </a:t>
            </a:r>
          </a:p>
          <a:p>
            <a:r>
              <a:rPr lang="en-US" sz="1200" b="0" i="0" kern="1200" dirty="0" smtClean="0">
                <a:solidFill>
                  <a:schemeClr val="tx1"/>
                </a:solidFill>
                <a:effectLst/>
                <a:latin typeface="+mn-lt"/>
                <a:ea typeface="+mn-ea"/>
                <a:cs typeface="+mn-cs"/>
              </a:rPr>
              <a:t>Clickstream Technologies have developed a unique and disruptive technology that enables rule-based, intelligent alteration of web pages, in real-time, whilst the pages are in transit through the Internet between web servers and web browsers. The technology is independent of the type of browsing device or web server technologies deployed by users or publishers.</a:t>
            </a:r>
          </a:p>
          <a:p>
            <a:r>
              <a:rPr lang="en-US" sz="1200" b="1" i="0" kern="1200" dirty="0" smtClean="0">
                <a:solidFill>
                  <a:schemeClr val="tx1"/>
                </a:solidFill>
                <a:effectLst/>
                <a:latin typeface="+mn-lt"/>
                <a:ea typeface="+mn-ea"/>
                <a:cs typeface="+mn-cs"/>
              </a:rPr>
              <a:t>Sentiment analysis: </a:t>
            </a:r>
          </a:p>
          <a:p>
            <a:r>
              <a:rPr lang="en-US" sz="1200" b="1" i="0" kern="1200" dirty="0" smtClean="0">
                <a:solidFill>
                  <a:schemeClr val="tx1"/>
                </a:solidFill>
                <a:effectLst/>
                <a:latin typeface="+mn-lt"/>
                <a:ea typeface="+mn-ea"/>
                <a:cs typeface="+mn-cs"/>
              </a:rPr>
              <a:t>Sentiment analysis</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opinion mining</a:t>
            </a:r>
            <a:r>
              <a:rPr lang="en-US" sz="1200" b="0" i="0" kern="1200" dirty="0" smtClean="0">
                <a:solidFill>
                  <a:schemeClr val="tx1"/>
                </a:solidFill>
                <a:effectLst/>
                <a:latin typeface="+mn-lt"/>
                <a:ea typeface="+mn-ea"/>
                <a:cs typeface="+mn-cs"/>
              </a:rPr>
              <a:t> refers to the application of </a:t>
            </a:r>
            <a:r>
              <a:rPr lang="en-US" sz="1200" b="0" i="0" u="none" strike="noStrike" kern="1200" dirty="0" smtClean="0">
                <a:solidFill>
                  <a:schemeClr val="tx1"/>
                </a:solidFill>
                <a:effectLst/>
                <a:latin typeface="+mn-lt"/>
                <a:ea typeface="+mn-ea"/>
                <a:cs typeface="+mn-cs"/>
                <a:hlinkClick r:id="rId3" tooltip="Natural language processing"/>
              </a:rPr>
              <a:t>natural language processing</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 tooltip="Computational linguistics"/>
              </a:rPr>
              <a:t>computational linguistics</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5" tooltip="Text analytics"/>
              </a:rPr>
              <a:t>text analytics</a:t>
            </a:r>
            <a:r>
              <a:rPr lang="en-US" sz="1200" b="0" i="0" kern="1200" dirty="0" smtClean="0">
                <a:solidFill>
                  <a:schemeClr val="tx1"/>
                </a:solidFill>
                <a:effectLst/>
                <a:latin typeface="+mn-lt"/>
                <a:ea typeface="+mn-ea"/>
                <a:cs typeface="+mn-cs"/>
              </a:rPr>
              <a:t> to identify and extract subjective information in source materials.</a:t>
            </a:r>
          </a:p>
          <a:p>
            <a:r>
              <a:rPr lang="en-US" sz="1200" b="0" i="0" kern="1200" dirty="0" smtClean="0">
                <a:solidFill>
                  <a:schemeClr val="tx1"/>
                </a:solidFill>
                <a:effectLst/>
                <a:latin typeface="+mn-lt"/>
                <a:ea typeface="+mn-ea"/>
                <a:cs typeface="+mn-cs"/>
              </a:rPr>
              <a:t>Generally speaking, sentiment analysis aims to determine the attitude of a speaker or a writer with respect to some topic or the overall contextual polarity of a document. The attitude may be his or her </a:t>
            </a:r>
            <a:r>
              <a:rPr lang="en-US" sz="1200" b="0" i="0" kern="1200" dirty="0" err="1" smtClean="0">
                <a:solidFill>
                  <a:schemeClr val="tx1"/>
                </a:solidFill>
                <a:effectLst/>
                <a:latin typeface="+mn-lt"/>
                <a:ea typeface="+mn-ea"/>
                <a:cs typeface="+mn-cs"/>
              </a:rPr>
              <a:t>judgement</a:t>
            </a:r>
            <a:r>
              <a:rPr lang="en-US" sz="1200" b="0" i="0" kern="1200" dirty="0" smtClean="0">
                <a:solidFill>
                  <a:schemeClr val="tx1"/>
                </a:solidFill>
                <a:effectLst/>
                <a:latin typeface="+mn-lt"/>
                <a:ea typeface="+mn-ea"/>
                <a:cs typeface="+mn-cs"/>
              </a:rPr>
              <a:t> or evaluation (see </a:t>
            </a:r>
            <a:r>
              <a:rPr lang="en-US" sz="1200" b="0" i="0" u="none" strike="noStrike" kern="1200" dirty="0" smtClean="0">
                <a:solidFill>
                  <a:schemeClr val="tx1"/>
                </a:solidFill>
                <a:effectLst/>
                <a:latin typeface="+mn-lt"/>
                <a:ea typeface="+mn-ea"/>
                <a:cs typeface="+mn-cs"/>
                <a:hlinkClick r:id="rId6" tooltip="Appraisal theory"/>
              </a:rPr>
              <a:t>appraisal theory</a:t>
            </a:r>
            <a:r>
              <a:rPr lang="en-US" sz="1200" b="0" i="0" kern="1200" dirty="0" smtClean="0">
                <a:solidFill>
                  <a:schemeClr val="tx1"/>
                </a:solidFill>
                <a:effectLst/>
                <a:latin typeface="+mn-lt"/>
                <a:ea typeface="+mn-ea"/>
                <a:cs typeface="+mn-cs"/>
              </a:rPr>
              <a:t>), affective state (that is to say, the emotional state of the author when writing), or the intended emotional communication (that is to say, the emotional effect the author wishes to have on the reader).</a:t>
            </a:r>
          </a:p>
          <a:p>
            <a:r>
              <a:rPr lang="en-US" b="1" dirty="0" smtClean="0"/>
              <a:t>Recommendation</a:t>
            </a:r>
            <a:r>
              <a:rPr lang="en-US" b="1" baseline="0" dirty="0" smtClean="0"/>
              <a:t> engines:</a:t>
            </a:r>
          </a:p>
          <a:p>
            <a:r>
              <a:rPr lang="en-US" b="0" dirty="0" smtClean="0"/>
              <a:t>A</a:t>
            </a:r>
            <a:r>
              <a:rPr lang="en-US" b="0" baseline="0" dirty="0" smtClean="0"/>
              <a:t> process of </a:t>
            </a:r>
            <a:r>
              <a:rPr lang="en-US" b="0" baseline="0" dirty="0" err="1" smtClean="0"/>
              <a:t>recomending</a:t>
            </a:r>
            <a:r>
              <a:rPr lang="en-US" b="0" baseline="0" dirty="0" smtClean="0"/>
              <a:t> better products or something that the customer is interested in.</a:t>
            </a:r>
          </a:p>
          <a:p>
            <a:r>
              <a:rPr lang="en-US" b="1" baseline="0" dirty="0" smtClean="0"/>
              <a:t>Ad Targeting:</a:t>
            </a:r>
            <a:endParaRPr lang="en-US" b="0" baseline="0" dirty="0" smtClean="0"/>
          </a:p>
          <a:p>
            <a:r>
              <a:rPr lang="en-US" b="0" baseline="0" dirty="0" err="1" smtClean="0"/>
              <a:t>Analyging</a:t>
            </a:r>
            <a:r>
              <a:rPr lang="en-US" b="0" baseline="0" dirty="0" smtClean="0"/>
              <a:t> the user activities and targeting ad to the areas he is searching or interested in.</a:t>
            </a:r>
          </a:p>
          <a:p>
            <a:r>
              <a:rPr lang="en-US" b="1" baseline="0" dirty="0" smtClean="0"/>
              <a:t>Search Quality :</a:t>
            </a:r>
          </a:p>
          <a:p>
            <a:r>
              <a:rPr lang="en-US" b="0" baseline="0" dirty="0" smtClean="0"/>
              <a:t>Increasing search quality on the basis of user </a:t>
            </a:r>
            <a:r>
              <a:rPr lang="en-US" b="0" baseline="0" dirty="0" err="1" smtClean="0"/>
              <a:t>pereferences</a:t>
            </a:r>
            <a:r>
              <a:rPr lang="en-US" b="0" baseline="0" dirty="0" smtClean="0"/>
              <a:t>.</a:t>
            </a:r>
            <a:endParaRPr lang="en-US" b="0" dirty="0" smtClean="0"/>
          </a:p>
        </p:txBody>
      </p:sp>
      <p:sp>
        <p:nvSpPr>
          <p:cNvPr id="4" name="Slide Number Placeholder 3"/>
          <p:cNvSpPr>
            <a:spLocks noGrp="1"/>
          </p:cNvSpPr>
          <p:nvPr>
            <p:ph type="sldNum" sz="quarter" idx="10"/>
          </p:nvPr>
        </p:nvSpPr>
        <p:spPr/>
        <p:txBody>
          <a:bodyPr/>
          <a:lstStyle/>
          <a:p>
            <a:fld id="{FCD36803-7EAB-4238-A1AC-0ACE63139DFD}" type="slidenum">
              <a:rPr lang="en-IN" smtClean="0"/>
              <a:pPr/>
              <a:t>25</a:t>
            </a:fld>
            <a:endParaRPr lang="en-IN"/>
          </a:p>
        </p:txBody>
      </p:sp>
    </p:spTree>
    <p:extLst>
      <p:ext uri="{BB962C8B-B14F-4D97-AF65-F5344CB8AC3E}">
        <p14:creationId xmlns:p14="http://schemas.microsoft.com/office/powerpoint/2010/main" xmlns="" val="889252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CD36803-7EAB-4238-A1AC-0ACE63139DFD}" type="slidenum">
              <a:rPr lang="en-IN" smtClean="0"/>
              <a:pPr/>
              <a:t>3</a:t>
            </a:fld>
            <a:endParaRPr lang="en-IN"/>
          </a:p>
        </p:txBody>
      </p:sp>
    </p:spTree>
    <p:extLst>
      <p:ext uri="{BB962C8B-B14F-4D97-AF65-F5344CB8AC3E}">
        <p14:creationId xmlns:p14="http://schemas.microsoft.com/office/powerpoint/2010/main" xmlns="" val="4070965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IN" dirty="0"/>
          </a:p>
        </p:txBody>
      </p:sp>
      <p:sp>
        <p:nvSpPr>
          <p:cNvPr id="4" name="Slide Number Placeholder 3"/>
          <p:cNvSpPr>
            <a:spLocks noGrp="1"/>
          </p:cNvSpPr>
          <p:nvPr>
            <p:ph type="sldNum" sz="quarter" idx="10"/>
          </p:nvPr>
        </p:nvSpPr>
        <p:spPr/>
        <p:txBody>
          <a:bodyPr/>
          <a:lstStyle/>
          <a:p>
            <a:fld id="{FCD36803-7EAB-4238-A1AC-0ACE63139DFD}" type="slidenum">
              <a:rPr lang="en-IN" smtClean="0"/>
              <a:pPr/>
              <a:t>4</a:t>
            </a:fld>
            <a:endParaRPr lang="en-IN"/>
          </a:p>
        </p:txBody>
      </p:sp>
    </p:spTree>
    <p:extLst>
      <p:ext uri="{BB962C8B-B14F-4D97-AF65-F5344CB8AC3E}">
        <p14:creationId xmlns:p14="http://schemas.microsoft.com/office/powerpoint/2010/main" xmlns="" val="1536072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CD36803-7EAB-4238-A1AC-0ACE63139DFD}" type="slidenum">
              <a:rPr lang="en-IN" smtClean="0"/>
              <a:pPr/>
              <a:t>5</a:t>
            </a:fld>
            <a:endParaRPr lang="en-IN"/>
          </a:p>
        </p:txBody>
      </p:sp>
    </p:spTree>
    <p:extLst>
      <p:ext uri="{BB962C8B-B14F-4D97-AF65-F5344CB8AC3E}">
        <p14:creationId xmlns:p14="http://schemas.microsoft.com/office/powerpoint/2010/main" xmlns="" val="532670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IN" dirty="0"/>
          </a:p>
        </p:txBody>
      </p:sp>
      <p:sp>
        <p:nvSpPr>
          <p:cNvPr id="4" name="Slide Number Placeholder 3"/>
          <p:cNvSpPr>
            <a:spLocks noGrp="1"/>
          </p:cNvSpPr>
          <p:nvPr>
            <p:ph type="sldNum" sz="quarter" idx="10"/>
          </p:nvPr>
        </p:nvSpPr>
        <p:spPr/>
        <p:txBody>
          <a:bodyPr/>
          <a:lstStyle/>
          <a:p>
            <a:fld id="{FCD36803-7EAB-4238-A1AC-0ACE63139DFD}" type="slidenum">
              <a:rPr lang="en-IN" smtClean="0"/>
              <a:pPr/>
              <a:t>6</a:t>
            </a:fld>
            <a:endParaRPr lang="en-IN"/>
          </a:p>
        </p:txBody>
      </p:sp>
    </p:spTree>
    <p:extLst>
      <p:ext uri="{BB962C8B-B14F-4D97-AF65-F5344CB8AC3E}">
        <p14:creationId xmlns:p14="http://schemas.microsoft.com/office/powerpoint/2010/main" xmlns="" val="3815070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FCD36803-7EAB-4238-A1AC-0ACE63139DFD}" type="slidenum">
              <a:rPr lang="en-IN" smtClean="0"/>
              <a:pPr/>
              <a:t>7</a:t>
            </a:fld>
            <a:endParaRPr lang="en-IN"/>
          </a:p>
        </p:txBody>
      </p:sp>
    </p:spTree>
    <p:extLst>
      <p:ext uri="{BB962C8B-B14F-4D97-AF65-F5344CB8AC3E}">
        <p14:creationId xmlns:p14="http://schemas.microsoft.com/office/powerpoint/2010/main" xmlns="" val="3109221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CD36803-7EAB-4238-A1AC-0ACE63139DFD}" type="slidenum">
              <a:rPr lang="en-IN" smtClean="0"/>
              <a:pPr/>
              <a:t>9</a:t>
            </a:fld>
            <a:endParaRPr lang="en-IN"/>
          </a:p>
        </p:txBody>
      </p:sp>
    </p:spTree>
    <p:extLst>
      <p:ext uri="{BB962C8B-B14F-4D97-AF65-F5344CB8AC3E}">
        <p14:creationId xmlns:p14="http://schemas.microsoft.com/office/powerpoint/2010/main" xmlns="" val="346254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CD36803-7EAB-4238-A1AC-0ACE63139DFD}" type="slidenum">
              <a:rPr lang="en-IN" smtClean="0"/>
              <a:pPr/>
              <a:t>10</a:t>
            </a:fld>
            <a:endParaRPr lang="en-IN"/>
          </a:p>
        </p:txBody>
      </p:sp>
    </p:spTree>
    <p:extLst>
      <p:ext uri="{BB962C8B-B14F-4D97-AF65-F5344CB8AC3E}">
        <p14:creationId xmlns:p14="http://schemas.microsoft.com/office/powerpoint/2010/main" xmlns="" val="2952118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CD36803-7EAB-4238-A1AC-0ACE63139DFD}" type="slidenum">
              <a:rPr lang="en-IN" smtClean="0"/>
              <a:pPr/>
              <a:t>12</a:t>
            </a:fld>
            <a:endParaRPr lang="en-IN"/>
          </a:p>
        </p:txBody>
      </p:sp>
    </p:spTree>
    <p:extLst>
      <p:ext uri="{BB962C8B-B14F-4D97-AF65-F5344CB8AC3E}">
        <p14:creationId xmlns:p14="http://schemas.microsoft.com/office/powerpoint/2010/main" xmlns="" val="15878973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EE5FB274-0B90-43BF-9B32-C57B6CD5BD86}" type="datetimeFigureOut">
              <a:rPr lang="en-IN" smtClean="0"/>
              <a:pPr/>
              <a:t>21-02-2018</a:t>
            </a:fld>
            <a:endParaRPr lang="en-IN"/>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IN"/>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41894C63-4953-4283-9D32-981E33284E18}"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E5FB274-0B90-43BF-9B32-C57B6CD5BD86}" type="datetimeFigureOut">
              <a:rPr lang="en-IN" smtClean="0"/>
              <a:pPr/>
              <a:t>21-02-2018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1894C63-4953-4283-9D32-981E33284E1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EE5FB274-0B90-43BF-9B32-C57B6CD5BD86}" type="datetimeFigureOut">
              <a:rPr lang="en-IN" smtClean="0"/>
              <a:pPr/>
              <a:t>21-02-2018</a:t>
            </a:fld>
            <a:endParaRPr lang="en-IN"/>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IN"/>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41894C63-4953-4283-9D32-981E33284E1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E5FB274-0B90-43BF-9B32-C57B6CD5BD86}" type="datetimeFigureOut">
              <a:rPr lang="en-IN" smtClean="0"/>
              <a:pPr/>
              <a:t>21-02-2018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1894C63-4953-4283-9D32-981E33284E1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EE5FB274-0B90-43BF-9B32-C57B6CD5BD86}" type="datetimeFigureOut">
              <a:rPr lang="en-IN" smtClean="0"/>
              <a:pPr/>
              <a:t>21-02-2018</a:t>
            </a:fld>
            <a:endParaRPr lang="en-IN"/>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IN"/>
          </a:p>
        </p:txBody>
      </p:sp>
      <p:sp>
        <p:nvSpPr>
          <p:cNvPr id="6" name="Slide Number Placeholder 5"/>
          <p:cNvSpPr>
            <a:spLocks noGrp="1"/>
          </p:cNvSpPr>
          <p:nvPr>
            <p:ph type="sldNum" sz="quarter" idx="12"/>
          </p:nvPr>
        </p:nvSpPr>
        <p:spPr>
          <a:xfrm>
            <a:off x="6733952" y="6555112"/>
            <a:ext cx="588336" cy="228600"/>
          </a:xfrm>
        </p:spPr>
        <p:txBody>
          <a:bodyPr/>
          <a:lstStyle>
            <a:extLst/>
          </a:lstStyle>
          <a:p>
            <a:fld id="{41894C63-4953-4283-9D32-981E33284E18}"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E5FB274-0B90-43BF-9B32-C57B6CD5BD86}" type="datetimeFigureOut">
              <a:rPr lang="en-IN" smtClean="0"/>
              <a:pPr/>
              <a:t>21-02-2018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41894C63-4953-4283-9D32-981E33284E1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E5FB274-0B90-43BF-9B32-C57B6CD5BD86}" type="datetimeFigureOut">
              <a:rPr lang="en-IN" smtClean="0"/>
              <a:pPr/>
              <a:t>21-02-2018</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41894C63-4953-4283-9D32-981E33284E1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E5FB274-0B90-43BF-9B32-C57B6CD5BD86}" type="datetimeFigureOut">
              <a:rPr lang="en-IN" smtClean="0"/>
              <a:pPr/>
              <a:t>21-02-2018</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41894C63-4953-4283-9D32-981E33284E1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EE5FB274-0B90-43BF-9B32-C57B6CD5BD86}" type="datetimeFigureOut">
              <a:rPr lang="en-IN" smtClean="0"/>
              <a:pPr/>
              <a:t>21-02-2018</a:t>
            </a:fld>
            <a:endParaRPr lang="en-IN"/>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IN"/>
          </a:p>
        </p:txBody>
      </p:sp>
      <p:sp>
        <p:nvSpPr>
          <p:cNvPr id="4" name="Slide Number Placeholder 3"/>
          <p:cNvSpPr>
            <a:spLocks noGrp="1"/>
          </p:cNvSpPr>
          <p:nvPr>
            <p:ph type="sldNum" sz="quarter" idx="12"/>
          </p:nvPr>
        </p:nvSpPr>
        <p:spPr/>
        <p:txBody>
          <a:bodyPr/>
          <a:lstStyle>
            <a:extLst/>
          </a:lstStyle>
          <a:p>
            <a:fld id="{41894C63-4953-4283-9D32-981E33284E1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E5FB274-0B90-43BF-9B32-C57B6CD5BD86}" type="datetimeFigureOut">
              <a:rPr lang="en-IN" smtClean="0"/>
              <a:pPr/>
              <a:t>21-02-2018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41894C63-4953-4283-9D32-981E33284E1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EE5FB274-0B90-43BF-9B32-C57B6CD5BD86}" type="datetimeFigureOut">
              <a:rPr lang="en-IN" smtClean="0"/>
              <a:pPr/>
              <a:t>21-02-2018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41894C63-4953-4283-9D32-981E33284E18}" type="slidenum">
              <a:rPr lang="en-IN" smtClean="0"/>
              <a:pPr/>
              <a:t>‹#›</a:t>
            </a:fld>
            <a:endParaRPr lang="en-IN"/>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EE5FB274-0B90-43BF-9B32-C57B6CD5BD86}" type="datetimeFigureOut">
              <a:rPr lang="en-IN" smtClean="0"/>
              <a:pPr/>
              <a:t>21-02-2018</a:t>
            </a:fld>
            <a:endParaRPr lang="en-IN"/>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IN"/>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41894C63-4953-4283-9D32-981E33284E1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hadoop.apache.org/" TargetMode="Externa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692696"/>
            <a:ext cx="7381328" cy="1224136"/>
          </a:xfrm>
        </p:spPr>
        <p:txBody>
          <a:bodyPr>
            <a:noAutofit/>
            <a:scene3d>
              <a:camera prst="orthographicFront"/>
              <a:lightRig rig="glow" dir="tl">
                <a:rot lat="0" lon="0" rev="5400000"/>
              </a:lightRig>
            </a:scene3d>
            <a:sp3d contourW="12700">
              <a:bevelT w="25400" h="25400"/>
              <a:contourClr>
                <a:schemeClr val="accent6">
                  <a:shade val="73000"/>
                </a:schemeClr>
              </a:contourClr>
            </a:sp3d>
          </a:bodyPr>
          <a:lstStyle/>
          <a:p>
            <a:r>
              <a:rPr lang="en-US" sz="11500" cap="none"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Hadoop</a:t>
            </a:r>
            <a:endParaRPr lang="en-IN" sz="11500" cap="none"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xmlns="" val="4962987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err="1"/>
              <a:t>Hadoop</a:t>
            </a:r>
            <a:r>
              <a:rPr lang="en-US" b="1" dirty="0"/>
              <a:t> </a:t>
            </a:r>
            <a:r>
              <a:rPr lang="en-US" b="1" dirty="0" smtClean="0"/>
              <a:t>architecture</a:t>
            </a:r>
            <a:r>
              <a:rPr lang="en-US" b="1" dirty="0"/>
              <a:t/>
            </a:r>
            <a:br>
              <a:rPr lang="en-US" b="1" dirty="0"/>
            </a:br>
            <a:endParaRPr lang="en-IN" b="1" dirty="0"/>
          </a:p>
        </p:txBody>
      </p:sp>
      <p:sp>
        <p:nvSpPr>
          <p:cNvPr id="3" name="Content Placeholder 2"/>
          <p:cNvSpPr>
            <a:spLocks noGrp="1"/>
          </p:cNvSpPr>
          <p:nvPr>
            <p:ph idx="1"/>
          </p:nvPr>
        </p:nvSpPr>
        <p:spPr>
          <a:xfrm>
            <a:off x="457198" y="908720"/>
            <a:ext cx="8435281" cy="4525963"/>
          </a:xfrm>
        </p:spPr>
        <p:txBody>
          <a:bodyPr/>
          <a:lstStyle/>
          <a:p>
            <a:r>
              <a:rPr lang="en-US" dirty="0" smtClean="0"/>
              <a:t>High level view (NN, DN, JT, TT) – </a:t>
            </a:r>
          </a:p>
          <a:p>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23528" y="1484784"/>
            <a:ext cx="7200800" cy="50405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7269536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277225" cy="762000"/>
          </a:xfrm>
        </p:spPr>
        <p:txBody>
          <a:bodyPr vert="horz" lIns="45720" tIns="0" rIns="45720" bIns="0" anchor="b" anchorCtr="0">
            <a:noAutofit/>
          </a:bodyPr>
          <a:lstStyle/>
          <a:p>
            <a:r>
              <a:rPr lang="en-US" dirty="0"/>
              <a:t>Components of Hadoop</a:t>
            </a:r>
          </a:p>
        </p:txBody>
      </p:sp>
      <p:sp>
        <p:nvSpPr>
          <p:cNvPr id="3" name="Content Placeholder 2"/>
          <p:cNvSpPr>
            <a:spLocks noGrp="1"/>
          </p:cNvSpPr>
          <p:nvPr>
            <p:ph idx="1"/>
          </p:nvPr>
        </p:nvSpPr>
        <p:spPr>
          <a:xfrm>
            <a:off x="439738" y="1052737"/>
            <a:ext cx="7660654" cy="5271864"/>
          </a:xfrm>
        </p:spPr>
        <p:txBody>
          <a:bodyPr>
            <a:normAutofit lnSpcReduction="10000"/>
          </a:bodyPr>
          <a:lstStyle/>
          <a:p>
            <a:pPr algn="just"/>
            <a:r>
              <a:rPr lang="en-US" b="1" dirty="0" smtClean="0">
                <a:latin typeface="Arial" pitchFamily="34" charset="0"/>
                <a:cs typeface="Arial" pitchFamily="34" charset="0"/>
              </a:rPr>
              <a:t>Namenode : </a:t>
            </a:r>
            <a:r>
              <a:rPr lang="en-US" dirty="0" smtClean="0">
                <a:latin typeface="Arial" pitchFamily="34" charset="0"/>
                <a:cs typeface="Arial" pitchFamily="34" charset="0"/>
              </a:rPr>
              <a:t>stores and manages all metadata about the data present on the cluster, so it is the single point of contact to Hadoop.</a:t>
            </a:r>
          </a:p>
          <a:p>
            <a:pPr algn="just"/>
            <a:r>
              <a:rPr lang="en-US" b="1" dirty="0">
                <a:latin typeface="Arial" pitchFamily="34" charset="0"/>
                <a:cs typeface="Arial" pitchFamily="34" charset="0"/>
              </a:rPr>
              <a:t>Jobtracker : </a:t>
            </a:r>
            <a:r>
              <a:rPr lang="en-US" dirty="0">
                <a:latin typeface="Arial" pitchFamily="34" charset="0"/>
                <a:cs typeface="Arial" pitchFamily="34" charset="0"/>
              </a:rPr>
              <a:t>runs on the </a:t>
            </a:r>
            <a:r>
              <a:rPr lang="en-US" dirty="0" smtClean="0">
                <a:latin typeface="Arial" pitchFamily="34" charset="0"/>
                <a:cs typeface="Arial" pitchFamily="34" charset="0"/>
              </a:rPr>
              <a:t>Namenode </a:t>
            </a:r>
            <a:r>
              <a:rPr lang="en-US" dirty="0">
                <a:latin typeface="Arial" pitchFamily="34" charset="0"/>
                <a:cs typeface="Arial" pitchFamily="34" charset="0"/>
              </a:rPr>
              <a:t>and perform the </a:t>
            </a:r>
            <a:r>
              <a:rPr lang="en-US" dirty="0" smtClean="0">
                <a:latin typeface="Arial" pitchFamily="34" charset="0"/>
                <a:cs typeface="Arial" pitchFamily="34" charset="0"/>
              </a:rPr>
              <a:t>map reduce </a:t>
            </a:r>
            <a:r>
              <a:rPr lang="en-US" dirty="0">
                <a:latin typeface="Arial" pitchFamily="34" charset="0"/>
                <a:cs typeface="Arial" pitchFamily="34" charset="0"/>
              </a:rPr>
              <a:t>of the jobs submitted to the cluster</a:t>
            </a:r>
          </a:p>
          <a:p>
            <a:pPr algn="just"/>
            <a:r>
              <a:rPr lang="en-US" b="1" dirty="0" smtClean="0">
                <a:latin typeface="Arial" pitchFamily="34" charset="0"/>
                <a:cs typeface="Arial" pitchFamily="34" charset="0"/>
              </a:rPr>
              <a:t>Secondarynamenode</a:t>
            </a:r>
            <a:r>
              <a:rPr lang="en-US" dirty="0" smtClean="0">
                <a:latin typeface="Arial" pitchFamily="34" charset="0"/>
                <a:cs typeface="Arial" pitchFamily="34" charset="0"/>
              </a:rPr>
              <a:t>: maintains the backup of metadata present on the Namenode, file system change history.</a:t>
            </a:r>
          </a:p>
          <a:p>
            <a:pPr algn="just"/>
            <a:r>
              <a:rPr lang="en-US" b="1" dirty="0" smtClean="0">
                <a:latin typeface="Arial" pitchFamily="34" charset="0"/>
                <a:cs typeface="Arial" pitchFamily="34" charset="0"/>
              </a:rPr>
              <a:t>Datanode: </a:t>
            </a:r>
            <a:r>
              <a:rPr lang="en-US" dirty="0" smtClean="0">
                <a:latin typeface="Arial" pitchFamily="34" charset="0"/>
                <a:cs typeface="Arial" pitchFamily="34" charset="0"/>
              </a:rPr>
              <a:t>will contain the actual data.</a:t>
            </a:r>
          </a:p>
          <a:p>
            <a:pPr lvl="1" algn="just"/>
            <a:r>
              <a:rPr lang="en-US" sz="1800" b="1" dirty="0" smtClean="0">
                <a:latin typeface="Arial" pitchFamily="34" charset="0"/>
                <a:cs typeface="Arial" pitchFamily="34" charset="0"/>
              </a:rPr>
              <a:t>Default Block Size in Datanode:</a:t>
            </a:r>
            <a:r>
              <a:rPr lang="en-US" b="1" dirty="0" smtClean="0">
                <a:latin typeface="Arial" pitchFamily="34" charset="0"/>
                <a:cs typeface="Arial" pitchFamily="34" charset="0"/>
              </a:rPr>
              <a:t> </a:t>
            </a:r>
            <a:r>
              <a:rPr lang="en-US" sz="1800" dirty="0">
                <a:latin typeface="Arial" pitchFamily="34" charset="0"/>
                <a:cs typeface="Arial" pitchFamily="34" charset="0"/>
              </a:rPr>
              <a:t>64MB</a:t>
            </a:r>
            <a:endParaRPr lang="en-US" dirty="0">
              <a:latin typeface="Arial" pitchFamily="34" charset="0"/>
              <a:cs typeface="Arial" pitchFamily="34" charset="0"/>
            </a:endParaRPr>
          </a:p>
          <a:p>
            <a:pPr algn="just"/>
            <a:r>
              <a:rPr lang="en-US" b="1" dirty="0" smtClean="0">
                <a:latin typeface="Arial" pitchFamily="34" charset="0"/>
                <a:cs typeface="Arial" pitchFamily="34" charset="0"/>
              </a:rPr>
              <a:t>Tasktracker: </a:t>
            </a:r>
            <a:r>
              <a:rPr lang="en-US" dirty="0" smtClean="0">
                <a:latin typeface="Arial" pitchFamily="34" charset="0"/>
                <a:cs typeface="Arial" pitchFamily="34" charset="0"/>
              </a:rPr>
              <a:t>will perform task on the local data, assigned by the </a:t>
            </a:r>
            <a:r>
              <a:rPr lang="en-US" dirty="0">
                <a:latin typeface="Arial" pitchFamily="34" charset="0"/>
                <a:cs typeface="Arial" pitchFamily="34" charset="0"/>
              </a:rPr>
              <a:t>J</a:t>
            </a:r>
            <a:r>
              <a:rPr lang="en-US" dirty="0" smtClean="0">
                <a:latin typeface="Arial" pitchFamily="34" charset="0"/>
                <a:cs typeface="Arial" pitchFamily="34" charset="0"/>
              </a:rPr>
              <a:t>obtracker.</a:t>
            </a:r>
          </a:p>
        </p:txBody>
      </p:sp>
    </p:spTree>
    <p:extLst>
      <p:ext uri="{BB962C8B-B14F-4D97-AF65-F5344CB8AC3E}">
        <p14:creationId xmlns:p14="http://schemas.microsoft.com/office/powerpoint/2010/main" xmlns="" val="1088710384"/>
      </p:ext>
    </p:extLst>
  </p:cSld>
  <p:clrMapOvr>
    <a:masterClrMapping/>
  </p:clrMapOvr>
  <p:transition spd="slow"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33" y="10526"/>
            <a:ext cx="8179433" cy="638944"/>
          </a:xfrm>
        </p:spPr>
        <p:txBody>
          <a:bodyPr>
            <a:normAutofit/>
          </a:bodyPr>
          <a:lstStyle/>
          <a:p>
            <a:r>
              <a:rPr lang="en-US" sz="3000" b="1" dirty="0" smtClean="0"/>
              <a:t>HDFS (Hadoop Distributed File System)</a:t>
            </a:r>
            <a:endParaRPr lang="en-IN" sz="3000" b="1" dirty="0"/>
          </a:p>
        </p:txBody>
      </p:sp>
      <p:sp>
        <p:nvSpPr>
          <p:cNvPr id="3" name="Content Placeholder 2"/>
          <p:cNvSpPr>
            <a:spLocks noGrp="1"/>
          </p:cNvSpPr>
          <p:nvPr>
            <p:ph idx="1"/>
          </p:nvPr>
        </p:nvSpPr>
        <p:spPr>
          <a:xfrm>
            <a:off x="228600" y="762000"/>
            <a:ext cx="7632848" cy="5760640"/>
          </a:xfrm>
        </p:spPr>
        <p:txBody>
          <a:bodyPr>
            <a:noAutofit/>
          </a:bodyPr>
          <a:lstStyle/>
          <a:p>
            <a:r>
              <a:rPr lang="en-US" sz="2800" dirty="0" err="1" smtClean="0"/>
              <a:t>Hadoop</a:t>
            </a:r>
            <a:r>
              <a:rPr lang="en-US" sz="2800" dirty="0" smtClean="0"/>
              <a:t> distributed file system</a:t>
            </a:r>
          </a:p>
          <a:p>
            <a:r>
              <a:rPr lang="en-US" sz="2800" dirty="0" smtClean="0"/>
              <a:t>Default storage for the </a:t>
            </a:r>
            <a:r>
              <a:rPr lang="en-US" sz="2800" dirty="0" err="1" smtClean="0"/>
              <a:t>Hadoop</a:t>
            </a:r>
            <a:r>
              <a:rPr lang="en-US" sz="2800" dirty="0" smtClean="0"/>
              <a:t> cluster</a:t>
            </a:r>
          </a:p>
          <a:p>
            <a:r>
              <a:rPr lang="en-US" sz="2800" dirty="0" err="1" smtClean="0"/>
              <a:t>NameNode</a:t>
            </a:r>
            <a:r>
              <a:rPr lang="en-US" sz="2800" dirty="0" smtClean="0"/>
              <a:t>/</a:t>
            </a:r>
            <a:r>
              <a:rPr lang="en-US" sz="2800" dirty="0" err="1" smtClean="0"/>
              <a:t>DataNode</a:t>
            </a:r>
            <a:endParaRPr lang="en-US" sz="2800" dirty="0" smtClean="0"/>
          </a:p>
          <a:p>
            <a:r>
              <a:rPr lang="en-IN" sz="2800" dirty="0"/>
              <a:t>The File System </a:t>
            </a:r>
            <a:r>
              <a:rPr lang="en-IN" sz="2800" dirty="0" smtClean="0"/>
              <a:t>Namespace</a:t>
            </a:r>
            <a:r>
              <a:rPr lang="en-US" sz="2800" dirty="0" smtClean="0"/>
              <a:t>(similar to our local file system)</a:t>
            </a:r>
          </a:p>
          <a:p>
            <a:r>
              <a:rPr lang="en-US" sz="2800" dirty="0" smtClean="0"/>
              <a:t>Master/slave architecture (1 master 'n' slaves)</a:t>
            </a:r>
          </a:p>
          <a:p>
            <a:r>
              <a:rPr lang="en-US" sz="2800" dirty="0"/>
              <a:t>Virtual not </a:t>
            </a:r>
            <a:r>
              <a:rPr lang="en-US" sz="2800" dirty="0" smtClean="0"/>
              <a:t>physical</a:t>
            </a:r>
          </a:p>
          <a:p>
            <a:r>
              <a:rPr lang="en-US" sz="2800" dirty="0" smtClean="0"/>
              <a:t>Provides configurable replication (user specific)</a:t>
            </a:r>
          </a:p>
          <a:p>
            <a:r>
              <a:rPr lang="en-US" sz="2800" dirty="0" smtClean="0"/>
              <a:t>Data is stored as chunks (64 MB default, but configurable) across all the nodes</a:t>
            </a:r>
          </a:p>
          <a:p>
            <a:endParaRPr lang="en-IN" sz="2800" dirty="0"/>
          </a:p>
        </p:txBody>
      </p:sp>
    </p:spTree>
    <p:extLst>
      <p:ext uri="{BB962C8B-B14F-4D97-AF65-F5344CB8AC3E}">
        <p14:creationId xmlns:p14="http://schemas.microsoft.com/office/powerpoint/2010/main" xmlns="" val="12994685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53400" cy="662608"/>
          </a:xfrm>
        </p:spPr>
        <p:txBody>
          <a:bodyPr vert="horz" lIns="45720" tIns="0" rIns="45720" bIns="0" anchor="b" anchorCtr="0">
            <a:normAutofit fontScale="90000"/>
          </a:bodyPr>
          <a:lstStyle/>
          <a:p>
            <a:r>
              <a:rPr lang="en-US" sz="3200" dirty="0" err="1"/>
              <a:t>NameNode</a:t>
            </a:r>
            <a:r>
              <a:rPr lang="en-US" sz="3200" dirty="0"/>
              <a:t> /</a:t>
            </a:r>
            <a:r>
              <a:rPr lang="en-US" sz="3200" dirty="0" err="1"/>
              <a:t>DataNode</a:t>
            </a:r>
            <a:r>
              <a:rPr lang="en-US" sz="3200" dirty="0"/>
              <a:t>  interaction in HDFS</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13483" t="9328" r="12920"/>
          <a:stretch/>
        </p:blipFill>
        <p:spPr bwMode="auto">
          <a:xfrm>
            <a:off x="899592" y="943001"/>
            <a:ext cx="5643154" cy="42750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p:cNvSpPr/>
          <p:nvPr/>
        </p:nvSpPr>
        <p:spPr>
          <a:xfrm>
            <a:off x="0" y="5218093"/>
            <a:ext cx="8153400" cy="1323439"/>
          </a:xfrm>
          <a:prstGeom prst="rect">
            <a:avLst/>
          </a:prstGeom>
        </p:spPr>
        <p:txBody>
          <a:bodyPr wrap="square">
            <a:spAutoFit/>
          </a:bodyPr>
          <a:lstStyle/>
          <a:p>
            <a:pPr algn="just"/>
            <a:r>
              <a:rPr lang="en-US" sz="2000" dirty="0" smtClean="0">
                <a:solidFill>
                  <a:schemeClr val="tx1"/>
                </a:solidFill>
              </a:rPr>
              <a:t>The </a:t>
            </a:r>
            <a:r>
              <a:rPr lang="en-US" sz="2000" dirty="0" err="1">
                <a:solidFill>
                  <a:schemeClr val="tx1"/>
                </a:solidFill>
              </a:rPr>
              <a:t>NameNode</a:t>
            </a:r>
            <a:r>
              <a:rPr lang="en-US" sz="2000" dirty="0">
                <a:solidFill>
                  <a:schemeClr val="tx1"/>
                </a:solidFill>
              </a:rPr>
              <a:t> </a:t>
            </a:r>
            <a:r>
              <a:rPr lang="en-US" sz="2000" dirty="0" smtClean="0">
                <a:solidFill>
                  <a:schemeClr val="tx1"/>
                </a:solidFill>
              </a:rPr>
              <a:t>keeps track </a:t>
            </a:r>
            <a:r>
              <a:rPr lang="en-US" sz="2000" dirty="0">
                <a:solidFill>
                  <a:schemeClr val="tx1"/>
                </a:solidFill>
              </a:rPr>
              <a:t>of the file metadata—which files are in the system and how each file </a:t>
            </a:r>
            <a:r>
              <a:rPr lang="en-US" sz="2000" dirty="0" smtClean="0">
                <a:solidFill>
                  <a:schemeClr val="tx1"/>
                </a:solidFill>
              </a:rPr>
              <a:t>is broken </a:t>
            </a:r>
            <a:r>
              <a:rPr lang="en-US" sz="2000" dirty="0">
                <a:solidFill>
                  <a:schemeClr val="tx1"/>
                </a:solidFill>
              </a:rPr>
              <a:t>down into blocks. The </a:t>
            </a:r>
            <a:r>
              <a:rPr lang="en-US" sz="2000" dirty="0" err="1">
                <a:solidFill>
                  <a:schemeClr val="tx1"/>
                </a:solidFill>
              </a:rPr>
              <a:t>DataNodes</a:t>
            </a:r>
            <a:r>
              <a:rPr lang="en-US" sz="2000" dirty="0">
                <a:solidFill>
                  <a:schemeClr val="tx1"/>
                </a:solidFill>
              </a:rPr>
              <a:t> provide backup store of the </a:t>
            </a:r>
            <a:r>
              <a:rPr lang="en-US" sz="2000" dirty="0" smtClean="0">
                <a:solidFill>
                  <a:schemeClr val="tx1"/>
                </a:solidFill>
              </a:rPr>
              <a:t>blocks and </a:t>
            </a:r>
            <a:r>
              <a:rPr lang="en-US" sz="2000" dirty="0">
                <a:solidFill>
                  <a:schemeClr val="tx1"/>
                </a:solidFill>
              </a:rPr>
              <a:t>constantly report to the </a:t>
            </a:r>
            <a:r>
              <a:rPr lang="en-US" sz="2000" dirty="0" err="1">
                <a:solidFill>
                  <a:schemeClr val="tx1"/>
                </a:solidFill>
              </a:rPr>
              <a:t>NameNode</a:t>
            </a:r>
            <a:r>
              <a:rPr lang="en-US" sz="2000" dirty="0">
                <a:solidFill>
                  <a:schemeClr val="tx1"/>
                </a:solidFill>
              </a:rPr>
              <a:t> to keep the metadata current.</a:t>
            </a:r>
          </a:p>
        </p:txBody>
      </p:sp>
      <p:cxnSp>
        <p:nvCxnSpPr>
          <p:cNvPr id="6" name="Straight Arrow Connector 5"/>
          <p:cNvCxnSpPr/>
          <p:nvPr/>
        </p:nvCxnSpPr>
        <p:spPr bwMode="auto">
          <a:xfrm flipV="1">
            <a:off x="4138613" y="2438401"/>
            <a:ext cx="433387" cy="779009"/>
          </a:xfrm>
          <a:prstGeom prst="straightConnector1">
            <a:avLst/>
          </a:prstGeom>
          <a:ln>
            <a:headEnd type="arrow"/>
            <a:tailEnd type="arrow"/>
          </a:ln>
        </p:spPr>
        <p:style>
          <a:lnRef idx="3">
            <a:schemeClr val="accent5"/>
          </a:lnRef>
          <a:fillRef idx="0">
            <a:schemeClr val="accent5"/>
          </a:fillRef>
          <a:effectRef idx="2">
            <a:schemeClr val="accent5"/>
          </a:effectRef>
          <a:fontRef idx="minor">
            <a:schemeClr val="tx1"/>
          </a:fontRef>
        </p:style>
      </p:cxnSp>
      <p:cxnSp>
        <p:nvCxnSpPr>
          <p:cNvPr id="14" name="Straight Arrow Connector 13"/>
          <p:cNvCxnSpPr/>
          <p:nvPr/>
        </p:nvCxnSpPr>
        <p:spPr bwMode="auto">
          <a:xfrm flipV="1">
            <a:off x="5434013" y="2438401"/>
            <a:ext cx="0" cy="772478"/>
          </a:xfrm>
          <a:prstGeom prst="straightConnector1">
            <a:avLst/>
          </a:prstGeom>
          <a:ln>
            <a:headEnd type="arrow"/>
            <a:tailEnd type="arrow"/>
          </a:ln>
        </p:spPr>
        <p:style>
          <a:lnRef idx="3">
            <a:schemeClr val="accent5"/>
          </a:lnRef>
          <a:fillRef idx="0">
            <a:schemeClr val="accent5"/>
          </a:fillRef>
          <a:effectRef idx="2">
            <a:schemeClr val="accent5"/>
          </a:effectRef>
          <a:fontRef idx="minor">
            <a:schemeClr val="tx1"/>
          </a:fontRef>
        </p:style>
      </p:cxnSp>
      <p:cxnSp>
        <p:nvCxnSpPr>
          <p:cNvPr id="15" name="Straight Arrow Connector 14"/>
          <p:cNvCxnSpPr/>
          <p:nvPr/>
        </p:nvCxnSpPr>
        <p:spPr bwMode="auto">
          <a:xfrm flipV="1">
            <a:off x="1619672" y="2061958"/>
            <a:ext cx="2101497" cy="1018589"/>
          </a:xfrm>
          <a:prstGeom prst="straightConnector1">
            <a:avLst/>
          </a:prstGeom>
          <a:ln>
            <a:headEnd type="arrow"/>
            <a:tailEnd type="arrow"/>
          </a:ln>
        </p:spPr>
        <p:style>
          <a:lnRef idx="3">
            <a:schemeClr val="accent5"/>
          </a:lnRef>
          <a:fillRef idx="0">
            <a:schemeClr val="accent5"/>
          </a:fillRef>
          <a:effectRef idx="2">
            <a:schemeClr val="accent5"/>
          </a:effectRef>
          <a:fontRef idx="minor">
            <a:schemeClr val="tx1"/>
          </a:fontRef>
        </p:style>
      </p:cxnSp>
      <p:cxnSp>
        <p:nvCxnSpPr>
          <p:cNvPr id="16" name="Straight Arrow Connector 15"/>
          <p:cNvCxnSpPr/>
          <p:nvPr/>
        </p:nvCxnSpPr>
        <p:spPr bwMode="auto">
          <a:xfrm flipV="1">
            <a:off x="2996208" y="2204864"/>
            <a:ext cx="724961" cy="875683"/>
          </a:xfrm>
          <a:prstGeom prst="straightConnector1">
            <a:avLst/>
          </a:prstGeom>
          <a:ln>
            <a:headEnd type="arrow"/>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xmlns="" val="2175814790"/>
      </p:ext>
    </p:extLst>
  </p:cSld>
  <p:clrMapOvr>
    <a:masterClrMapping/>
  </p:clrMapOvr>
  <p:transition spd="slow"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7972425" cy="762000"/>
          </a:xfrm>
        </p:spPr>
        <p:txBody>
          <a:bodyPr vert="horz" lIns="45720" tIns="0" rIns="45720" bIns="0" anchor="b" anchorCtr="0">
            <a:normAutofit/>
          </a:bodyPr>
          <a:lstStyle/>
          <a:p>
            <a:r>
              <a:rPr lang="en-US" sz="2800" dirty="0" err="1"/>
              <a:t>JobTracker</a:t>
            </a:r>
            <a:r>
              <a:rPr lang="en-US" sz="2800" dirty="0"/>
              <a:t> and </a:t>
            </a:r>
            <a:r>
              <a:rPr lang="en-US" sz="2800" dirty="0" err="1"/>
              <a:t>TaskTracker</a:t>
            </a:r>
            <a:r>
              <a:rPr lang="en-US" sz="2800" dirty="0"/>
              <a:t> interaction</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7454" t="2698" r="11077" b="5482"/>
          <a:stretch/>
        </p:blipFill>
        <p:spPr bwMode="auto">
          <a:xfrm>
            <a:off x="683568" y="836712"/>
            <a:ext cx="6409509" cy="45552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10886" y="5301208"/>
            <a:ext cx="8089506" cy="1569660"/>
          </a:xfrm>
          <a:prstGeom prst="rect">
            <a:avLst/>
          </a:prstGeom>
        </p:spPr>
        <p:txBody>
          <a:bodyPr wrap="square">
            <a:spAutoFit/>
          </a:bodyPr>
          <a:lstStyle/>
          <a:p>
            <a:pPr algn="just"/>
            <a:r>
              <a:rPr lang="en-US" sz="2400" dirty="0">
                <a:solidFill>
                  <a:schemeClr val="tx1"/>
                </a:solidFill>
              </a:rPr>
              <a:t>After a client calls the </a:t>
            </a:r>
            <a:r>
              <a:rPr lang="en-US" sz="2400" dirty="0" err="1">
                <a:solidFill>
                  <a:schemeClr val="tx1"/>
                </a:solidFill>
              </a:rPr>
              <a:t>JobTracker</a:t>
            </a:r>
            <a:r>
              <a:rPr lang="en-US" sz="2400" dirty="0">
                <a:solidFill>
                  <a:schemeClr val="tx1"/>
                </a:solidFill>
              </a:rPr>
              <a:t> to begin a data processing job, the </a:t>
            </a:r>
            <a:r>
              <a:rPr lang="en-US" sz="2400" dirty="0" err="1">
                <a:solidFill>
                  <a:schemeClr val="tx1"/>
                </a:solidFill>
              </a:rPr>
              <a:t>JobTracker</a:t>
            </a:r>
            <a:r>
              <a:rPr lang="en-US" sz="2400" dirty="0">
                <a:solidFill>
                  <a:schemeClr val="tx1"/>
                </a:solidFill>
              </a:rPr>
              <a:t> partitions the </a:t>
            </a:r>
            <a:r>
              <a:rPr lang="en-US" sz="2400" dirty="0" err="1">
                <a:solidFill>
                  <a:schemeClr val="tx1"/>
                </a:solidFill>
              </a:rPr>
              <a:t>workand</a:t>
            </a:r>
            <a:r>
              <a:rPr lang="en-US" sz="2400" dirty="0">
                <a:solidFill>
                  <a:schemeClr val="tx1"/>
                </a:solidFill>
              </a:rPr>
              <a:t> assigns different map and reduce tasks to each </a:t>
            </a:r>
            <a:r>
              <a:rPr lang="en-US" sz="2400" dirty="0" err="1">
                <a:solidFill>
                  <a:schemeClr val="tx1"/>
                </a:solidFill>
              </a:rPr>
              <a:t>TaskTracker</a:t>
            </a:r>
            <a:r>
              <a:rPr lang="en-US" sz="2400" dirty="0">
                <a:solidFill>
                  <a:schemeClr val="tx1"/>
                </a:solidFill>
              </a:rPr>
              <a:t> in the cluster.</a:t>
            </a:r>
          </a:p>
        </p:txBody>
      </p:sp>
    </p:spTree>
    <p:extLst>
      <p:ext uri="{BB962C8B-B14F-4D97-AF65-F5344CB8AC3E}">
        <p14:creationId xmlns:p14="http://schemas.microsoft.com/office/powerpoint/2010/main" xmlns="" val="2375672475"/>
      </p:ext>
    </p:extLst>
  </p:cSld>
  <p:clrMapOvr>
    <a:masterClrMapping/>
  </p:clrMapOvr>
  <p:transition spd="slow"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5112568" cy="782960"/>
          </a:xfrm>
        </p:spPr>
        <p:txBody>
          <a:bodyPr/>
          <a:lstStyle/>
          <a:p>
            <a:r>
              <a:rPr lang="en-US" b="1" dirty="0" smtClean="0"/>
              <a:t>HDFS architecture</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79512" y="1268760"/>
            <a:ext cx="7873819" cy="52565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29175897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6552728" cy="597145"/>
          </a:xfrm>
        </p:spPr>
        <p:txBody>
          <a:bodyPr/>
          <a:lstStyle/>
          <a:p>
            <a:r>
              <a:rPr lang="en-US" b="1" dirty="0" smtClean="0"/>
              <a:t>Data replication in HDFS.</a:t>
            </a:r>
            <a:endParaRPr lang="en-IN" b="1"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395536" y="1124744"/>
            <a:ext cx="7488832" cy="54726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16719900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99392"/>
            <a:ext cx="8229600" cy="648072"/>
          </a:xfrm>
        </p:spPr>
        <p:txBody>
          <a:bodyPr>
            <a:normAutofit/>
          </a:bodyPr>
          <a:lstStyle/>
          <a:p>
            <a:r>
              <a:rPr lang="en-US" b="1" dirty="0" smtClean="0"/>
              <a:t>Rack awareness</a:t>
            </a:r>
            <a:endParaRPr lang="en-IN" b="1" dirty="0"/>
          </a:p>
        </p:txBody>
      </p:sp>
      <p:pic>
        <p:nvPicPr>
          <p:cNvPr id="1028" name="Picture 4" descr="C:\Users\mohammad\Downloads\DOCS\Hadoop-Rack-Awareness.PNG"/>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rcRect/>
          <a:stretch>
            <a:fillRect/>
          </a:stretch>
        </p:blipFill>
        <p:spPr bwMode="auto">
          <a:xfrm>
            <a:off x="107504" y="548680"/>
            <a:ext cx="7992888" cy="3600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107504" y="4725144"/>
            <a:ext cx="7920880" cy="15841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1" dirty="0">
                <a:solidFill>
                  <a:schemeClr val="tx1"/>
                </a:solidFill>
              </a:rPr>
              <a:t>Typically large Hadoop clusters are arranged in racks and network traffic between different nodes with in the same rack is much more desirable than network traffic across the racks. In addition </a:t>
            </a:r>
            <a:r>
              <a:rPr lang="en-US" sz="2000" b="1" dirty="0" err="1">
                <a:solidFill>
                  <a:schemeClr val="tx1"/>
                </a:solidFill>
              </a:rPr>
              <a:t>Namenode</a:t>
            </a:r>
            <a:r>
              <a:rPr lang="en-US" sz="2000" b="1" dirty="0">
                <a:solidFill>
                  <a:schemeClr val="tx1"/>
                </a:solidFill>
              </a:rPr>
              <a:t> tries to place replicas of block on multiple racks for improved fault tolerance. </a:t>
            </a:r>
            <a:r>
              <a:rPr lang="en-US" sz="2000" b="1" dirty="0" smtClean="0">
                <a:solidFill>
                  <a:schemeClr val="tx1"/>
                </a:solidFill>
              </a:rPr>
              <a:t>A </a:t>
            </a:r>
            <a:r>
              <a:rPr lang="en-US" sz="2000" b="1" dirty="0">
                <a:solidFill>
                  <a:schemeClr val="tx1"/>
                </a:solidFill>
              </a:rPr>
              <a:t>default installation assumes all the nodes belong to the same rack.</a:t>
            </a:r>
            <a:endParaRPr lang="en-IN" sz="2000" b="1" dirty="0"/>
          </a:p>
          <a:p>
            <a:pPr algn="ctr"/>
            <a:endParaRPr lang="en-US" sz="2000" dirty="0"/>
          </a:p>
        </p:txBody>
      </p:sp>
    </p:spTree>
    <p:extLst>
      <p:ext uri="{BB962C8B-B14F-4D97-AF65-F5344CB8AC3E}">
        <p14:creationId xmlns:p14="http://schemas.microsoft.com/office/powerpoint/2010/main" xmlns="" val="15659148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0648"/>
            <a:ext cx="3826768" cy="638944"/>
          </a:xfrm>
        </p:spPr>
        <p:txBody>
          <a:bodyPr/>
          <a:lstStyle/>
          <a:p>
            <a:r>
              <a:rPr lang="en-US" b="1" dirty="0" err="1" smtClean="0"/>
              <a:t>MapReduce</a:t>
            </a:r>
            <a:endParaRPr lang="en-IN" b="1" dirty="0"/>
          </a:p>
        </p:txBody>
      </p:sp>
      <p:sp>
        <p:nvSpPr>
          <p:cNvPr id="3" name="Content Placeholder 2"/>
          <p:cNvSpPr>
            <a:spLocks noGrp="1"/>
          </p:cNvSpPr>
          <p:nvPr>
            <p:ph idx="1"/>
          </p:nvPr>
        </p:nvSpPr>
        <p:spPr>
          <a:xfrm>
            <a:off x="467544" y="1268760"/>
            <a:ext cx="7560840" cy="4525963"/>
          </a:xfrm>
        </p:spPr>
        <p:txBody>
          <a:bodyPr>
            <a:noAutofit/>
          </a:bodyPr>
          <a:lstStyle/>
          <a:p>
            <a:r>
              <a:rPr lang="en-US" sz="2800" dirty="0" smtClean="0"/>
              <a:t>Framework provided by </a:t>
            </a:r>
            <a:r>
              <a:rPr lang="en-US" sz="2800" dirty="0" err="1" smtClean="0"/>
              <a:t>Hadoop</a:t>
            </a:r>
            <a:r>
              <a:rPr lang="en-US" sz="2800" dirty="0" smtClean="0"/>
              <a:t> to process large amount of data across a cluster of machines in a parallel manner</a:t>
            </a:r>
          </a:p>
          <a:p>
            <a:r>
              <a:rPr lang="en-US" sz="2800" dirty="0" smtClean="0"/>
              <a:t>Comprises of three classes – </a:t>
            </a:r>
          </a:p>
          <a:p>
            <a:pPr marL="0" indent="0">
              <a:buNone/>
            </a:pPr>
            <a:r>
              <a:rPr lang="en-US" sz="2800" dirty="0"/>
              <a:t> </a:t>
            </a:r>
            <a:r>
              <a:rPr lang="en-US" sz="2800" dirty="0" smtClean="0"/>
              <a:t>    Mapper class</a:t>
            </a:r>
          </a:p>
          <a:p>
            <a:pPr marL="0" indent="0">
              <a:buNone/>
            </a:pPr>
            <a:r>
              <a:rPr lang="en-US" sz="2800" dirty="0"/>
              <a:t> </a:t>
            </a:r>
            <a:r>
              <a:rPr lang="en-US" sz="2800" dirty="0" smtClean="0"/>
              <a:t>    Reducer class</a:t>
            </a:r>
          </a:p>
          <a:p>
            <a:pPr marL="0" indent="0">
              <a:buNone/>
            </a:pPr>
            <a:r>
              <a:rPr lang="en-US" sz="2800" dirty="0" smtClean="0"/>
              <a:t>     Driver class</a:t>
            </a:r>
          </a:p>
          <a:p>
            <a:r>
              <a:rPr lang="en-US" sz="2800" dirty="0" err="1" smtClean="0"/>
              <a:t>Tasktracker</a:t>
            </a:r>
            <a:r>
              <a:rPr lang="en-US" sz="2800" dirty="0" smtClean="0"/>
              <a:t>/ </a:t>
            </a:r>
            <a:r>
              <a:rPr lang="en-US" sz="2800" dirty="0" err="1" smtClean="0"/>
              <a:t>Jobtracker</a:t>
            </a:r>
            <a:endParaRPr lang="en-US" sz="2800" dirty="0" smtClean="0"/>
          </a:p>
          <a:p>
            <a:r>
              <a:rPr lang="en-US" sz="2800" dirty="0" smtClean="0"/>
              <a:t>Reducer phase will start only after mapper is done</a:t>
            </a:r>
          </a:p>
          <a:p>
            <a:r>
              <a:rPr lang="en-US" sz="2800" dirty="0" smtClean="0"/>
              <a:t>Takes (</a:t>
            </a:r>
            <a:r>
              <a:rPr lang="en-US" sz="2800" dirty="0" err="1" smtClean="0"/>
              <a:t>k,v</a:t>
            </a:r>
            <a:r>
              <a:rPr lang="en-US" sz="2800" dirty="0" smtClean="0"/>
              <a:t>) pairs and emits (</a:t>
            </a:r>
            <a:r>
              <a:rPr lang="en-US" sz="2800" dirty="0" err="1" smtClean="0"/>
              <a:t>k,v</a:t>
            </a:r>
            <a:r>
              <a:rPr lang="en-US" sz="2800" dirty="0" smtClean="0"/>
              <a:t>) pair</a:t>
            </a:r>
          </a:p>
        </p:txBody>
      </p:sp>
    </p:spTree>
    <p:extLst>
      <p:ext uri="{BB962C8B-B14F-4D97-AF65-F5344CB8AC3E}">
        <p14:creationId xmlns:p14="http://schemas.microsoft.com/office/powerpoint/2010/main" xmlns="" val="11825576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6192688" cy="738336"/>
          </a:xfrm>
        </p:spPr>
        <p:txBody>
          <a:bodyPr/>
          <a:lstStyle/>
          <a:p>
            <a:r>
              <a:rPr lang="en-US" b="1" dirty="0" err="1" smtClean="0"/>
              <a:t>MapReduce</a:t>
            </a:r>
            <a:r>
              <a:rPr lang="en-US" b="1" dirty="0" smtClean="0"/>
              <a:t> structure</a:t>
            </a:r>
            <a:endParaRPr lang="en-IN" b="1" dirty="0"/>
          </a:p>
        </p:txBody>
      </p:sp>
      <p:pic>
        <p:nvPicPr>
          <p:cNvPr id="2050" name="Picture 2" descr="C:\Users\mohammad\Desktop\map-reduce1.jp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tretch>
            <a:fillRect/>
          </a:stretch>
        </p:blipFill>
        <p:spPr bwMode="auto">
          <a:xfrm>
            <a:off x="1259632" y="908720"/>
            <a:ext cx="5832647" cy="5987669"/>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p:cNvSpPr/>
          <p:nvPr/>
        </p:nvSpPr>
        <p:spPr>
          <a:xfrm>
            <a:off x="974360" y="4378509"/>
            <a:ext cx="6405166" cy="490651"/>
          </a:xfrm>
          <a:prstGeom prst="rect">
            <a:avLst/>
          </a:prstGeom>
          <a:noFill/>
          <a:ln w="47625" cmpd="sng">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14355060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14159" r="14323" b="5238"/>
          <a:stretch/>
        </p:blipFill>
        <p:spPr bwMode="auto">
          <a:xfrm>
            <a:off x="0" y="914400"/>
            <a:ext cx="9144000" cy="69320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6" name="Picture 2" descr="Hadoop">
            <a:hlinkClick r:id="rId3"/>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330854" y="881743"/>
            <a:ext cx="6482292" cy="1333500"/>
          </a:xfrm>
          <a:prstGeom prst="round2DiagRect">
            <a:avLst>
              <a:gd name="adj1" fmla="val 16667"/>
              <a:gd name="adj2" fmla="val 5000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900147" y="228600"/>
            <a:ext cx="7558053" cy="461665"/>
          </a:xfrm>
          <a:prstGeom prst="rect">
            <a:avLst/>
          </a:prstGeom>
        </p:spPr>
        <p:txBody>
          <a:bodyPr wrap="square">
            <a:spAutoFit/>
          </a:bodyPr>
          <a:lstStyle/>
          <a:p>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rPr>
              <a:t>Moving Computation is Cheaper than Moving Data</a:t>
            </a:r>
          </a:p>
        </p:txBody>
      </p:sp>
    </p:spTree>
    <p:extLst>
      <p:ext uri="{BB962C8B-B14F-4D97-AF65-F5344CB8AC3E}">
        <p14:creationId xmlns:p14="http://schemas.microsoft.com/office/powerpoint/2010/main" xmlns="" val="27416377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5482952" cy="648072"/>
          </a:xfrm>
        </p:spPr>
        <p:txBody>
          <a:bodyPr/>
          <a:lstStyle/>
          <a:p>
            <a:r>
              <a:rPr lang="en-US" b="1" dirty="0" smtClean="0"/>
              <a:t>Modes of operation</a:t>
            </a:r>
            <a:endParaRPr lang="en-IN" b="1" dirty="0"/>
          </a:p>
        </p:txBody>
      </p:sp>
      <p:sp>
        <p:nvSpPr>
          <p:cNvPr id="3" name="Content Placeholder 2"/>
          <p:cNvSpPr>
            <a:spLocks noGrp="1"/>
          </p:cNvSpPr>
          <p:nvPr>
            <p:ph idx="1"/>
          </p:nvPr>
        </p:nvSpPr>
        <p:spPr>
          <a:xfrm>
            <a:off x="467544" y="1628800"/>
            <a:ext cx="7283152" cy="3805883"/>
          </a:xfrm>
        </p:spPr>
        <p:txBody>
          <a:bodyPr>
            <a:normAutofit/>
          </a:bodyPr>
          <a:lstStyle/>
          <a:p>
            <a:r>
              <a:rPr lang="en-US" sz="3600" dirty="0" smtClean="0"/>
              <a:t>Standalone mode</a:t>
            </a:r>
          </a:p>
          <a:p>
            <a:endParaRPr lang="en-US" sz="3600" dirty="0" smtClean="0"/>
          </a:p>
          <a:p>
            <a:r>
              <a:rPr lang="en-US" sz="3600" dirty="0" smtClean="0"/>
              <a:t>Pseudo-distributed mode</a:t>
            </a:r>
          </a:p>
          <a:p>
            <a:endParaRPr lang="en-US" sz="3600" dirty="0" smtClean="0"/>
          </a:p>
          <a:p>
            <a:r>
              <a:rPr lang="en-US" sz="3600" dirty="0" smtClean="0"/>
              <a:t>Fully-distributed mode</a:t>
            </a:r>
            <a:endParaRPr lang="en-IN" sz="3600" dirty="0"/>
          </a:p>
        </p:txBody>
      </p:sp>
    </p:spTree>
    <p:extLst>
      <p:ext uri="{BB962C8B-B14F-4D97-AF65-F5344CB8AC3E}">
        <p14:creationId xmlns:p14="http://schemas.microsoft.com/office/powerpoint/2010/main" xmlns="" val="37812122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5400600" cy="666328"/>
          </a:xfrm>
        </p:spPr>
        <p:txBody>
          <a:bodyPr/>
          <a:lstStyle/>
          <a:p>
            <a:r>
              <a:rPr lang="en-US" b="1" dirty="0" err="1"/>
              <a:t>Hadoop</a:t>
            </a:r>
            <a:r>
              <a:rPr lang="en-US" b="1" dirty="0"/>
              <a:t> </a:t>
            </a:r>
            <a:r>
              <a:rPr lang="en-US" b="1" dirty="0" smtClean="0"/>
              <a:t>ecosystem</a:t>
            </a:r>
            <a:endParaRPr lang="en-IN" b="1" dirty="0"/>
          </a:p>
        </p:txBody>
      </p:sp>
      <p:pic>
        <p:nvPicPr>
          <p:cNvPr id="3075" name="Picture 3" descr="C:\Users\mohammad\Downloads\DOCS\hadoop_map1.png"/>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rcRect/>
          <a:stretch>
            <a:fillRect/>
          </a:stretch>
        </p:blipFill>
        <p:spPr bwMode="auto">
          <a:xfrm>
            <a:off x="323528" y="980728"/>
            <a:ext cx="7776864" cy="576064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475522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 y="76200"/>
            <a:ext cx="7972425" cy="762000"/>
          </a:xfrm>
        </p:spPr>
        <p:txBody>
          <a:bodyPr vert="horz" lIns="45720" tIns="0" rIns="45720" bIns="0" anchor="b" anchorCtr="0">
            <a:normAutofit/>
          </a:bodyPr>
          <a:lstStyle/>
          <a:p>
            <a:r>
              <a:rPr lang="en-US" dirty="0"/>
              <a:t>Need of using </a:t>
            </a:r>
            <a:r>
              <a:rPr lang="en-US" dirty="0" err="1"/>
              <a:t>hadoop</a:t>
            </a:r>
            <a:endParaRPr lang="en-US" dirty="0"/>
          </a:p>
        </p:txBody>
      </p:sp>
      <p:sp>
        <p:nvSpPr>
          <p:cNvPr id="3" name="Content Placeholder 2"/>
          <p:cNvSpPr>
            <a:spLocks noGrp="1"/>
          </p:cNvSpPr>
          <p:nvPr>
            <p:ph idx="1"/>
          </p:nvPr>
        </p:nvSpPr>
        <p:spPr/>
        <p:txBody>
          <a:bodyPr>
            <a:normAutofit/>
          </a:bodyPr>
          <a:lstStyle/>
          <a:p>
            <a:pPr eaLnBrk="1" hangingPunct="1">
              <a:lnSpc>
                <a:spcPct val="90000"/>
              </a:lnSpc>
            </a:pPr>
            <a:r>
              <a:rPr lang="en-US" b="1" dirty="0" smtClean="0">
                <a:latin typeface="Arial" pitchFamily="34" charset="0"/>
                <a:cs typeface="Arial" pitchFamily="34" charset="0"/>
              </a:rPr>
              <a:t>Need </a:t>
            </a:r>
            <a:r>
              <a:rPr lang="en-US" b="1" dirty="0">
                <a:latin typeface="Arial" pitchFamily="34" charset="0"/>
                <a:cs typeface="Arial" pitchFamily="34" charset="0"/>
              </a:rPr>
              <a:t>to process Multi Petabyte </a:t>
            </a:r>
            <a:r>
              <a:rPr lang="en-US" b="1" dirty="0" smtClean="0">
                <a:latin typeface="Arial" pitchFamily="34" charset="0"/>
                <a:cs typeface="Arial" pitchFamily="34" charset="0"/>
              </a:rPr>
              <a:t>Datasets</a:t>
            </a:r>
          </a:p>
          <a:p>
            <a:pPr eaLnBrk="1" hangingPunct="1">
              <a:lnSpc>
                <a:spcPct val="90000"/>
              </a:lnSpc>
            </a:pPr>
            <a:r>
              <a:rPr lang="en-US" b="1" dirty="0" smtClean="0">
                <a:latin typeface="Arial" pitchFamily="34" charset="0"/>
                <a:cs typeface="Arial" pitchFamily="34" charset="0"/>
              </a:rPr>
              <a:t>Nodes fail every day</a:t>
            </a:r>
          </a:p>
          <a:p>
            <a:pPr eaLnBrk="1" hangingPunct="1">
              <a:lnSpc>
                <a:spcPct val="90000"/>
              </a:lnSpc>
              <a:buFontTx/>
              <a:buNone/>
            </a:pPr>
            <a:r>
              <a:rPr lang="en-US" dirty="0">
                <a:latin typeface="Arial" pitchFamily="34" charset="0"/>
                <a:cs typeface="Arial" pitchFamily="34" charset="0"/>
              </a:rPr>
              <a:t>	– Failure is expected, rather than exceptional.</a:t>
            </a:r>
          </a:p>
          <a:p>
            <a:pPr eaLnBrk="1" hangingPunct="1">
              <a:lnSpc>
                <a:spcPct val="90000"/>
              </a:lnSpc>
              <a:buFontTx/>
              <a:buNone/>
            </a:pPr>
            <a:r>
              <a:rPr lang="en-US" dirty="0">
                <a:latin typeface="Arial" pitchFamily="34" charset="0"/>
                <a:cs typeface="Arial" pitchFamily="34" charset="0"/>
              </a:rPr>
              <a:t>	– The number of </a:t>
            </a:r>
            <a:r>
              <a:rPr lang="en-US" dirty="0" err="1" smtClean="0">
                <a:latin typeface="Arial" pitchFamily="34" charset="0"/>
                <a:cs typeface="Arial" pitchFamily="34" charset="0"/>
              </a:rPr>
              <a:t>datanodes</a:t>
            </a:r>
            <a:r>
              <a:rPr lang="en-US" dirty="0" smtClean="0">
                <a:latin typeface="Arial" pitchFamily="34" charset="0"/>
                <a:cs typeface="Arial" pitchFamily="34" charset="0"/>
              </a:rPr>
              <a:t> </a:t>
            </a:r>
            <a:r>
              <a:rPr lang="en-US" dirty="0">
                <a:latin typeface="Arial" pitchFamily="34" charset="0"/>
                <a:cs typeface="Arial" pitchFamily="34" charset="0"/>
              </a:rPr>
              <a:t>in a cluster is not constant.</a:t>
            </a:r>
          </a:p>
          <a:p>
            <a:pPr eaLnBrk="1" hangingPunct="1">
              <a:lnSpc>
                <a:spcPct val="90000"/>
              </a:lnSpc>
            </a:pPr>
            <a:r>
              <a:rPr lang="en-US" b="1" dirty="0">
                <a:latin typeface="Arial" pitchFamily="34" charset="0"/>
                <a:cs typeface="Arial" pitchFamily="34" charset="0"/>
              </a:rPr>
              <a:t>Need common infrastructure</a:t>
            </a:r>
          </a:p>
          <a:p>
            <a:pPr eaLnBrk="1" hangingPunct="1">
              <a:lnSpc>
                <a:spcPct val="90000"/>
              </a:lnSpc>
              <a:buFontTx/>
              <a:buNone/>
            </a:pPr>
            <a:r>
              <a:rPr lang="en-US" dirty="0">
                <a:latin typeface="Arial" pitchFamily="34" charset="0"/>
                <a:cs typeface="Arial" pitchFamily="34" charset="0"/>
              </a:rPr>
              <a:t>	– Efficient, reliable, Open Source Apache License</a:t>
            </a:r>
          </a:p>
          <a:p>
            <a:pPr eaLnBrk="1" hangingPunct="1">
              <a:lnSpc>
                <a:spcPct val="90000"/>
              </a:lnSpc>
            </a:pPr>
            <a:r>
              <a:rPr lang="en-US" b="1" dirty="0">
                <a:latin typeface="Arial" pitchFamily="34" charset="0"/>
                <a:cs typeface="Arial" pitchFamily="34" charset="0"/>
              </a:rPr>
              <a:t>Workloads are IO bound and not CPU bound</a:t>
            </a:r>
          </a:p>
          <a:p>
            <a:pPr lvl="1" eaLnBrk="1" hangingPunct="1">
              <a:lnSpc>
                <a:spcPct val="90000"/>
              </a:lnSpc>
            </a:pPr>
            <a:r>
              <a:rPr lang="en-US" sz="2400" dirty="0" smtClean="0">
                <a:solidFill>
                  <a:schemeClr val="tx1"/>
                </a:solidFill>
                <a:latin typeface="Arial" pitchFamily="34" charset="0"/>
                <a:cs typeface="Arial" pitchFamily="34" charset="0"/>
              </a:rPr>
              <a:t>Since the processing is distributed we don’t need high end processors.</a:t>
            </a:r>
            <a:endParaRPr lang="en-US" sz="2400" dirty="0">
              <a:solidFill>
                <a:schemeClr val="tx1"/>
              </a:solidFill>
              <a:latin typeface="Arial" pitchFamily="34" charset="0"/>
              <a:cs typeface="Arial" pitchFamily="34" charset="0"/>
            </a:endParaRPr>
          </a:p>
          <a:p>
            <a:endParaRPr lang="en-US" dirty="0"/>
          </a:p>
        </p:txBody>
      </p:sp>
    </p:spTree>
    <p:extLst>
      <p:ext uri="{BB962C8B-B14F-4D97-AF65-F5344CB8AC3E}">
        <p14:creationId xmlns:p14="http://schemas.microsoft.com/office/powerpoint/2010/main" xmlns="" val="1883326805"/>
      </p:ext>
    </p:extLst>
  </p:cSld>
  <p:clrMapOvr>
    <a:masterClrMapping/>
  </p:clrMapOvr>
  <p:transition spd="slow"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124825" cy="762000"/>
          </a:xfrm>
        </p:spPr>
        <p:txBody>
          <a:bodyPr vert="horz" lIns="45720" tIns="0" rIns="45720" bIns="0" anchor="b" anchorCtr="0">
            <a:normAutofit/>
          </a:bodyPr>
          <a:lstStyle/>
          <a:p>
            <a:r>
              <a:rPr lang="en-US" dirty="0"/>
              <a:t>Continue…</a:t>
            </a:r>
          </a:p>
        </p:txBody>
      </p:sp>
      <p:sp>
        <p:nvSpPr>
          <p:cNvPr id="3" name="Content Placeholder 2"/>
          <p:cNvSpPr>
            <a:spLocks noGrp="1"/>
          </p:cNvSpPr>
          <p:nvPr>
            <p:ph idx="1"/>
          </p:nvPr>
        </p:nvSpPr>
        <p:spPr>
          <a:xfrm>
            <a:off x="228600" y="1066800"/>
            <a:ext cx="7871792" cy="5257800"/>
          </a:xfrm>
        </p:spPr>
        <p:txBody>
          <a:bodyPr/>
          <a:lstStyle/>
          <a:p>
            <a:pPr eaLnBrk="1" hangingPunct="1">
              <a:lnSpc>
                <a:spcPct val="90000"/>
              </a:lnSpc>
            </a:pPr>
            <a:endParaRPr lang="en-US" b="1" dirty="0" smtClean="0"/>
          </a:p>
          <a:p>
            <a:pPr eaLnBrk="1" hangingPunct="1">
              <a:lnSpc>
                <a:spcPct val="90000"/>
              </a:lnSpc>
            </a:pPr>
            <a:r>
              <a:rPr lang="en-US" b="1" dirty="0" smtClean="0">
                <a:latin typeface="Arial" pitchFamily="34" charset="0"/>
                <a:cs typeface="Arial" pitchFamily="34" charset="0"/>
              </a:rPr>
              <a:t>Very </a:t>
            </a:r>
            <a:r>
              <a:rPr lang="en-US" b="1" dirty="0">
                <a:latin typeface="Arial" pitchFamily="34" charset="0"/>
                <a:cs typeface="Arial" pitchFamily="34" charset="0"/>
              </a:rPr>
              <a:t>Large Distributed File System</a:t>
            </a:r>
          </a:p>
          <a:p>
            <a:pPr lvl="1" eaLnBrk="1" hangingPunct="1">
              <a:lnSpc>
                <a:spcPct val="90000"/>
              </a:lnSpc>
            </a:pPr>
            <a:r>
              <a:rPr lang="en-US" dirty="0">
                <a:solidFill>
                  <a:schemeClr val="tx1"/>
                </a:solidFill>
                <a:latin typeface="Arial" pitchFamily="34" charset="0"/>
                <a:ea typeface="+mn-ea"/>
                <a:cs typeface="Arial" pitchFamily="34" charset="0"/>
              </a:rPr>
              <a:t> </a:t>
            </a:r>
            <a:r>
              <a:rPr lang="en-US" sz="2400" dirty="0" smtClean="0">
                <a:solidFill>
                  <a:schemeClr val="tx1"/>
                </a:solidFill>
                <a:latin typeface="Arial" pitchFamily="34" charset="0"/>
                <a:ea typeface="+mn-ea"/>
                <a:cs typeface="Arial" pitchFamily="34" charset="0"/>
              </a:rPr>
              <a:t>Thousands </a:t>
            </a:r>
            <a:r>
              <a:rPr lang="en-US" sz="2400" dirty="0">
                <a:solidFill>
                  <a:schemeClr val="tx1"/>
                </a:solidFill>
                <a:latin typeface="Arial" pitchFamily="34" charset="0"/>
                <a:ea typeface="+mn-ea"/>
                <a:cs typeface="Arial" pitchFamily="34" charset="0"/>
              </a:rPr>
              <a:t>nodes, millions of files, Petabytes of data.</a:t>
            </a:r>
          </a:p>
          <a:p>
            <a:pPr eaLnBrk="1" hangingPunct="1">
              <a:lnSpc>
                <a:spcPct val="90000"/>
              </a:lnSpc>
            </a:pPr>
            <a:r>
              <a:rPr lang="en-US" sz="2800" dirty="0">
                <a:latin typeface="Arial" pitchFamily="34" charset="0"/>
                <a:cs typeface="Arial" pitchFamily="34" charset="0"/>
              </a:rPr>
              <a:t> </a:t>
            </a:r>
            <a:r>
              <a:rPr lang="en-US" b="1" dirty="0">
                <a:latin typeface="Arial" pitchFamily="34" charset="0"/>
                <a:cs typeface="Arial" pitchFamily="34" charset="0"/>
              </a:rPr>
              <a:t>Assumes Commodity Hardware</a:t>
            </a:r>
          </a:p>
          <a:p>
            <a:pPr lvl="1" eaLnBrk="1" hangingPunct="1">
              <a:lnSpc>
                <a:spcPct val="90000"/>
              </a:lnSpc>
            </a:pPr>
            <a:r>
              <a:rPr lang="en-US" sz="2800" dirty="0">
                <a:solidFill>
                  <a:schemeClr val="tx1"/>
                </a:solidFill>
                <a:latin typeface="Arial" pitchFamily="34" charset="0"/>
                <a:cs typeface="Arial" pitchFamily="34" charset="0"/>
              </a:rPr>
              <a:t>	</a:t>
            </a:r>
            <a:r>
              <a:rPr lang="en-US" sz="2400" dirty="0" smtClean="0">
                <a:solidFill>
                  <a:schemeClr val="tx1"/>
                </a:solidFill>
                <a:latin typeface="Arial" pitchFamily="34" charset="0"/>
                <a:ea typeface="+mn-ea"/>
                <a:cs typeface="Arial" pitchFamily="34" charset="0"/>
              </a:rPr>
              <a:t>Files </a:t>
            </a:r>
            <a:r>
              <a:rPr lang="en-US" sz="2400" dirty="0">
                <a:solidFill>
                  <a:schemeClr val="tx1"/>
                </a:solidFill>
                <a:latin typeface="Arial" pitchFamily="34" charset="0"/>
                <a:ea typeface="+mn-ea"/>
                <a:cs typeface="Arial" pitchFamily="34" charset="0"/>
              </a:rPr>
              <a:t>are replicated to handle hardware failure</a:t>
            </a:r>
          </a:p>
          <a:p>
            <a:pPr lvl="1" eaLnBrk="1" hangingPunct="1">
              <a:lnSpc>
                <a:spcPct val="90000"/>
              </a:lnSpc>
            </a:pPr>
            <a:r>
              <a:rPr lang="en-US" sz="2400" dirty="0">
                <a:solidFill>
                  <a:schemeClr val="tx1"/>
                </a:solidFill>
                <a:latin typeface="Arial" pitchFamily="34" charset="0"/>
                <a:ea typeface="+mn-ea"/>
                <a:cs typeface="Arial" pitchFamily="34" charset="0"/>
              </a:rPr>
              <a:t>	</a:t>
            </a:r>
            <a:r>
              <a:rPr lang="en-US" sz="2400" dirty="0" smtClean="0">
                <a:solidFill>
                  <a:schemeClr val="tx1"/>
                </a:solidFill>
                <a:latin typeface="Arial" pitchFamily="34" charset="0"/>
                <a:ea typeface="+mn-ea"/>
                <a:cs typeface="Arial" pitchFamily="34" charset="0"/>
              </a:rPr>
              <a:t>Detect </a:t>
            </a:r>
            <a:r>
              <a:rPr lang="en-US" sz="2400" dirty="0">
                <a:solidFill>
                  <a:schemeClr val="tx1"/>
                </a:solidFill>
                <a:latin typeface="Arial" pitchFamily="34" charset="0"/>
                <a:ea typeface="+mn-ea"/>
                <a:cs typeface="Arial" pitchFamily="34" charset="0"/>
              </a:rPr>
              <a:t>failures and recovers from them</a:t>
            </a:r>
          </a:p>
          <a:p>
            <a:pPr eaLnBrk="1" hangingPunct="1">
              <a:lnSpc>
                <a:spcPct val="90000"/>
              </a:lnSpc>
            </a:pPr>
            <a:r>
              <a:rPr lang="en-US" b="1" dirty="0">
                <a:latin typeface="Arial" pitchFamily="34" charset="0"/>
                <a:cs typeface="Arial" pitchFamily="34" charset="0"/>
              </a:rPr>
              <a:t>User Space, runs on heterogeneous OS </a:t>
            </a:r>
          </a:p>
          <a:p>
            <a:pPr eaLnBrk="1" hangingPunct="1">
              <a:lnSpc>
                <a:spcPct val="90000"/>
              </a:lnSpc>
            </a:pPr>
            <a:r>
              <a:rPr lang="en-US" sz="2800" dirty="0" smtClean="0">
                <a:latin typeface="Arial" pitchFamily="34" charset="0"/>
                <a:cs typeface="Arial" pitchFamily="34" charset="0"/>
              </a:rPr>
              <a:t>Robustness:</a:t>
            </a:r>
          </a:p>
          <a:p>
            <a:pPr lvl="1" algn="just" eaLnBrk="1" hangingPunct="1">
              <a:lnSpc>
                <a:spcPct val="90000"/>
              </a:lnSpc>
            </a:pPr>
            <a:r>
              <a:rPr lang="en-US" sz="2400" dirty="0">
                <a:solidFill>
                  <a:schemeClr val="tx1"/>
                </a:solidFill>
                <a:latin typeface="Arial" pitchFamily="34" charset="0"/>
                <a:ea typeface="+mn-ea"/>
                <a:cs typeface="Arial" pitchFamily="34" charset="0"/>
              </a:rPr>
              <a:t>Its all depends on </a:t>
            </a:r>
            <a:r>
              <a:rPr lang="en-US" sz="2400" dirty="0" smtClean="0">
                <a:solidFill>
                  <a:schemeClr val="tx1"/>
                </a:solidFill>
                <a:latin typeface="Arial" pitchFamily="34" charset="0"/>
                <a:ea typeface="+mn-ea"/>
                <a:cs typeface="Arial" pitchFamily="34" charset="0"/>
              </a:rPr>
              <a:t>heartbeat, every 3 </a:t>
            </a:r>
            <a:r>
              <a:rPr lang="en-US" sz="2400" dirty="0">
                <a:solidFill>
                  <a:schemeClr val="tx1"/>
                </a:solidFill>
                <a:latin typeface="Arial" pitchFamily="34" charset="0"/>
                <a:ea typeface="+mn-ea"/>
                <a:cs typeface="Arial" pitchFamily="34" charset="0"/>
              </a:rPr>
              <a:t>seconds </a:t>
            </a:r>
            <a:r>
              <a:rPr lang="en-US" sz="2400" dirty="0" smtClean="0">
                <a:solidFill>
                  <a:schemeClr val="tx1"/>
                </a:solidFill>
                <a:latin typeface="Arial" pitchFamily="34" charset="0"/>
                <a:ea typeface="+mn-ea"/>
                <a:cs typeface="Arial" pitchFamily="34" charset="0"/>
              </a:rPr>
              <a:t>Datanode </a:t>
            </a:r>
            <a:r>
              <a:rPr lang="en-US" sz="2400" dirty="0">
                <a:solidFill>
                  <a:schemeClr val="tx1"/>
                </a:solidFill>
                <a:latin typeface="Arial" pitchFamily="34" charset="0"/>
                <a:ea typeface="+mn-ea"/>
                <a:cs typeface="Arial" pitchFamily="34" charset="0"/>
              </a:rPr>
              <a:t>ping the </a:t>
            </a:r>
            <a:r>
              <a:rPr lang="en-US" sz="2400" dirty="0" smtClean="0">
                <a:solidFill>
                  <a:schemeClr val="tx1"/>
                </a:solidFill>
                <a:latin typeface="Arial" pitchFamily="34" charset="0"/>
                <a:ea typeface="+mn-ea"/>
                <a:cs typeface="Arial" pitchFamily="34" charset="0"/>
              </a:rPr>
              <a:t>Namenode </a:t>
            </a:r>
            <a:r>
              <a:rPr lang="en-US" sz="2400" dirty="0">
                <a:solidFill>
                  <a:schemeClr val="tx1"/>
                </a:solidFill>
                <a:latin typeface="Arial" pitchFamily="34" charset="0"/>
                <a:ea typeface="+mn-ea"/>
                <a:cs typeface="Arial" pitchFamily="34" charset="0"/>
              </a:rPr>
              <a:t>for </a:t>
            </a:r>
            <a:r>
              <a:rPr lang="en-US" sz="2400" dirty="0" smtClean="0">
                <a:solidFill>
                  <a:schemeClr val="tx1"/>
                </a:solidFill>
                <a:latin typeface="Arial" pitchFamily="34" charset="0"/>
                <a:ea typeface="+mn-ea"/>
                <a:cs typeface="Arial" pitchFamily="34" charset="0"/>
              </a:rPr>
              <a:t>updates, </a:t>
            </a:r>
            <a:r>
              <a:rPr lang="en-US" sz="2400" dirty="0">
                <a:solidFill>
                  <a:schemeClr val="tx1"/>
                </a:solidFill>
                <a:latin typeface="Arial" pitchFamily="34" charset="0"/>
                <a:ea typeface="+mn-ea"/>
                <a:cs typeface="Arial" pitchFamily="34" charset="0"/>
              </a:rPr>
              <a:t>if it does not do </a:t>
            </a:r>
            <a:r>
              <a:rPr lang="en-US" sz="2400" dirty="0" smtClean="0">
                <a:solidFill>
                  <a:schemeClr val="tx1"/>
                </a:solidFill>
                <a:latin typeface="Arial" pitchFamily="34" charset="0"/>
                <a:ea typeface="+mn-ea"/>
                <a:cs typeface="Arial" pitchFamily="34" charset="0"/>
              </a:rPr>
              <a:t>so Namenode mark it as dead node </a:t>
            </a:r>
            <a:r>
              <a:rPr lang="en-US" sz="2400" dirty="0">
                <a:solidFill>
                  <a:schemeClr val="tx1"/>
                </a:solidFill>
                <a:latin typeface="Arial" pitchFamily="34" charset="0"/>
                <a:ea typeface="+mn-ea"/>
                <a:cs typeface="Arial" pitchFamily="34" charset="0"/>
              </a:rPr>
              <a:t>and data replication starts automatically</a:t>
            </a:r>
          </a:p>
          <a:p>
            <a:pPr marL="0" indent="0" eaLnBrk="1" hangingPunct="1">
              <a:lnSpc>
                <a:spcPct val="90000"/>
              </a:lnSpc>
              <a:buNone/>
            </a:pPr>
            <a:endParaRPr lang="en-US" sz="2800" b="1" dirty="0"/>
          </a:p>
        </p:txBody>
      </p:sp>
    </p:spTree>
    <p:extLst>
      <p:ext uri="{BB962C8B-B14F-4D97-AF65-F5344CB8AC3E}">
        <p14:creationId xmlns:p14="http://schemas.microsoft.com/office/powerpoint/2010/main" xmlns="" val="534046897"/>
      </p:ext>
    </p:extLst>
  </p:cSld>
  <p:clrMapOvr>
    <a:masterClrMapping/>
  </p:clrMapOvr>
  <p:transition spd="slow"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2" y="23725"/>
            <a:ext cx="8025741" cy="1143000"/>
          </a:xfrm>
        </p:spPr>
        <p:txBody>
          <a:bodyPr>
            <a:noAutofit/>
          </a:bodyPr>
          <a:lstStyle/>
          <a:p>
            <a:r>
              <a:rPr lang="en-US" sz="3200" b="1" dirty="0"/>
              <a:t>When should we go for </a:t>
            </a:r>
            <a:r>
              <a:rPr lang="en-US" sz="3200" b="1" dirty="0" smtClean="0"/>
              <a:t>Hadoop?</a:t>
            </a:r>
            <a:r>
              <a:rPr lang="en-US" sz="3200" b="1" dirty="0"/>
              <a:t/>
            </a:r>
            <a:br>
              <a:rPr lang="en-US" sz="3200" b="1" dirty="0"/>
            </a:br>
            <a:endParaRPr lang="en-IN" sz="3200" b="1" dirty="0"/>
          </a:p>
        </p:txBody>
      </p:sp>
      <p:sp>
        <p:nvSpPr>
          <p:cNvPr id="3" name="Content Placeholder 2"/>
          <p:cNvSpPr>
            <a:spLocks noGrp="1"/>
          </p:cNvSpPr>
          <p:nvPr>
            <p:ph idx="1"/>
          </p:nvPr>
        </p:nvSpPr>
        <p:spPr>
          <a:xfrm>
            <a:off x="467544" y="1628800"/>
            <a:ext cx="8229600" cy="4824536"/>
          </a:xfrm>
        </p:spPr>
        <p:txBody>
          <a:bodyPr>
            <a:normAutofit/>
          </a:bodyPr>
          <a:lstStyle/>
          <a:p>
            <a:r>
              <a:rPr lang="en-US" sz="4000" dirty="0" smtClean="0"/>
              <a:t>Data is too huge</a:t>
            </a:r>
          </a:p>
          <a:p>
            <a:r>
              <a:rPr lang="en-US" sz="4000" dirty="0" smtClean="0"/>
              <a:t>Processes are independent</a:t>
            </a:r>
          </a:p>
          <a:p>
            <a:r>
              <a:rPr lang="en-IN" sz="4000" dirty="0"/>
              <a:t>Online analytical </a:t>
            </a:r>
            <a:r>
              <a:rPr lang="en-IN" sz="4000" dirty="0" smtClean="0"/>
              <a:t>processing (OLAP)</a:t>
            </a:r>
          </a:p>
          <a:p>
            <a:r>
              <a:rPr lang="en-US" sz="4000" dirty="0" smtClean="0"/>
              <a:t>Better scalability</a:t>
            </a:r>
          </a:p>
          <a:p>
            <a:r>
              <a:rPr lang="en-US" sz="4000" dirty="0" smtClean="0"/>
              <a:t>Parallelism</a:t>
            </a:r>
          </a:p>
          <a:p>
            <a:r>
              <a:rPr lang="en-US" sz="4000" dirty="0" smtClean="0"/>
              <a:t>Unstructured data</a:t>
            </a:r>
            <a:endParaRPr lang="en-IN" sz="4000" dirty="0" smtClean="0"/>
          </a:p>
          <a:p>
            <a:endParaRPr lang="en-US" sz="4000" dirty="0" smtClean="0"/>
          </a:p>
          <a:p>
            <a:endParaRPr lang="en-IN" sz="4000" dirty="0"/>
          </a:p>
        </p:txBody>
      </p:sp>
    </p:spTree>
    <p:extLst>
      <p:ext uri="{BB962C8B-B14F-4D97-AF65-F5344CB8AC3E}">
        <p14:creationId xmlns:p14="http://schemas.microsoft.com/office/powerpoint/2010/main" xmlns="" val="24729900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5904656" cy="782960"/>
          </a:xfrm>
        </p:spPr>
        <p:txBody>
          <a:bodyPr>
            <a:normAutofit/>
          </a:bodyPr>
          <a:lstStyle/>
          <a:p>
            <a:r>
              <a:rPr lang="en-US" b="1" dirty="0" smtClean="0"/>
              <a:t>Real world use cases</a:t>
            </a:r>
            <a:endParaRPr lang="en-IN" b="1" dirty="0"/>
          </a:p>
        </p:txBody>
      </p:sp>
      <p:sp>
        <p:nvSpPr>
          <p:cNvPr id="3" name="Content Placeholder 2"/>
          <p:cNvSpPr>
            <a:spLocks noGrp="1"/>
          </p:cNvSpPr>
          <p:nvPr>
            <p:ph idx="1"/>
          </p:nvPr>
        </p:nvSpPr>
        <p:spPr>
          <a:xfrm>
            <a:off x="539552" y="1556792"/>
            <a:ext cx="7560840" cy="4525963"/>
          </a:xfrm>
        </p:spPr>
        <p:txBody>
          <a:bodyPr>
            <a:noAutofit/>
          </a:bodyPr>
          <a:lstStyle/>
          <a:p>
            <a:r>
              <a:rPr lang="en-US" sz="4800" dirty="0" smtClean="0"/>
              <a:t>Clickstream analysis</a:t>
            </a:r>
          </a:p>
          <a:p>
            <a:r>
              <a:rPr lang="en-US" sz="4800" dirty="0" smtClean="0"/>
              <a:t>Sentiment analysis</a:t>
            </a:r>
          </a:p>
          <a:p>
            <a:r>
              <a:rPr lang="en-IN" sz="4800" dirty="0" smtClean="0"/>
              <a:t>Recommendation engines</a:t>
            </a:r>
          </a:p>
          <a:p>
            <a:r>
              <a:rPr lang="en-IN" sz="4800" dirty="0" smtClean="0"/>
              <a:t>Ad Targeting</a:t>
            </a:r>
          </a:p>
          <a:p>
            <a:r>
              <a:rPr lang="en-IN" sz="4800" dirty="0" smtClean="0"/>
              <a:t>Search Quality</a:t>
            </a:r>
            <a:endParaRPr lang="en-IN" sz="4800" dirty="0"/>
          </a:p>
        </p:txBody>
      </p:sp>
    </p:spTree>
    <p:extLst>
      <p:ext uri="{BB962C8B-B14F-4D97-AF65-F5344CB8AC3E}">
        <p14:creationId xmlns:p14="http://schemas.microsoft.com/office/powerpoint/2010/main" xmlns="" val="6872366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3744416" cy="638944"/>
          </a:xfrm>
        </p:spPr>
        <p:txBody>
          <a:bodyPr>
            <a:noAutofit/>
          </a:bodyPr>
          <a:lstStyle/>
          <a:p>
            <a:r>
              <a:rPr lang="en-US" sz="4800" b="1" dirty="0" smtClean="0"/>
              <a:t>Agenda</a:t>
            </a:r>
            <a:endParaRPr lang="en-IN" sz="4800" b="1" dirty="0"/>
          </a:p>
        </p:txBody>
      </p:sp>
      <p:sp>
        <p:nvSpPr>
          <p:cNvPr id="3" name="Content Placeholder 2"/>
          <p:cNvSpPr>
            <a:spLocks noGrp="1"/>
          </p:cNvSpPr>
          <p:nvPr>
            <p:ph idx="1"/>
          </p:nvPr>
        </p:nvSpPr>
        <p:spPr>
          <a:xfrm>
            <a:off x="179512" y="1340768"/>
            <a:ext cx="7848872" cy="5400600"/>
          </a:xfrm>
        </p:spPr>
        <p:txBody>
          <a:bodyPr>
            <a:noAutofit/>
          </a:bodyPr>
          <a:lstStyle/>
          <a:p>
            <a:r>
              <a:rPr lang="en-US" sz="2800" dirty="0" smtClean="0"/>
              <a:t>Need for a new processing platform (</a:t>
            </a:r>
            <a:r>
              <a:rPr lang="en-US" sz="2800" dirty="0" err="1" smtClean="0"/>
              <a:t>BigData</a:t>
            </a:r>
            <a:r>
              <a:rPr lang="en-US" sz="2800" dirty="0" smtClean="0"/>
              <a:t>)</a:t>
            </a:r>
          </a:p>
          <a:p>
            <a:r>
              <a:rPr lang="en-US" sz="2800" dirty="0" smtClean="0"/>
              <a:t>Origin of Hadoop</a:t>
            </a:r>
          </a:p>
          <a:p>
            <a:r>
              <a:rPr lang="en-US" sz="2800" dirty="0" smtClean="0"/>
              <a:t>What is Hadoop &amp; what it is not ?</a:t>
            </a:r>
          </a:p>
          <a:p>
            <a:r>
              <a:rPr lang="en-US" sz="2800" dirty="0" smtClean="0"/>
              <a:t>Hadoop architecture</a:t>
            </a:r>
          </a:p>
          <a:p>
            <a:r>
              <a:rPr lang="en-US" sz="2800" dirty="0" smtClean="0"/>
              <a:t>Hadoop components (Common/HDFS/</a:t>
            </a:r>
            <a:r>
              <a:rPr lang="en-US" sz="2800" dirty="0" err="1" smtClean="0"/>
              <a:t>MapReduce</a:t>
            </a:r>
            <a:r>
              <a:rPr lang="en-US" sz="2800" dirty="0" smtClean="0"/>
              <a:t>)</a:t>
            </a:r>
          </a:p>
          <a:p>
            <a:r>
              <a:rPr lang="en-US" sz="2800" dirty="0"/>
              <a:t>Hadoop </a:t>
            </a:r>
            <a:r>
              <a:rPr lang="en-US" sz="2800" dirty="0" smtClean="0"/>
              <a:t>ecosystem</a:t>
            </a:r>
          </a:p>
          <a:p>
            <a:r>
              <a:rPr lang="en-US" sz="2800" dirty="0" smtClean="0"/>
              <a:t>When should we go for </a:t>
            </a:r>
            <a:r>
              <a:rPr lang="en-US" sz="2800" dirty="0" err="1" smtClean="0"/>
              <a:t>Hadoop</a:t>
            </a:r>
            <a:r>
              <a:rPr lang="en-US" sz="2800" dirty="0" smtClean="0"/>
              <a:t> ?</a:t>
            </a:r>
          </a:p>
          <a:p>
            <a:r>
              <a:rPr lang="en-US" sz="2800" dirty="0" smtClean="0"/>
              <a:t>Real world use cases</a:t>
            </a:r>
          </a:p>
          <a:p>
            <a:r>
              <a:rPr lang="en-US" sz="2800" dirty="0" smtClean="0"/>
              <a:t>Questions</a:t>
            </a:r>
          </a:p>
          <a:p>
            <a:endParaRPr lang="en-US" sz="2800" dirty="0" smtClean="0"/>
          </a:p>
          <a:p>
            <a:endParaRPr lang="en-IN" sz="2800" dirty="0"/>
          </a:p>
        </p:txBody>
      </p:sp>
    </p:spTree>
    <p:extLst>
      <p:ext uri="{BB962C8B-B14F-4D97-AF65-F5344CB8AC3E}">
        <p14:creationId xmlns:p14="http://schemas.microsoft.com/office/powerpoint/2010/main" xmlns="" val="41906765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040" y="701824"/>
            <a:ext cx="8100392" cy="1143000"/>
          </a:xfrm>
        </p:spPr>
        <p:txBody>
          <a:bodyPr>
            <a:noAutofit/>
          </a:bodyPr>
          <a:lstStyle/>
          <a:p>
            <a:r>
              <a:rPr lang="en-US" sz="4000" b="1" dirty="0" smtClean="0"/>
              <a:t>Need for a new processing platform (</a:t>
            </a:r>
            <a:r>
              <a:rPr lang="en-US" sz="4000" b="1" dirty="0" err="1" smtClean="0"/>
              <a:t>BigData</a:t>
            </a:r>
            <a:r>
              <a:rPr lang="en-US" sz="4000" b="1" dirty="0" smtClean="0"/>
              <a:t>)</a:t>
            </a:r>
            <a:br>
              <a:rPr lang="en-US" sz="4000" b="1" dirty="0" smtClean="0"/>
            </a:br>
            <a:endParaRPr lang="en-IN" sz="4000" b="1" dirty="0"/>
          </a:p>
        </p:txBody>
      </p:sp>
      <p:sp>
        <p:nvSpPr>
          <p:cNvPr id="3" name="Content Placeholder 2"/>
          <p:cNvSpPr>
            <a:spLocks noGrp="1"/>
          </p:cNvSpPr>
          <p:nvPr>
            <p:ph idx="1"/>
          </p:nvPr>
        </p:nvSpPr>
        <p:spPr>
          <a:xfrm>
            <a:off x="251520" y="1340768"/>
            <a:ext cx="7704856" cy="5112568"/>
          </a:xfrm>
        </p:spPr>
        <p:txBody>
          <a:bodyPr>
            <a:noAutofit/>
          </a:bodyPr>
          <a:lstStyle/>
          <a:p>
            <a:r>
              <a:rPr lang="en-US" sz="2800" dirty="0" smtClean="0"/>
              <a:t>What is </a:t>
            </a:r>
            <a:r>
              <a:rPr lang="en-US" sz="2800" dirty="0" err="1" smtClean="0"/>
              <a:t>BigData</a:t>
            </a:r>
            <a:r>
              <a:rPr lang="en-US" sz="2800" dirty="0" smtClean="0"/>
              <a:t> ?</a:t>
            </a:r>
          </a:p>
          <a:p>
            <a:pPr marL="0" indent="0">
              <a:buNone/>
            </a:pPr>
            <a:r>
              <a:rPr lang="en-US" sz="2800" dirty="0"/>
              <a:t> </a:t>
            </a:r>
            <a:r>
              <a:rPr lang="en-US" sz="2800" dirty="0" smtClean="0"/>
              <a:t>        - Twitter (over 7~ TB/day)</a:t>
            </a:r>
          </a:p>
          <a:p>
            <a:pPr marL="0" indent="0">
              <a:buNone/>
            </a:pPr>
            <a:r>
              <a:rPr lang="en-US" sz="2800" dirty="0" smtClean="0"/>
              <a:t>         - Facebook (over 10~ TB/day)</a:t>
            </a:r>
          </a:p>
          <a:p>
            <a:pPr marL="0" indent="0">
              <a:buNone/>
            </a:pPr>
            <a:r>
              <a:rPr lang="en-US" sz="2800" dirty="0" smtClean="0"/>
              <a:t>         - Google (over 20~ PB/day)</a:t>
            </a:r>
          </a:p>
          <a:p>
            <a:r>
              <a:rPr lang="en-US" sz="2800" dirty="0" smtClean="0"/>
              <a:t>Where does it come from ?</a:t>
            </a:r>
          </a:p>
          <a:p>
            <a:r>
              <a:rPr lang="en-US" sz="2800" dirty="0" smtClean="0"/>
              <a:t>Why to take so much of pain ?</a:t>
            </a:r>
          </a:p>
          <a:p>
            <a:pPr marL="0" indent="0">
              <a:buNone/>
            </a:pPr>
            <a:r>
              <a:rPr lang="en-US" sz="2800" dirty="0" smtClean="0"/>
              <a:t>         - </a:t>
            </a:r>
            <a:r>
              <a:rPr lang="en-IN" sz="2800" dirty="0" smtClean="0"/>
              <a:t>Information everywhere, but where is the </a:t>
            </a:r>
          </a:p>
          <a:p>
            <a:pPr marL="0" indent="0">
              <a:buNone/>
            </a:pPr>
            <a:r>
              <a:rPr lang="en-IN" sz="2800" dirty="0" smtClean="0"/>
              <a:t>           knowledge?</a:t>
            </a:r>
            <a:endParaRPr lang="en-US" sz="2800" dirty="0" smtClean="0"/>
          </a:p>
          <a:p>
            <a:r>
              <a:rPr lang="en-US" sz="2800" dirty="0" smtClean="0"/>
              <a:t>Existing systems (vertical </a:t>
            </a:r>
            <a:r>
              <a:rPr lang="en-US" sz="2800" dirty="0" err="1" smtClean="0"/>
              <a:t>scalibility</a:t>
            </a:r>
            <a:r>
              <a:rPr lang="en-US" sz="2800" dirty="0" smtClean="0"/>
              <a:t>)</a:t>
            </a:r>
          </a:p>
          <a:p>
            <a:r>
              <a:rPr lang="en-US" sz="2800" dirty="0" smtClean="0"/>
              <a:t>Why </a:t>
            </a:r>
            <a:r>
              <a:rPr lang="en-US" sz="2800" dirty="0" err="1" smtClean="0"/>
              <a:t>Hadoop</a:t>
            </a:r>
            <a:r>
              <a:rPr lang="en-US" sz="2800" dirty="0" smtClean="0"/>
              <a:t> (horizontal </a:t>
            </a:r>
            <a:r>
              <a:rPr lang="en-US" sz="2800" dirty="0" err="1" smtClean="0"/>
              <a:t>scalibility</a:t>
            </a:r>
            <a:r>
              <a:rPr lang="en-US" sz="2800" dirty="0" smtClean="0"/>
              <a:t>)?</a:t>
            </a:r>
            <a:endParaRPr lang="en-IN" sz="2800" dirty="0"/>
          </a:p>
        </p:txBody>
      </p:sp>
    </p:spTree>
    <p:extLst>
      <p:ext uri="{BB962C8B-B14F-4D97-AF65-F5344CB8AC3E}">
        <p14:creationId xmlns:p14="http://schemas.microsoft.com/office/powerpoint/2010/main" xmlns="" val="36042890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840" y="197768"/>
            <a:ext cx="8229600" cy="1143000"/>
          </a:xfrm>
        </p:spPr>
        <p:txBody>
          <a:bodyPr>
            <a:noAutofit/>
          </a:bodyPr>
          <a:lstStyle/>
          <a:p>
            <a:r>
              <a:rPr lang="en-US" sz="4000" b="1" dirty="0" smtClean="0"/>
              <a:t>Origin of </a:t>
            </a:r>
            <a:r>
              <a:rPr lang="en-US" sz="4000" b="1" dirty="0" err="1" smtClean="0"/>
              <a:t>Hadoop</a:t>
            </a:r>
            <a:r>
              <a:rPr lang="en-US" sz="4000" b="1" dirty="0" smtClean="0"/>
              <a:t/>
            </a:r>
            <a:br>
              <a:rPr lang="en-US" sz="4000" b="1" dirty="0" smtClean="0"/>
            </a:br>
            <a:endParaRPr lang="en-IN" sz="4000" b="1" dirty="0"/>
          </a:p>
        </p:txBody>
      </p:sp>
      <p:sp>
        <p:nvSpPr>
          <p:cNvPr id="3" name="Content Placeholder 2"/>
          <p:cNvSpPr>
            <a:spLocks noGrp="1"/>
          </p:cNvSpPr>
          <p:nvPr>
            <p:ph idx="1"/>
          </p:nvPr>
        </p:nvSpPr>
        <p:spPr>
          <a:xfrm>
            <a:off x="179512" y="1052736"/>
            <a:ext cx="7848872" cy="5328592"/>
          </a:xfrm>
        </p:spPr>
        <p:txBody>
          <a:bodyPr>
            <a:noAutofit/>
          </a:bodyPr>
          <a:lstStyle/>
          <a:p>
            <a:r>
              <a:rPr lang="en-US" sz="2800" smtClean="0"/>
              <a:t>Seminar </a:t>
            </a:r>
            <a:r>
              <a:rPr lang="en-US" sz="2800" dirty="0" smtClean="0"/>
              <a:t>whitepapers by Google in 2004 on a new programming paradigm to handle data at internet scale</a:t>
            </a:r>
          </a:p>
          <a:p>
            <a:r>
              <a:rPr lang="en-US" sz="2800" dirty="0" err="1" smtClean="0"/>
              <a:t>Hadoop</a:t>
            </a:r>
            <a:r>
              <a:rPr lang="en-US" sz="2800" dirty="0" smtClean="0"/>
              <a:t> started as a part of the </a:t>
            </a:r>
            <a:r>
              <a:rPr lang="en-US" sz="2800" dirty="0" err="1" smtClean="0"/>
              <a:t>Nutch</a:t>
            </a:r>
            <a:r>
              <a:rPr lang="en-US" sz="2800" dirty="0" smtClean="0"/>
              <a:t> project.</a:t>
            </a:r>
          </a:p>
          <a:p>
            <a:r>
              <a:rPr lang="en-US" sz="2800" dirty="0" smtClean="0"/>
              <a:t>In Jan 2006 Doug Cutting started working on </a:t>
            </a:r>
            <a:r>
              <a:rPr lang="en-US" sz="2800" dirty="0" err="1" smtClean="0"/>
              <a:t>Hadoop</a:t>
            </a:r>
            <a:r>
              <a:rPr lang="en-US" sz="2800" dirty="0" smtClean="0"/>
              <a:t> at Yahoo</a:t>
            </a:r>
          </a:p>
          <a:p>
            <a:r>
              <a:rPr lang="en-US" sz="2800" dirty="0" smtClean="0"/>
              <a:t>Factored out of </a:t>
            </a:r>
            <a:r>
              <a:rPr lang="en-US" sz="2800" dirty="0" err="1" smtClean="0"/>
              <a:t>Nutch</a:t>
            </a:r>
            <a:r>
              <a:rPr lang="en-US" sz="2800" dirty="0" smtClean="0"/>
              <a:t> in Feb 2006</a:t>
            </a:r>
          </a:p>
          <a:p>
            <a:r>
              <a:rPr lang="en-US" sz="2800" dirty="0" smtClean="0"/>
              <a:t>First release of Apache </a:t>
            </a:r>
            <a:r>
              <a:rPr lang="en-US" sz="2800" dirty="0" err="1" smtClean="0"/>
              <a:t>Hadoop</a:t>
            </a:r>
            <a:r>
              <a:rPr lang="en-US" sz="2800" dirty="0" smtClean="0"/>
              <a:t> in September 2007</a:t>
            </a:r>
          </a:p>
          <a:p>
            <a:r>
              <a:rPr lang="en-US" sz="2800" dirty="0" smtClean="0"/>
              <a:t>Jan 2008 - </a:t>
            </a:r>
            <a:r>
              <a:rPr lang="en-US" sz="2800" dirty="0" err="1" smtClean="0"/>
              <a:t>Hadoop</a:t>
            </a:r>
            <a:r>
              <a:rPr lang="en-US" sz="2800" dirty="0" smtClean="0"/>
              <a:t> became a top level Apache project</a:t>
            </a:r>
            <a:endParaRPr lang="en-IN" sz="2800" dirty="0"/>
          </a:p>
        </p:txBody>
      </p:sp>
    </p:spTree>
    <p:extLst>
      <p:ext uri="{BB962C8B-B14F-4D97-AF65-F5344CB8AC3E}">
        <p14:creationId xmlns:p14="http://schemas.microsoft.com/office/powerpoint/2010/main" xmlns="" val="22203828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36650"/>
            <a:ext cx="6012160" cy="844078"/>
          </a:xfrm>
        </p:spPr>
        <p:txBody>
          <a:bodyPr>
            <a:noAutofit/>
          </a:bodyPr>
          <a:lstStyle/>
          <a:p>
            <a:r>
              <a:rPr lang="en-US" sz="4000" b="1" dirty="0" err="1" smtClean="0"/>
              <a:t>Hadoop</a:t>
            </a:r>
            <a:r>
              <a:rPr lang="en-US" sz="4000" b="1" dirty="0" smtClean="0"/>
              <a:t> distributions</a:t>
            </a:r>
            <a:endParaRPr lang="en-IN" sz="4000" b="1" dirty="0"/>
          </a:p>
        </p:txBody>
      </p:sp>
      <p:sp>
        <p:nvSpPr>
          <p:cNvPr id="3" name="Content Placeholder 2"/>
          <p:cNvSpPr>
            <a:spLocks noGrp="1"/>
          </p:cNvSpPr>
          <p:nvPr>
            <p:ph idx="1"/>
          </p:nvPr>
        </p:nvSpPr>
        <p:spPr>
          <a:xfrm>
            <a:off x="467544" y="1340768"/>
            <a:ext cx="7416824" cy="5184576"/>
          </a:xfrm>
        </p:spPr>
        <p:txBody>
          <a:bodyPr>
            <a:normAutofit/>
          </a:bodyPr>
          <a:lstStyle/>
          <a:p>
            <a:r>
              <a:rPr lang="en-US" dirty="0" smtClean="0"/>
              <a:t>Amazon</a:t>
            </a:r>
          </a:p>
          <a:p>
            <a:r>
              <a:rPr lang="en-US" dirty="0" err="1" smtClean="0"/>
              <a:t>Cloudera</a:t>
            </a:r>
            <a:endParaRPr lang="en-US" dirty="0" smtClean="0"/>
          </a:p>
          <a:p>
            <a:r>
              <a:rPr lang="en-US" dirty="0" err="1" smtClean="0"/>
              <a:t>MapR</a:t>
            </a:r>
            <a:endParaRPr lang="en-US" dirty="0" smtClean="0"/>
          </a:p>
          <a:p>
            <a:r>
              <a:rPr lang="en-US" dirty="0" err="1" smtClean="0"/>
              <a:t>HortonWorks</a:t>
            </a:r>
            <a:endParaRPr lang="en-US" dirty="0" smtClean="0"/>
          </a:p>
          <a:p>
            <a:r>
              <a:rPr lang="en-US" dirty="0" smtClean="0"/>
              <a:t>Microsoft Windows Azure.</a:t>
            </a:r>
          </a:p>
          <a:p>
            <a:r>
              <a:rPr lang="en-IN" dirty="0" smtClean="0"/>
              <a:t>IBM </a:t>
            </a:r>
            <a:r>
              <a:rPr lang="en-IN" dirty="0" err="1" smtClean="0"/>
              <a:t>InfoSphere</a:t>
            </a:r>
            <a:r>
              <a:rPr lang="en-IN" dirty="0" smtClean="0"/>
              <a:t> </a:t>
            </a:r>
            <a:r>
              <a:rPr lang="en-IN" dirty="0" err="1"/>
              <a:t>B</a:t>
            </a:r>
            <a:r>
              <a:rPr lang="en-IN" dirty="0" err="1" smtClean="0"/>
              <a:t>iginsights</a:t>
            </a:r>
            <a:endParaRPr lang="en-US" dirty="0" smtClean="0"/>
          </a:p>
          <a:p>
            <a:r>
              <a:rPr lang="en-IN" dirty="0" err="1" smtClean="0"/>
              <a:t>Datameer</a:t>
            </a:r>
            <a:endParaRPr lang="en-IN" b="1" dirty="0"/>
          </a:p>
          <a:p>
            <a:r>
              <a:rPr lang="en-IN" dirty="0"/>
              <a:t>EMC </a:t>
            </a:r>
            <a:r>
              <a:rPr lang="en-IN" dirty="0" err="1"/>
              <a:t>Greenplum</a:t>
            </a:r>
            <a:r>
              <a:rPr lang="en-IN" dirty="0"/>
              <a:t> HD </a:t>
            </a:r>
            <a:r>
              <a:rPr lang="en-IN" dirty="0" err="1"/>
              <a:t>Hadoop</a:t>
            </a:r>
            <a:r>
              <a:rPr lang="en-IN" dirty="0"/>
              <a:t> </a:t>
            </a:r>
            <a:r>
              <a:rPr lang="en-IN" dirty="0" smtClean="0"/>
              <a:t>distribution</a:t>
            </a:r>
          </a:p>
          <a:p>
            <a:r>
              <a:rPr lang="en-IN" dirty="0" err="1"/>
              <a:t>Hadapt</a:t>
            </a:r>
            <a:r>
              <a:rPr lang="en-IN" b="1" dirty="0"/>
              <a:t> </a:t>
            </a:r>
          </a:p>
          <a:p>
            <a:endParaRPr lang="en-IN" dirty="0"/>
          </a:p>
        </p:txBody>
      </p:sp>
    </p:spTree>
    <p:extLst>
      <p:ext uri="{BB962C8B-B14F-4D97-AF65-F5344CB8AC3E}">
        <p14:creationId xmlns:p14="http://schemas.microsoft.com/office/powerpoint/2010/main" xmlns="" val="284075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5436096" cy="692696"/>
          </a:xfrm>
        </p:spPr>
        <p:txBody>
          <a:bodyPr>
            <a:normAutofit/>
          </a:bodyPr>
          <a:lstStyle/>
          <a:p>
            <a:r>
              <a:rPr lang="en-US" b="1" dirty="0" smtClean="0"/>
              <a:t>What is </a:t>
            </a:r>
            <a:r>
              <a:rPr lang="en-US" b="1" dirty="0" err="1" smtClean="0"/>
              <a:t>Hadoop</a:t>
            </a:r>
            <a:r>
              <a:rPr lang="en-US" b="1" dirty="0" smtClean="0"/>
              <a:t> ?</a:t>
            </a:r>
            <a:endParaRPr lang="en-IN" b="1" dirty="0"/>
          </a:p>
        </p:txBody>
      </p:sp>
      <p:sp>
        <p:nvSpPr>
          <p:cNvPr id="3" name="Content Placeholder 2"/>
          <p:cNvSpPr>
            <a:spLocks noGrp="1"/>
          </p:cNvSpPr>
          <p:nvPr>
            <p:ph idx="1"/>
          </p:nvPr>
        </p:nvSpPr>
        <p:spPr>
          <a:xfrm>
            <a:off x="107504" y="980728"/>
            <a:ext cx="7848872" cy="5400600"/>
          </a:xfrm>
        </p:spPr>
        <p:txBody>
          <a:bodyPr>
            <a:normAutofit/>
          </a:bodyPr>
          <a:lstStyle/>
          <a:p>
            <a:r>
              <a:rPr lang="en-US" sz="3600" dirty="0" smtClean="0"/>
              <a:t>Flexible infrastructure for large scale computation &amp; data processing on a network of commodity hardware</a:t>
            </a:r>
          </a:p>
          <a:p>
            <a:r>
              <a:rPr lang="en-US" sz="3600" dirty="0" smtClean="0"/>
              <a:t>Completely written in java</a:t>
            </a:r>
          </a:p>
          <a:p>
            <a:r>
              <a:rPr lang="en-US" sz="3600" dirty="0" smtClean="0"/>
              <a:t>Open source &amp; distributed under Apache license</a:t>
            </a:r>
          </a:p>
          <a:p>
            <a:r>
              <a:rPr lang="en-US" sz="3600" dirty="0" err="1" smtClean="0"/>
              <a:t>Hadoop</a:t>
            </a:r>
            <a:r>
              <a:rPr lang="en-US" sz="3600" dirty="0" smtClean="0"/>
              <a:t> Common, HDFS &amp; </a:t>
            </a:r>
            <a:r>
              <a:rPr lang="en-US" sz="3600" dirty="0" err="1" smtClean="0"/>
              <a:t>MapReduce</a:t>
            </a:r>
            <a:endParaRPr lang="en-US" sz="3600" dirty="0" smtClean="0"/>
          </a:p>
          <a:p>
            <a:endParaRPr lang="en-US" sz="3600" dirty="0" smtClean="0"/>
          </a:p>
          <a:p>
            <a:endParaRPr lang="en-US" sz="3600" dirty="0" smtClean="0"/>
          </a:p>
          <a:p>
            <a:endParaRPr lang="en-IN" sz="3600" dirty="0"/>
          </a:p>
        </p:txBody>
      </p:sp>
    </p:spTree>
    <p:extLst>
      <p:ext uri="{BB962C8B-B14F-4D97-AF65-F5344CB8AC3E}">
        <p14:creationId xmlns:p14="http://schemas.microsoft.com/office/powerpoint/2010/main" xmlns="" val="9259712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353425" cy="762000"/>
          </a:xfrm>
        </p:spPr>
        <p:txBody>
          <a:bodyPr vert="horz" lIns="45720" tIns="0" rIns="45720" bIns="0" anchor="b" anchorCtr="0">
            <a:normAutofit/>
          </a:bodyPr>
          <a:lstStyle/>
          <a:p>
            <a:r>
              <a:rPr lang="en-US" dirty="0"/>
              <a:t>What is Hadoop</a:t>
            </a:r>
          </a:p>
        </p:txBody>
      </p:sp>
      <p:sp>
        <p:nvSpPr>
          <p:cNvPr id="3" name="Content Placeholder 2"/>
          <p:cNvSpPr>
            <a:spLocks noGrp="1"/>
          </p:cNvSpPr>
          <p:nvPr>
            <p:ph idx="1"/>
          </p:nvPr>
        </p:nvSpPr>
        <p:spPr>
          <a:xfrm>
            <a:off x="228600" y="1143000"/>
            <a:ext cx="7943800" cy="5333999"/>
          </a:xfrm>
        </p:spPr>
        <p:txBody>
          <a:bodyPr>
            <a:normAutofit fontScale="92500" lnSpcReduction="10000"/>
          </a:bodyPr>
          <a:lstStyle/>
          <a:p>
            <a:r>
              <a:rPr lang="en-US" dirty="0">
                <a:latin typeface="Arial" pitchFamily="34" charset="0"/>
                <a:cs typeface="Arial" pitchFamily="34" charset="0"/>
              </a:rPr>
              <a:t>Framework for running applications on large clusters of commodity hardware</a:t>
            </a:r>
          </a:p>
          <a:p>
            <a:pPr lvl="2" algn="just"/>
            <a:r>
              <a:rPr lang="en-US" sz="2400" b="1" dirty="0">
                <a:latin typeface="Arial" pitchFamily="34" charset="0"/>
                <a:cs typeface="Arial" pitchFamily="34" charset="0"/>
              </a:rPr>
              <a:t>Scale: </a:t>
            </a:r>
            <a:r>
              <a:rPr lang="en-US" sz="2400" dirty="0">
                <a:latin typeface="Arial" pitchFamily="34" charset="0"/>
                <a:cs typeface="Arial" pitchFamily="34" charset="0"/>
              </a:rPr>
              <a:t>Petabytes of data on thousands of nodes</a:t>
            </a:r>
          </a:p>
          <a:p>
            <a:pPr lvl="2" algn="just"/>
            <a:r>
              <a:rPr lang="en-US" sz="2400" dirty="0">
                <a:latin typeface="Arial" pitchFamily="34" charset="0"/>
                <a:cs typeface="Arial" pitchFamily="34" charset="0"/>
              </a:rPr>
              <a:t>In Hadoop eco-system processing logic(Code) travels throughout the cluster and not the data.</a:t>
            </a:r>
          </a:p>
          <a:p>
            <a:r>
              <a:rPr lang="en-US" b="1" dirty="0" smtClean="0"/>
              <a:t>Components</a:t>
            </a:r>
            <a:endParaRPr lang="en-US" b="1" dirty="0"/>
          </a:p>
          <a:p>
            <a:pPr lvl="1"/>
            <a:r>
              <a:rPr lang="en-US" dirty="0">
                <a:solidFill>
                  <a:schemeClr val="tx1"/>
                </a:solidFill>
              </a:rPr>
              <a:t>Storage: </a:t>
            </a:r>
            <a:r>
              <a:rPr lang="en-US" dirty="0" smtClean="0">
                <a:solidFill>
                  <a:schemeClr val="tx1"/>
                </a:solidFill>
              </a:rPr>
              <a:t>HDFS : Hadoop File System.</a:t>
            </a:r>
          </a:p>
          <a:p>
            <a:pPr lvl="2"/>
            <a:r>
              <a:rPr lang="en-US" sz="2000" dirty="0"/>
              <a:t>Name Node</a:t>
            </a:r>
          </a:p>
          <a:p>
            <a:pPr lvl="2"/>
            <a:r>
              <a:rPr lang="en-US" sz="2000" dirty="0" err="1"/>
              <a:t>SecondaryNameNode</a:t>
            </a:r>
            <a:r>
              <a:rPr lang="en-US" sz="2000" dirty="0"/>
              <a:t>.</a:t>
            </a:r>
          </a:p>
          <a:p>
            <a:pPr lvl="2"/>
            <a:r>
              <a:rPr lang="en-US" sz="2000" dirty="0"/>
              <a:t>Data Node</a:t>
            </a:r>
            <a:r>
              <a:rPr lang="en-US" sz="2000" dirty="0" smtClean="0"/>
              <a:t>.</a:t>
            </a:r>
          </a:p>
          <a:p>
            <a:pPr lvl="2"/>
            <a:r>
              <a:rPr lang="en-US" dirty="0" smtClean="0"/>
              <a:t>Job Tracker</a:t>
            </a:r>
          </a:p>
          <a:p>
            <a:pPr lvl="2"/>
            <a:r>
              <a:rPr lang="en-US" sz="2000" dirty="0" smtClean="0"/>
              <a:t>Task Tracker</a:t>
            </a:r>
            <a:endParaRPr lang="en-US" sz="2000" dirty="0"/>
          </a:p>
          <a:p>
            <a:pPr lvl="1"/>
            <a:r>
              <a:rPr lang="en-US" dirty="0" smtClean="0">
                <a:solidFill>
                  <a:schemeClr val="tx1"/>
                </a:solidFill>
              </a:rPr>
              <a:t>Processing.</a:t>
            </a:r>
          </a:p>
          <a:p>
            <a:pPr lvl="2"/>
            <a:r>
              <a:rPr lang="en-US" sz="2000" dirty="0" smtClean="0"/>
              <a:t>Map </a:t>
            </a:r>
          </a:p>
          <a:p>
            <a:pPr lvl="2"/>
            <a:r>
              <a:rPr lang="en-US" sz="2000" dirty="0" smtClean="0"/>
              <a:t>Reduce</a:t>
            </a:r>
          </a:p>
          <a:p>
            <a:pPr lvl="1"/>
            <a:endParaRPr lang="en-US" dirty="0" smtClean="0"/>
          </a:p>
        </p:txBody>
      </p:sp>
    </p:spTree>
    <p:extLst>
      <p:ext uri="{BB962C8B-B14F-4D97-AF65-F5344CB8AC3E}">
        <p14:creationId xmlns:p14="http://schemas.microsoft.com/office/powerpoint/2010/main" xmlns="" val="3899522607"/>
      </p:ext>
    </p:extLst>
  </p:cSld>
  <p:clrMapOvr>
    <a:masterClrMapping/>
  </p:clrMapOvr>
  <p:transition spd="slow"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5616624" cy="782960"/>
          </a:xfrm>
        </p:spPr>
        <p:txBody>
          <a:bodyPr/>
          <a:lstStyle/>
          <a:p>
            <a:r>
              <a:rPr lang="en-US" b="1" dirty="0" smtClean="0"/>
              <a:t>What </a:t>
            </a:r>
            <a:r>
              <a:rPr lang="en-US" b="1" dirty="0" err="1" smtClean="0"/>
              <a:t>Hadoop</a:t>
            </a:r>
            <a:r>
              <a:rPr lang="en-US" b="1" dirty="0" smtClean="0"/>
              <a:t> is not</a:t>
            </a:r>
            <a:endParaRPr lang="en-IN" b="1" dirty="0"/>
          </a:p>
        </p:txBody>
      </p:sp>
      <p:sp>
        <p:nvSpPr>
          <p:cNvPr id="3" name="Content Placeholder 2"/>
          <p:cNvSpPr>
            <a:spLocks noGrp="1"/>
          </p:cNvSpPr>
          <p:nvPr>
            <p:ph idx="1"/>
          </p:nvPr>
        </p:nvSpPr>
        <p:spPr>
          <a:xfrm>
            <a:off x="467544" y="1484784"/>
            <a:ext cx="7632848" cy="4968552"/>
          </a:xfrm>
        </p:spPr>
        <p:txBody>
          <a:bodyPr>
            <a:normAutofit/>
          </a:bodyPr>
          <a:lstStyle/>
          <a:p>
            <a:r>
              <a:rPr lang="en-US" sz="3600" dirty="0" smtClean="0"/>
              <a:t>A replacement for existing data warehouse systems</a:t>
            </a:r>
          </a:p>
          <a:p>
            <a:r>
              <a:rPr lang="en-US" sz="3600" dirty="0" smtClean="0"/>
              <a:t>A File system</a:t>
            </a:r>
          </a:p>
          <a:p>
            <a:r>
              <a:rPr lang="en-US" sz="3600" dirty="0" smtClean="0"/>
              <a:t>An online transaction processing (OLTP) system</a:t>
            </a:r>
          </a:p>
          <a:p>
            <a:r>
              <a:rPr lang="en-US" sz="3600" dirty="0" smtClean="0"/>
              <a:t>Replacement of all programming logic</a:t>
            </a:r>
          </a:p>
          <a:p>
            <a:r>
              <a:rPr lang="en-US" sz="3600" dirty="0" smtClean="0"/>
              <a:t> A database</a:t>
            </a:r>
            <a:endParaRPr lang="en-IN" sz="3600" dirty="0"/>
          </a:p>
        </p:txBody>
      </p:sp>
    </p:spTree>
    <p:extLst>
      <p:ext uri="{BB962C8B-B14F-4D97-AF65-F5344CB8AC3E}">
        <p14:creationId xmlns:p14="http://schemas.microsoft.com/office/powerpoint/2010/main" xmlns="" val="27159777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1004</TotalTime>
  <Words>842</Words>
  <Application>Microsoft Office PowerPoint</Application>
  <PresentationFormat>On-screen Show (4:3)</PresentationFormat>
  <Paragraphs>166</Paragraphs>
  <Slides>25</Slides>
  <Notes>14</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Opulent</vt:lpstr>
      <vt:lpstr>Hadoop</vt:lpstr>
      <vt:lpstr>Slide 2</vt:lpstr>
      <vt:lpstr>Agenda</vt:lpstr>
      <vt:lpstr>Need for a new processing platform (BigData) </vt:lpstr>
      <vt:lpstr>Origin of Hadoop </vt:lpstr>
      <vt:lpstr>Hadoop distributions</vt:lpstr>
      <vt:lpstr>What is Hadoop ?</vt:lpstr>
      <vt:lpstr>What is Hadoop</vt:lpstr>
      <vt:lpstr>What Hadoop is not</vt:lpstr>
      <vt:lpstr>Hadoop architecture </vt:lpstr>
      <vt:lpstr>Components of Hadoop</vt:lpstr>
      <vt:lpstr>HDFS (Hadoop Distributed File System)</vt:lpstr>
      <vt:lpstr>NameNode /DataNode  interaction in HDFS</vt:lpstr>
      <vt:lpstr>JobTracker and TaskTracker interaction</vt:lpstr>
      <vt:lpstr>HDFS architecture</vt:lpstr>
      <vt:lpstr>Data replication in HDFS.</vt:lpstr>
      <vt:lpstr>Rack awareness</vt:lpstr>
      <vt:lpstr>MapReduce</vt:lpstr>
      <vt:lpstr>MapReduce structure</vt:lpstr>
      <vt:lpstr>Modes of operation</vt:lpstr>
      <vt:lpstr>Hadoop ecosystem</vt:lpstr>
      <vt:lpstr>Need of using hadoop</vt:lpstr>
      <vt:lpstr>Continue…</vt:lpstr>
      <vt:lpstr>When should we go for Hadoop? </vt:lpstr>
      <vt:lpstr>Real world use cases</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Tariq Iqbal</dc:creator>
  <cp:lastModifiedBy>MEIT-17</cp:lastModifiedBy>
  <cp:revision>399</cp:revision>
  <dcterms:created xsi:type="dcterms:W3CDTF">2012-05-08T19:59:54Z</dcterms:created>
  <dcterms:modified xsi:type="dcterms:W3CDTF">2018-02-21T01:11:55Z</dcterms:modified>
</cp:coreProperties>
</file>