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7" r:id="rId2"/>
    <p:sldId id="258" r:id="rId3"/>
    <p:sldId id="256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290" r:id="rId45"/>
    <p:sldId id="300" r:id="rId46"/>
    <p:sldId id="301" r:id="rId4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2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2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2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2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2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itchFamily="2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itchFamily="2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itchFamily="2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itchFamily="2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236" y="192"/>
      </p:cViewPr>
      <p:guideLst>
        <p:guide orient="horz" pos="48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32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5C7B2AB-46BB-419A-B697-7020849C0EC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3213E3-F1CD-43E6-8F0D-F492E21602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9DC625-D2E2-40E2-8B1B-104FEB63BA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AE595C-A13F-43C9-8CA3-D65BA27A27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BDA367-809C-45C2-AD45-D684644DDE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749052-7610-4D2D-85E6-3334AB0972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1FB208-A434-458C-B23B-B470C58D45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F92E00-CCFC-4A96-A69E-884A730EEF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887451-1655-4EEA-86ED-121953ABBB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97A2DF-3FBE-42E8-82A9-B669CC4F42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B8FE37-7018-42D2-AC50-E2EE79F955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83167B-9CF6-4DFD-90D6-51B115E944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61400" y="6527800"/>
            <a:ext cx="4826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4FCCCB52-F945-4E29-AD00-14D1C06AA46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3200">
          <a:solidFill>
            <a:srgbClr val="3333CC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7F8B0-620B-4FFD-85BB-8007A44F11FA}" type="slidenum">
              <a:rPr lang="en-US"/>
              <a:pPr/>
              <a:t>1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0400" y="1676400"/>
            <a:ext cx="7772400" cy="1143000"/>
          </a:xfrm>
        </p:spPr>
        <p:txBody>
          <a:bodyPr/>
          <a:lstStyle/>
          <a:p>
            <a:r>
              <a:rPr lang="en-US"/>
              <a:t>File Systems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905125" y="3355975"/>
            <a:ext cx="3858749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</a:rPr>
              <a:t> Files </a:t>
            </a:r>
            <a:endParaRPr lang="en-US" sz="2400" dirty="0">
              <a:latin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</a:rPr>
              <a:t> Directories </a:t>
            </a:r>
            <a:endParaRPr lang="en-US" sz="2400" dirty="0">
              <a:latin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</a:rPr>
              <a:t> File </a:t>
            </a:r>
            <a:r>
              <a:rPr lang="en-US" sz="2400" dirty="0">
                <a:latin typeface="Times New Roman" pitchFamily="18" charset="0"/>
              </a:rPr>
              <a:t>system implementation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</a:rPr>
              <a:t> Example </a:t>
            </a:r>
            <a:r>
              <a:rPr lang="en-US" sz="2400" dirty="0">
                <a:latin typeface="Times New Roman" pitchFamily="18" charset="0"/>
              </a:rPr>
              <a:t>file systems </a:t>
            </a:r>
          </a:p>
          <a:p>
            <a:endParaRPr lang="en-US" sz="32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DFC7-FB04-4A03-A22B-49449E536A0C}" type="slidenum">
              <a:rPr lang="en-US"/>
              <a:pPr/>
              <a:t>10</a:t>
            </a:fld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839200" cy="1143000"/>
          </a:xfrm>
        </p:spPr>
        <p:txBody>
          <a:bodyPr/>
          <a:lstStyle/>
          <a:p>
            <a:r>
              <a:rPr lang="en-US" sz="3200"/>
              <a:t>An Example Program Using File System Calls (2/2)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6019800"/>
            <a:ext cx="7772400" cy="457200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endParaRPr lang="en-US" sz="2800"/>
          </a:p>
          <a:p>
            <a:pPr>
              <a:lnSpc>
                <a:spcPct val="90000"/>
              </a:lnSpc>
            </a:pPr>
            <a:endParaRPr lang="en-US" sz="2800"/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2"/>
          <a:srcRect l="-542" t="46909" b="-1028"/>
          <a:stretch>
            <a:fillRect/>
          </a:stretch>
        </p:blipFill>
        <p:spPr bwMode="auto">
          <a:xfrm>
            <a:off x="990600" y="990600"/>
            <a:ext cx="6934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F1048-13C4-4E18-ACB7-29D291B3801D}" type="slidenum">
              <a:rPr lang="en-US"/>
              <a:pPr/>
              <a:t>11</a:t>
            </a:fld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Memory-Mapped Files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000500"/>
            <a:ext cx="7772400" cy="26162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(a) Segmented process before mapping files                    into its address space</a:t>
            </a:r>
          </a:p>
          <a:p>
            <a:pPr>
              <a:buFontTx/>
              <a:buNone/>
            </a:pPr>
            <a:r>
              <a:rPr lang="en-US"/>
              <a:t>(b) Process after mapping </a:t>
            </a:r>
          </a:p>
          <a:p>
            <a:pPr lvl="1">
              <a:buFontTx/>
              <a:buNone/>
            </a:pPr>
            <a:r>
              <a:rPr lang="en-US"/>
              <a:t> existing file </a:t>
            </a:r>
            <a:r>
              <a:rPr lang="en-US" i="1"/>
              <a:t>abc</a:t>
            </a:r>
            <a:r>
              <a:rPr lang="en-US"/>
              <a:t> into one segment </a:t>
            </a:r>
          </a:p>
          <a:p>
            <a:pPr lvl="1">
              <a:buFontTx/>
              <a:buNone/>
            </a:pPr>
            <a:r>
              <a:rPr lang="en-US"/>
              <a:t> creating new segment for </a:t>
            </a:r>
            <a:r>
              <a:rPr lang="en-US" i="1"/>
              <a:t>xyz</a:t>
            </a:r>
            <a:endParaRPr lang="en-US"/>
          </a:p>
        </p:txBody>
      </p:sp>
      <p:pic>
        <p:nvPicPr>
          <p:cNvPr id="15365" name="Picture 5" descr="C:\B\b4\JPG\foo\6-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4850" y="1517650"/>
            <a:ext cx="7821613" cy="21304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D708B-1DFB-40DC-97B3-ACB2D44C9D00}" type="slidenum">
              <a:rPr lang="en-US"/>
              <a:pPr/>
              <a:t>12</a:t>
            </a:fld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9400"/>
            <a:ext cx="7772400" cy="1143000"/>
          </a:xfrm>
        </p:spPr>
        <p:txBody>
          <a:bodyPr/>
          <a:lstStyle/>
          <a:p>
            <a:r>
              <a:rPr lang="en-US"/>
              <a:t>Directories</a:t>
            </a:r>
            <a:br>
              <a:rPr lang="en-US"/>
            </a:br>
            <a:r>
              <a:rPr lang="en-US" sz="3600"/>
              <a:t>Single-Level Directory Systems</a:t>
            </a: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4572000"/>
            <a:ext cx="8305800" cy="152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 single level directory system</a:t>
            </a:r>
          </a:p>
          <a:p>
            <a:pPr lvl="1">
              <a:lnSpc>
                <a:spcPct val="90000"/>
              </a:lnSpc>
            </a:pPr>
            <a:r>
              <a:rPr lang="en-US"/>
              <a:t>contains 4 files</a:t>
            </a:r>
          </a:p>
          <a:p>
            <a:pPr lvl="1">
              <a:lnSpc>
                <a:spcPct val="90000"/>
              </a:lnSpc>
            </a:pPr>
            <a:r>
              <a:rPr lang="en-US"/>
              <a:t>owned by 3 different people, A, B, and C</a:t>
            </a:r>
          </a:p>
        </p:txBody>
      </p:sp>
      <p:pic>
        <p:nvPicPr>
          <p:cNvPr id="16389" name="Picture 5" descr="C:\B\b4\JPG\foo\6-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3975" y="2000250"/>
            <a:ext cx="4210050" cy="1790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6FAD-B405-4955-8FEE-96DE9AFAB454}" type="slidenum">
              <a:rPr lang="en-US"/>
              <a:pPr/>
              <a:t>13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Two-level Directory Systems</a:t>
            </a:r>
            <a:endParaRPr lang="en-US" sz="400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876800"/>
            <a:ext cx="9144000" cy="12192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/>
              <a:t>Letters indicate </a:t>
            </a:r>
            <a:r>
              <a:rPr lang="en-US" i="1"/>
              <a:t>owners</a:t>
            </a:r>
            <a:r>
              <a:rPr lang="en-US"/>
              <a:t> of the directories and files</a:t>
            </a:r>
          </a:p>
        </p:txBody>
      </p:sp>
      <p:pic>
        <p:nvPicPr>
          <p:cNvPr id="17413" name="Picture 5" descr="C:\B\b4\JPG\foo\6-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5363" y="1395413"/>
            <a:ext cx="4867275" cy="3197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30AA-9121-4CD2-B215-D8854F655233}" type="slidenum">
              <a:rPr lang="en-US"/>
              <a:pPr/>
              <a:t>14</a:t>
            </a:fld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Hierarchical Directory Systems</a:t>
            </a:r>
            <a:endParaRPr lang="en-US" sz="4000"/>
          </a:p>
        </p:txBody>
      </p:sp>
      <p:sp>
        <p:nvSpPr>
          <p:cNvPr id="18435" name="AutoShape 3"/>
          <p:cNvSpPr>
            <a:spLocks noChangeAspect="1" noChangeArrowheads="1"/>
          </p:cNvSpPr>
          <p:nvPr>
            <p:ph type="body" idx="1"/>
          </p:nvPr>
        </p:nvSpPr>
        <p:spPr>
          <a:xfrm>
            <a:off x="685800" y="5638800"/>
            <a:ext cx="7772400" cy="457200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sz="3600"/>
              <a:t>A hierarchical directory system</a:t>
            </a:r>
          </a:p>
        </p:txBody>
      </p:sp>
      <p:pic>
        <p:nvPicPr>
          <p:cNvPr id="18437" name="Picture 5" descr="C:\B\b4\JPG\foo\6-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6963" y="1308100"/>
            <a:ext cx="7167562" cy="3952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CC6D-5F41-4751-BDB8-C1D091C7A355}" type="slidenum">
              <a:rPr lang="en-US"/>
              <a:pPr/>
              <a:t>15</a:t>
            </a:fld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0900" y="6083300"/>
            <a:ext cx="5003800" cy="495300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/>
              <a:t>A UNIX directory tree</a:t>
            </a:r>
            <a:endParaRPr lang="en-US" sz="280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781300" y="0"/>
            <a:ext cx="4572000" cy="1143000"/>
          </a:xfrm>
        </p:spPr>
        <p:txBody>
          <a:bodyPr/>
          <a:lstStyle/>
          <a:p>
            <a:pPr algn="l"/>
            <a:r>
              <a:rPr lang="en-US"/>
              <a:t>Path Names</a:t>
            </a:r>
          </a:p>
        </p:txBody>
      </p:sp>
      <p:pic>
        <p:nvPicPr>
          <p:cNvPr id="19461" name="Picture 5" descr="C:\B\b4\JPG\foo\6-1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8363" y="1260475"/>
            <a:ext cx="4606925" cy="4502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5B21D-49E9-42D1-A019-B9E036C91349}" type="slidenum">
              <a:rPr lang="en-US"/>
              <a:pPr/>
              <a:t>16</a:t>
            </a:fld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Directory Operations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76400"/>
            <a:ext cx="3810000" cy="46482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sz="4000"/>
              <a:t>Create</a:t>
            </a:r>
          </a:p>
          <a:p>
            <a:pPr marL="609600" indent="-609600">
              <a:buFontTx/>
              <a:buAutoNum type="arabicPeriod"/>
            </a:pPr>
            <a:r>
              <a:rPr lang="en-US" sz="4000"/>
              <a:t>Delete</a:t>
            </a:r>
          </a:p>
          <a:p>
            <a:pPr marL="609600" indent="-609600">
              <a:buFontTx/>
              <a:buAutoNum type="arabicPeriod"/>
            </a:pPr>
            <a:r>
              <a:rPr lang="en-US" sz="4000"/>
              <a:t>Opendir</a:t>
            </a:r>
          </a:p>
          <a:p>
            <a:pPr marL="609600" indent="-609600">
              <a:buFontTx/>
              <a:buAutoNum type="arabicPeriod"/>
            </a:pPr>
            <a:r>
              <a:rPr lang="en-US" sz="4000"/>
              <a:t>Closedir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600200"/>
            <a:ext cx="3810000" cy="4572000"/>
          </a:xfrm>
        </p:spPr>
        <p:txBody>
          <a:bodyPr/>
          <a:lstStyle/>
          <a:p>
            <a:pPr marL="533400" indent="-533400">
              <a:buFontTx/>
              <a:buAutoNum type="arabicPeriod" startAt="5"/>
            </a:pPr>
            <a:r>
              <a:rPr lang="en-US" sz="4000"/>
              <a:t>Readdir</a:t>
            </a:r>
          </a:p>
          <a:p>
            <a:pPr marL="533400" indent="-533400">
              <a:buFontTx/>
              <a:buAutoNum type="arabicPeriod" startAt="5"/>
            </a:pPr>
            <a:r>
              <a:rPr lang="en-US" sz="4000"/>
              <a:t>Rename</a:t>
            </a:r>
          </a:p>
          <a:p>
            <a:pPr marL="533400" indent="-533400">
              <a:buFontTx/>
              <a:buAutoNum type="arabicPeriod" startAt="5"/>
            </a:pPr>
            <a:r>
              <a:rPr lang="en-US" sz="4000"/>
              <a:t>Link</a:t>
            </a:r>
          </a:p>
          <a:p>
            <a:pPr marL="533400" indent="-533400">
              <a:buFontTx/>
              <a:buAutoNum type="arabicPeriod" startAt="5"/>
            </a:pPr>
            <a:r>
              <a:rPr lang="en-US" sz="4000"/>
              <a:t>Unlink</a:t>
            </a:r>
          </a:p>
          <a:p>
            <a:pPr marL="533400" indent="-533400"/>
            <a:endParaRPr lang="en-US" sz="4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C640-032E-4941-8BD1-1DFA7591B8CE}" type="slidenum">
              <a:rPr lang="en-US"/>
              <a:pPr/>
              <a:t>17</a:t>
            </a:fld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65100"/>
            <a:ext cx="7226300" cy="800100"/>
          </a:xfrm>
        </p:spPr>
        <p:txBody>
          <a:bodyPr/>
          <a:lstStyle/>
          <a:p>
            <a:r>
              <a:rPr lang="en-US"/>
              <a:t>File System Implementation</a:t>
            </a:r>
            <a:endParaRPr lang="en-US" sz="320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486400"/>
            <a:ext cx="7772400" cy="7620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/>
              <a:t>A possible file system layout</a:t>
            </a:r>
          </a:p>
        </p:txBody>
      </p:sp>
      <p:pic>
        <p:nvPicPr>
          <p:cNvPr id="21510" name="Picture 6" descr="C:\B\b4\JPG\foo\6-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0388" y="1773238"/>
            <a:ext cx="7758112" cy="32162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0496-5199-442D-9B87-173905E3E41C}" type="slidenum">
              <a:rPr lang="en-US"/>
              <a:pPr/>
              <a:t>18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Files (1)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5473700"/>
            <a:ext cx="8674100" cy="9779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(a) Contiguous allocation of disk space for 7 files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(b) State of the disk after files </a:t>
            </a:r>
            <a:r>
              <a:rPr lang="en-US" sz="2800" i="1"/>
              <a:t>D</a:t>
            </a:r>
            <a:r>
              <a:rPr lang="en-US" sz="2800"/>
              <a:t> and </a:t>
            </a:r>
            <a:r>
              <a:rPr lang="en-US" sz="2800" i="1"/>
              <a:t>E</a:t>
            </a:r>
            <a:r>
              <a:rPr lang="en-US" sz="2800"/>
              <a:t> have been removed</a:t>
            </a:r>
          </a:p>
        </p:txBody>
      </p:sp>
      <p:pic>
        <p:nvPicPr>
          <p:cNvPr id="23558" name="Picture 6" descr="C:\B\b4\JPG\foo\6-1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2050" y="1433513"/>
            <a:ext cx="7104063" cy="3670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40C51-2092-4D65-B347-F3E72C441289}" type="slidenum">
              <a:rPr lang="en-US"/>
              <a:pPr/>
              <a:t>19</a:t>
            </a:fld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Files (2)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5486400"/>
            <a:ext cx="7772400" cy="9144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/>
              <a:t>Storing a file as a linked list of disk blocks</a:t>
            </a:r>
          </a:p>
        </p:txBody>
      </p:sp>
      <p:pic>
        <p:nvPicPr>
          <p:cNvPr id="24581" name="Picture 5" descr="C:\B\b4\JPG\foo\6-1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3200" y="1203325"/>
            <a:ext cx="5740400" cy="41290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8CCC-8688-46D5-82AE-D448C4E5CA0F}" type="slidenum">
              <a:rPr lang="en-US"/>
              <a:pPr/>
              <a:t>2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79400" y="190500"/>
            <a:ext cx="8637588" cy="787400"/>
          </a:xfrm>
        </p:spPr>
        <p:txBody>
          <a:bodyPr/>
          <a:lstStyle/>
          <a:p>
            <a:r>
              <a:rPr lang="en-US"/>
              <a:t>Long-term Information Storage</a:t>
            </a:r>
            <a:endParaRPr lang="en-US" sz="320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8077200" cy="41910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/>
              <a:t>Must store large amounts of data</a:t>
            </a:r>
          </a:p>
          <a:p>
            <a:pPr marL="609600" indent="-609600">
              <a:buFontTx/>
              <a:buAutoNum type="arabicPeriod"/>
            </a:pPr>
            <a:endParaRPr lang="en-US"/>
          </a:p>
          <a:p>
            <a:pPr marL="609600" indent="-609600">
              <a:buFontTx/>
              <a:buAutoNum type="arabicPeriod"/>
            </a:pPr>
            <a:r>
              <a:rPr lang="en-US"/>
              <a:t>Information stored must survive the termination of the process using it</a:t>
            </a:r>
          </a:p>
          <a:p>
            <a:pPr marL="609600" indent="-609600">
              <a:buFontTx/>
              <a:buAutoNum type="arabicPeriod"/>
            </a:pPr>
            <a:endParaRPr lang="en-US"/>
          </a:p>
          <a:p>
            <a:pPr marL="609600" indent="-609600">
              <a:buFontTx/>
              <a:buAutoNum type="arabicPeriod"/>
            </a:pPr>
            <a:r>
              <a:rPr lang="en-US"/>
              <a:t>Multiple processes must be able to access the information concurrently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7737-DA0B-4493-8CE7-7B5BC91785E0}" type="slidenum">
              <a:rPr lang="en-US"/>
              <a:pPr/>
              <a:t>20</a:t>
            </a:fld>
            <a:endParaRPr lang="en-US"/>
          </a:p>
        </p:txBody>
      </p:sp>
      <p:pic>
        <p:nvPicPr>
          <p:cNvPr id="25605" name="Picture 5" descr="C:\B\b4\JPG\foo\6-1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32113" y="1128713"/>
            <a:ext cx="3894137" cy="4764087"/>
          </a:xfrm>
          <a:prstGeom prst="rect">
            <a:avLst/>
          </a:prstGeom>
          <a:noFill/>
        </p:spPr>
      </p:pic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Files (3)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0200" y="6032500"/>
            <a:ext cx="8610600" cy="6096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2800"/>
              <a:t>Linked list allocation using a file allocation table in RAM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FF46-F1D3-4212-B25C-1B8CC640F503}" type="slidenum">
              <a:rPr lang="en-US"/>
              <a:pPr/>
              <a:t>21</a:t>
            </a:fld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Files (4)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0800" y="5892800"/>
            <a:ext cx="5486400" cy="6604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/>
              <a:t>An example i-node</a:t>
            </a:r>
          </a:p>
        </p:txBody>
      </p:sp>
      <p:pic>
        <p:nvPicPr>
          <p:cNvPr id="26629" name="Picture 5" descr="C:\B\b4\JPG\foo\6-1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2975" y="1096963"/>
            <a:ext cx="5154613" cy="4772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DD25-D726-4036-B1F7-3E56B5C6980F}" type="slidenum">
              <a:rPr lang="en-US"/>
              <a:pPr/>
              <a:t>22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r>
              <a:rPr lang="en-US"/>
              <a:t>Implementing Directories (1)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4686300"/>
            <a:ext cx="8928100" cy="1981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3000"/>
              <a:t>(a) A simple directory</a:t>
            </a:r>
            <a:endParaRPr lang="en-US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fixed size entries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disk addresses and attributes in directory entry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000"/>
              <a:t>(b) Directory in which each entry just refers to an i-node</a:t>
            </a:r>
          </a:p>
        </p:txBody>
      </p:sp>
      <p:pic>
        <p:nvPicPr>
          <p:cNvPr id="27653" name="Picture 5" descr="C:\B\b4\JPG\foo\6-1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2050" y="1404938"/>
            <a:ext cx="7462838" cy="2727325"/>
          </a:xfrm>
          <a:prstGeom prst="rect">
            <a:avLst/>
          </a:prstGeom>
          <a:noFill/>
        </p:spPr>
      </p:pic>
      <p:sp>
        <p:nvSpPr>
          <p:cNvPr id="27654" name="Line 6"/>
          <p:cNvSpPr>
            <a:spLocks noChangeShapeType="1"/>
          </p:cNvSpPr>
          <p:nvPr/>
        </p:nvSpPr>
        <p:spPr bwMode="auto">
          <a:xfrm flipV="1">
            <a:off x="6648450" y="1393825"/>
            <a:ext cx="574675" cy="3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1168400" y="1765300"/>
            <a:ext cx="0" cy="1333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9BC4-6CB7-4AD4-A247-E429A64B78A0}" type="slidenum">
              <a:rPr lang="en-US"/>
              <a:pPr/>
              <a:t>23</a:t>
            </a:fld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Directories (2)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5524500"/>
            <a:ext cx="8445500" cy="13335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Two ways of handling long file names in directory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(a) In-line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(b) In a heap</a:t>
            </a:r>
          </a:p>
        </p:txBody>
      </p:sp>
      <p:pic>
        <p:nvPicPr>
          <p:cNvPr id="28677" name="Picture 5" descr="C:\B\b4\JPG\foo\6-1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52563" y="1082675"/>
            <a:ext cx="6046787" cy="4210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41557-0BC0-4870-84B2-B9F97879680F}" type="slidenum">
              <a:rPr lang="en-US"/>
              <a:pPr/>
              <a:t>24</a:t>
            </a:fld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Shared Files (1)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6600" y="5892800"/>
            <a:ext cx="7772400" cy="6858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/>
              <a:t>File system containing a shared file</a:t>
            </a:r>
          </a:p>
        </p:txBody>
      </p:sp>
      <p:pic>
        <p:nvPicPr>
          <p:cNvPr id="29701" name="Picture 5" descr="C:\B\b4\JPG\foo\6-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2975" y="1158875"/>
            <a:ext cx="4719638" cy="44688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17EEF-DACF-4602-B5F0-D143CF76880B}" type="slidenum">
              <a:rPr lang="en-US"/>
              <a:pPr/>
              <a:t>25</a:t>
            </a:fld>
            <a:endParaRPr 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Shared Files (2)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0900" y="4876800"/>
            <a:ext cx="8128000" cy="16002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(a) Situation prior to linking</a:t>
            </a:r>
          </a:p>
          <a:p>
            <a:pPr>
              <a:buFontTx/>
              <a:buNone/>
            </a:pPr>
            <a:r>
              <a:rPr lang="en-US"/>
              <a:t>(b) After the link is created</a:t>
            </a:r>
          </a:p>
          <a:p>
            <a:pPr>
              <a:buFontTx/>
              <a:buNone/>
            </a:pPr>
            <a:r>
              <a:rPr lang="en-US"/>
              <a:t>(c)After the original owner removes the file</a:t>
            </a:r>
          </a:p>
        </p:txBody>
      </p:sp>
      <p:pic>
        <p:nvPicPr>
          <p:cNvPr id="30725" name="Picture 5" descr="C:\B\b4\JPG\foo\6-1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1713" y="1095375"/>
            <a:ext cx="7123112" cy="3663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726F5-EB27-4906-9E3B-24EA229226CA}" type="slidenum">
              <a:rPr lang="en-US"/>
              <a:pPr/>
              <a:t>26</a:t>
            </a:fld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Space Management (1)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334000"/>
            <a:ext cx="8991600" cy="68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Dark line (left hand scale) gives data rate of a disk</a:t>
            </a:r>
          </a:p>
          <a:p>
            <a:pPr>
              <a:lnSpc>
                <a:spcPct val="90000"/>
              </a:lnSpc>
            </a:pPr>
            <a:r>
              <a:rPr lang="en-US" sz="2800"/>
              <a:t>Dotted line (right hand scale) gives disk space efficiency</a:t>
            </a:r>
          </a:p>
          <a:p>
            <a:pPr>
              <a:lnSpc>
                <a:spcPct val="90000"/>
              </a:lnSpc>
            </a:pPr>
            <a:r>
              <a:rPr lang="en-US" sz="2800"/>
              <a:t>All files 2KB</a:t>
            </a:r>
          </a:p>
        </p:txBody>
      </p:sp>
      <p:pic>
        <p:nvPicPr>
          <p:cNvPr id="31756" name="Picture 12" descr="C:\B\b4\JPG\foo\6-2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850" y="1403350"/>
            <a:ext cx="8464550" cy="3219450"/>
          </a:xfrm>
          <a:prstGeom prst="rect">
            <a:avLst/>
          </a:prstGeom>
          <a:noFill/>
        </p:spPr>
      </p:pic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3709988" y="4545013"/>
            <a:ext cx="1654175" cy="2921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3971925" y="4583113"/>
            <a:ext cx="10969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Block size</a:t>
            </a:r>
            <a:endParaRPr lang="en-US" sz="32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96A7-D44B-4E5A-B254-6CAB3994B66D}" type="slidenum">
              <a:rPr lang="en-US"/>
              <a:pPr/>
              <a:t>27</a:t>
            </a:fld>
            <a:endParaRPr lang="en-US"/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/>
          <a:srcRect l="20258" t="42467" r="17830" b="26407"/>
          <a:stretch>
            <a:fillRect/>
          </a:stretch>
        </p:blipFill>
        <p:spPr bwMode="auto">
          <a:xfrm flipH="1">
            <a:off x="1371600" y="1168400"/>
            <a:ext cx="6524625" cy="464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Space Management (2)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5715000"/>
            <a:ext cx="6248400" cy="838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(a) Storing the free list on a linked list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(b) A bit map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403DD-EB94-49AE-9939-9ED900AED553}" type="slidenum">
              <a:rPr lang="en-US"/>
              <a:pPr/>
              <a:t>28</a:t>
            </a:fld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Space Management (3)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4610100"/>
            <a:ext cx="8864600" cy="1981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(a) Almost-full block of pointers to free disk blocks in RAM</a:t>
            </a:r>
            <a:endParaRPr lang="en-US" sz="240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/>
              <a:t>- three blocks of pointers on disk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(b) Result of freeing a 3-block file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(c) Alternative strategy for handling 3 free blocks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/>
              <a:t>- shaded entries are pointers to free disk blocks</a:t>
            </a:r>
          </a:p>
        </p:txBody>
      </p:sp>
      <p:pic>
        <p:nvPicPr>
          <p:cNvPr id="33797" name="Picture 5" descr="C:\B\b4\JPG\foo\6-2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3950" y="1328738"/>
            <a:ext cx="7165975" cy="26590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042CF-475B-4D4C-9239-0139CF5B3679}" type="slidenum">
              <a:rPr lang="en-US"/>
              <a:pPr/>
              <a:t>29</a:t>
            </a:fld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/>
              <a:t>Disk Space Management (4)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5715000"/>
            <a:ext cx="8356600" cy="6096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/>
              <a:t>Quotas for keeping track of each user’s disk use</a:t>
            </a:r>
            <a:endParaRPr lang="en-US" sz="2400"/>
          </a:p>
        </p:txBody>
      </p:sp>
      <p:pic>
        <p:nvPicPr>
          <p:cNvPr id="34821" name="Picture 5" descr="C:\B\b4\JPG\foo\6-2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7938" y="1069975"/>
            <a:ext cx="7151687" cy="43259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89C7-8DF2-418F-AE4B-A2214CF3D16E}" type="slidenum">
              <a:rPr lang="en-US"/>
              <a:pPr/>
              <a:t>3</a:t>
            </a:fld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73100" y="177800"/>
            <a:ext cx="7772400" cy="838200"/>
          </a:xfrm>
        </p:spPr>
        <p:txBody>
          <a:bodyPr/>
          <a:lstStyle/>
          <a:p>
            <a:r>
              <a:rPr lang="en-US"/>
              <a:t>File Naming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867400"/>
            <a:ext cx="7772400" cy="533400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/>
              <a:t>Typical file extensions.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905000"/>
            <a:ext cx="6067425" cy="375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2935-AC9C-4259-A9C6-5604954ED541}" type="slidenum">
              <a:rPr lang="en-US"/>
              <a:pPr/>
              <a:t>30</a:t>
            </a:fld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System Reliability (1)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054600"/>
            <a:ext cx="8140700" cy="20701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A file system to be dumped</a:t>
            </a:r>
          </a:p>
          <a:p>
            <a:pPr lvl="1">
              <a:lnSpc>
                <a:spcPct val="80000"/>
              </a:lnSpc>
            </a:pPr>
            <a:r>
              <a:rPr lang="en-US"/>
              <a:t>squares are directories, circles are files</a:t>
            </a:r>
          </a:p>
          <a:p>
            <a:pPr lvl="1">
              <a:lnSpc>
                <a:spcPct val="80000"/>
              </a:lnSpc>
            </a:pPr>
            <a:r>
              <a:rPr lang="en-US"/>
              <a:t>shaded items, modified since last dump</a:t>
            </a:r>
          </a:p>
          <a:p>
            <a:pPr lvl="1">
              <a:lnSpc>
                <a:spcPct val="80000"/>
              </a:lnSpc>
            </a:pPr>
            <a:r>
              <a:rPr lang="en-US"/>
              <a:t>each directory &amp; file labeled by i-node number</a:t>
            </a:r>
          </a:p>
        </p:txBody>
      </p:sp>
      <p:pic>
        <p:nvPicPr>
          <p:cNvPr id="35846" name="Picture 6" descr="C:\B\b4\JPG\foo\6-2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0450" y="1206500"/>
            <a:ext cx="6454775" cy="349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9" name="Oval 9"/>
          <p:cNvSpPr>
            <a:spLocks noChangeArrowheads="1"/>
          </p:cNvSpPr>
          <p:nvPr/>
        </p:nvSpPr>
        <p:spPr bwMode="auto">
          <a:xfrm>
            <a:off x="2674938" y="4532313"/>
            <a:ext cx="217487" cy="201612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Oval 10"/>
          <p:cNvSpPr>
            <a:spLocks noChangeArrowheads="1"/>
          </p:cNvSpPr>
          <p:nvPr/>
        </p:nvSpPr>
        <p:spPr bwMode="auto">
          <a:xfrm>
            <a:off x="3078163" y="4535488"/>
            <a:ext cx="207962" cy="195262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1" name="Oval 11"/>
          <p:cNvSpPr>
            <a:spLocks noChangeArrowheads="1"/>
          </p:cNvSpPr>
          <p:nvPr/>
        </p:nvSpPr>
        <p:spPr bwMode="auto">
          <a:xfrm>
            <a:off x="3497263" y="4538663"/>
            <a:ext cx="192087" cy="195262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2" name="Oval 12"/>
          <p:cNvSpPr>
            <a:spLocks noChangeArrowheads="1"/>
          </p:cNvSpPr>
          <p:nvPr/>
        </p:nvSpPr>
        <p:spPr bwMode="auto">
          <a:xfrm>
            <a:off x="5503863" y="4529138"/>
            <a:ext cx="211137" cy="207962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3" name="Oval 13"/>
          <p:cNvSpPr>
            <a:spLocks noChangeArrowheads="1"/>
          </p:cNvSpPr>
          <p:nvPr/>
        </p:nvSpPr>
        <p:spPr bwMode="auto">
          <a:xfrm>
            <a:off x="5834063" y="4529138"/>
            <a:ext cx="223837" cy="201612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4" name="Oval 14"/>
          <p:cNvSpPr>
            <a:spLocks noChangeArrowheads="1"/>
          </p:cNvSpPr>
          <p:nvPr/>
        </p:nvSpPr>
        <p:spPr bwMode="auto">
          <a:xfrm>
            <a:off x="6199188" y="4525963"/>
            <a:ext cx="207962" cy="217487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6565900" y="4445000"/>
            <a:ext cx="914400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6600825" y="4448175"/>
            <a:ext cx="881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>
                <a:latin typeface="Tahoma" pitchFamily="34" charset="0"/>
              </a:rPr>
              <a:t>File that has</a:t>
            </a:r>
          </a:p>
          <a:p>
            <a:r>
              <a:rPr lang="en-US" sz="1000">
                <a:latin typeface="Tahoma" pitchFamily="34" charset="0"/>
              </a:rPr>
              <a:t>not changed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64EB-14CC-4DC2-A09C-FC929A2949FB}" type="slidenum">
              <a:rPr lang="en-US"/>
              <a:pPr/>
              <a:t>31</a:t>
            </a:fld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System Reliability (2)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" y="5410200"/>
            <a:ext cx="9144000" cy="6858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3600"/>
              <a:t>Bit maps used by the logical dumping algorithm</a:t>
            </a:r>
          </a:p>
        </p:txBody>
      </p:sp>
      <p:pic>
        <p:nvPicPr>
          <p:cNvPr id="36869" name="Picture 5" descr="C:\B\b4\JPG\foo\6-2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0988" y="1468438"/>
            <a:ext cx="8667750" cy="30067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6293-437E-49B3-8396-99434877345B}" type="slidenum">
              <a:rPr lang="en-US"/>
              <a:pPr/>
              <a:t>32</a:t>
            </a:fld>
            <a:endParaRPr 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System Reliability (3)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4572000"/>
            <a:ext cx="6172200" cy="152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File system states</a:t>
            </a:r>
            <a:endParaRPr lang="en-US" sz="280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/>
              <a:t>(a) consistent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/>
              <a:t>(b) missing block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/>
              <a:t>(c) duplicate block in free list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/>
              <a:t>(d) duplicate data block</a:t>
            </a:r>
          </a:p>
        </p:txBody>
      </p:sp>
      <p:pic>
        <p:nvPicPr>
          <p:cNvPr id="37893" name="Picture 5" descr="C:\B\b4\JPG\foo\6-2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4525" y="1300163"/>
            <a:ext cx="7908925" cy="28749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2230-125F-4819-97BB-95223DB98304}" type="slidenum">
              <a:rPr lang="en-US"/>
              <a:pPr/>
              <a:t>33</a:t>
            </a:fld>
            <a:endParaRPr 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System Performance (1)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0"/>
            <a:ext cx="7772400" cy="7620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/>
              <a:t>The block cache data structures</a:t>
            </a:r>
          </a:p>
        </p:txBody>
      </p:sp>
      <p:pic>
        <p:nvPicPr>
          <p:cNvPr id="38917" name="Picture 5" descr="C:\B\b4\JPG\foo\6-2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125" y="1489075"/>
            <a:ext cx="8726488" cy="3016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A6724-F74D-44C9-A96B-12CF4A3EB7AC}" type="slidenum">
              <a:rPr lang="en-US"/>
              <a:pPr/>
              <a:t>34</a:t>
            </a:fld>
            <a:endParaRPr 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System Performance (2)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5181600"/>
            <a:ext cx="6705600" cy="91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I-nodes placed at the start of the disk</a:t>
            </a:r>
          </a:p>
          <a:p>
            <a:pPr>
              <a:lnSpc>
                <a:spcPct val="90000"/>
              </a:lnSpc>
            </a:pPr>
            <a:r>
              <a:rPr lang="en-US" sz="2800"/>
              <a:t>Disk divided into cylinder groups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each with its own blocks and i-nodes</a:t>
            </a:r>
          </a:p>
        </p:txBody>
      </p:sp>
      <p:pic>
        <p:nvPicPr>
          <p:cNvPr id="39942" name="Picture 6" descr="C:\B\b4\JPG\foo\6-2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4538" y="1247775"/>
            <a:ext cx="7793037" cy="3638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D0CF-C6A7-4244-B4FD-8F2D24BBD9F6}" type="slidenum">
              <a:rPr lang="en-US"/>
              <a:pPr/>
              <a:t>35</a:t>
            </a:fld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73100" y="153988"/>
            <a:ext cx="7772400" cy="849312"/>
          </a:xfrm>
        </p:spPr>
        <p:txBody>
          <a:bodyPr/>
          <a:lstStyle/>
          <a:p>
            <a:r>
              <a:rPr lang="en-US"/>
              <a:t>Log-Structured File Systems</a:t>
            </a:r>
            <a:endParaRPr lang="en-US" sz="400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66825"/>
            <a:ext cx="9144000" cy="48291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With CPUs faster, memory larger</a:t>
            </a:r>
          </a:p>
          <a:p>
            <a:pPr lvl="1">
              <a:lnSpc>
                <a:spcPct val="90000"/>
              </a:lnSpc>
            </a:pPr>
            <a:r>
              <a:rPr lang="en-US"/>
              <a:t>disk caches can also be larger</a:t>
            </a:r>
          </a:p>
          <a:p>
            <a:pPr lvl="1">
              <a:lnSpc>
                <a:spcPct val="90000"/>
              </a:lnSpc>
            </a:pPr>
            <a:r>
              <a:rPr lang="en-US"/>
              <a:t>increasing number of read requests can come from cache</a:t>
            </a:r>
          </a:p>
          <a:p>
            <a:pPr lvl="1">
              <a:lnSpc>
                <a:spcPct val="90000"/>
              </a:lnSpc>
            </a:pPr>
            <a:r>
              <a:rPr lang="en-US"/>
              <a:t>thus, most disk accesses will be writes</a:t>
            </a:r>
          </a:p>
          <a:p>
            <a:pPr lvl="1"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LFS Strategy structures entire disk as a log</a:t>
            </a:r>
          </a:p>
          <a:p>
            <a:pPr lvl="1">
              <a:lnSpc>
                <a:spcPct val="90000"/>
              </a:lnSpc>
            </a:pPr>
            <a:r>
              <a:rPr lang="en-US"/>
              <a:t>have all writes initially buffered in memory</a:t>
            </a:r>
          </a:p>
          <a:p>
            <a:pPr lvl="1">
              <a:lnSpc>
                <a:spcPct val="90000"/>
              </a:lnSpc>
            </a:pPr>
            <a:r>
              <a:rPr lang="en-US"/>
              <a:t>periodically write these to the end of the disk log</a:t>
            </a:r>
          </a:p>
          <a:p>
            <a:pPr lvl="1">
              <a:lnSpc>
                <a:spcPct val="90000"/>
              </a:lnSpc>
            </a:pPr>
            <a:r>
              <a:rPr lang="en-US"/>
              <a:t>when file opened, locate i-node, then find blocks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0B8C-BD5B-4BFF-821F-B2FBFE10067D}" type="slidenum">
              <a:rPr lang="en-US"/>
              <a:pPr/>
              <a:t>36</a:t>
            </a:fld>
            <a:endParaRPr 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49238" y="166688"/>
            <a:ext cx="8637587" cy="1311275"/>
          </a:xfrm>
        </p:spPr>
        <p:txBody>
          <a:bodyPr/>
          <a:lstStyle/>
          <a:p>
            <a:r>
              <a:rPr lang="en-US"/>
              <a:t>Example File Systems</a:t>
            </a:r>
            <a:br>
              <a:rPr lang="en-US"/>
            </a:br>
            <a:r>
              <a:rPr lang="en-US" sz="3600"/>
              <a:t>     CD-ROM File Systems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0075" y="4714875"/>
            <a:ext cx="7772400" cy="609600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sz="3600"/>
              <a:t>The ISO 9660 directory entry</a:t>
            </a:r>
          </a:p>
        </p:txBody>
      </p:sp>
      <p:pic>
        <p:nvPicPr>
          <p:cNvPr id="43013" name="Picture 5" descr="C:\B\b4\JPG\foo\6-2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1813" y="2000250"/>
            <a:ext cx="8183562" cy="1844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FA4F-2131-4028-85B3-2FCF54E6908F}" type="slidenum">
              <a:rPr lang="en-US"/>
              <a:pPr/>
              <a:t>37</a:t>
            </a:fld>
            <a:endParaRPr 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CP/M File System (1)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7700" y="6045200"/>
            <a:ext cx="5473700" cy="8128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/>
              <a:t>Memory layout of CP/M</a:t>
            </a:r>
          </a:p>
        </p:txBody>
      </p:sp>
      <p:pic>
        <p:nvPicPr>
          <p:cNvPr id="44037" name="Picture 5" descr="C:\B\b4\JPG\foo\6-3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7663" y="1173163"/>
            <a:ext cx="8161337" cy="37576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F5E1-56CA-4F1F-9C35-8ACA9A8C22F0}" type="slidenum">
              <a:rPr lang="en-US"/>
              <a:pPr/>
              <a:t>38</a:t>
            </a:fld>
            <a:endParaRPr lang="en-US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CP/M File System (2)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029200"/>
            <a:ext cx="7772400" cy="10668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/>
              <a:t>The CP/M directory entry format</a:t>
            </a:r>
          </a:p>
        </p:txBody>
      </p:sp>
      <p:pic>
        <p:nvPicPr>
          <p:cNvPr id="45061" name="Picture 5" descr="C:\B\b4\JPG\foo\6-3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4200" y="1871663"/>
            <a:ext cx="8321675" cy="20780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8036-1D67-4108-8B6E-30A58554374F}" type="slidenum">
              <a:rPr lang="en-US"/>
              <a:pPr/>
              <a:t>39</a:t>
            </a:fld>
            <a:endParaRPr 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MS-DOS File System (1)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181600"/>
            <a:ext cx="7772400" cy="9144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/>
              <a:t>The MS-DOS directory entry</a:t>
            </a:r>
          </a:p>
        </p:txBody>
      </p:sp>
      <p:pic>
        <p:nvPicPr>
          <p:cNvPr id="46085" name="Picture 5" descr="C:\B\b4\JPG\foo\6-3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5913" y="1654175"/>
            <a:ext cx="8509000" cy="2355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2692E-1CFC-4332-BB59-D34843498821}" type="slidenum">
              <a:rPr lang="en-US"/>
              <a:pPr/>
              <a:t>4</a:t>
            </a:fld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Structure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19400" y="4800600"/>
            <a:ext cx="5638800" cy="129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Three kinds of files</a:t>
            </a:r>
            <a:endParaRPr lang="en-US" sz="2800"/>
          </a:p>
          <a:p>
            <a:pPr lvl="1">
              <a:lnSpc>
                <a:spcPct val="90000"/>
              </a:lnSpc>
            </a:pPr>
            <a:r>
              <a:rPr lang="en-US"/>
              <a:t>byte sequence</a:t>
            </a:r>
          </a:p>
          <a:p>
            <a:pPr lvl="1">
              <a:lnSpc>
                <a:spcPct val="90000"/>
              </a:lnSpc>
            </a:pPr>
            <a:r>
              <a:rPr lang="en-US"/>
              <a:t>record sequence</a:t>
            </a:r>
          </a:p>
          <a:p>
            <a:pPr lvl="1">
              <a:lnSpc>
                <a:spcPct val="90000"/>
              </a:lnSpc>
            </a:pPr>
            <a:r>
              <a:rPr lang="en-US"/>
              <a:t>tree</a:t>
            </a:r>
          </a:p>
        </p:txBody>
      </p:sp>
      <p:pic>
        <p:nvPicPr>
          <p:cNvPr id="6149" name="Picture 5" descr="C:\B\b4\JPG\foo\6-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7000" y="1390650"/>
            <a:ext cx="6819900" cy="31384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9DC4D-0655-4B80-A754-C0D1D62732CB}" type="slidenum">
              <a:rPr lang="en-US"/>
              <a:pPr/>
              <a:t>40</a:t>
            </a:fld>
            <a:endParaRPr lang="en-US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14300"/>
            <a:ext cx="7772400" cy="939800"/>
          </a:xfrm>
        </p:spPr>
        <p:txBody>
          <a:bodyPr/>
          <a:lstStyle/>
          <a:p>
            <a:r>
              <a:rPr lang="en-US"/>
              <a:t>The MS-DOS File System (2)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5689600"/>
            <a:ext cx="8407400" cy="996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Maximum partition for different block sizes</a:t>
            </a:r>
          </a:p>
          <a:p>
            <a:pPr>
              <a:lnSpc>
                <a:spcPct val="90000"/>
              </a:lnSpc>
            </a:pPr>
            <a:r>
              <a:rPr lang="en-US" sz="2800"/>
              <a:t>The empty boxes represent forbidden combinations</a:t>
            </a:r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3288" y="1255713"/>
            <a:ext cx="7535862" cy="392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740D-DC62-43FE-B60D-06D0C83E57ED}" type="slidenum">
              <a:rPr lang="en-US"/>
              <a:pPr/>
              <a:t>41</a:t>
            </a:fld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Windows 98 File System (1)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238750"/>
            <a:ext cx="9144000" cy="600075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2800"/>
              <a:t>The extended MOS-DOS	 directory entry used in Windows 98</a:t>
            </a:r>
          </a:p>
        </p:txBody>
      </p:sp>
      <p:pic>
        <p:nvPicPr>
          <p:cNvPr id="48134" name="Picture 6" descr="C:\B\b4\JPG\foo\6-3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3213" y="2012950"/>
            <a:ext cx="8566150" cy="1920875"/>
          </a:xfrm>
          <a:prstGeom prst="rect">
            <a:avLst/>
          </a:prstGeom>
          <a:noFill/>
        </p:spPr>
      </p:pic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228600" y="2247900"/>
            <a:ext cx="406400" cy="1651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Tahoma" pitchFamily="34" charset="0"/>
              </a:rPr>
              <a:t>Bytes</a:t>
            </a:r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848F-E523-4050-A183-F892E2A8644B}" type="slidenum">
              <a:rPr lang="en-US"/>
              <a:pPr/>
              <a:t>42</a:t>
            </a:fld>
            <a:endParaRPr 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Windows 98 File System (2)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191125"/>
            <a:ext cx="9144000" cy="59055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/>
              <a:t>An entry for (part of) a long file name in Windows 98</a:t>
            </a:r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743200"/>
            <a:ext cx="8001000" cy="171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0" y="2833688"/>
            <a:ext cx="99060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800">
                <a:latin typeface="Arial" charset="0"/>
              </a:rPr>
              <a:t>Bytes</a:t>
            </a: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3124200" y="4267200"/>
            <a:ext cx="1828800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Checksum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BF7D-950B-4276-B98E-E4CB85F2387F}" type="slidenum">
              <a:rPr lang="en-US"/>
              <a:pPr/>
              <a:t>43</a:t>
            </a:fld>
            <a:endParaRPr 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Windows 98 File System (3)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991100"/>
            <a:ext cx="9144000" cy="7620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2800"/>
              <a:t>An example of how a long name is stored in Windows 98</a:t>
            </a:r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" y="1695450"/>
            <a:ext cx="8181975" cy="256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4C66-9921-4E5B-A16C-785C08B5EDF1}" type="slidenum">
              <a:rPr lang="en-US"/>
              <a:pPr/>
              <a:t>44</a:t>
            </a:fld>
            <a:endParaRPr 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UNIX V7 File System (1)</a:t>
            </a:r>
            <a:endParaRPr lang="en-US" sz="400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638800"/>
            <a:ext cx="7772400" cy="457200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sz="2800"/>
              <a:t>A UNIX V7 directory entry</a:t>
            </a:r>
          </a:p>
        </p:txBody>
      </p:sp>
      <p:pic>
        <p:nvPicPr>
          <p:cNvPr id="40967" name="Picture 7" descr="C:\B\b4\JPG\foo\6-3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5413" y="1962150"/>
            <a:ext cx="6353175" cy="2933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D171-5A33-4772-BDFC-E163B715FAB0}" type="slidenum">
              <a:rPr lang="en-US"/>
              <a:pPr/>
              <a:t>45</a:t>
            </a:fld>
            <a:endParaRPr lang="en-US"/>
          </a:p>
        </p:txBody>
      </p:sp>
      <p:pic>
        <p:nvPicPr>
          <p:cNvPr id="5120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143000"/>
            <a:ext cx="80772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UNIX V7 File System (2)</a:t>
            </a:r>
            <a:endParaRPr lang="en-US" sz="400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24100" y="5791200"/>
            <a:ext cx="4114800" cy="8382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/>
              <a:t>A UNIX i-node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377E-4AA5-48F6-BDCA-1F33B1EAEE7D}" type="slidenum">
              <a:rPr lang="en-US"/>
              <a:pPr/>
              <a:t>46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/>
              <a:t>The UNIX V7 File System (3)</a:t>
            </a:r>
            <a:endParaRPr lang="en-US" sz="400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0"/>
            <a:ext cx="7772400" cy="381000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/>
              <a:t>The steps in looking up </a:t>
            </a:r>
            <a:r>
              <a:rPr lang="en-US" i="1"/>
              <a:t>/usr/ast/mbox</a:t>
            </a:r>
            <a:endParaRPr lang="en-US" sz="2800" i="1"/>
          </a:p>
        </p:txBody>
      </p:sp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066800"/>
            <a:ext cx="8001000" cy="462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42507-7474-45EF-A4F9-9D32777DF68A}" type="slidenum">
              <a:rPr lang="en-US"/>
              <a:pPr/>
              <a:t>5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/>
              <a:t>File Types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5100" y="6235700"/>
            <a:ext cx="5943600" cy="6223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(a) An executable file   (b) An archive</a:t>
            </a:r>
          </a:p>
        </p:txBody>
      </p:sp>
      <p:pic>
        <p:nvPicPr>
          <p:cNvPr id="7174" name="Picture 6" descr="C:\B\b4\JPG\foo\6-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4700" y="1282700"/>
            <a:ext cx="4911725" cy="4533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6B77-1E21-4343-A0E8-7083C6FD4327}" type="slidenum">
              <a:rPr lang="en-US"/>
              <a:pPr/>
              <a:t>6</a:t>
            </a:fld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Access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8534400" cy="5410200"/>
          </a:xfrm>
        </p:spPr>
        <p:txBody>
          <a:bodyPr/>
          <a:lstStyle/>
          <a:p>
            <a:r>
              <a:rPr lang="en-US"/>
              <a:t>Sequential access</a:t>
            </a:r>
          </a:p>
          <a:p>
            <a:pPr lvl="1"/>
            <a:r>
              <a:rPr lang="en-US"/>
              <a:t>read all bytes/records from the beginning</a:t>
            </a:r>
          </a:p>
          <a:p>
            <a:pPr lvl="1"/>
            <a:r>
              <a:rPr lang="en-US"/>
              <a:t>cannot jump around, could rewind or back up</a:t>
            </a:r>
          </a:p>
          <a:p>
            <a:pPr lvl="1"/>
            <a:r>
              <a:rPr lang="en-US"/>
              <a:t>convenient when medium was mag tape</a:t>
            </a:r>
          </a:p>
          <a:p>
            <a:r>
              <a:rPr lang="en-US"/>
              <a:t>Random access</a:t>
            </a:r>
          </a:p>
          <a:p>
            <a:pPr lvl="1"/>
            <a:r>
              <a:rPr lang="en-US"/>
              <a:t>bytes/records read in any order</a:t>
            </a:r>
          </a:p>
          <a:p>
            <a:pPr lvl="1"/>
            <a:r>
              <a:rPr lang="en-US"/>
              <a:t>essential for data base systems</a:t>
            </a:r>
          </a:p>
          <a:p>
            <a:pPr lvl="1"/>
            <a:r>
              <a:rPr lang="en-US"/>
              <a:t>read can be …</a:t>
            </a:r>
          </a:p>
          <a:p>
            <a:pPr lvl="2"/>
            <a:r>
              <a:rPr lang="en-US"/>
              <a:t>move file marker (seek), then read or …</a:t>
            </a:r>
          </a:p>
          <a:p>
            <a:pPr lvl="2"/>
            <a:r>
              <a:rPr lang="en-US"/>
              <a:t>read and then move file marker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4AF0-6458-46CE-8514-F462A0AC8E48}" type="slidenum">
              <a:rPr lang="en-US"/>
              <a:pPr/>
              <a:t>7</a:t>
            </a:fld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Attributes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6248400"/>
            <a:ext cx="7772400" cy="457200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sz="2800"/>
              <a:t>Possible file attributes</a:t>
            </a: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3050" y="1244600"/>
            <a:ext cx="5876925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CF18-C4A5-466C-8CC8-D9D5BB29D9A5}" type="slidenum">
              <a:rPr lang="en-US"/>
              <a:pPr/>
              <a:t>8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Operations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/>
          <a:p>
            <a:pPr marL="914400" lvl="1" indent="-457200">
              <a:buFontTx/>
              <a:buAutoNum type="arabicPeriod"/>
            </a:pPr>
            <a:r>
              <a:rPr lang="en-US" sz="3600"/>
              <a:t>Create</a:t>
            </a:r>
          </a:p>
          <a:p>
            <a:pPr marL="914400" lvl="1" indent="-457200">
              <a:buFontTx/>
              <a:buAutoNum type="arabicPeriod"/>
            </a:pPr>
            <a:r>
              <a:rPr lang="en-US" sz="3600"/>
              <a:t>Delete</a:t>
            </a:r>
          </a:p>
          <a:p>
            <a:pPr marL="914400" lvl="1" indent="-457200">
              <a:buFontTx/>
              <a:buAutoNum type="arabicPeriod"/>
            </a:pPr>
            <a:r>
              <a:rPr lang="en-US" sz="3600"/>
              <a:t>Open</a:t>
            </a:r>
          </a:p>
          <a:p>
            <a:pPr marL="914400" lvl="1" indent="-457200">
              <a:buFontTx/>
              <a:buAutoNum type="arabicPeriod"/>
            </a:pPr>
            <a:r>
              <a:rPr lang="en-US" sz="3600"/>
              <a:t>Close</a:t>
            </a:r>
          </a:p>
          <a:p>
            <a:pPr marL="914400" lvl="1" indent="-457200">
              <a:buFontTx/>
              <a:buAutoNum type="arabicPeriod"/>
            </a:pPr>
            <a:r>
              <a:rPr lang="en-US" sz="3600"/>
              <a:t>Read</a:t>
            </a:r>
          </a:p>
          <a:p>
            <a:pPr marL="914400" lvl="1" indent="-457200">
              <a:buFontTx/>
              <a:buAutoNum type="arabicPeriod"/>
            </a:pPr>
            <a:r>
              <a:rPr lang="en-US" sz="3600"/>
              <a:t>Write</a:t>
            </a:r>
          </a:p>
          <a:p>
            <a:pPr marL="914400" lvl="1" indent="-457200">
              <a:buFontTx/>
              <a:buAutoNum type="arabicPeriod"/>
            </a:pPr>
            <a:endParaRPr lang="en-US" sz="360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/>
          <a:p>
            <a:pPr marL="914400" lvl="1" indent="-457200">
              <a:buFontTx/>
              <a:buAutoNum type="arabicPeriod" startAt="7"/>
            </a:pPr>
            <a:r>
              <a:rPr lang="en-US" sz="3600"/>
              <a:t>Append</a:t>
            </a:r>
          </a:p>
          <a:p>
            <a:pPr marL="914400" lvl="1" indent="-457200">
              <a:buFontTx/>
              <a:buAutoNum type="arabicPeriod" startAt="7"/>
            </a:pPr>
            <a:r>
              <a:rPr lang="en-US" sz="3600"/>
              <a:t>Seek</a:t>
            </a:r>
          </a:p>
          <a:p>
            <a:pPr marL="914400" lvl="1" indent="-457200">
              <a:buFontTx/>
              <a:buAutoNum type="arabicPeriod" startAt="7"/>
            </a:pPr>
            <a:r>
              <a:rPr lang="en-US" sz="3600"/>
              <a:t>Get attributes</a:t>
            </a:r>
          </a:p>
          <a:p>
            <a:pPr marL="914400" lvl="1" indent="-457200">
              <a:buFontTx/>
              <a:buAutoNum type="arabicPeriod" startAt="7"/>
            </a:pPr>
            <a:r>
              <a:rPr lang="en-US" sz="3600"/>
              <a:t>Set Attributes</a:t>
            </a:r>
          </a:p>
          <a:p>
            <a:pPr marL="914400" lvl="1" indent="-457200">
              <a:buFontTx/>
              <a:buAutoNum type="arabicPeriod" startAt="7"/>
            </a:pPr>
            <a:r>
              <a:rPr lang="en-US" sz="3600"/>
              <a:t>Rename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F012D-A764-424E-94C9-77482F52AFBD}" type="slidenum">
              <a:rPr lang="en-US"/>
              <a:pPr/>
              <a:t>9</a:t>
            </a:fld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763000" cy="1143000"/>
          </a:xfrm>
        </p:spPr>
        <p:txBody>
          <a:bodyPr/>
          <a:lstStyle/>
          <a:p>
            <a:r>
              <a:rPr lang="en-US" sz="3200"/>
              <a:t>An Example Program Using File System Calls (1/2)</a:t>
            </a:r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2"/>
          <a:srcRect l="-542" t="-253" b="52657"/>
          <a:stretch>
            <a:fillRect/>
          </a:stretch>
        </p:blipFill>
        <p:spPr bwMode="auto">
          <a:xfrm>
            <a:off x="1219200" y="1371600"/>
            <a:ext cx="6934200" cy="469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2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951</Words>
  <Application>Microsoft PowerPoint</Application>
  <PresentationFormat>On-screen Show (4:3)</PresentationFormat>
  <Paragraphs>216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Times New Roman</vt:lpstr>
      <vt:lpstr>Arial</vt:lpstr>
      <vt:lpstr>Helvetica</vt:lpstr>
      <vt:lpstr>Tahoma</vt:lpstr>
      <vt:lpstr>Default Design</vt:lpstr>
      <vt:lpstr>File Systems</vt:lpstr>
      <vt:lpstr>Long-term Information Storage</vt:lpstr>
      <vt:lpstr>File Naming</vt:lpstr>
      <vt:lpstr>File Structure</vt:lpstr>
      <vt:lpstr>File Types</vt:lpstr>
      <vt:lpstr>File Access</vt:lpstr>
      <vt:lpstr>File Attributes</vt:lpstr>
      <vt:lpstr>File Operations</vt:lpstr>
      <vt:lpstr>An Example Program Using File System Calls (1/2)</vt:lpstr>
      <vt:lpstr>An Example Program Using File System Calls (2/2)</vt:lpstr>
      <vt:lpstr>Memory-Mapped Files</vt:lpstr>
      <vt:lpstr>Directories Single-Level Directory Systems</vt:lpstr>
      <vt:lpstr>Two-level Directory Systems</vt:lpstr>
      <vt:lpstr>Hierarchical Directory Systems</vt:lpstr>
      <vt:lpstr>Path Names</vt:lpstr>
      <vt:lpstr>Directory Operations</vt:lpstr>
      <vt:lpstr>File System Implementation</vt:lpstr>
      <vt:lpstr>Implementing Files (1)</vt:lpstr>
      <vt:lpstr>Implementing Files (2)</vt:lpstr>
      <vt:lpstr>Implementing Files (3)</vt:lpstr>
      <vt:lpstr>Implementing Files (4)</vt:lpstr>
      <vt:lpstr>Implementing Directories (1)</vt:lpstr>
      <vt:lpstr>Implementing Directories (2)</vt:lpstr>
      <vt:lpstr>Shared Files (1)</vt:lpstr>
      <vt:lpstr>Shared Files (2)</vt:lpstr>
      <vt:lpstr>Disk Space Management (1)</vt:lpstr>
      <vt:lpstr>Disk Space Management (2)</vt:lpstr>
      <vt:lpstr>Disk Space Management (3)</vt:lpstr>
      <vt:lpstr>Disk Space Management (4)</vt:lpstr>
      <vt:lpstr>File System Reliability (1)</vt:lpstr>
      <vt:lpstr>File System Reliability (2)</vt:lpstr>
      <vt:lpstr>File System Reliability (3)</vt:lpstr>
      <vt:lpstr>File System Performance (1)</vt:lpstr>
      <vt:lpstr>File System Performance (2)</vt:lpstr>
      <vt:lpstr>Log-Structured File Systems</vt:lpstr>
      <vt:lpstr>Example File Systems      CD-ROM File Systems</vt:lpstr>
      <vt:lpstr>The CP/M File System (1)</vt:lpstr>
      <vt:lpstr>The CP/M File System (2)</vt:lpstr>
      <vt:lpstr>The MS-DOS File System (1)</vt:lpstr>
      <vt:lpstr>The MS-DOS File System (2)</vt:lpstr>
      <vt:lpstr>The Windows 98 File System (1)</vt:lpstr>
      <vt:lpstr>The Windows 98 File System (2)</vt:lpstr>
      <vt:lpstr>The Windows 98 File System (3)</vt:lpstr>
      <vt:lpstr>The UNIX V7 File System (1)</vt:lpstr>
      <vt:lpstr>The UNIX V7 File System (2)</vt:lpstr>
      <vt:lpstr>The UNIX V7 File System (3)</vt:lpstr>
    </vt:vector>
  </TitlesOfParts>
  <Company>East Texas Data Service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Systems</dc:title>
  <dc:creator>Steve  Armstrong</dc:creator>
  <cp:lastModifiedBy>MEIT-17</cp:lastModifiedBy>
  <cp:revision>43</cp:revision>
  <cp:lastPrinted>2001-01-13T23:51:38Z</cp:lastPrinted>
  <dcterms:created xsi:type="dcterms:W3CDTF">2000-12-03T20:28:40Z</dcterms:created>
  <dcterms:modified xsi:type="dcterms:W3CDTF">2018-02-14T00:52:40Z</dcterms:modified>
</cp:coreProperties>
</file>