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sldIdLst>
    <p:sldId id="256" r:id="rId2"/>
    <p:sldId id="257" r:id="rId3"/>
    <p:sldId id="258" r:id="rId4"/>
    <p:sldId id="260" r:id="rId5"/>
    <p:sldId id="262" r:id="rId6"/>
    <p:sldId id="278" r:id="rId7"/>
    <p:sldId id="263" r:id="rId8"/>
    <p:sldId id="264" r:id="rId9"/>
    <p:sldId id="268" r:id="rId10"/>
    <p:sldId id="269" r:id="rId11"/>
    <p:sldId id="265" r:id="rId12"/>
    <p:sldId id="271" r:id="rId13"/>
    <p:sldId id="272" r:id="rId14"/>
    <p:sldId id="273" r:id="rId15"/>
    <p:sldId id="279" r:id="rId16"/>
    <p:sldId id="274" r:id="rId17"/>
    <p:sldId id="270" r:id="rId18"/>
    <p:sldId id="275" r:id="rId19"/>
    <p:sldId id="266" r:id="rId20"/>
    <p:sldId id="280" r:id="rId21"/>
    <p:sldId id="276" r:id="rId22"/>
    <p:sldId id="267" r:id="rId23"/>
    <p:sldId id="27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SimSun" pitchFamily="2" charset="-122"/>
        <a:cs typeface="+mn-cs"/>
      </a:defRPr>
    </a:lvl1pPr>
    <a:lvl2pPr marL="457200" algn="l" rtl="0" fontAlgn="base">
      <a:spcBef>
        <a:spcPct val="0"/>
      </a:spcBef>
      <a:spcAft>
        <a:spcPct val="0"/>
      </a:spcAft>
      <a:defRPr kern="1200">
        <a:solidFill>
          <a:schemeClr val="tx1"/>
        </a:solidFill>
        <a:latin typeface="Calibri" pitchFamily="34" charset="0"/>
        <a:ea typeface="SimSun" pitchFamily="2" charset="-122"/>
        <a:cs typeface="+mn-cs"/>
      </a:defRPr>
    </a:lvl2pPr>
    <a:lvl3pPr marL="914400" algn="l" rtl="0" fontAlgn="base">
      <a:spcBef>
        <a:spcPct val="0"/>
      </a:spcBef>
      <a:spcAft>
        <a:spcPct val="0"/>
      </a:spcAft>
      <a:defRPr kern="1200">
        <a:solidFill>
          <a:schemeClr val="tx1"/>
        </a:solidFill>
        <a:latin typeface="Calibri" pitchFamily="34" charset="0"/>
        <a:ea typeface="SimSun" pitchFamily="2" charset="-122"/>
        <a:cs typeface="+mn-cs"/>
      </a:defRPr>
    </a:lvl3pPr>
    <a:lvl4pPr marL="1371600" algn="l" rtl="0" fontAlgn="base">
      <a:spcBef>
        <a:spcPct val="0"/>
      </a:spcBef>
      <a:spcAft>
        <a:spcPct val="0"/>
      </a:spcAft>
      <a:defRPr kern="1200">
        <a:solidFill>
          <a:schemeClr val="tx1"/>
        </a:solidFill>
        <a:latin typeface="Calibri" pitchFamily="34" charset="0"/>
        <a:ea typeface="SimSun" pitchFamily="2" charset="-122"/>
        <a:cs typeface="+mn-cs"/>
      </a:defRPr>
    </a:lvl4pPr>
    <a:lvl5pPr marL="1828800" algn="l" rtl="0" fontAlgn="base">
      <a:spcBef>
        <a:spcPct val="0"/>
      </a:spcBef>
      <a:spcAft>
        <a:spcPct val="0"/>
      </a:spcAft>
      <a:defRPr kern="1200">
        <a:solidFill>
          <a:schemeClr val="tx1"/>
        </a:solidFill>
        <a:latin typeface="Calibri" pitchFamily="34" charset="0"/>
        <a:ea typeface="SimSun" pitchFamily="2" charset="-122"/>
        <a:cs typeface="+mn-cs"/>
      </a:defRPr>
    </a:lvl5pPr>
    <a:lvl6pPr marL="2286000" algn="l" defTabSz="914400" rtl="0" eaLnBrk="1" latinLnBrk="0" hangingPunct="1">
      <a:defRPr kern="1200">
        <a:solidFill>
          <a:schemeClr val="tx1"/>
        </a:solidFill>
        <a:latin typeface="Calibri" pitchFamily="34" charset="0"/>
        <a:ea typeface="SimSun" pitchFamily="2" charset="-122"/>
        <a:cs typeface="+mn-cs"/>
      </a:defRPr>
    </a:lvl6pPr>
    <a:lvl7pPr marL="2743200" algn="l" defTabSz="914400" rtl="0" eaLnBrk="1" latinLnBrk="0" hangingPunct="1">
      <a:defRPr kern="1200">
        <a:solidFill>
          <a:schemeClr val="tx1"/>
        </a:solidFill>
        <a:latin typeface="Calibri" pitchFamily="34" charset="0"/>
        <a:ea typeface="SimSun" pitchFamily="2" charset="-122"/>
        <a:cs typeface="+mn-cs"/>
      </a:defRPr>
    </a:lvl7pPr>
    <a:lvl8pPr marL="3200400" algn="l" defTabSz="914400" rtl="0" eaLnBrk="1" latinLnBrk="0" hangingPunct="1">
      <a:defRPr kern="1200">
        <a:solidFill>
          <a:schemeClr val="tx1"/>
        </a:solidFill>
        <a:latin typeface="Calibri" pitchFamily="34" charset="0"/>
        <a:ea typeface="SimSun" pitchFamily="2" charset="-122"/>
        <a:cs typeface="+mn-cs"/>
      </a:defRPr>
    </a:lvl8pPr>
    <a:lvl9pPr marL="3657600" algn="l" defTabSz="914400" rtl="0" eaLnBrk="1" latinLnBrk="0" hangingPunct="1">
      <a:defRPr kern="1200">
        <a:solidFill>
          <a:schemeClr val="tx1"/>
        </a:solidFill>
        <a:latin typeface="Calibri"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0" d="100"/>
          <a:sy n="70" d="100"/>
        </p:scale>
        <p:origin x="-1386" y="-6"/>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16E89EB-07D9-456F-B3A3-AE305FCE36A9}" type="datetime1">
              <a:rPr lang="en-US" altLang="en-US"/>
              <a:pPr/>
              <a:t>2/25/2019</a:t>
            </a:fld>
            <a:endParaRPr lang="en-US" altLang="en-US"/>
          </a:p>
        </p:txBody>
      </p:sp>
      <p:sp>
        <p:nvSpPr>
          <p:cNvPr id="2052" name="Slide Image Placeholder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053" name="Notes Placeholder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B184FDD-6146-413B-A460-BC26471FCED0}" type="slidenum">
              <a:rPr lang="en-US" altLang="en-US"/>
              <a:pPr/>
              <a:t>‹#›</a:t>
            </a:fld>
            <a:endParaRPr lang="en-US" altLang="en-US"/>
          </a:p>
        </p:txBody>
      </p:sp>
    </p:spTree>
    <p:extLst>
      <p:ext uri="{BB962C8B-B14F-4D97-AF65-F5344CB8AC3E}">
        <p14:creationId xmlns:p14="http://schemas.microsoft.com/office/powerpoint/2010/main" val="1873523923"/>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SimSun" pitchFamily="2" charset="-122"/>
        <a:cs typeface="+mn-cs"/>
      </a:defRPr>
    </a:lvl1pPr>
    <a:lvl2pPr marL="457200" algn="l" rtl="0" fontAlgn="base">
      <a:spcBef>
        <a:spcPct val="0"/>
      </a:spcBef>
      <a:spcAft>
        <a:spcPct val="0"/>
      </a:spcAft>
      <a:defRPr sz="1200" kern="1200">
        <a:solidFill>
          <a:schemeClr val="tx1"/>
        </a:solidFill>
        <a:latin typeface="+mn-lt"/>
        <a:ea typeface="SimSun" pitchFamily="2" charset="-122"/>
        <a:cs typeface="+mn-cs"/>
      </a:defRPr>
    </a:lvl2pPr>
    <a:lvl3pPr marL="914400" algn="l" rtl="0" fontAlgn="base">
      <a:spcBef>
        <a:spcPct val="0"/>
      </a:spcBef>
      <a:spcAft>
        <a:spcPct val="0"/>
      </a:spcAft>
      <a:defRPr sz="1200" kern="1200">
        <a:solidFill>
          <a:schemeClr val="tx1"/>
        </a:solidFill>
        <a:latin typeface="+mn-lt"/>
        <a:ea typeface="SimSun" pitchFamily="2" charset="-122"/>
        <a:cs typeface="+mn-cs"/>
      </a:defRPr>
    </a:lvl3pPr>
    <a:lvl4pPr marL="1371600" algn="l" rtl="0" fontAlgn="base">
      <a:spcBef>
        <a:spcPct val="0"/>
      </a:spcBef>
      <a:spcAft>
        <a:spcPct val="0"/>
      </a:spcAft>
      <a:defRPr sz="1200" kern="1200">
        <a:solidFill>
          <a:schemeClr val="tx1"/>
        </a:solidFill>
        <a:latin typeface="+mn-lt"/>
        <a:ea typeface="SimSun" pitchFamily="2" charset="-122"/>
        <a:cs typeface="+mn-cs"/>
      </a:defRPr>
    </a:lvl4pPr>
    <a:lvl5pPr marL="1828800" algn="l" rtl="0" fontAlgn="base">
      <a:spcBef>
        <a:spcPct val="0"/>
      </a:spcBef>
      <a:spcAft>
        <a:spcPct val="0"/>
      </a:spcAft>
      <a:defRPr sz="1200" kern="1200">
        <a:solidFill>
          <a:schemeClr val="tx1"/>
        </a:solidFill>
        <a:latin typeface="+mn-lt"/>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ChangeArrowheads="1"/>
          </p:cNvSpPr>
          <p:nvPr>
            <p:ph type="sldImg" idx="4294967295"/>
          </p:nvPr>
        </p:nvSpPr>
        <p:spPr>
          <a:ln>
            <a:miter lim="800000"/>
          </a:ln>
        </p:spPr>
      </p:sp>
      <p:sp>
        <p:nvSpPr>
          <p:cNvPr id="5122" name="Notes Placeholder 2"/>
          <p:cNvSpPr>
            <a:spLocks noGrp="1" noChangeArrowheads="1"/>
          </p:cNvSpPr>
          <p:nvPr>
            <p:ph type="body" idx="4294967295"/>
          </p:nvPr>
        </p:nvSpPr>
        <p:spPr/>
        <p:txBody>
          <a:bodyPr/>
          <a:lstStyle/>
          <a:p>
            <a:endParaRPr lang="en-US" altLang="en-US" smtClean="0"/>
          </a:p>
        </p:txBody>
      </p:sp>
      <p:sp>
        <p:nvSpPr>
          <p:cNvPr id="512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0A57E7-510A-47DC-8D9F-CE6E489E2146}" type="slidenum">
              <a:rPr lang="en-US" altLang="en-US"/>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ChangeArrowheads="1"/>
          </p:cNvSpPr>
          <p:nvPr>
            <p:ph type="sldImg" idx="4294967295"/>
          </p:nvPr>
        </p:nvSpPr>
        <p:spPr>
          <a:ln>
            <a:miter lim="800000"/>
          </a:ln>
        </p:spPr>
      </p:sp>
      <p:sp>
        <p:nvSpPr>
          <p:cNvPr id="34818" name="Notes Placeholder 2"/>
          <p:cNvSpPr>
            <a:spLocks noGrp="1" noChangeArrowheads="1"/>
          </p:cNvSpPr>
          <p:nvPr>
            <p:ph type="body" idx="4294967295"/>
          </p:nvPr>
        </p:nvSpPr>
        <p:spPr/>
        <p:txBody>
          <a:bodyPr/>
          <a:lstStyle/>
          <a:p>
            <a:endParaRPr lang="en-US" altLang="en-US" smtClean="0"/>
          </a:p>
        </p:txBody>
      </p:sp>
      <p:sp>
        <p:nvSpPr>
          <p:cNvPr id="348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E49115-9964-4E45-9F2E-614D486F1640}" type="slidenum">
              <a:rPr lang="en-US" altLang="en-US"/>
              <a:pPr/>
              <a:t>22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ChangeArrowheads="1"/>
          </p:cNvSpPr>
          <p:nvPr>
            <p:ph type="sldImg" idx="4294967295"/>
          </p:nvPr>
        </p:nvSpPr>
        <p:spPr>
          <a:ln>
            <a:miter lim="800000"/>
          </a:ln>
        </p:spPr>
      </p:sp>
      <p:sp>
        <p:nvSpPr>
          <p:cNvPr id="36866" name="Notes Placeholder 2"/>
          <p:cNvSpPr>
            <a:spLocks noGrp="1" noChangeArrowheads="1"/>
          </p:cNvSpPr>
          <p:nvPr>
            <p:ph type="body" idx="4294967295"/>
          </p:nvPr>
        </p:nvSpPr>
        <p:spPr/>
        <p:txBody>
          <a:bodyPr/>
          <a:lstStyle/>
          <a:p>
            <a:endParaRPr lang="en-US" altLang="en-US" smtClean="0"/>
          </a:p>
        </p:txBody>
      </p:sp>
      <p:sp>
        <p:nvSpPr>
          <p:cNvPr id="3686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24B5DE-EA44-4F4D-8A47-2D126C1C50FB}" type="slidenum">
              <a:rPr lang="en-US" altLang="en-US"/>
              <a:pPr/>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p:cNvSpPr>
          <p:nvPr>
            <p:ph type="sldImg" idx="4294967295"/>
          </p:nvPr>
        </p:nvSpPr>
        <p:spPr>
          <a:ln>
            <a:miter lim="800000"/>
          </a:ln>
        </p:spPr>
      </p:sp>
      <p:sp>
        <p:nvSpPr>
          <p:cNvPr id="7170" name="Notes Placeholder 2"/>
          <p:cNvSpPr>
            <a:spLocks noGrp="1" noChangeArrowheads="1"/>
          </p:cNvSpPr>
          <p:nvPr>
            <p:ph type="body" idx="4294967295"/>
          </p:nvPr>
        </p:nvSpPr>
        <p:spPr/>
        <p:txBody>
          <a:bodyPr/>
          <a:lstStyle/>
          <a:p>
            <a:endParaRPr lang="en-US" altLang="en-US" smtClean="0"/>
          </a:p>
        </p:txBody>
      </p:sp>
      <p:sp>
        <p:nvSpPr>
          <p:cNvPr id="7171"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1D618E-3BB8-48E9-BA18-8AB37A9DDF02}" type="slidenum">
              <a:rPr lang="en-US" altLang="en-US"/>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ChangeArrowheads="1"/>
          </p:cNvSpPr>
          <p:nvPr>
            <p:ph type="sldImg" idx="4294967295"/>
          </p:nvPr>
        </p:nvSpPr>
        <p:spPr>
          <a:ln>
            <a:miter lim="800000"/>
          </a:ln>
        </p:spPr>
      </p:sp>
      <p:sp>
        <p:nvSpPr>
          <p:cNvPr id="12290" name="Notes Placeholder 2"/>
          <p:cNvSpPr>
            <a:spLocks noGrp="1" noChangeArrowheads="1"/>
          </p:cNvSpPr>
          <p:nvPr>
            <p:ph type="body" idx="4294967295"/>
          </p:nvPr>
        </p:nvSpPr>
        <p:spPr/>
        <p:txBody>
          <a:bodyPr/>
          <a:lstStyle/>
          <a:p>
            <a:endParaRPr lang="en-US" altLang="en-US" smtClean="0"/>
          </a:p>
        </p:txBody>
      </p:sp>
      <p:sp>
        <p:nvSpPr>
          <p:cNvPr id="12291"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BE1A9C-EAA0-445A-8493-5DCEC6BFCB69}" type="slidenum">
              <a:rPr lang="en-US" altLang="en-US"/>
              <a:pPr/>
              <a:t>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p:cNvSpPr>
          <p:nvPr>
            <p:ph type="sldImg" idx="4294967295"/>
          </p:nvPr>
        </p:nvSpPr>
        <p:spPr>
          <a:ln>
            <a:miter lim="800000"/>
          </a:ln>
        </p:spPr>
      </p:sp>
      <p:sp>
        <p:nvSpPr>
          <p:cNvPr id="15362" name="Notes Placeholder 2"/>
          <p:cNvSpPr>
            <a:spLocks noGrp="1" noChangeArrowheads="1"/>
          </p:cNvSpPr>
          <p:nvPr>
            <p:ph type="body" idx="4294967295"/>
          </p:nvPr>
        </p:nvSpPr>
        <p:spPr/>
        <p:txBody>
          <a:bodyPr/>
          <a:lstStyle/>
          <a:p>
            <a:endParaRPr lang="en-US" altLang="en-US" smtClean="0"/>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23F7B2-E8AC-48A6-A035-2BE0DCA0DB77}" type="slidenum">
              <a:rPr lang="en-US" altLang="en-US"/>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ChangeArrowheads="1"/>
          </p:cNvSpPr>
          <p:nvPr>
            <p:ph type="sldImg" idx="4294967295"/>
          </p:nvPr>
        </p:nvSpPr>
        <p:spPr>
          <a:ln>
            <a:miter lim="800000"/>
          </a:ln>
        </p:spPr>
      </p:sp>
      <p:sp>
        <p:nvSpPr>
          <p:cNvPr id="17410" name="Notes Placeholder 2"/>
          <p:cNvSpPr>
            <a:spLocks noGrp="1" noChangeArrowheads="1"/>
          </p:cNvSpPr>
          <p:nvPr>
            <p:ph type="body" idx="4294967295"/>
          </p:nvPr>
        </p:nvSpPr>
        <p:spPr/>
        <p:txBody>
          <a:bodyPr/>
          <a:lstStyle/>
          <a:p>
            <a:endParaRPr lang="en-US" altLang="en-US" smtClean="0"/>
          </a:p>
        </p:txBody>
      </p:sp>
      <p:sp>
        <p:nvSpPr>
          <p:cNvPr id="17411"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3545DC-CC26-4D4D-9239-D5FDC6D89223}" type="slidenum">
              <a:rPr lang="en-US" altLang="en-US"/>
              <a:pPr/>
              <a:t>10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ChangeArrowheads="1"/>
          </p:cNvSpPr>
          <p:nvPr>
            <p:ph type="sldImg" idx="4294967295"/>
          </p:nvPr>
        </p:nvSpPr>
        <p:spPr>
          <a:ln>
            <a:miter lim="800000"/>
          </a:ln>
        </p:spPr>
      </p:sp>
      <p:sp>
        <p:nvSpPr>
          <p:cNvPr id="24578" name="Notes Placeholder 2"/>
          <p:cNvSpPr>
            <a:spLocks noGrp="1" noChangeArrowheads="1"/>
          </p:cNvSpPr>
          <p:nvPr>
            <p:ph type="body" idx="4294967295"/>
          </p:nvPr>
        </p:nvSpPr>
        <p:spPr/>
        <p:txBody>
          <a:bodyPr/>
          <a:lstStyle/>
          <a:p>
            <a:endParaRPr lang="en-US" altLang="en-US" smtClean="0"/>
          </a:p>
        </p:txBody>
      </p:sp>
      <p:sp>
        <p:nvSpPr>
          <p:cNvPr id="2457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4004D17-0AA6-4214-8B53-DF37D72F5BE9}" type="slidenum">
              <a:rPr lang="en-US" altLang="en-US"/>
              <a:pPr/>
              <a:t>16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ChangeArrowheads="1"/>
          </p:cNvSpPr>
          <p:nvPr>
            <p:ph type="sldImg" idx="4294967295"/>
          </p:nvPr>
        </p:nvSpPr>
        <p:spPr>
          <a:ln>
            <a:miter lim="800000"/>
          </a:ln>
        </p:spPr>
      </p:sp>
      <p:sp>
        <p:nvSpPr>
          <p:cNvPr id="28674" name="Notes Placeholder 2"/>
          <p:cNvSpPr>
            <a:spLocks noGrp="1" noChangeArrowheads="1"/>
          </p:cNvSpPr>
          <p:nvPr>
            <p:ph type="body" idx="4294967295"/>
          </p:nvPr>
        </p:nvSpPr>
        <p:spPr/>
        <p:txBody>
          <a:bodyPr/>
          <a:lstStyle/>
          <a:p>
            <a:endParaRPr lang="en-US" altLang="en-US" smtClean="0"/>
          </a:p>
        </p:txBody>
      </p:sp>
      <p:sp>
        <p:nvSpPr>
          <p:cNvPr id="2867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D549CC3-F3B1-4A81-B9D3-E614BD78FB90}" type="slidenum">
              <a:rPr lang="en-US" altLang="en-US"/>
              <a:pPr/>
              <a:t>19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ChangeArrowheads="1"/>
          </p:cNvSpPr>
          <p:nvPr>
            <p:ph type="sldImg" idx="4294967295"/>
          </p:nvPr>
        </p:nvSpPr>
        <p:spPr>
          <a:ln>
            <a:miter lim="800000"/>
          </a:ln>
        </p:spPr>
      </p:sp>
      <p:sp>
        <p:nvSpPr>
          <p:cNvPr id="30722" name="Notes Placeholder 2"/>
          <p:cNvSpPr>
            <a:spLocks noGrp="1" noChangeArrowheads="1"/>
          </p:cNvSpPr>
          <p:nvPr>
            <p:ph type="body" idx="4294967295"/>
          </p:nvPr>
        </p:nvSpPr>
        <p:spPr/>
        <p:txBody>
          <a:bodyPr/>
          <a:lstStyle/>
          <a:p>
            <a:endParaRPr lang="en-US" altLang="en-US" smtClean="0"/>
          </a:p>
        </p:txBody>
      </p:sp>
      <p:sp>
        <p:nvSpPr>
          <p:cNvPr id="3072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2610421-F9EF-4831-9089-DB3C4DEA3015}" type="slidenum">
              <a:rPr lang="en-US" altLang="en-US"/>
              <a:pPr/>
              <a:t>20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ChangeArrowheads="1"/>
          </p:cNvSpPr>
          <p:nvPr>
            <p:ph type="sldImg" idx="4294967295"/>
          </p:nvPr>
        </p:nvSpPr>
        <p:spPr>
          <a:ln>
            <a:miter lim="800000"/>
          </a:ln>
        </p:spPr>
      </p:sp>
      <p:sp>
        <p:nvSpPr>
          <p:cNvPr id="32770" name="Notes Placeholder 2"/>
          <p:cNvSpPr>
            <a:spLocks noGrp="1" noChangeArrowheads="1"/>
          </p:cNvSpPr>
          <p:nvPr>
            <p:ph type="body" idx="4294967295"/>
          </p:nvPr>
        </p:nvSpPr>
        <p:spPr/>
        <p:txBody>
          <a:bodyPr/>
          <a:lstStyle/>
          <a:p>
            <a:endParaRPr lang="en-US" altLang="en-US" smtClean="0"/>
          </a:p>
        </p:txBody>
      </p:sp>
      <p:sp>
        <p:nvSpPr>
          <p:cNvPr id="32771"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5FCF6EA-4DCD-4E25-B57F-48357CBE452B}" type="slidenum">
              <a:rPr lang="en-US" altLang="en-US"/>
              <a:pPr/>
              <a:t>21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smtClean="0"/>
              <a:t>Click to edit Master title style</a:t>
            </a:r>
            <a:endParaRPr lang="en-US"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smtClean="0"/>
              <a:t>Click to edit Master subtitle style</a:t>
            </a:r>
            <a:endParaRPr lang="en-US" noProof="1"/>
          </a:p>
        </p:txBody>
      </p:sp>
      <p:sp>
        <p:nvSpPr>
          <p:cNvPr id="4"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7B778EE-D299-4E47-A0C7-BD8AAB5E2F79}" type="slidenum">
              <a:rPr lang="en-US" altLang="en-US"/>
              <a:pPr/>
              <a:t>‹#›</a:t>
            </a:fld>
            <a:endParaRPr lang="en-US" altLang="en-US"/>
          </a:p>
        </p:txBody>
      </p:sp>
    </p:spTree>
    <p:extLst>
      <p:ext uri="{BB962C8B-B14F-4D97-AF65-F5344CB8AC3E}">
        <p14:creationId xmlns:p14="http://schemas.microsoft.com/office/powerpoint/2010/main" val="56682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543E64-7900-4C81-900F-8962194BBA3D}" type="slidenum">
              <a:rPr lang="en-US" altLang="en-US"/>
              <a:pPr/>
              <a:t>‹#›</a:t>
            </a:fld>
            <a:endParaRPr lang="en-US" altLang="en-US"/>
          </a:p>
        </p:txBody>
      </p:sp>
    </p:spTree>
    <p:extLst>
      <p:ext uri="{BB962C8B-B14F-4D97-AF65-F5344CB8AC3E}">
        <p14:creationId xmlns:p14="http://schemas.microsoft.com/office/powerpoint/2010/main" val="343613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2C357C1-BAA3-428D-B065-D00F6004BAB3}" type="slidenum">
              <a:rPr lang="en-US" altLang="en-US"/>
              <a:pPr/>
              <a:t>‹#›</a:t>
            </a:fld>
            <a:endParaRPr lang="en-US" altLang="en-US"/>
          </a:p>
        </p:txBody>
      </p:sp>
    </p:spTree>
    <p:extLst>
      <p:ext uri="{BB962C8B-B14F-4D97-AF65-F5344CB8AC3E}">
        <p14:creationId xmlns:p14="http://schemas.microsoft.com/office/powerpoint/2010/main" val="190562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18A97BA-DE09-46C5-808E-FE1E77481657}" type="slidenum">
              <a:rPr lang="en-US" altLang="en-US"/>
              <a:pPr/>
              <a:t>‹#›</a:t>
            </a:fld>
            <a:endParaRPr lang="en-US" altLang="en-US"/>
          </a:p>
        </p:txBody>
      </p:sp>
    </p:spTree>
    <p:extLst>
      <p:ext uri="{BB962C8B-B14F-4D97-AF65-F5344CB8AC3E}">
        <p14:creationId xmlns:p14="http://schemas.microsoft.com/office/powerpoint/2010/main" val="428641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smtClean="0"/>
              <a:t>Click to edit Master text styles</a:t>
            </a:r>
          </a:p>
        </p:txBody>
      </p:sp>
      <p:sp>
        <p:nvSpPr>
          <p:cNvPr id="4"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F6792C4-E949-41C2-A72F-DD53B7C671E7}" type="slidenum">
              <a:rPr lang="en-US" altLang="en-US"/>
              <a:pPr/>
              <a:t>‹#›</a:t>
            </a:fld>
            <a:endParaRPr lang="en-US" altLang="en-US"/>
          </a:p>
        </p:txBody>
      </p:sp>
    </p:spTree>
    <p:extLst>
      <p:ext uri="{BB962C8B-B14F-4D97-AF65-F5344CB8AC3E}">
        <p14:creationId xmlns:p14="http://schemas.microsoft.com/office/powerpoint/2010/main" val="225679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0274B764-3AA8-4F33-97B1-AA7E687FEAF9}" type="slidenum">
              <a:rPr lang="en-US" altLang="en-US"/>
              <a:pPr/>
              <a:t>‹#›</a:t>
            </a:fld>
            <a:endParaRPr lang="en-US" altLang="en-US"/>
          </a:p>
        </p:txBody>
      </p:sp>
    </p:spTree>
    <p:extLst>
      <p:ext uri="{BB962C8B-B14F-4D97-AF65-F5344CB8AC3E}">
        <p14:creationId xmlns:p14="http://schemas.microsoft.com/office/powerpoint/2010/main" val="43350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7"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2F1C7347-7A49-414F-9352-04DACACEBC36}" type="slidenum">
              <a:rPr lang="en-US" altLang="en-US"/>
              <a:pPr/>
              <a:t>‹#›</a:t>
            </a:fld>
            <a:endParaRPr lang="en-US" altLang="en-US"/>
          </a:p>
        </p:txBody>
      </p:sp>
    </p:spTree>
    <p:extLst>
      <p:ext uri="{BB962C8B-B14F-4D97-AF65-F5344CB8AC3E}">
        <p14:creationId xmlns:p14="http://schemas.microsoft.com/office/powerpoint/2010/main" val="129838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8CA31EBB-D3D0-4BBB-8CA6-1CD774829CD4}" type="slidenum">
              <a:rPr lang="en-US" altLang="en-US"/>
              <a:pPr/>
              <a:t>‹#›</a:t>
            </a:fld>
            <a:endParaRPr lang="en-US" altLang="en-US"/>
          </a:p>
        </p:txBody>
      </p:sp>
    </p:spTree>
    <p:extLst>
      <p:ext uri="{BB962C8B-B14F-4D97-AF65-F5344CB8AC3E}">
        <p14:creationId xmlns:p14="http://schemas.microsoft.com/office/powerpoint/2010/main" val="424863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EBE6C4E0-CC7C-4191-9B95-FE164C10BCA0}" type="slidenum">
              <a:rPr lang="en-US" altLang="en-US"/>
              <a:pPr/>
              <a:t>‹#›</a:t>
            </a:fld>
            <a:endParaRPr lang="en-US" altLang="en-US"/>
          </a:p>
        </p:txBody>
      </p:sp>
    </p:spTree>
    <p:extLst>
      <p:ext uri="{BB962C8B-B14F-4D97-AF65-F5344CB8AC3E}">
        <p14:creationId xmlns:p14="http://schemas.microsoft.com/office/powerpoint/2010/main" val="342340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smtClean="0"/>
              <a:t>Click to edit Master title style</a:t>
            </a:r>
            <a:endParaRPr lang="en-US"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E43CDB50-F520-492C-AF60-CE4D88D371A1}" type="slidenum">
              <a:rPr lang="en-US" altLang="en-US"/>
              <a:pPr/>
              <a:t>‹#›</a:t>
            </a:fld>
            <a:endParaRPr lang="en-US" altLang="en-US"/>
          </a:p>
        </p:txBody>
      </p:sp>
    </p:spTree>
    <p:extLst>
      <p:ext uri="{BB962C8B-B14F-4D97-AF65-F5344CB8AC3E}">
        <p14:creationId xmlns:p14="http://schemas.microsoft.com/office/powerpoint/2010/main" val="3261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Date Placeholder 3"/>
          <p:cNvSpPr>
            <a:spLocks noGrp="1"/>
          </p:cNvSpPr>
          <p:nvPr>
            <p:ph type="dt" sz="half" idx="10"/>
          </p:nvPr>
        </p:nvSpPr>
        <p:spPr/>
        <p:txBody>
          <a:bodyPr/>
          <a:lstStyle>
            <a:lvl1pPr>
              <a:defRPr/>
            </a:lvl1pPr>
          </a:lstStyle>
          <a:p>
            <a:fld id="{75D8A055-087F-4864-AB01-F35CC2F3C2E0}" type="datetime1">
              <a:rPr lang="en-US" altLang="en-US"/>
              <a:pPr/>
              <a:t>2/25/2019</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5B58617B-8087-4EE2-9E83-98CFA93EB7EA}" type="slidenum">
              <a:rPr lang="en-US" altLang="en-US"/>
              <a:pPr/>
              <a:t>‹#›</a:t>
            </a:fld>
            <a:endParaRPr lang="en-US" altLang="en-US"/>
          </a:p>
        </p:txBody>
      </p:sp>
    </p:spTree>
    <p:extLst>
      <p:ext uri="{BB962C8B-B14F-4D97-AF65-F5344CB8AC3E}">
        <p14:creationId xmlns:p14="http://schemas.microsoft.com/office/powerpoint/2010/main" val="137766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75D8A055-087F-4864-AB01-F35CC2F3C2E0}" type="datetime1">
              <a:rPr lang="en-US" altLang="en-US"/>
              <a:pPr/>
              <a:t>2/25/2019</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00C61CA-4E13-4BD0-9293-012EBA61B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SimSun" pitchFamily="2" charset="-122"/>
          <a:cs typeface="+mj-cs"/>
        </a:defRPr>
      </a:lvl1pPr>
      <a:lvl2pPr algn="ctr" rtl="0" fontAlgn="base">
        <a:spcBef>
          <a:spcPct val="0"/>
        </a:spcBef>
        <a:spcAft>
          <a:spcPct val="0"/>
        </a:spcAft>
        <a:defRPr sz="4400">
          <a:solidFill>
            <a:schemeClr val="tx1"/>
          </a:solidFill>
          <a:latin typeface="Calibri" pitchFamily="34" charset="0"/>
          <a:ea typeface="SimSun" pitchFamily="2" charset="-122"/>
        </a:defRPr>
      </a:lvl2pPr>
      <a:lvl3pPr algn="ctr" rtl="0" fontAlgn="base">
        <a:spcBef>
          <a:spcPct val="0"/>
        </a:spcBef>
        <a:spcAft>
          <a:spcPct val="0"/>
        </a:spcAft>
        <a:defRPr sz="4400">
          <a:solidFill>
            <a:schemeClr val="tx1"/>
          </a:solidFill>
          <a:latin typeface="Calibri" pitchFamily="34" charset="0"/>
          <a:ea typeface="SimSun" pitchFamily="2" charset="-122"/>
        </a:defRPr>
      </a:lvl3pPr>
      <a:lvl4pPr algn="ctr" rtl="0" fontAlgn="base">
        <a:spcBef>
          <a:spcPct val="0"/>
        </a:spcBef>
        <a:spcAft>
          <a:spcPct val="0"/>
        </a:spcAft>
        <a:defRPr sz="4400">
          <a:solidFill>
            <a:schemeClr val="tx1"/>
          </a:solidFill>
          <a:latin typeface="Calibri" pitchFamily="34" charset="0"/>
          <a:ea typeface="SimSun" pitchFamily="2" charset="-122"/>
        </a:defRPr>
      </a:lvl4pPr>
      <a:lvl5pPr algn="ctr" rtl="0" fontAlgn="base">
        <a:spcBef>
          <a:spcPct val="0"/>
        </a:spcBef>
        <a:spcAft>
          <a:spcPct val="0"/>
        </a:spcAft>
        <a:defRPr sz="4400">
          <a:solidFill>
            <a:schemeClr val="tx1"/>
          </a:solidFill>
          <a:latin typeface="Calibri" pitchFamily="34" charset="0"/>
          <a:ea typeface="SimSun" pitchFamily="2" charset="-122"/>
        </a:defRPr>
      </a:lvl5pPr>
      <a:lvl6pPr marL="457200" algn="ctr" rtl="0" fontAlgn="base">
        <a:spcBef>
          <a:spcPct val="0"/>
        </a:spcBef>
        <a:spcAft>
          <a:spcPct val="0"/>
        </a:spcAft>
        <a:defRPr sz="4400">
          <a:solidFill>
            <a:schemeClr val="tx1"/>
          </a:solidFill>
          <a:latin typeface="Calibri" pitchFamily="34" charset="0"/>
          <a:ea typeface="SimSun" pitchFamily="2" charset="-122"/>
        </a:defRPr>
      </a:lvl6pPr>
      <a:lvl7pPr marL="914400" algn="ctr" rtl="0" fontAlgn="base">
        <a:spcBef>
          <a:spcPct val="0"/>
        </a:spcBef>
        <a:spcAft>
          <a:spcPct val="0"/>
        </a:spcAft>
        <a:defRPr sz="4400">
          <a:solidFill>
            <a:schemeClr val="tx1"/>
          </a:solidFill>
          <a:latin typeface="Calibri" pitchFamily="34" charset="0"/>
          <a:ea typeface="SimSun" pitchFamily="2" charset="-122"/>
        </a:defRPr>
      </a:lvl7pPr>
      <a:lvl8pPr marL="1371600" algn="ctr" rtl="0" fontAlgn="base">
        <a:spcBef>
          <a:spcPct val="0"/>
        </a:spcBef>
        <a:spcAft>
          <a:spcPct val="0"/>
        </a:spcAft>
        <a:defRPr sz="4400">
          <a:solidFill>
            <a:schemeClr val="tx1"/>
          </a:solidFill>
          <a:latin typeface="Calibri" pitchFamily="34" charset="0"/>
          <a:ea typeface="SimSun" pitchFamily="2" charset="-122"/>
        </a:defRPr>
      </a:lvl8pPr>
      <a:lvl9pPr marL="1828800" algn="ctr" rtl="0" fontAlgn="base">
        <a:spcBef>
          <a:spcPct val="0"/>
        </a:spcBef>
        <a:spcAft>
          <a:spcPct val="0"/>
        </a:spcAft>
        <a:defRPr sz="4400">
          <a:solidFill>
            <a:schemeClr val="tx1"/>
          </a:solidFill>
          <a:latin typeface="Calibri" pitchFamily="34" charset="0"/>
          <a:ea typeface="SimSun"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SimSun" pitchFamily="2" charset="-122"/>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SimSun" pitchFamily="2" charset="-122"/>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SimSun" pitchFamily="2" charset="-122"/>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SimSun" pitchFamily="2" charset="-122"/>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sz="4000" smtClean="0"/>
              <a:t>Data Analytics Lifecycle</a:t>
            </a:r>
            <a:br>
              <a:rPr lang="en-US" altLang="en-US" sz="4000" smtClean="0"/>
            </a:br>
            <a:r>
              <a:rPr lang="en-US" altLang="en-US" sz="4000" smtClean="0"/>
              <a:t/>
            </a:r>
            <a:br>
              <a:rPr lang="en-US" altLang="en-US" sz="4000" smtClean="0"/>
            </a:br>
            <a:endParaRPr lang="en-US" altLang="en-US" sz="4000" smtClean="0"/>
          </a:p>
        </p:txBody>
      </p:sp>
      <p:sp>
        <p:nvSpPr>
          <p:cNvPr id="3" name="Subtitle 2"/>
          <p:cNvSpPr>
            <a:spLocks noGrp="1"/>
          </p:cNvSpPr>
          <p:nvPr>
            <p:ph type="subTitle" idx="1"/>
          </p:nvPr>
        </p:nvSpPr>
        <p:spPr/>
        <p:txBody>
          <a:bodyPr>
            <a:normAutofit/>
          </a:bodyPr>
          <a:lstStyle/>
          <a:p>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noChangeArrowheads="1"/>
          </p:cNvSpPr>
          <p:nvPr>
            <p:ph type="title"/>
          </p:nvPr>
        </p:nvSpPr>
        <p:spPr>
          <a:xfrm>
            <a:off x="457200" y="274638"/>
            <a:ext cx="8229600" cy="563562"/>
          </a:xfrm>
        </p:spPr>
        <p:txBody>
          <a:bodyPr/>
          <a:lstStyle/>
          <a:p>
            <a:r>
              <a:rPr lang="en-US" altLang="en-US" sz="3200" b="1" smtClean="0"/>
              <a:t>Phase 1— Discovery:</a:t>
            </a:r>
            <a:endParaRPr lang="en-US" altLang="en-US" sz="3200" smtClean="0"/>
          </a:p>
        </p:txBody>
      </p:sp>
      <p:sp>
        <p:nvSpPr>
          <p:cNvPr id="3" name="Content Placeholder 2"/>
          <p:cNvSpPr>
            <a:spLocks noGrp="1"/>
          </p:cNvSpPr>
          <p:nvPr>
            <p:ph idx="1"/>
          </p:nvPr>
        </p:nvSpPr>
        <p:spPr>
          <a:xfrm>
            <a:off x="457200" y="914400"/>
            <a:ext cx="8229600" cy="5562600"/>
          </a:xfrm>
        </p:spPr>
        <p:txBody>
          <a:bodyPr>
            <a:normAutofit lnSpcReduction="10000"/>
          </a:bodyPr>
          <a:lstStyle/>
          <a:p>
            <a:pPr algn="just">
              <a:lnSpc>
                <a:spcPct val="80000"/>
              </a:lnSpc>
            </a:pPr>
            <a:r>
              <a:rPr lang="en-US" altLang="en-US" sz="2300" b="1" smtClean="0"/>
              <a:t>Evaluate the data structures and tools needed: </a:t>
            </a:r>
            <a:r>
              <a:rPr lang="en-US" altLang="en-US" sz="2300" smtClean="0"/>
              <a:t>The data type and structure dictate which tools the team can use to analyze the data. </a:t>
            </a:r>
          </a:p>
          <a:p>
            <a:pPr algn="just">
              <a:lnSpc>
                <a:spcPct val="80000"/>
              </a:lnSpc>
            </a:pPr>
            <a:endParaRPr lang="en-US" altLang="en-US" sz="2300" smtClean="0"/>
          </a:p>
          <a:p>
            <a:pPr algn="just">
              <a:lnSpc>
                <a:spcPct val="80000"/>
              </a:lnSpc>
            </a:pPr>
            <a:r>
              <a:rPr lang="en-US" altLang="en-US" sz="2300" b="1" smtClean="0"/>
              <a:t>Scope the sort of data infrastructure needed for this type of problem: </a:t>
            </a:r>
            <a:r>
              <a:rPr lang="en-US" altLang="en-US" sz="2300" smtClean="0"/>
              <a:t>In addition to the tools needed, the data influences the kind of infrastructure that's required, such as disk storage and network capacity.</a:t>
            </a:r>
          </a:p>
          <a:p>
            <a:pPr algn="just">
              <a:lnSpc>
                <a:spcPct val="80000"/>
              </a:lnSpc>
            </a:pPr>
            <a:endParaRPr lang="en-US" altLang="en-US" sz="2300" smtClean="0"/>
          </a:p>
          <a:p>
            <a:pPr algn="just">
              <a:lnSpc>
                <a:spcPct val="80000"/>
              </a:lnSpc>
            </a:pPr>
            <a:r>
              <a:rPr lang="en-US" altLang="en-US" sz="2300" smtClean="0"/>
              <a:t>Unlike many traditional stage-gate processes, in which the team can advance only when specific criteria are met, the Data Analytics Lifecycle is intended to accommodate more ambiguity. </a:t>
            </a:r>
          </a:p>
          <a:p>
            <a:pPr algn="just">
              <a:lnSpc>
                <a:spcPct val="80000"/>
              </a:lnSpc>
            </a:pPr>
            <a:endParaRPr lang="en-US" altLang="en-US" sz="2300" smtClean="0"/>
          </a:p>
          <a:p>
            <a:pPr algn="just">
              <a:lnSpc>
                <a:spcPct val="80000"/>
              </a:lnSpc>
            </a:pPr>
            <a:r>
              <a:rPr lang="en-US" altLang="en-US" sz="2300" smtClean="0"/>
              <a:t>For each phase of the process, it is recommended to pass certain checkpoints as a way of gauging whether the team is ready to move to the next phase of the Data Analytics Lifecycle.</a:t>
            </a:r>
          </a:p>
          <a:p>
            <a:pPr algn="just">
              <a:lnSpc>
                <a:spcPct val="80000"/>
              </a:lnSpc>
            </a:pPr>
            <a:endParaRPr lang="en-US" altLang="en-US" sz="2300" smtClean="0"/>
          </a:p>
          <a:p>
            <a:pPr>
              <a:lnSpc>
                <a:spcPct val="80000"/>
              </a:lnSpc>
              <a:buFont typeface="Arial" pitchFamily="34" charset="0"/>
              <a:buNone/>
            </a:pPr>
            <a:endParaRPr lang="en-US" altLang="en-US" sz="1900" smtClean="0"/>
          </a:p>
          <a:p>
            <a:pPr>
              <a:lnSpc>
                <a:spcPct val="80000"/>
              </a:lnSpc>
              <a:buFont typeface="Arial" pitchFamily="34" charset="0"/>
              <a:buNone/>
            </a:pPr>
            <a:r>
              <a:rPr lang="en-US" altLang="en-US" sz="190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noChangeArrowheads="1"/>
          </p:cNvSpPr>
          <p:nvPr>
            <p:ph type="title"/>
          </p:nvPr>
        </p:nvSpPr>
        <p:spPr>
          <a:xfrm>
            <a:off x="457200" y="274638"/>
            <a:ext cx="8229600" cy="639762"/>
          </a:xfrm>
        </p:spPr>
        <p:txBody>
          <a:bodyPr/>
          <a:lstStyle/>
          <a:p>
            <a:r>
              <a:rPr lang="en-US" altLang="en-US" sz="3200" smtClean="0"/>
              <a:t>Data Analytics Lifecycle</a:t>
            </a:r>
          </a:p>
        </p:txBody>
      </p:sp>
      <p:sp>
        <p:nvSpPr>
          <p:cNvPr id="3" name="Content Placeholder 2"/>
          <p:cNvSpPr>
            <a:spLocks noGrp="1"/>
          </p:cNvSpPr>
          <p:nvPr>
            <p:ph idx="1"/>
          </p:nvPr>
        </p:nvSpPr>
        <p:spPr>
          <a:xfrm>
            <a:off x="304800" y="914400"/>
            <a:ext cx="8686800" cy="5943600"/>
          </a:xfrm>
        </p:spPr>
        <p:txBody>
          <a:bodyPr>
            <a:normAutofit/>
          </a:bodyPr>
          <a:lstStyle/>
          <a:p>
            <a:pPr algn="just"/>
            <a:r>
              <a:rPr lang="en-US" altLang="en-US" sz="1800" b="1" dirty="0" smtClean="0"/>
              <a:t>Phase 2— Data preparation: </a:t>
            </a:r>
            <a:r>
              <a:rPr lang="en-US" altLang="en-US" sz="1800" dirty="0" smtClean="0"/>
              <a:t>Phase 2 requires the presence of an analytic sandbox (workspace), in which the team can work with data and perform analytics for the duration of the project. </a:t>
            </a:r>
          </a:p>
          <a:p>
            <a:pPr algn="just"/>
            <a:endParaRPr lang="en-US" altLang="en-US" sz="1800" dirty="0" smtClean="0"/>
          </a:p>
          <a:p>
            <a:pPr algn="just"/>
            <a:r>
              <a:rPr lang="en-US" altLang="en-US" sz="1800" dirty="0" smtClean="0"/>
              <a:t>The team needs to execute extract, load, and transform (ELT) or extract, transform and load (ETL) to get data into the sandbox. </a:t>
            </a:r>
          </a:p>
          <a:p>
            <a:pPr algn="just"/>
            <a:endParaRPr lang="en-US" altLang="en-US" sz="1800" dirty="0" smtClean="0"/>
          </a:p>
          <a:p>
            <a:pPr algn="just"/>
            <a:r>
              <a:rPr lang="en-US" altLang="en-US" sz="1800" dirty="0" smtClean="0"/>
              <a:t>The ELT and ETL are sometimes abbreviated as ETLT. Data should be transformed in the ETLT process so the team can work with it and analyze it.</a:t>
            </a:r>
          </a:p>
          <a:p>
            <a:pPr algn="just"/>
            <a:endParaRPr lang="en-US" altLang="en-US" sz="1800" dirty="0" smtClean="0"/>
          </a:p>
          <a:p>
            <a:pPr algn="just"/>
            <a:r>
              <a:rPr lang="en-US" altLang="en-US" sz="1800" dirty="0" smtClean="0"/>
              <a:t>Consider an example in which the team needs to work with a company's financial data. </a:t>
            </a:r>
          </a:p>
          <a:p>
            <a:pPr algn="just"/>
            <a:endParaRPr lang="en-US" altLang="en-US" sz="1800" dirty="0" smtClean="0"/>
          </a:p>
          <a:p>
            <a:pPr algn="just"/>
            <a:r>
              <a:rPr lang="en-US" altLang="en-US" sz="1800" dirty="0" smtClean="0"/>
              <a:t>The team should </a:t>
            </a:r>
            <a:r>
              <a:rPr lang="en-US" altLang="en-US" sz="1800" b="1" i="1" dirty="0" smtClean="0"/>
              <a:t>access a copy of the financial data from the analytic sandbox rather than interacting with the production version of the organization's main database</a:t>
            </a:r>
            <a:r>
              <a:rPr lang="en-US" altLang="en-US" sz="1800" b="1" dirty="0" smtClean="0"/>
              <a:t>,</a:t>
            </a:r>
            <a:r>
              <a:rPr lang="en-US" altLang="en-US" sz="1800" dirty="0" smtClean="0"/>
              <a:t> because that will be tightly controlled and needed for financial reporting.</a:t>
            </a:r>
          </a:p>
          <a:p>
            <a:pPr algn="just"/>
            <a:endParaRPr lang="en-US" altLang="en-US" sz="1800" dirty="0" smtClean="0"/>
          </a:p>
          <a:p>
            <a:pPr algn="just"/>
            <a:endParaRPr lang="en-US" altLang="en-US" dirty="0" smtClean="0"/>
          </a:p>
          <a:p>
            <a:pPr algn="just">
              <a:buFont typeface="Arial" pitchFamily="34" charset="0"/>
              <a:buNone/>
            </a:pPr>
            <a:endParaRPr lang="en-US" altLang="en-US" dirty="0" smtClean="0"/>
          </a:p>
          <a:p>
            <a:pPr algn="just"/>
            <a:endParaRPr lang="en-US"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a:xfrm>
            <a:off x="457200" y="274638"/>
            <a:ext cx="8229600" cy="639762"/>
          </a:xfrm>
        </p:spPr>
        <p:txBody>
          <a:bodyPr/>
          <a:lstStyle/>
          <a:p>
            <a:r>
              <a:rPr lang="en-US" altLang="en-US" sz="3200" smtClean="0"/>
              <a:t>Rules for Analytics Sandbox</a:t>
            </a:r>
          </a:p>
        </p:txBody>
      </p:sp>
      <p:sp>
        <p:nvSpPr>
          <p:cNvPr id="19458" name="Content Placeholder 2"/>
          <p:cNvSpPr>
            <a:spLocks noGrp="1" noChangeArrowheads="1"/>
          </p:cNvSpPr>
          <p:nvPr>
            <p:ph idx="1"/>
          </p:nvPr>
        </p:nvSpPr>
        <p:spPr>
          <a:xfrm>
            <a:off x="304800" y="914400"/>
            <a:ext cx="8686800" cy="5943600"/>
          </a:xfrm>
        </p:spPr>
        <p:txBody>
          <a:bodyPr/>
          <a:lstStyle/>
          <a:p>
            <a:pPr algn="just"/>
            <a:r>
              <a:rPr lang="en-US" altLang="en-US" sz="2200" dirty="0" smtClean="0"/>
              <a:t>When developing the analytic sandbox, it is a best practice to collect all kinds of data there, as team members need access to high volumes and varieties of data for a Big Data analytics project. </a:t>
            </a:r>
          </a:p>
          <a:p>
            <a:pPr algn="just"/>
            <a:endParaRPr lang="en-US" altLang="en-US" sz="2200" dirty="0" smtClean="0"/>
          </a:p>
          <a:p>
            <a:pPr algn="just"/>
            <a:r>
              <a:rPr lang="en-US" altLang="en-US" sz="2200" dirty="0" smtClean="0"/>
              <a:t>This can include everything from </a:t>
            </a:r>
            <a:r>
              <a:rPr lang="en-US" altLang="en-US" sz="2200" b="1" i="1" dirty="0" smtClean="0"/>
              <a:t>summary-level aggregated data, structured data , raw data feeds, and unstructured text data from call logs or web logs,</a:t>
            </a:r>
            <a:r>
              <a:rPr lang="en-US" altLang="en-US" sz="2200" b="1" dirty="0" smtClean="0"/>
              <a:t> </a:t>
            </a:r>
            <a:r>
              <a:rPr lang="en-US" altLang="en-US" sz="2200" dirty="0" smtClean="0"/>
              <a:t>depending on the kind of analysis the team plans to undertake.</a:t>
            </a:r>
          </a:p>
          <a:p>
            <a:pPr algn="just"/>
            <a:endParaRPr lang="en-US" altLang="en-US" sz="2200" dirty="0" smtClean="0"/>
          </a:p>
          <a:p>
            <a:pPr algn="just"/>
            <a:r>
              <a:rPr lang="en-US" altLang="en-US" sz="2200" dirty="0" smtClean="0"/>
              <a:t>A good rule is to plan for the sandbox to be at least 5– 10 times the size of the original datasets, partly because copies of the data may be created that serve as specific tables or data stores for specific kinds of analysis in the project.</a:t>
            </a:r>
          </a:p>
          <a:p>
            <a:pPr algn="just"/>
            <a:endParaRPr lang="en-US" altLang="en-US" dirty="0" smtClean="0"/>
          </a:p>
          <a:p>
            <a:pPr algn="just"/>
            <a:endParaRPr lang="en-US" altLang="en-US" dirty="0" smtClean="0"/>
          </a:p>
          <a:p>
            <a:pPr algn="just">
              <a:buFont typeface="Arial" pitchFamily="34" charset="0"/>
              <a:buNone/>
            </a:pPr>
            <a:endParaRPr lang="en-US" altLang="en-US" dirty="0" smtClean="0"/>
          </a:p>
          <a:p>
            <a:pPr algn="just"/>
            <a:endParaRPr lang="en-US"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en-US" sz="4000" smtClean="0"/>
              <a:t>Performing ETLT</a:t>
            </a:r>
            <a:br>
              <a:rPr lang="en-US" altLang="en-US" sz="4000" smtClean="0"/>
            </a:br>
            <a:endParaRPr lang="en-US" altLang="en-US" sz="4000" smtClean="0"/>
          </a:p>
        </p:txBody>
      </p:sp>
      <p:sp>
        <p:nvSpPr>
          <p:cNvPr id="3" name="Content Placeholder 2"/>
          <p:cNvSpPr>
            <a:spLocks noGrp="1"/>
          </p:cNvSpPr>
          <p:nvPr>
            <p:ph idx="1"/>
          </p:nvPr>
        </p:nvSpPr>
        <p:spPr>
          <a:xfrm>
            <a:off x="457200" y="609600"/>
            <a:ext cx="8229600" cy="5913438"/>
          </a:xfrm>
        </p:spPr>
        <p:txBody>
          <a:bodyPr>
            <a:normAutofit/>
          </a:bodyPr>
          <a:lstStyle/>
          <a:p>
            <a:pPr algn="just"/>
            <a:r>
              <a:rPr lang="en-US" altLang="en-US" sz="1900" dirty="0" smtClean="0"/>
              <a:t>Before data transformations, make sure the analytics sandbox has ample bandwidth and reliable network connections to the underlying data sources to enable uninterrupted read and write. </a:t>
            </a:r>
          </a:p>
          <a:p>
            <a:pPr algn="just"/>
            <a:endParaRPr lang="en-US" altLang="en-US" sz="1900" dirty="0" smtClean="0"/>
          </a:p>
          <a:p>
            <a:pPr algn="just"/>
            <a:r>
              <a:rPr lang="en-US" altLang="en-US" sz="1900" dirty="0" smtClean="0"/>
              <a:t>In </a:t>
            </a:r>
            <a:r>
              <a:rPr lang="en-US" altLang="en-US" sz="1900" b="1" i="1" dirty="0" smtClean="0"/>
              <a:t>ETL</a:t>
            </a:r>
            <a:r>
              <a:rPr lang="en-US" altLang="en-US" sz="1900" dirty="0" smtClean="0"/>
              <a:t>, users perform </a:t>
            </a:r>
            <a:r>
              <a:rPr lang="en-US" altLang="en-US" sz="1900" b="1" i="1" dirty="0" smtClean="0"/>
              <a:t>extract, transform, load </a:t>
            </a:r>
            <a:r>
              <a:rPr lang="en-US" altLang="en-US" sz="1900" dirty="0" smtClean="0"/>
              <a:t>processes to extract data from a </a:t>
            </a:r>
            <a:r>
              <a:rPr lang="en-US" altLang="en-US" sz="1900" dirty="0" err="1" smtClean="0"/>
              <a:t>datastore</a:t>
            </a:r>
            <a:r>
              <a:rPr lang="en-US" altLang="en-US" sz="1900" dirty="0" smtClean="0"/>
              <a:t>, perform data transformations, and load the data back into the </a:t>
            </a:r>
            <a:r>
              <a:rPr lang="en-US" altLang="en-US" sz="1900" dirty="0" err="1" smtClean="0"/>
              <a:t>datastore</a:t>
            </a:r>
            <a:r>
              <a:rPr lang="en-US" altLang="en-US" sz="1900" dirty="0" smtClean="0"/>
              <a:t>. </a:t>
            </a:r>
          </a:p>
          <a:p>
            <a:pPr algn="just"/>
            <a:endParaRPr lang="en-US" altLang="en-US" sz="1900" dirty="0" smtClean="0"/>
          </a:p>
          <a:p>
            <a:pPr algn="just"/>
            <a:r>
              <a:rPr lang="en-US" altLang="en-US" sz="1900" dirty="0" smtClean="0"/>
              <a:t>However, the analytic sandbox approach differs slightly; it advocates extract, load, and then transform. </a:t>
            </a:r>
          </a:p>
          <a:p>
            <a:pPr algn="just"/>
            <a:endParaRPr lang="en-US" altLang="en-US" sz="1900" dirty="0" smtClean="0"/>
          </a:p>
          <a:p>
            <a:pPr algn="just"/>
            <a:r>
              <a:rPr lang="en-US" altLang="en-US" sz="1900" dirty="0" smtClean="0"/>
              <a:t>In this case, the data is extracted in its raw form and loaded into the </a:t>
            </a:r>
            <a:r>
              <a:rPr lang="en-US" altLang="en-US" sz="1900" dirty="0" err="1" smtClean="0"/>
              <a:t>datastore</a:t>
            </a:r>
            <a:r>
              <a:rPr lang="en-US" altLang="en-US" sz="1900" dirty="0" smtClean="0"/>
              <a:t>, where analysts can choose to transform the data into a new state or leave it in its original, raw condition. </a:t>
            </a:r>
          </a:p>
          <a:p>
            <a:pPr algn="just"/>
            <a:endParaRPr lang="en-US" altLang="en-US" sz="1900" dirty="0" smtClean="0"/>
          </a:p>
          <a:p>
            <a:pPr algn="just"/>
            <a:r>
              <a:rPr lang="en-US" altLang="en-US" sz="1900" dirty="0" smtClean="0"/>
              <a:t>The reason for this approach is that there is significant value in preserving the raw data and including it in the sandbox before any transformations take place.</a:t>
            </a:r>
          </a:p>
          <a:p>
            <a:pPr algn="just"/>
            <a:endParaRPr lang="en-US" altLang="en-US" sz="29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en-US" sz="4000" smtClean="0"/>
              <a:t>Performing ETLT</a:t>
            </a:r>
            <a:br>
              <a:rPr lang="en-US" altLang="en-US" sz="4000" smtClean="0"/>
            </a:br>
            <a:endParaRPr lang="en-US" altLang="en-US" sz="4000" smtClean="0"/>
          </a:p>
        </p:txBody>
      </p:sp>
      <p:sp>
        <p:nvSpPr>
          <p:cNvPr id="21506" name="Content Placeholder 2"/>
          <p:cNvSpPr>
            <a:spLocks noGrp="1" noChangeArrowheads="1"/>
          </p:cNvSpPr>
          <p:nvPr>
            <p:ph idx="1"/>
          </p:nvPr>
        </p:nvSpPr>
        <p:spPr>
          <a:xfrm>
            <a:off x="457200" y="609600"/>
            <a:ext cx="8229600" cy="6019800"/>
          </a:xfrm>
        </p:spPr>
        <p:txBody>
          <a:bodyPr/>
          <a:lstStyle/>
          <a:p>
            <a:pPr algn="just"/>
            <a:r>
              <a:rPr lang="en-US" altLang="en-US" sz="2400" dirty="0" smtClean="0"/>
              <a:t>As part of the ETLT step, it is advisable to make an inventory of the data and compare the data currently available with datasets the team needs. </a:t>
            </a:r>
          </a:p>
          <a:p>
            <a:pPr algn="just"/>
            <a:endParaRPr lang="en-US" altLang="en-US" sz="2400" dirty="0" smtClean="0"/>
          </a:p>
          <a:p>
            <a:pPr algn="just"/>
            <a:r>
              <a:rPr lang="en-US" altLang="en-US" sz="2400" dirty="0" smtClean="0"/>
              <a:t>Performing this sort of gap analysis provides a framework for understanding which datasets the team can take advantage of today and where the team needs to initiate projects for data collection or access to new datasets currently unavailable. </a:t>
            </a:r>
          </a:p>
          <a:p>
            <a:pPr algn="just"/>
            <a:endParaRPr lang="en-US" altLang="en-US" sz="2400" dirty="0" smtClean="0"/>
          </a:p>
          <a:p>
            <a:pPr algn="just"/>
            <a:r>
              <a:rPr lang="en-US" altLang="en-US" sz="2400" dirty="0" smtClean="0"/>
              <a:t>A component of this </a:t>
            </a:r>
            <a:r>
              <a:rPr lang="en-US" altLang="en-US" sz="2400" dirty="0" err="1" smtClean="0"/>
              <a:t>subphase</a:t>
            </a:r>
            <a:r>
              <a:rPr lang="en-US" altLang="en-US" sz="2400" dirty="0" smtClean="0"/>
              <a:t> involves extracting data from the available sources and determining data connections for raw data, online transaction processing (</a:t>
            </a:r>
            <a:r>
              <a:rPr lang="en-US" altLang="en-US" sz="2400" b="1" i="1" dirty="0" smtClean="0"/>
              <a:t>OLTP</a:t>
            </a:r>
            <a:r>
              <a:rPr lang="en-US" altLang="en-US" sz="2400" dirty="0" smtClean="0"/>
              <a:t>) databases, online analytical processing (</a:t>
            </a:r>
            <a:r>
              <a:rPr lang="en-US" altLang="en-US" sz="2400" b="1" i="1" dirty="0" smtClean="0"/>
              <a:t>OLAP</a:t>
            </a:r>
            <a:r>
              <a:rPr lang="en-US" altLang="en-US" sz="2400" dirty="0" smtClean="0"/>
              <a:t>) cubes, or other data feeds.</a:t>
            </a:r>
          </a:p>
          <a:p>
            <a:pPr algn="just"/>
            <a:endParaRPr lang="en-US" altLang="en-US" sz="2400" dirty="0" smtClean="0"/>
          </a:p>
          <a:p>
            <a:pPr algn="just"/>
            <a:endParaRPr lang="en-US" altLang="en-US" sz="2400" dirty="0" smtClean="0"/>
          </a:p>
          <a:p>
            <a:pPr algn="just"/>
            <a:endParaRPr lang="en-US"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181540"/>
          </a:xfrm>
        </p:spPr>
        <p:txBody>
          <a:bodyPr>
            <a:normAutofit/>
          </a:bodyPr>
          <a:lstStyle/>
          <a:p>
            <a:pPr algn="just">
              <a:lnSpc>
                <a:spcPct val="80000"/>
              </a:lnSpc>
            </a:pPr>
            <a:r>
              <a:rPr lang="en-US" altLang="en-US" sz="2200" b="1" dirty="0" smtClean="0"/>
              <a:t>Data conditioning</a:t>
            </a:r>
            <a:r>
              <a:rPr lang="en-US" altLang="en-US" sz="2200" dirty="0" smtClean="0"/>
              <a:t> refers to the process of </a:t>
            </a:r>
            <a:r>
              <a:rPr lang="en-US" altLang="en-US" sz="2200" b="1" i="1" dirty="0" smtClean="0"/>
              <a:t>cleaning data</a:t>
            </a:r>
            <a:r>
              <a:rPr lang="en-US" altLang="en-US" sz="2200" dirty="0" smtClean="0"/>
              <a:t>, </a:t>
            </a:r>
            <a:r>
              <a:rPr lang="en-US" altLang="en-US" sz="2200" b="1" i="1" dirty="0" smtClean="0"/>
              <a:t>normalizing datasets</a:t>
            </a:r>
            <a:r>
              <a:rPr lang="en-US" altLang="en-US" sz="2200" dirty="0" smtClean="0"/>
              <a:t>, and </a:t>
            </a:r>
            <a:r>
              <a:rPr lang="en-US" altLang="en-US" sz="2200" b="1" i="1" dirty="0" smtClean="0"/>
              <a:t>performing transformations </a:t>
            </a:r>
            <a:r>
              <a:rPr lang="en-US" altLang="en-US" sz="2200" dirty="0" smtClean="0"/>
              <a:t>on the data. </a:t>
            </a:r>
          </a:p>
          <a:p>
            <a:pPr algn="just">
              <a:lnSpc>
                <a:spcPct val="80000"/>
              </a:lnSpc>
            </a:pPr>
            <a:endParaRPr lang="en-US" altLang="en-US" sz="2200" dirty="0" smtClean="0"/>
          </a:p>
          <a:p>
            <a:pPr algn="just">
              <a:lnSpc>
                <a:spcPct val="80000"/>
              </a:lnSpc>
            </a:pPr>
            <a:r>
              <a:rPr lang="en-US" altLang="en-US" sz="2200" dirty="0" smtClean="0"/>
              <a:t>A critical step within the Data Analytics Lifecycle, </a:t>
            </a:r>
            <a:r>
              <a:rPr lang="en-US" altLang="en-US" sz="2200" b="1" i="1" dirty="0" smtClean="0"/>
              <a:t>data conditioning </a:t>
            </a:r>
            <a:r>
              <a:rPr lang="en-US" altLang="en-US" sz="2200" dirty="0" smtClean="0"/>
              <a:t>can involve many complex steps to </a:t>
            </a:r>
            <a:r>
              <a:rPr lang="en-US" altLang="en-US" sz="2200" b="1" i="1" dirty="0" smtClean="0"/>
              <a:t>join or merge datasets </a:t>
            </a:r>
            <a:r>
              <a:rPr lang="en-US" altLang="en-US" sz="2200" dirty="0" smtClean="0"/>
              <a:t>or otherwise get datasets into a state that enables analysis in further phases. </a:t>
            </a:r>
          </a:p>
          <a:p>
            <a:pPr algn="just">
              <a:lnSpc>
                <a:spcPct val="80000"/>
              </a:lnSpc>
            </a:pPr>
            <a:endParaRPr lang="en-US" altLang="en-US" sz="2200" dirty="0" smtClean="0"/>
          </a:p>
          <a:p>
            <a:pPr algn="just">
              <a:lnSpc>
                <a:spcPct val="80000"/>
              </a:lnSpc>
            </a:pPr>
            <a:r>
              <a:rPr lang="en-US" altLang="en-US" sz="2200" dirty="0" smtClean="0"/>
              <a:t>Data conditioning is often viewed as a preprocessing step for the data analysis because it involves many operations on the dataset before developing models to process or analyze the data.</a:t>
            </a:r>
          </a:p>
          <a:p>
            <a:pPr>
              <a:lnSpc>
                <a:spcPct val="80000"/>
              </a:lnSpc>
            </a:pPr>
            <a:endParaRPr lang="en-IN" altLang="en-US" sz="25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en-US" sz="4000" smtClean="0"/>
              <a:t/>
            </a:r>
            <a:br>
              <a:rPr lang="en-US" altLang="en-US" sz="4000" smtClean="0"/>
            </a:br>
            <a:r>
              <a:rPr lang="en-US" altLang="en-US" sz="4000" smtClean="0"/>
              <a:t/>
            </a:r>
            <a:br>
              <a:rPr lang="en-US" altLang="en-US" sz="4000" smtClean="0"/>
            </a:br>
            <a:r>
              <a:rPr lang="en-US" altLang="en-US" sz="3300" smtClean="0"/>
              <a:t>Common Tools for the Data Preparation Phase</a:t>
            </a:r>
            <a:r>
              <a:rPr lang="en-US" altLang="en-US" sz="4000" smtClean="0"/>
              <a:t/>
            </a:r>
            <a:br>
              <a:rPr lang="en-US" altLang="en-US" sz="4000" smtClean="0"/>
            </a:br>
            <a:r>
              <a:rPr lang="en-US" altLang="en-US" sz="4000" smtClean="0"/>
              <a:t/>
            </a:r>
            <a:br>
              <a:rPr lang="en-US" altLang="en-US" sz="4000" smtClean="0"/>
            </a:br>
            <a:endParaRPr lang="en-US" altLang="en-US" sz="4000" smtClean="0"/>
          </a:p>
        </p:txBody>
      </p:sp>
      <p:sp>
        <p:nvSpPr>
          <p:cNvPr id="3" name="Content Placeholder 2"/>
          <p:cNvSpPr>
            <a:spLocks noGrp="1"/>
          </p:cNvSpPr>
          <p:nvPr>
            <p:ph idx="1"/>
          </p:nvPr>
        </p:nvSpPr>
        <p:spPr>
          <a:xfrm>
            <a:off x="457200" y="990600"/>
            <a:ext cx="8229600" cy="5486400"/>
          </a:xfrm>
        </p:spPr>
        <p:txBody>
          <a:bodyPr>
            <a:normAutofit lnSpcReduction="10000"/>
          </a:bodyPr>
          <a:lstStyle/>
          <a:p>
            <a:pPr algn="just">
              <a:lnSpc>
                <a:spcPct val="80000"/>
              </a:lnSpc>
              <a:buFont typeface="Arial" pitchFamily="34" charset="0"/>
              <a:buNone/>
            </a:pPr>
            <a:r>
              <a:rPr lang="en-US" altLang="en-US" sz="2300" dirty="0" smtClean="0"/>
              <a:t>Several tools are commonly used for this phase: </a:t>
            </a:r>
          </a:p>
          <a:p>
            <a:pPr algn="just">
              <a:lnSpc>
                <a:spcPct val="80000"/>
              </a:lnSpc>
            </a:pPr>
            <a:r>
              <a:rPr lang="en-US" altLang="en-US" sz="2100" b="1" dirty="0" smtClean="0"/>
              <a:t>Hadoop  </a:t>
            </a:r>
            <a:r>
              <a:rPr lang="en-US" altLang="en-US" sz="2100" dirty="0" smtClean="0"/>
              <a:t>can perform massively parallel ingest and custom analysis for </a:t>
            </a:r>
            <a:r>
              <a:rPr lang="en-US" altLang="en-US" sz="2100" i="1" dirty="0" smtClean="0"/>
              <a:t>web </a:t>
            </a:r>
            <a:r>
              <a:rPr lang="en-US" altLang="en-US" sz="2100" b="1" i="1" dirty="0" smtClean="0"/>
              <a:t>traffic analysis</a:t>
            </a:r>
            <a:r>
              <a:rPr lang="en-US" altLang="en-US" sz="2100" dirty="0" smtClean="0"/>
              <a:t>, </a:t>
            </a:r>
            <a:r>
              <a:rPr lang="en-US" altLang="en-US" sz="2100" b="1" i="1" dirty="0" smtClean="0"/>
              <a:t>GPS location analytics</a:t>
            </a:r>
            <a:r>
              <a:rPr lang="en-US" altLang="en-US" sz="2100" dirty="0" smtClean="0"/>
              <a:t>, and </a:t>
            </a:r>
            <a:r>
              <a:rPr lang="en-US" altLang="en-US" sz="2100" b="1" i="1" dirty="0" smtClean="0"/>
              <a:t>combining of massive unstructured data feeds from multiple sources.</a:t>
            </a:r>
          </a:p>
          <a:p>
            <a:pPr algn="just">
              <a:lnSpc>
                <a:spcPct val="80000"/>
              </a:lnSpc>
            </a:pPr>
            <a:endParaRPr lang="en-US" altLang="en-US" sz="2100" dirty="0" smtClean="0"/>
          </a:p>
          <a:p>
            <a:pPr algn="just">
              <a:lnSpc>
                <a:spcPct val="80000"/>
              </a:lnSpc>
            </a:pPr>
            <a:r>
              <a:rPr lang="en-US" altLang="en-US" sz="2100" b="1" dirty="0" smtClean="0"/>
              <a:t>Alpine Miner </a:t>
            </a:r>
            <a:r>
              <a:rPr lang="en-US" altLang="en-US" sz="2100" dirty="0" smtClean="0"/>
              <a:t>provides a graphical user interface (</a:t>
            </a:r>
            <a:r>
              <a:rPr lang="en-US" altLang="en-US" sz="2100" b="1" i="1" dirty="0" smtClean="0"/>
              <a:t>GUI</a:t>
            </a:r>
            <a:r>
              <a:rPr lang="en-US" altLang="en-US" sz="2100" dirty="0" smtClean="0"/>
              <a:t>) for creating analytic workflows, including data manipulations and a series of analytic events such as staged data-mining techniques (for example, first select the top 100 customers, and then run descriptive statistics and clustering). </a:t>
            </a:r>
          </a:p>
          <a:p>
            <a:pPr algn="just">
              <a:lnSpc>
                <a:spcPct val="80000"/>
              </a:lnSpc>
            </a:pPr>
            <a:endParaRPr lang="en-US" altLang="en-US" sz="2100" dirty="0" smtClean="0"/>
          </a:p>
          <a:p>
            <a:pPr algn="just">
              <a:lnSpc>
                <a:spcPct val="80000"/>
              </a:lnSpc>
            </a:pPr>
            <a:r>
              <a:rPr lang="en-US" altLang="en-US" sz="2100" b="1" dirty="0" err="1" smtClean="0"/>
              <a:t>OpenRefine</a:t>
            </a:r>
            <a:r>
              <a:rPr lang="en-US" altLang="en-US" sz="2100" b="1" dirty="0" smtClean="0"/>
              <a:t> </a:t>
            </a:r>
            <a:r>
              <a:rPr lang="en-US" altLang="en-US" sz="2100" dirty="0" smtClean="0"/>
              <a:t>(formerly called Google Refine) is “a free, open source, powerful tool for </a:t>
            </a:r>
            <a:r>
              <a:rPr lang="en-US" altLang="en-US" sz="2100" b="1" i="1" dirty="0" smtClean="0"/>
              <a:t>working with messy data</a:t>
            </a:r>
            <a:r>
              <a:rPr lang="en-US" altLang="en-US" sz="2100" dirty="0" smtClean="0"/>
              <a:t>. A GUI-based tool for performing data transformations, and it's one of the most robust free tools currently available. </a:t>
            </a:r>
          </a:p>
          <a:p>
            <a:pPr algn="just">
              <a:lnSpc>
                <a:spcPct val="80000"/>
              </a:lnSpc>
            </a:pPr>
            <a:endParaRPr lang="en-US" altLang="en-US" sz="2100" dirty="0" smtClean="0"/>
          </a:p>
          <a:p>
            <a:pPr algn="just">
              <a:lnSpc>
                <a:spcPct val="80000"/>
              </a:lnSpc>
            </a:pPr>
            <a:r>
              <a:rPr lang="en-US" altLang="en-US" sz="2100" dirty="0" smtClean="0"/>
              <a:t>Similar to </a:t>
            </a:r>
            <a:r>
              <a:rPr lang="en-US" altLang="en-US" sz="2100" dirty="0" err="1" smtClean="0"/>
              <a:t>OpenRefine</a:t>
            </a:r>
            <a:r>
              <a:rPr lang="en-US" altLang="en-US" sz="2100" dirty="0" smtClean="0"/>
              <a:t>, </a:t>
            </a:r>
            <a:r>
              <a:rPr lang="en-US" altLang="en-US" sz="2100" b="1" dirty="0" smtClean="0"/>
              <a:t>Data Wrangler </a:t>
            </a:r>
            <a:r>
              <a:rPr lang="en-US" altLang="en-US" sz="2100" dirty="0" smtClean="0"/>
              <a:t>is an interactive tool for </a:t>
            </a:r>
            <a:r>
              <a:rPr lang="en-US" altLang="en-US" sz="2100" b="1" i="1" dirty="0" smtClean="0"/>
              <a:t>data cleaning and transformation</a:t>
            </a:r>
            <a:r>
              <a:rPr lang="en-US" altLang="en-US" sz="2100" dirty="0" smtClean="0"/>
              <a:t>. Wrangler was developed at Stanford University and can be used to perform many transformations on a given dataset. </a:t>
            </a:r>
          </a:p>
          <a:p>
            <a:pPr algn="just">
              <a:lnSpc>
                <a:spcPct val="80000"/>
              </a:lnSpc>
              <a:buFont typeface="Arial" pitchFamily="34" charset="0"/>
              <a:buNone/>
            </a:pPr>
            <a:endParaRPr lang="en-US" altLang="en-US" sz="2100" dirty="0" smtClean="0"/>
          </a:p>
          <a:p>
            <a:pPr algn="just">
              <a:lnSpc>
                <a:spcPct val="80000"/>
              </a:lnSpc>
            </a:pPr>
            <a:endParaRPr lang="en-US" altLang="en-US" sz="21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noChangeArrowheads="1"/>
          </p:cNvSpPr>
          <p:nvPr>
            <p:ph type="title"/>
          </p:nvPr>
        </p:nvSpPr>
        <p:spPr>
          <a:xfrm>
            <a:off x="457200" y="274638"/>
            <a:ext cx="8229600" cy="639762"/>
          </a:xfrm>
        </p:spPr>
        <p:txBody>
          <a:bodyPr/>
          <a:lstStyle/>
          <a:p>
            <a:r>
              <a:rPr lang="en-US" altLang="en-US" sz="3200" smtClean="0"/>
              <a:t>Data Analytics Lifecycle</a:t>
            </a:r>
          </a:p>
        </p:txBody>
      </p:sp>
      <p:sp>
        <p:nvSpPr>
          <p:cNvPr id="25602" name="Content Placeholder 2"/>
          <p:cNvSpPr>
            <a:spLocks noGrp="1" noChangeArrowheads="1"/>
          </p:cNvSpPr>
          <p:nvPr>
            <p:ph idx="1"/>
          </p:nvPr>
        </p:nvSpPr>
        <p:spPr>
          <a:xfrm>
            <a:off x="304800" y="914400"/>
            <a:ext cx="8686800" cy="5943600"/>
          </a:xfrm>
        </p:spPr>
        <p:txBody>
          <a:bodyPr/>
          <a:lstStyle/>
          <a:p>
            <a:pPr algn="just"/>
            <a:r>
              <a:rPr lang="en-US" altLang="en-US" sz="2600" b="1" dirty="0" smtClean="0"/>
              <a:t>Phase 3— Model planning: </a:t>
            </a:r>
            <a:r>
              <a:rPr lang="en-US" altLang="en-US" sz="2600" dirty="0" smtClean="0"/>
              <a:t>Phase 3 is model planning, where the team </a:t>
            </a:r>
            <a:r>
              <a:rPr lang="en-US" altLang="en-US" sz="2600" b="1" i="1" dirty="0" smtClean="0"/>
              <a:t>determines the methods, techniques, and workflow it intends to follow for the subsequent model </a:t>
            </a:r>
            <a:r>
              <a:rPr lang="en-US" altLang="en-US" sz="2600" dirty="0" smtClean="0"/>
              <a:t>building phase. </a:t>
            </a:r>
          </a:p>
          <a:p>
            <a:pPr algn="just"/>
            <a:endParaRPr lang="en-US" altLang="en-US" sz="2600" dirty="0" smtClean="0"/>
          </a:p>
          <a:p>
            <a:pPr lvl="1" algn="just"/>
            <a:r>
              <a:rPr lang="en-US" altLang="en-US" sz="2600" dirty="0" smtClean="0"/>
              <a:t>The team explores the data to learn about the </a:t>
            </a:r>
            <a:r>
              <a:rPr lang="en-US" altLang="en-US" sz="2600" b="1" i="1" dirty="0" smtClean="0"/>
              <a:t>relationships between variables </a:t>
            </a:r>
            <a:r>
              <a:rPr lang="en-US" altLang="en-US" sz="2600" dirty="0" smtClean="0"/>
              <a:t>and subsequently </a:t>
            </a:r>
            <a:r>
              <a:rPr lang="en-US" altLang="en-US" sz="2600" b="1" i="1" dirty="0" smtClean="0"/>
              <a:t>selects key variables </a:t>
            </a:r>
            <a:r>
              <a:rPr lang="en-US" altLang="en-US" sz="2600" dirty="0" smtClean="0"/>
              <a:t>and the most suitable models.</a:t>
            </a:r>
          </a:p>
          <a:p>
            <a:pPr algn="just">
              <a:buFont typeface="Arial" pitchFamily="34" charset="0"/>
              <a:buNone/>
            </a:pPr>
            <a:endParaRPr lang="en-US" altLang="en-US" dirty="0" smtClean="0"/>
          </a:p>
          <a:p>
            <a:pPr algn="just">
              <a:buFont typeface="Arial" pitchFamily="34" charset="0"/>
              <a:buNone/>
            </a:pPr>
            <a:endParaRPr lang="en-US" altLang="en-US" dirty="0" smtClean="0"/>
          </a:p>
          <a:p>
            <a:pPr algn="just"/>
            <a:endParaRPr lang="en-US" alt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noChangeArrowheads="1"/>
          </p:cNvSpPr>
          <p:nvPr>
            <p:ph type="title"/>
          </p:nvPr>
        </p:nvSpPr>
        <p:spPr/>
        <p:txBody>
          <a:bodyPr/>
          <a:lstStyle/>
          <a:p>
            <a:r>
              <a:rPr lang="en-US" altLang="en-US" sz="3200" b="1" smtClean="0"/>
              <a:t>Common Tools for the Model Planning Phase</a:t>
            </a:r>
            <a:br>
              <a:rPr lang="en-US" altLang="en-US" sz="3200" b="1" smtClean="0"/>
            </a:br>
            <a:endParaRPr lang="en-US" altLang="en-US" sz="3200" b="1" smtClean="0"/>
          </a:p>
        </p:txBody>
      </p:sp>
      <p:sp>
        <p:nvSpPr>
          <p:cNvPr id="3" name="Content Placeholder 2"/>
          <p:cNvSpPr>
            <a:spLocks noGrp="1"/>
          </p:cNvSpPr>
          <p:nvPr>
            <p:ph idx="1"/>
          </p:nvPr>
        </p:nvSpPr>
        <p:spPr>
          <a:xfrm>
            <a:off x="228600" y="990600"/>
            <a:ext cx="8686800" cy="5334000"/>
          </a:xfrm>
        </p:spPr>
        <p:txBody>
          <a:bodyPr>
            <a:normAutofit/>
          </a:bodyPr>
          <a:lstStyle/>
          <a:p>
            <a:pPr algn="just">
              <a:lnSpc>
                <a:spcPct val="80000"/>
              </a:lnSpc>
              <a:buFont typeface="Arial" pitchFamily="34" charset="0"/>
              <a:buNone/>
            </a:pPr>
            <a:r>
              <a:rPr lang="en-US" altLang="en-US" sz="2600" dirty="0" smtClean="0"/>
              <a:t>Here are several of the more common ones: </a:t>
            </a:r>
          </a:p>
          <a:p>
            <a:pPr algn="just">
              <a:lnSpc>
                <a:spcPct val="80000"/>
              </a:lnSpc>
            </a:pPr>
            <a:endParaRPr lang="en-US" altLang="en-US" sz="2300" dirty="0" smtClean="0"/>
          </a:p>
          <a:p>
            <a:pPr algn="just">
              <a:lnSpc>
                <a:spcPct val="80000"/>
              </a:lnSpc>
            </a:pPr>
            <a:r>
              <a:rPr lang="en-US" altLang="en-US" sz="2300" b="1" dirty="0" smtClean="0"/>
              <a:t>R</a:t>
            </a:r>
            <a:r>
              <a:rPr lang="en-US" altLang="en-US" sz="2300" dirty="0" smtClean="0"/>
              <a:t> has a complete set of </a:t>
            </a:r>
            <a:r>
              <a:rPr lang="en-US" altLang="en-US" sz="2300" b="1" i="1" dirty="0" smtClean="0"/>
              <a:t>modeling capabilities </a:t>
            </a:r>
            <a:r>
              <a:rPr lang="en-US" altLang="en-US" sz="2300" dirty="0" smtClean="0"/>
              <a:t>and provides a good environment for building interpretive models with high-quality code. In addition, it has the </a:t>
            </a:r>
            <a:r>
              <a:rPr lang="en-US" altLang="en-US" sz="2300" b="1" i="1" dirty="0" smtClean="0"/>
              <a:t>ability to interface with databases </a:t>
            </a:r>
            <a:r>
              <a:rPr lang="en-US" altLang="en-US" sz="2300" dirty="0" smtClean="0"/>
              <a:t>via an ODBC connection and execute statistical tests. </a:t>
            </a:r>
          </a:p>
          <a:p>
            <a:pPr algn="just">
              <a:lnSpc>
                <a:spcPct val="80000"/>
              </a:lnSpc>
            </a:pPr>
            <a:endParaRPr lang="en-US" altLang="en-US" sz="2300" dirty="0" smtClean="0"/>
          </a:p>
          <a:p>
            <a:pPr algn="just">
              <a:lnSpc>
                <a:spcPct val="80000"/>
              </a:lnSpc>
            </a:pPr>
            <a:r>
              <a:rPr lang="en-US" altLang="en-US" sz="2300" b="1" dirty="0" smtClean="0"/>
              <a:t>SQL Analysis </a:t>
            </a:r>
            <a:r>
              <a:rPr lang="en-US" altLang="en-US" sz="2300" dirty="0" smtClean="0"/>
              <a:t>services can perform in-database analytics of common data mining functions, involved </a:t>
            </a:r>
            <a:r>
              <a:rPr lang="en-US" altLang="en-US" sz="2300" b="1" i="1" dirty="0" smtClean="0"/>
              <a:t>aggregations</a:t>
            </a:r>
            <a:r>
              <a:rPr lang="en-US" altLang="en-US" sz="2300" dirty="0" smtClean="0"/>
              <a:t>, and basic predictive models.</a:t>
            </a:r>
          </a:p>
          <a:p>
            <a:pPr algn="just">
              <a:lnSpc>
                <a:spcPct val="80000"/>
              </a:lnSpc>
            </a:pPr>
            <a:endParaRPr lang="en-US" altLang="en-US" sz="2300" dirty="0" smtClean="0"/>
          </a:p>
          <a:p>
            <a:pPr algn="just">
              <a:lnSpc>
                <a:spcPct val="80000"/>
              </a:lnSpc>
            </a:pPr>
            <a:r>
              <a:rPr lang="en-US" altLang="en-US" sz="2300" b="1" dirty="0" smtClean="0"/>
              <a:t>SAS/ ACCESS </a:t>
            </a:r>
            <a:r>
              <a:rPr lang="en-US" altLang="en-US" sz="2300" dirty="0" smtClean="0"/>
              <a:t>provides </a:t>
            </a:r>
            <a:r>
              <a:rPr lang="en-US" altLang="en-US" sz="2300" b="1" i="1" dirty="0" smtClean="0"/>
              <a:t>integration between SAS and the analytics sandbox</a:t>
            </a:r>
            <a:r>
              <a:rPr lang="en-US" altLang="en-US" sz="2300" dirty="0" smtClean="0"/>
              <a:t> via multiple </a:t>
            </a:r>
            <a:r>
              <a:rPr lang="en-US" altLang="en-US" sz="2300" b="1" i="1" dirty="0" smtClean="0"/>
              <a:t>data connectors </a:t>
            </a:r>
            <a:r>
              <a:rPr lang="en-US" altLang="en-US" sz="2300" dirty="0" smtClean="0"/>
              <a:t>such as </a:t>
            </a:r>
            <a:r>
              <a:rPr lang="en-US" altLang="en-US" sz="2300" b="1" i="1" dirty="0" smtClean="0"/>
              <a:t>OBDC, JDBC, and OLE </a:t>
            </a:r>
            <a:r>
              <a:rPr lang="en-US" altLang="en-US" sz="2300" dirty="0" smtClean="0"/>
              <a:t>DB. SAS itself is generally used on file extracts, but with SAS/ ACCESS, users can connect to relational databases (such as Oracle or Teradata).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noChangeArrowheads="1"/>
          </p:cNvSpPr>
          <p:nvPr>
            <p:ph type="title"/>
          </p:nvPr>
        </p:nvSpPr>
        <p:spPr>
          <a:xfrm>
            <a:off x="457200" y="274638"/>
            <a:ext cx="8229600" cy="411162"/>
          </a:xfrm>
        </p:spPr>
        <p:txBody>
          <a:bodyPr/>
          <a:lstStyle/>
          <a:p>
            <a:r>
              <a:rPr lang="en-US" altLang="en-US" sz="3200" smtClean="0"/>
              <a:t>Data Analytics Lifecycle</a:t>
            </a:r>
          </a:p>
        </p:txBody>
      </p:sp>
      <p:sp>
        <p:nvSpPr>
          <p:cNvPr id="27650" name="Content Placeholder 2"/>
          <p:cNvSpPr>
            <a:spLocks noGrp="1" noChangeArrowheads="1"/>
          </p:cNvSpPr>
          <p:nvPr>
            <p:ph idx="1"/>
          </p:nvPr>
        </p:nvSpPr>
        <p:spPr>
          <a:xfrm>
            <a:off x="304800" y="762000"/>
            <a:ext cx="8534400" cy="5943600"/>
          </a:xfrm>
        </p:spPr>
        <p:txBody>
          <a:bodyPr/>
          <a:lstStyle/>
          <a:p>
            <a:pPr algn="just"/>
            <a:r>
              <a:rPr lang="en-US" altLang="en-US" sz="2300" b="1" dirty="0" smtClean="0"/>
              <a:t>Phase 4— Model building: </a:t>
            </a:r>
            <a:r>
              <a:rPr lang="en-US" altLang="en-US" sz="2300" dirty="0" smtClean="0"/>
              <a:t>In Phase 4, the </a:t>
            </a:r>
            <a:r>
              <a:rPr lang="en-US" altLang="en-US" sz="2300" b="1" i="1" dirty="0" smtClean="0"/>
              <a:t>team develops datasets for testing, training, and production purposes. </a:t>
            </a:r>
          </a:p>
          <a:p>
            <a:pPr lvl="1" algn="just"/>
            <a:r>
              <a:rPr lang="en-US" altLang="en-US" sz="2300" dirty="0" smtClean="0"/>
              <a:t>In addition, in this phase the team </a:t>
            </a:r>
            <a:r>
              <a:rPr lang="en-US" altLang="en-US" sz="2300" b="1" i="1" dirty="0" smtClean="0"/>
              <a:t>builds and executes models </a:t>
            </a:r>
            <a:r>
              <a:rPr lang="en-US" altLang="en-US" sz="2300" dirty="0" smtClean="0"/>
              <a:t>based on the work done in the model planning phase. </a:t>
            </a:r>
          </a:p>
          <a:p>
            <a:pPr lvl="1" algn="just"/>
            <a:endParaRPr lang="en-US" altLang="en-US" sz="2300" dirty="0" smtClean="0"/>
          </a:p>
          <a:p>
            <a:pPr lvl="1" algn="just"/>
            <a:r>
              <a:rPr lang="en-US" altLang="en-US" sz="2300" dirty="0" smtClean="0"/>
              <a:t>The team also considers </a:t>
            </a:r>
            <a:r>
              <a:rPr lang="en-US" altLang="en-US" sz="2300" b="1" i="1" dirty="0" smtClean="0"/>
              <a:t>whether its existing tools will suffice for running the models, or if it will need a more robust environment for executing models and workflows </a:t>
            </a:r>
            <a:r>
              <a:rPr lang="en-US" altLang="en-US" sz="2300" dirty="0" smtClean="0"/>
              <a:t>(for example, fast hardware and parallel processing, if applicable).</a:t>
            </a:r>
          </a:p>
          <a:p>
            <a:pPr lvl="1" algn="just"/>
            <a:endParaRPr lang="en-US" altLang="en-US" sz="2300" dirty="0" smtClean="0"/>
          </a:p>
          <a:p>
            <a:pPr lvl="1" algn="just"/>
            <a:endParaRPr lang="en-US" altLang="en-US" dirty="0" smtClean="0"/>
          </a:p>
          <a:p>
            <a:pPr lvl="1" algn="just">
              <a:buFont typeface="Arial" pitchFamily="34" charset="0"/>
              <a:buNone/>
            </a:pPr>
            <a:endParaRPr lang="en-US" altLang="en-US" dirty="0" smtClean="0"/>
          </a:p>
          <a:p>
            <a:endParaRPr lang="en-US"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en-US" sz="4000" smtClean="0"/>
              <a:t/>
            </a:r>
            <a:br>
              <a:rPr lang="en-US" altLang="en-US" sz="4000" smtClean="0"/>
            </a:br>
            <a:r>
              <a:rPr lang="en-US" altLang="en-US" sz="4000" smtClean="0"/>
              <a:t>Key Concepts</a:t>
            </a:r>
            <a:br>
              <a:rPr lang="en-US" altLang="en-US" sz="4000" smtClean="0"/>
            </a:br>
            <a:endParaRPr lang="en-US" altLang="en-US" sz="4000" smtClean="0"/>
          </a:p>
        </p:txBody>
      </p:sp>
      <p:sp>
        <p:nvSpPr>
          <p:cNvPr id="4098" name="Content Placeholder 2"/>
          <p:cNvSpPr>
            <a:spLocks noGrp="1" noChangeArrowheads="1"/>
          </p:cNvSpPr>
          <p:nvPr>
            <p:ph idx="1"/>
          </p:nvPr>
        </p:nvSpPr>
        <p:spPr>
          <a:xfrm>
            <a:off x="457200" y="1219200"/>
            <a:ext cx="8229600" cy="4906963"/>
          </a:xfrm>
        </p:spPr>
        <p:txBody>
          <a:bodyPr/>
          <a:lstStyle/>
          <a:p>
            <a:r>
              <a:rPr lang="en-US" altLang="en-US" smtClean="0"/>
              <a:t>Discovery </a:t>
            </a:r>
          </a:p>
          <a:p>
            <a:r>
              <a:rPr lang="en-US" altLang="en-US" smtClean="0"/>
              <a:t>Data preparation </a:t>
            </a:r>
          </a:p>
          <a:p>
            <a:r>
              <a:rPr lang="en-US" altLang="en-US" smtClean="0"/>
              <a:t>Model planning </a:t>
            </a:r>
          </a:p>
          <a:p>
            <a:r>
              <a:rPr lang="en-US" altLang="en-US" smtClean="0"/>
              <a:t>Model execution </a:t>
            </a:r>
          </a:p>
          <a:p>
            <a:r>
              <a:rPr lang="en-US" altLang="en-US" smtClean="0"/>
              <a:t>Communicate results </a:t>
            </a:r>
          </a:p>
          <a:p>
            <a:r>
              <a:rPr lang="en-US" altLang="en-US" smtClean="0"/>
              <a:t>Operationalize</a:t>
            </a:r>
          </a:p>
          <a:p>
            <a:pPr>
              <a:buFont typeface="Arial" pitchFamily="34" charset="0"/>
              <a:buNone/>
            </a:pPr>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noChangeArrowheads="1"/>
          </p:cNvSpPr>
          <p:nvPr>
            <p:ph type="title"/>
          </p:nvPr>
        </p:nvSpPr>
        <p:spPr>
          <a:xfrm>
            <a:off x="457200" y="274638"/>
            <a:ext cx="8229600" cy="411162"/>
          </a:xfrm>
        </p:spPr>
        <p:txBody>
          <a:bodyPr/>
          <a:lstStyle/>
          <a:p>
            <a:r>
              <a:rPr lang="en-US" altLang="en-US" sz="3200" smtClean="0"/>
              <a:t>Data Analytics Lifecycle</a:t>
            </a:r>
          </a:p>
        </p:txBody>
      </p:sp>
      <p:sp>
        <p:nvSpPr>
          <p:cNvPr id="3" name="Content Placeholder 2"/>
          <p:cNvSpPr>
            <a:spLocks noGrp="1"/>
          </p:cNvSpPr>
          <p:nvPr>
            <p:ph idx="1"/>
          </p:nvPr>
        </p:nvSpPr>
        <p:spPr>
          <a:xfrm>
            <a:off x="304800" y="762000"/>
            <a:ext cx="8534400" cy="5943600"/>
          </a:xfrm>
        </p:spPr>
        <p:txBody>
          <a:bodyPr>
            <a:normAutofit/>
          </a:bodyPr>
          <a:lstStyle/>
          <a:p>
            <a:pPr marL="342900" lvl="1" indent="-342900" algn="just">
              <a:buFont typeface="Arial" pitchFamily="34" charset="0"/>
              <a:buChar char="•"/>
            </a:pPr>
            <a:r>
              <a:rPr lang="en-US" altLang="en-US" sz="2300" b="1" smtClean="0"/>
              <a:t>Phase 5— Communicate results: </a:t>
            </a:r>
            <a:r>
              <a:rPr lang="en-US" altLang="en-US" sz="2300" smtClean="0"/>
              <a:t>In Phase 5, the team, in collaboration with major stakeholders, determines if the results of the project are a success or a failure based on the criteria developed in Phase 1. </a:t>
            </a:r>
          </a:p>
          <a:p>
            <a:pPr marL="742950" lvl="2" indent="-342900" algn="just"/>
            <a:r>
              <a:rPr lang="en-US" altLang="en-US" sz="2300" smtClean="0"/>
              <a:t>The team should identify key findings, quantify the business value, and develop a narrative to summarize and convey findings to stakeholders. </a:t>
            </a:r>
          </a:p>
          <a:p>
            <a:pPr marL="342900" lvl="1" indent="-342900" algn="just">
              <a:buFont typeface="Arial" pitchFamily="34" charset="0"/>
              <a:buChar char="•"/>
            </a:pPr>
            <a:endParaRPr lang="en-US" altLang="en-US" sz="2300" b="1" smtClean="0"/>
          </a:p>
          <a:p>
            <a:pPr marL="342900" lvl="1" indent="-342900" algn="just">
              <a:buFont typeface="Arial" pitchFamily="34" charset="0"/>
              <a:buChar char="•"/>
            </a:pPr>
            <a:r>
              <a:rPr lang="en-US" altLang="en-US" sz="2300" b="1" smtClean="0"/>
              <a:t>Phase 6— Operationalize: </a:t>
            </a:r>
            <a:r>
              <a:rPr lang="en-US" altLang="en-US" sz="2300" smtClean="0"/>
              <a:t>In Phase 6, the team delivers final reports, briefings, code, and technical documents. In addition, the team may run a pilot project to implement the models in a production environment.</a:t>
            </a:r>
          </a:p>
          <a:p>
            <a:pPr algn="just"/>
            <a:endParaRPr lang="en-US" altLang="en-US" sz="2000" smtClean="0"/>
          </a:p>
          <a:p>
            <a:pPr marL="342900" lvl="1" indent="-342900" algn="just"/>
            <a:endParaRPr lang="en-US" altLang="en-US" smtClean="0"/>
          </a:p>
          <a:p>
            <a:pPr marL="342900" lvl="1" indent="-342900" algn="just">
              <a:buFont typeface="Arial" pitchFamily="34" charset="0"/>
              <a:buNone/>
            </a:pPr>
            <a:endParaRPr lang="en-US" altLang="en-US" smtClean="0"/>
          </a:p>
          <a:p>
            <a:endParaRPr lang="en-US"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a:xfrm>
            <a:off x="457200" y="274638"/>
            <a:ext cx="8229600" cy="563562"/>
          </a:xfrm>
        </p:spPr>
        <p:txBody>
          <a:bodyPr/>
          <a:lstStyle/>
          <a:p>
            <a:r>
              <a:rPr lang="en-US" altLang="en-US" sz="3200" smtClean="0"/>
              <a:t/>
            </a:r>
            <a:br>
              <a:rPr lang="en-US" altLang="en-US" sz="3200" smtClean="0"/>
            </a:br>
            <a:r>
              <a:rPr lang="en-US" altLang="en-US" sz="3200" smtClean="0"/>
              <a:t/>
            </a:r>
            <a:br>
              <a:rPr lang="en-US" altLang="en-US" sz="3200" smtClean="0"/>
            </a:br>
            <a:r>
              <a:rPr lang="en-US" altLang="en-US" sz="3200" smtClean="0"/>
              <a:t>Common Tools for the Model Building Phase</a:t>
            </a:r>
            <a:br>
              <a:rPr lang="en-US" altLang="en-US" sz="3200" smtClean="0"/>
            </a:br>
            <a:r>
              <a:rPr lang="en-US" altLang="en-US" sz="3200" smtClean="0"/>
              <a:t/>
            </a:r>
            <a:br>
              <a:rPr lang="en-US" altLang="en-US" sz="3200" smtClean="0"/>
            </a:br>
            <a:endParaRPr lang="en-US" altLang="en-US" sz="3200" smtClean="0"/>
          </a:p>
        </p:txBody>
      </p:sp>
      <p:sp>
        <p:nvSpPr>
          <p:cNvPr id="3" name="Content Placeholder 2"/>
          <p:cNvSpPr>
            <a:spLocks noGrp="1"/>
          </p:cNvSpPr>
          <p:nvPr>
            <p:ph idx="1"/>
          </p:nvPr>
        </p:nvSpPr>
        <p:spPr>
          <a:xfrm>
            <a:off x="304800" y="990600"/>
            <a:ext cx="8382000" cy="5867400"/>
          </a:xfrm>
        </p:spPr>
        <p:txBody>
          <a:bodyPr>
            <a:normAutofit/>
          </a:bodyPr>
          <a:lstStyle/>
          <a:p>
            <a:pPr algn="just">
              <a:lnSpc>
                <a:spcPct val="90000"/>
              </a:lnSpc>
              <a:buFont typeface="Arial" pitchFamily="34" charset="0"/>
              <a:buNone/>
            </a:pPr>
            <a:r>
              <a:rPr lang="en-US" altLang="en-US" sz="3500" dirty="0" smtClean="0"/>
              <a:t>Common tools in this space include, but are not limited to, the following: </a:t>
            </a:r>
          </a:p>
          <a:p>
            <a:pPr algn="just">
              <a:lnSpc>
                <a:spcPct val="90000"/>
              </a:lnSpc>
            </a:pPr>
            <a:r>
              <a:rPr lang="en-US" altLang="en-US" sz="1900" b="1" i="1" dirty="0" smtClean="0"/>
              <a:t>Commercial Tools</a:t>
            </a:r>
            <a:r>
              <a:rPr lang="en-US" altLang="en-US" sz="1900" dirty="0" smtClean="0"/>
              <a:t>: </a:t>
            </a:r>
            <a:r>
              <a:rPr lang="en-US" altLang="en-US" sz="1900" b="1" dirty="0" smtClean="0"/>
              <a:t>SAS</a:t>
            </a:r>
            <a:r>
              <a:rPr lang="en-US" altLang="en-US" sz="1900" dirty="0" smtClean="0"/>
              <a:t> Enterprise Miner allows users to run predictive and descriptive models based on large volumes of data from across the enterprise. </a:t>
            </a:r>
          </a:p>
          <a:p>
            <a:pPr algn="just">
              <a:lnSpc>
                <a:spcPct val="90000"/>
              </a:lnSpc>
            </a:pPr>
            <a:endParaRPr lang="en-US" altLang="en-US" sz="1900" dirty="0" smtClean="0"/>
          </a:p>
          <a:p>
            <a:pPr algn="just">
              <a:lnSpc>
                <a:spcPct val="90000"/>
              </a:lnSpc>
            </a:pPr>
            <a:r>
              <a:rPr lang="en-US" altLang="en-US" sz="1900" b="1" dirty="0" smtClean="0"/>
              <a:t>SPSS Modeler </a:t>
            </a:r>
            <a:r>
              <a:rPr lang="en-US" altLang="en-US" sz="1900" dirty="0" smtClean="0"/>
              <a:t>(provided by IBM and now called IBM SPSS Modeler) offers methods to explore and analyze data through a GUI. </a:t>
            </a:r>
          </a:p>
          <a:p>
            <a:pPr algn="just">
              <a:lnSpc>
                <a:spcPct val="90000"/>
              </a:lnSpc>
            </a:pPr>
            <a:endParaRPr lang="en-US" altLang="en-US" sz="1900" dirty="0" smtClean="0"/>
          </a:p>
          <a:p>
            <a:pPr algn="just">
              <a:lnSpc>
                <a:spcPct val="90000"/>
              </a:lnSpc>
            </a:pPr>
            <a:r>
              <a:rPr lang="en-US" altLang="en-US" sz="1900" b="1" dirty="0" err="1" smtClean="0"/>
              <a:t>Matlab</a:t>
            </a:r>
            <a:r>
              <a:rPr lang="en-US" altLang="en-US" sz="1900" dirty="0" smtClean="0"/>
              <a:t> provides a high-level language for performing a variety of data analytics, algorithms, and data exploration. </a:t>
            </a:r>
          </a:p>
          <a:p>
            <a:pPr algn="just">
              <a:lnSpc>
                <a:spcPct val="90000"/>
              </a:lnSpc>
            </a:pPr>
            <a:endParaRPr lang="en-US" altLang="en-US" sz="1900" dirty="0" smtClean="0"/>
          </a:p>
          <a:p>
            <a:pPr algn="just">
              <a:lnSpc>
                <a:spcPct val="90000"/>
              </a:lnSpc>
            </a:pPr>
            <a:r>
              <a:rPr lang="en-US" altLang="en-US" sz="1900" b="1" dirty="0" smtClean="0"/>
              <a:t>Alpine Miner </a:t>
            </a:r>
            <a:r>
              <a:rPr lang="en-US" altLang="en-US" sz="1900" dirty="0" smtClean="0"/>
              <a:t>provides a GUI front end for users to develop analytic workflows and interact with Big Data tools and platforms on the back end. </a:t>
            </a:r>
          </a:p>
          <a:p>
            <a:pPr algn="just">
              <a:lnSpc>
                <a:spcPct val="90000"/>
              </a:lnSpc>
            </a:pPr>
            <a:endParaRPr lang="en-US" altLang="en-US" sz="1900" dirty="0" smtClean="0"/>
          </a:p>
          <a:p>
            <a:pPr algn="just">
              <a:lnSpc>
                <a:spcPct val="90000"/>
              </a:lnSpc>
            </a:pPr>
            <a:r>
              <a:rPr lang="en-US" altLang="en-US" sz="1900" b="1" dirty="0" smtClean="0"/>
              <a:t>STATISTICA and Mathematica </a:t>
            </a:r>
            <a:r>
              <a:rPr lang="en-US" altLang="en-US" sz="1900" dirty="0" smtClean="0"/>
              <a:t>are also popular and well-regarded data mining and analytics tools.</a:t>
            </a:r>
          </a:p>
          <a:p>
            <a:pPr algn="just">
              <a:lnSpc>
                <a:spcPct val="90000"/>
              </a:lnSpc>
            </a:pPr>
            <a:endParaRPr lang="en-US" altLang="en-US" sz="2900" dirty="0" smtClean="0"/>
          </a:p>
          <a:p>
            <a:pPr algn="just">
              <a:lnSpc>
                <a:spcPct val="90000"/>
              </a:lnSpc>
              <a:buFont typeface="Arial" pitchFamily="34" charset="0"/>
              <a:buNone/>
            </a:pPr>
            <a:endParaRPr lang="en-US" altLang="en-US" sz="29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noChangeArrowheads="1"/>
          </p:cNvSpPr>
          <p:nvPr>
            <p:ph type="title"/>
          </p:nvPr>
        </p:nvSpPr>
        <p:spPr>
          <a:xfrm>
            <a:off x="457200" y="274638"/>
            <a:ext cx="8229600" cy="411162"/>
          </a:xfrm>
        </p:spPr>
        <p:txBody>
          <a:bodyPr/>
          <a:lstStyle/>
          <a:p>
            <a:r>
              <a:rPr lang="en-US" altLang="en-US" sz="2800" smtClean="0"/>
              <a:t/>
            </a:r>
            <a:br>
              <a:rPr lang="en-US" altLang="en-US" sz="2800" smtClean="0"/>
            </a:br>
            <a:r>
              <a:rPr lang="en-US" altLang="en-US" sz="2800" smtClean="0"/>
              <a:t/>
            </a:r>
            <a:br>
              <a:rPr lang="en-US" altLang="en-US" sz="2800" smtClean="0"/>
            </a:br>
            <a:r>
              <a:rPr lang="en-US" altLang="en-US" sz="2800" smtClean="0"/>
              <a:t>Common Tools for the Model Building Phase</a:t>
            </a:r>
            <a:br>
              <a:rPr lang="en-US" altLang="en-US" sz="2800" smtClean="0"/>
            </a:br>
            <a:r>
              <a:rPr lang="en-US" altLang="en-US" sz="2800" smtClean="0"/>
              <a:t/>
            </a:r>
            <a:br>
              <a:rPr lang="en-US" altLang="en-US" sz="2800" smtClean="0"/>
            </a:br>
            <a:endParaRPr lang="en-US" altLang="en-US" sz="2800" smtClean="0"/>
          </a:p>
        </p:txBody>
      </p:sp>
      <p:sp>
        <p:nvSpPr>
          <p:cNvPr id="3" name="Content Placeholder 2"/>
          <p:cNvSpPr>
            <a:spLocks noGrp="1"/>
          </p:cNvSpPr>
          <p:nvPr>
            <p:ph idx="1"/>
          </p:nvPr>
        </p:nvSpPr>
        <p:spPr>
          <a:xfrm>
            <a:off x="228600" y="685800"/>
            <a:ext cx="8458200" cy="6172200"/>
          </a:xfrm>
        </p:spPr>
        <p:txBody>
          <a:bodyPr>
            <a:normAutofit/>
          </a:bodyPr>
          <a:lstStyle/>
          <a:p>
            <a:pPr algn="just">
              <a:lnSpc>
                <a:spcPct val="80000"/>
              </a:lnSpc>
              <a:buFont typeface="Arial" pitchFamily="34" charset="0"/>
              <a:buNone/>
            </a:pPr>
            <a:r>
              <a:rPr lang="en-US" altLang="en-US" sz="3000" b="1" smtClean="0"/>
              <a:t>Free or Open Source tools:</a:t>
            </a:r>
          </a:p>
          <a:p>
            <a:pPr algn="just">
              <a:lnSpc>
                <a:spcPct val="80000"/>
              </a:lnSpc>
            </a:pPr>
            <a:r>
              <a:rPr lang="en-US" altLang="en-US" sz="1700" b="1" smtClean="0"/>
              <a:t>R and PL/ R </a:t>
            </a:r>
            <a:r>
              <a:rPr lang="en-US" altLang="en-US" sz="1700" smtClean="0"/>
              <a:t>was described earlier in the model planning phase, and PL/ R is a procedural language for PostgreSQL with R. Using this approach means that R commands can be executed in database. </a:t>
            </a:r>
          </a:p>
          <a:p>
            <a:pPr algn="just">
              <a:lnSpc>
                <a:spcPct val="80000"/>
              </a:lnSpc>
            </a:pPr>
            <a:endParaRPr lang="en-US" altLang="en-US" sz="1700" smtClean="0"/>
          </a:p>
          <a:p>
            <a:pPr algn="just">
              <a:lnSpc>
                <a:spcPct val="80000"/>
              </a:lnSpc>
            </a:pPr>
            <a:r>
              <a:rPr lang="en-US" altLang="en-US" sz="1700" b="1" smtClean="0"/>
              <a:t>Octave </a:t>
            </a:r>
            <a:r>
              <a:rPr lang="en-US" altLang="en-US" sz="1700" smtClean="0"/>
              <a:t>, a free software programming language for computational modeling, has some of the functionality of Matlab. Because it is freely available, Octave is used in major universities when teaching machine learning. </a:t>
            </a:r>
          </a:p>
          <a:p>
            <a:pPr algn="just">
              <a:lnSpc>
                <a:spcPct val="80000"/>
              </a:lnSpc>
            </a:pPr>
            <a:endParaRPr lang="en-US" altLang="en-US" sz="1700" smtClean="0"/>
          </a:p>
          <a:p>
            <a:pPr algn="just">
              <a:lnSpc>
                <a:spcPct val="80000"/>
              </a:lnSpc>
            </a:pPr>
            <a:r>
              <a:rPr lang="en-US" altLang="en-US" sz="1700" b="1" smtClean="0"/>
              <a:t>WEKA</a:t>
            </a:r>
            <a:r>
              <a:rPr lang="en-US" altLang="en-US" sz="1700" smtClean="0"/>
              <a:t> is a free data mining software package with an analytic workbench. The functions created in WEKA can be executed within Java code. </a:t>
            </a:r>
          </a:p>
          <a:p>
            <a:pPr algn="just">
              <a:lnSpc>
                <a:spcPct val="80000"/>
              </a:lnSpc>
            </a:pPr>
            <a:endParaRPr lang="en-US" altLang="en-US" sz="1700" smtClean="0"/>
          </a:p>
          <a:p>
            <a:pPr algn="just">
              <a:lnSpc>
                <a:spcPct val="80000"/>
              </a:lnSpc>
            </a:pPr>
            <a:r>
              <a:rPr lang="en-US" altLang="en-US" sz="1700" b="1" smtClean="0"/>
              <a:t>Python</a:t>
            </a:r>
            <a:r>
              <a:rPr lang="en-US" altLang="en-US" sz="1700" smtClean="0"/>
              <a:t> is a programming language that provides toolkits for machine learning and analysis, such as scikit-learn, numpy, scipy, pandas, and related data visualization using matplotlib. </a:t>
            </a:r>
          </a:p>
          <a:p>
            <a:pPr algn="just">
              <a:lnSpc>
                <a:spcPct val="80000"/>
              </a:lnSpc>
            </a:pPr>
            <a:endParaRPr lang="en-US" altLang="en-US" sz="1700" smtClean="0"/>
          </a:p>
          <a:p>
            <a:pPr algn="just">
              <a:lnSpc>
                <a:spcPct val="80000"/>
              </a:lnSpc>
            </a:pPr>
            <a:r>
              <a:rPr lang="en-US" altLang="en-US" sz="1700" b="1" smtClean="0"/>
              <a:t>SQL</a:t>
            </a:r>
            <a:r>
              <a:rPr lang="en-US" altLang="en-US" sz="1700" smtClean="0"/>
              <a:t> in-database implementations, such as MADlib, provide an alterative to in-memory desktop analytical tools. </a:t>
            </a:r>
          </a:p>
          <a:p>
            <a:pPr algn="just">
              <a:lnSpc>
                <a:spcPct val="80000"/>
              </a:lnSpc>
            </a:pPr>
            <a:endParaRPr lang="en-US" altLang="en-US" sz="1700" smtClean="0"/>
          </a:p>
          <a:p>
            <a:pPr algn="just">
              <a:lnSpc>
                <a:spcPct val="80000"/>
              </a:lnSpc>
            </a:pPr>
            <a:r>
              <a:rPr lang="en-US" altLang="en-US" sz="1700" b="1" smtClean="0"/>
              <a:t>MADlib</a:t>
            </a:r>
            <a:r>
              <a:rPr lang="en-US" altLang="en-US" sz="1700" smtClean="0"/>
              <a:t> provides an open-source machine learning library of algorithms that can be executed in-database, for PostgreSQL or Greenplum.</a:t>
            </a:r>
          </a:p>
          <a:p>
            <a:pPr algn="just">
              <a:lnSpc>
                <a:spcPct val="80000"/>
              </a:lnSpc>
            </a:pPr>
            <a:endParaRPr lang="en-US" altLang="en-US" sz="30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noChangeArrowheads="1"/>
          </p:cNvSpPr>
          <p:nvPr>
            <p:ph type="title"/>
          </p:nvPr>
        </p:nvSpPr>
        <p:spPr>
          <a:xfrm>
            <a:off x="0" y="274638"/>
            <a:ext cx="8686800" cy="639762"/>
          </a:xfrm>
        </p:spPr>
        <p:txBody>
          <a:bodyPr/>
          <a:lstStyle/>
          <a:p>
            <a:r>
              <a:rPr lang="en-US" altLang="en-US" sz="3200" smtClean="0"/>
              <a:t>Key outputs for each of the main stakeholders</a:t>
            </a:r>
          </a:p>
        </p:txBody>
      </p:sp>
      <p:sp>
        <p:nvSpPr>
          <p:cNvPr id="3" name="Content Placeholder 2"/>
          <p:cNvSpPr>
            <a:spLocks noGrp="1"/>
          </p:cNvSpPr>
          <p:nvPr>
            <p:ph idx="1"/>
          </p:nvPr>
        </p:nvSpPr>
        <p:spPr>
          <a:xfrm>
            <a:off x="228600" y="914400"/>
            <a:ext cx="8686800" cy="6172200"/>
          </a:xfrm>
        </p:spPr>
        <p:txBody>
          <a:bodyPr>
            <a:normAutofit/>
          </a:bodyPr>
          <a:lstStyle/>
          <a:p>
            <a:pPr algn="just"/>
            <a:r>
              <a:rPr lang="en-US" altLang="en-US" sz="1500" smtClean="0"/>
              <a:t>Key outputs for each of the main stakeholders of an analytics project and what they usually expect at the conclusion of a project. </a:t>
            </a:r>
          </a:p>
          <a:p>
            <a:pPr algn="just"/>
            <a:endParaRPr lang="en-US" altLang="en-US" sz="1500" smtClean="0"/>
          </a:p>
          <a:p>
            <a:pPr algn="just"/>
            <a:r>
              <a:rPr lang="en-US" altLang="en-US" sz="1500" b="1" smtClean="0"/>
              <a:t>Business User </a:t>
            </a:r>
            <a:r>
              <a:rPr lang="en-US" altLang="en-US" sz="1500" smtClean="0"/>
              <a:t>typically tries to determine the benefits and implications of the findings to the business. </a:t>
            </a:r>
          </a:p>
          <a:p>
            <a:pPr algn="just"/>
            <a:endParaRPr lang="en-US" altLang="en-US" sz="1500" smtClean="0"/>
          </a:p>
          <a:p>
            <a:pPr algn="just"/>
            <a:r>
              <a:rPr lang="en-US" altLang="en-US" sz="1500" b="1" smtClean="0"/>
              <a:t>Project Sponsor </a:t>
            </a:r>
            <a:r>
              <a:rPr lang="en-US" altLang="en-US" sz="1500" smtClean="0"/>
              <a:t>typically asks questions related to the business impact of the project, the risks and return on investment (ROI), and the way the project can be evangelized within the organization (and beyond). </a:t>
            </a:r>
          </a:p>
          <a:p>
            <a:pPr algn="just"/>
            <a:endParaRPr lang="en-US" altLang="en-US" sz="1500" smtClean="0"/>
          </a:p>
          <a:p>
            <a:pPr algn="just"/>
            <a:r>
              <a:rPr lang="en-US" altLang="en-US" sz="1500" b="1" smtClean="0"/>
              <a:t>Project Manager </a:t>
            </a:r>
            <a:r>
              <a:rPr lang="en-US" altLang="en-US" sz="1500" smtClean="0"/>
              <a:t>needs to determine if the project was completed on time and within budget and how well the goals were met. </a:t>
            </a:r>
          </a:p>
          <a:p>
            <a:pPr algn="just"/>
            <a:endParaRPr lang="en-US" altLang="en-US" sz="1500" smtClean="0"/>
          </a:p>
          <a:p>
            <a:pPr algn="just"/>
            <a:r>
              <a:rPr lang="en-US" altLang="en-US" sz="1500" b="1" smtClean="0"/>
              <a:t>Business Intelligence Analyst </a:t>
            </a:r>
            <a:r>
              <a:rPr lang="en-US" altLang="en-US" sz="1500" smtClean="0"/>
              <a:t>needs to know if the reports and dashboards he manages will be impacted and need to change. </a:t>
            </a:r>
          </a:p>
          <a:p>
            <a:pPr algn="just"/>
            <a:endParaRPr lang="en-US" altLang="en-US" sz="1500" smtClean="0"/>
          </a:p>
          <a:p>
            <a:pPr algn="just"/>
            <a:r>
              <a:rPr lang="en-US" altLang="en-US" sz="1500" b="1" smtClean="0"/>
              <a:t>Data Engineer </a:t>
            </a:r>
            <a:r>
              <a:rPr lang="en-US" altLang="en-US" sz="1500" smtClean="0"/>
              <a:t>and </a:t>
            </a:r>
            <a:r>
              <a:rPr lang="en-US" altLang="en-US" sz="1500" b="1" smtClean="0"/>
              <a:t>Database Administrator (DBA) </a:t>
            </a:r>
            <a:r>
              <a:rPr lang="en-US" altLang="en-US" sz="1500" smtClean="0"/>
              <a:t>typically need to share their code from the analytics project and create a technical document on how to implement it. </a:t>
            </a:r>
          </a:p>
          <a:p>
            <a:pPr algn="just"/>
            <a:endParaRPr lang="en-US" altLang="en-US" sz="1500" smtClean="0"/>
          </a:p>
          <a:p>
            <a:pPr algn="just"/>
            <a:r>
              <a:rPr lang="en-US" altLang="en-US" sz="1500" b="1" smtClean="0"/>
              <a:t>Data Scientist </a:t>
            </a:r>
            <a:r>
              <a:rPr lang="en-US" altLang="en-US" sz="1500" smtClean="0"/>
              <a:t>needs to share the code and explain the model to her peers, managers, and other stakeholders.</a:t>
            </a:r>
          </a:p>
          <a:p>
            <a:pPr algn="just"/>
            <a:endParaRPr lang="en-US" altLang="en-US" smtClean="0"/>
          </a:p>
          <a:p>
            <a:pPr algn="just">
              <a:buFont typeface="Arial" pitchFamily="34" charset="0"/>
              <a:buNone/>
            </a:pPr>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altLang="en-US" sz="4000" smtClean="0"/>
              <a:t/>
            </a:r>
            <a:br>
              <a:rPr lang="en-US" altLang="en-US" sz="4000" smtClean="0"/>
            </a:br>
            <a:r>
              <a:rPr lang="en-US" altLang="en-US" sz="4000" smtClean="0"/>
              <a:t/>
            </a:r>
            <a:br>
              <a:rPr lang="en-US" altLang="en-US" sz="4000" smtClean="0"/>
            </a:br>
            <a:r>
              <a:rPr lang="en-US" altLang="en-US" sz="4000" smtClean="0"/>
              <a:t>Data Analytics Lifecycle</a:t>
            </a:r>
            <a:br>
              <a:rPr lang="en-US" altLang="en-US" sz="4000" smtClean="0"/>
            </a:br>
            <a:r>
              <a:rPr lang="en-US" altLang="en-US" sz="4000" smtClean="0"/>
              <a:t/>
            </a:r>
            <a:br>
              <a:rPr lang="en-US" altLang="en-US" sz="4000" smtClean="0"/>
            </a:br>
            <a:endParaRPr lang="en-US" altLang="en-US" sz="4000" smtClean="0"/>
          </a:p>
        </p:txBody>
      </p:sp>
      <p:sp>
        <p:nvSpPr>
          <p:cNvPr id="6146" name="Content Placeholder 2"/>
          <p:cNvSpPr>
            <a:spLocks noGrp="1" noChangeArrowheads="1"/>
          </p:cNvSpPr>
          <p:nvPr>
            <p:ph idx="1"/>
          </p:nvPr>
        </p:nvSpPr>
        <p:spPr>
          <a:xfrm>
            <a:off x="304800" y="1066800"/>
            <a:ext cx="8534400" cy="5059363"/>
          </a:xfrm>
        </p:spPr>
        <p:txBody>
          <a:bodyPr/>
          <a:lstStyle/>
          <a:p>
            <a:pPr algn="just">
              <a:lnSpc>
                <a:spcPct val="90000"/>
              </a:lnSpc>
            </a:pPr>
            <a:r>
              <a:rPr lang="en-US" altLang="en-US" sz="2400" dirty="0" smtClean="0"/>
              <a:t>Data science projects </a:t>
            </a:r>
            <a:r>
              <a:rPr lang="en-US" altLang="en-US" sz="2400" b="1" i="1" dirty="0" smtClean="0"/>
              <a:t>differ</a:t>
            </a:r>
            <a:r>
              <a:rPr lang="en-US" altLang="en-US" sz="2400" i="1" dirty="0" smtClean="0"/>
              <a:t> </a:t>
            </a:r>
            <a:r>
              <a:rPr lang="en-US" altLang="en-US" sz="2400" b="1" i="1" dirty="0" smtClean="0"/>
              <a:t>from</a:t>
            </a:r>
            <a:r>
              <a:rPr lang="en-US" altLang="en-US" sz="2400" i="1" dirty="0" smtClean="0"/>
              <a:t> </a:t>
            </a:r>
            <a:r>
              <a:rPr lang="en-US" altLang="en-US" sz="2400" dirty="0" smtClean="0"/>
              <a:t>most </a:t>
            </a:r>
            <a:r>
              <a:rPr lang="en-US" altLang="en-US" sz="2400" b="1" i="1" dirty="0" smtClean="0"/>
              <a:t>traditional Business Intelligence projects</a:t>
            </a:r>
            <a:r>
              <a:rPr lang="en-US" altLang="en-US" sz="2400" dirty="0" smtClean="0"/>
              <a:t> that data science projects are </a:t>
            </a:r>
            <a:r>
              <a:rPr lang="en-US" altLang="en-US" sz="2400" b="1" i="1" dirty="0" smtClean="0"/>
              <a:t>more exploratory in nature.</a:t>
            </a:r>
          </a:p>
          <a:p>
            <a:pPr algn="just">
              <a:lnSpc>
                <a:spcPct val="90000"/>
              </a:lnSpc>
            </a:pPr>
            <a:endParaRPr lang="en-US" altLang="en-US" sz="2400" dirty="0" smtClean="0"/>
          </a:p>
          <a:p>
            <a:pPr algn="just">
              <a:lnSpc>
                <a:spcPct val="90000"/>
              </a:lnSpc>
            </a:pPr>
            <a:r>
              <a:rPr lang="en-US" altLang="en-US" sz="2400" dirty="0" smtClean="0"/>
              <a:t>  Many problems that appear huge and daunting at first can be </a:t>
            </a:r>
            <a:r>
              <a:rPr lang="en-US" altLang="en-US" sz="2400" b="1" i="1" dirty="0" smtClean="0"/>
              <a:t>broken down into smaller pieces </a:t>
            </a:r>
            <a:r>
              <a:rPr lang="en-US" altLang="en-US" sz="2400" dirty="0" smtClean="0"/>
              <a:t>or actionable phases that can be more easily addressed. </a:t>
            </a:r>
          </a:p>
          <a:p>
            <a:pPr algn="just">
              <a:lnSpc>
                <a:spcPct val="90000"/>
              </a:lnSpc>
            </a:pPr>
            <a:endParaRPr lang="en-US" altLang="en-US" sz="2400" dirty="0" smtClean="0"/>
          </a:p>
          <a:p>
            <a:pPr algn="just">
              <a:lnSpc>
                <a:spcPct val="90000"/>
              </a:lnSpc>
            </a:pPr>
            <a:r>
              <a:rPr lang="en-US" altLang="en-US" sz="2400" dirty="0" smtClean="0"/>
              <a:t>Having a </a:t>
            </a:r>
            <a:r>
              <a:rPr lang="en-US" altLang="en-US" sz="2400" b="1" i="1" dirty="0" smtClean="0"/>
              <a:t>good process </a:t>
            </a:r>
            <a:r>
              <a:rPr lang="en-US" altLang="en-US" sz="2400" dirty="0" smtClean="0"/>
              <a:t>ensures a comprehensive and repeatable method for conducting analysis. </a:t>
            </a:r>
          </a:p>
          <a:p>
            <a:pPr algn="just">
              <a:lnSpc>
                <a:spcPct val="90000"/>
              </a:lnSpc>
            </a:pPr>
            <a:endParaRPr lang="en-US" altLang="en-US" sz="2400" dirty="0" smtClean="0"/>
          </a:p>
          <a:p>
            <a:pPr algn="just">
              <a:lnSpc>
                <a:spcPct val="90000"/>
              </a:lnSpc>
            </a:pPr>
            <a:r>
              <a:rPr lang="en-US" altLang="en-US" sz="2400" dirty="0" smtClean="0"/>
              <a:t>In addition, it helps focus time and energy early in the process to get a clear grasp of the business problem to be solved.</a:t>
            </a:r>
          </a:p>
          <a:p>
            <a:pPr>
              <a:lnSpc>
                <a:spcPct val="90000"/>
              </a:lnSpc>
            </a:pPr>
            <a:endParaRPr lang="en-US" altLang="en-US" dirty="0" smtClean="0"/>
          </a:p>
          <a:p>
            <a:pPr>
              <a:lnSpc>
                <a:spcPct val="90000"/>
              </a:lnSpc>
              <a:buFont typeface="Arial" pitchFamily="34" charset="0"/>
              <a:buNone/>
            </a:pP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rtlCol="0">
            <a:normAutofit fontScale="90000"/>
          </a:bodyPr>
          <a:lstStyle/>
          <a:p>
            <a:pPr fontAlgn="auto"/>
            <a:r>
              <a:rPr lang="en-US" noProof="1" smtClean="0"/>
              <a:t>Data Analytics Lifecycle</a:t>
            </a:r>
            <a:endParaRPr lang="en-US" noProof="1"/>
          </a:p>
        </p:txBody>
      </p:sp>
      <p:sp>
        <p:nvSpPr>
          <p:cNvPr id="8194" name="Content Placeholder 2"/>
          <p:cNvSpPr>
            <a:spLocks noGrp="1" noChangeArrowheads="1"/>
          </p:cNvSpPr>
          <p:nvPr>
            <p:ph idx="1"/>
          </p:nvPr>
        </p:nvSpPr>
        <p:spPr>
          <a:xfrm>
            <a:off x="228600" y="990600"/>
            <a:ext cx="8458200" cy="5562600"/>
          </a:xfrm>
        </p:spPr>
        <p:txBody>
          <a:bodyPr/>
          <a:lstStyle/>
          <a:p>
            <a:pPr algn="just"/>
            <a:r>
              <a:rPr lang="en-US" altLang="en-US" sz="2000" dirty="0" smtClean="0"/>
              <a:t>The Data Analytics Lifecycle is designed specifically for Big Data problems and data science projects. </a:t>
            </a:r>
          </a:p>
          <a:p>
            <a:pPr algn="just"/>
            <a:endParaRPr lang="en-US" altLang="en-US" sz="2000" dirty="0" smtClean="0"/>
          </a:p>
          <a:p>
            <a:pPr algn="just"/>
            <a:r>
              <a:rPr lang="en-US" altLang="en-US" sz="2000" dirty="0" smtClean="0"/>
              <a:t>The lifecycle has six phases, and project work can occur in several phases at once. For most phases in the lifecycle , the </a:t>
            </a:r>
            <a:r>
              <a:rPr lang="en-US" altLang="en-US" sz="2000" b="1" i="1" dirty="0" smtClean="0"/>
              <a:t>movement</a:t>
            </a:r>
            <a:r>
              <a:rPr lang="en-US" altLang="en-US" sz="2000" dirty="0" smtClean="0"/>
              <a:t> can be </a:t>
            </a:r>
            <a:r>
              <a:rPr lang="en-US" altLang="en-US" sz="2000" b="1" i="1" dirty="0" smtClean="0"/>
              <a:t>either forward or backward.</a:t>
            </a:r>
          </a:p>
          <a:p>
            <a:pPr algn="just"/>
            <a:endParaRPr lang="en-US" altLang="en-US" sz="2000" dirty="0" smtClean="0"/>
          </a:p>
          <a:p>
            <a:pPr algn="just"/>
            <a:r>
              <a:rPr lang="en-US" altLang="en-US" sz="2000" dirty="0" smtClean="0"/>
              <a:t>This </a:t>
            </a:r>
            <a:r>
              <a:rPr lang="en-US" altLang="en-US" sz="2000" b="1" i="1" dirty="0" smtClean="0"/>
              <a:t>iterative</a:t>
            </a:r>
            <a:r>
              <a:rPr lang="en-US" altLang="en-US" sz="2000" dirty="0" smtClean="0"/>
              <a:t> depiction of the lifecycle is intended to more closely portray a real project, in which aspects of the project move forward and may return to earlier stages as new information is uncovered and team members learn more about various stages of the project.</a:t>
            </a:r>
          </a:p>
          <a:p>
            <a:pPr algn="just"/>
            <a:endParaRPr lang="en-US" altLang="en-US" sz="2000" dirty="0" smtClean="0"/>
          </a:p>
          <a:p>
            <a:pPr algn="just"/>
            <a:r>
              <a:rPr lang="en-US" altLang="en-US" sz="2000" dirty="0" smtClean="0"/>
              <a:t>This enables participants to move iteratively through the process and drive toward operationalizing the project work.</a:t>
            </a:r>
          </a:p>
          <a:p>
            <a:pPr algn="just"/>
            <a:endParaRPr lang="en-US" altLang="en-US" sz="2000" dirty="0" smtClean="0"/>
          </a:p>
          <a:p>
            <a:pPr algn="just"/>
            <a:endParaRPr lang="en-US" altLang="en-US" sz="2000" dirty="0" smtClean="0"/>
          </a:p>
          <a:p>
            <a:endParaRPr lang="en-US"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411162"/>
          </a:xfrm>
        </p:spPr>
        <p:txBody>
          <a:bodyPr>
            <a:normAutofit fontScale="90000"/>
          </a:bodyPr>
          <a:lstStyle/>
          <a:p>
            <a:r>
              <a:rPr lang="en-US" altLang="en-US" sz="4000" smtClean="0"/>
              <a:t/>
            </a:r>
            <a:br>
              <a:rPr lang="en-US" altLang="en-US" sz="4000" smtClean="0"/>
            </a:br>
            <a:r>
              <a:rPr lang="en-US" altLang="en-US" sz="4000" smtClean="0"/>
              <a:t/>
            </a:r>
            <a:br>
              <a:rPr lang="en-US" altLang="en-US" sz="4000" smtClean="0"/>
            </a:br>
            <a:r>
              <a:rPr lang="en-US" altLang="en-US" sz="3300" smtClean="0"/>
              <a:t>Key stakeholders of an analytics project.</a:t>
            </a:r>
            <a:r>
              <a:rPr lang="en-US" altLang="en-US" sz="4000" smtClean="0"/>
              <a:t/>
            </a:r>
            <a:br>
              <a:rPr lang="en-US" altLang="en-US" sz="4000" smtClean="0"/>
            </a:br>
            <a:r>
              <a:rPr lang="en-US" altLang="en-US" sz="4000" smtClean="0"/>
              <a:t/>
            </a:r>
            <a:br>
              <a:rPr lang="en-US" altLang="en-US" sz="4000" smtClean="0"/>
            </a:br>
            <a:endParaRPr lang="en-US" altLang="en-US" sz="4000" smtClean="0"/>
          </a:p>
        </p:txBody>
      </p:sp>
      <p:sp>
        <p:nvSpPr>
          <p:cNvPr id="3" name="Content Placeholder 2"/>
          <p:cNvSpPr>
            <a:spLocks noGrp="1"/>
          </p:cNvSpPr>
          <p:nvPr>
            <p:ph idx="1"/>
          </p:nvPr>
        </p:nvSpPr>
        <p:spPr>
          <a:xfrm>
            <a:off x="228600" y="914400"/>
            <a:ext cx="8610600" cy="3702050"/>
          </a:xfrm>
        </p:spPr>
        <p:txBody>
          <a:bodyPr>
            <a:normAutofit/>
          </a:bodyPr>
          <a:lstStyle/>
          <a:p>
            <a:pPr algn="just">
              <a:lnSpc>
                <a:spcPct val="90000"/>
              </a:lnSpc>
            </a:pPr>
            <a:r>
              <a:rPr lang="en-US" altLang="en-US" sz="1800" dirty="0" smtClean="0"/>
              <a:t>Each plays a critical part in a successful analytics project. </a:t>
            </a:r>
          </a:p>
          <a:p>
            <a:pPr algn="just">
              <a:lnSpc>
                <a:spcPct val="90000"/>
              </a:lnSpc>
            </a:pPr>
            <a:endParaRPr lang="en-US" altLang="en-US" sz="1800" dirty="0" smtClean="0"/>
          </a:p>
          <a:p>
            <a:pPr algn="just">
              <a:lnSpc>
                <a:spcPct val="90000"/>
              </a:lnSpc>
            </a:pPr>
            <a:r>
              <a:rPr lang="en-US" altLang="en-US" sz="1800" dirty="0" smtClean="0"/>
              <a:t>Although seven roles are listed, fewer or more people can accomplish the work depending on the scope of the project, the organizational structure, and the skills of the participants. The seven roles follow. </a:t>
            </a:r>
          </a:p>
          <a:p>
            <a:pPr algn="just">
              <a:lnSpc>
                <a:spcPct val="90000"/>
              </a:lnSpc>
            </a:pPr>
            <a:r>
              <a:rPr lang="en-US" altLang="en-US" sz="1800" b="1" dirty="0" smtClean="0"/>
              <a:t>Business User: </a:t>
            </a:r>
            <a:r>
              <a:rPr lang="en-US" altLang="en-US" sz="1800" dirty="0" smtClean="0"/>
              <a:t>Someone </a:t>
            </a:r>
            <a:r>
              <a:rPr lang="en-US" altLang="en-US" sz="1800" b="1" i="1" dirty="0" smtClean="0"/>
              <a:t>who understands the domain area </a:t>
            </a:r>
            <a:r>
              <a:rPr lang="en-US" altLang="en-US" sz="1800" dirty="0" smtClean="0"/>
              <a:t>and usually benefits from the results. </a:t>
            </a:r>
          </a:p>
          <a:p>
            <a:pPr lvl="1" algn="just">
              <a:lnSpc>
                <a:spcPct val="90000"/>
              </a:lnSpc>
            </a:pPr>
            <a:r>
              <a:rPr lang="en-US" altLang="en-US" sz="1700" dirty="0" smtClean="0"/>
              <a:t>This person can consult and advise the project team on the context of the project, the value of the results, and how the outputs will be operationalized. </a:t>
            </a:r>
          </a:p>
          <a:p>
            <a:pPr lvl="1" algn="just">
              <a:lnSpc>
                <a:spcPct val="90000"/>
              </a:lnSpc>
            </a:pPr>
            <a:endParaRPr lang="en-US" altLang="en-US" sz="1700" dirty="0" smtClean="0"/>
          </a:p>
          <a:p>
            <a:pPr lvl="1" algn="just">
              <a:lnSpc>
                <a:spcPct val="90000"/>
              </a:lnSpc>
            </a:pPr>
            <a:r>
              <a:rPr lang="en-US" altLang="en-US" sz="1700" dirty="0" smtClean="0"/>
              <a:t>Usually a </a:t>
            </a:r>
            <a:r>
              <a:rPr lang="en-US" altLang="en-US" sz="1700" b="1" i="1" dirty="0" smtClean="0"/>
              <a:t>business analyst, line manager, or deep subject matter expert </a:t>
            </a:r>
            <a:r>
              <a:rPr lang="en-US" altLang="en-US" sz="1700" dirty="0" smtClean="0"/>
              <a:t>in the project domain fulfills this role.</a:t>
            </a:r>
          </a:p>
          <a:p>
            <a:pPr algn="just">
              <a:lnSpc>
                <a:spcPct val="90000"/>
              </a:lnSpc>
            </a:pPr>
            <a:endParaRPr lang="en-US" altLang="en-US" sz="1800" dirty="0" smtClean="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419600"/>
            <a:ext cx="419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Content Placeholder 2"/>
          <p:cNvSpPr>
            <a:spLocks noGrp="1" noChangeArrowheads="1"/>
          </p:cNvSpPr>
          <p:nvPr>
            <p:ph idx="1"/>
          </p:nvPr>
        </p:nvSpPr>
        <p:spPr>
          <a:xfrm>
            <a:off x="457200" y="533400"/>
            <a:ext cx="8229600" cy="5592763"/>
          </a:xfrm>
        </p:spPr>
        <p:txBody>
          <a:bodyPr/>
          <a:lstStyle/>
          <a:p>
            <a:pPr algn="just">
              <a:lnSpc>
                <a:spcPct val="80000"/>
              </a:lnSpc>
              <a:buFont typeface="Arial" pitchFamily="34" charset="0"/>
              <a:buNone/>
            </a:pPr>
            <a:r>
              <a:rPr lang="en-US" altLang="en-US" sz="2800" b="1" dirty="0" smtClean="0"/>
              <a:t>Key stakeholders of an analytics project.</a:t>
            </a:r>
          </a:p>
          <a:p>
            <a:pPr algn="just">
              <a:lnSpc>
                <a:spcPct val="80000"/>
              </a:lnSpc>
            </a:pPr>
            <a:r>
              <a:rPr lang="en-US" altLang="en-US" sz="2000" b="1" dirty="0" smtClean="0"/>
              <a:t>Project Sponsor: </a:t>
            </a:r>
            <a:r>
              <a:rPr lang="en-US" altLang="en-US" sz="2000" dirty="0" smtClean="0"/>
              <a:t>Responsible for the genesis of the project. </a:t>
            </a:r>
          </a:p>
          <a:p>
            <a:pPr lvl="1" algn="just">
              <a:lnSpc>
                <a:spcPct val="80000"/>
              </a:lnSpc>
            </a:pPr>
            <a:r>
              <a:rPr lang="en-US" altLang="en-US" sz="2000" dirty="0" smtClean="0"/>
              <a:t>Provides the impetus and </a:t>
            </a:r>
            <a:r>
              <a:rPr lang="en-US" altLang="en-US" sz="2000" b="1" i="1" dirty="0" smtClean="0"/>
              <a:t>requirements for the project and defines the core business problem. </a:t>
            </a:r>
          </a:p>
          <a:p>
            <a:pPr lvl="1" algn="just">
              <a:lnSpc>
                <a:spcPct val="80000"/>
              </a:lnSpc>
            </a:pPr>
            <a:endParaRPr lang="en-US" altLang="en-US" sz="2000" dirty="0" smtClean="0"/>
          </a:p>
          <a:p>
            <a:pPr lvl="1" algn="just">
              <a:lnSpc>
                <a:spcPct val="80000"/>
              </a:lnSpc>
            </a:pPr>
            <a:r>
              <a:rPr lang="en-US" altLang="en-US" sz="2000" dirty="0" smtClean="0"/>
              <a:t>Generally </a:t>
            </a:r>
            <a:r>
              <a:rPr lang="en-US" altLang="en-US" sz="2000" b="1" i="1" dirty="0" smtClean="0"/>
              <a:t>provides the funding </a:t>
            </a:r>
            <a:r>
              <a:rPr lang="en-US" altLang="en-US" sz="2000" dirty="0" smtClean="0"/>
              <a:t>and gauges the degree of value from the final outputs of the working team. This person sets the priorities for the project and clarifies the desired outputs.</a:t>
            </a:r>
          </a:p>
          <a:p>
            <a:pPr algn="just">
              <a:lnSpc>
                <a:spcPct val="80000"/>
              </a:lnSpc>
            </a:pPr>
            <a:endParaRPr lang="en-US" altLang="en-US" sz="2000" b="1" dirty="0" smtClean="0"/>
          </a:p>
          <a:p>
            <a:pPr algn="just">
              <a:lnSpc>
                <a:spcPct val="80000"/>
              </a:lnSpc>
            </a:pPr>
            <a:r>
              <a:rPr lang="en-US" altLang="en-US" sz="2000" b="1" dirty="0" smtClean="0"/>
              <a:t>Project Manager: </a:t>
            </a:r>
            <a:r>
              <a:rPr lang="en-US" altLang="en-US" sz="2000" b="1" i="1" dirty="0" smtClean="0"/>
              <a:t>Ensures that key milestones and objectives are met </a:t>
            </a:r>
            <a:r>
              <a:rPr lang="en-US" altLang="en-US" sz="2000" dirty="0" smtClean="0"/>
              <a:t>on time and at the expected quality.</a:t>
            </a:r>
          </a:p>
          <a:p>
            <a:pPr algn="just">
              <a:lnSpc>
                <a:spcPct val="80000"/>
              </a:lnSpc>
            </a:pPr>
            <a:endParaRPr lang="en-US" altLang="en-US" sz="2000" dirty="0" smtClean="0"/>
          </a:p>
          <a:p>
            <a:pPr algn="just">
              <a:lnSpc>
                <a:spcPct val="80000"/>
              </a:lnSpc>
            </a:pPr>
            <a:r>
              <a:rPr lang="en-US" altLang="en-US" sz="2000" b="1" dirty="0" smtClean="0"/>
              <a:t>Business Intelligence Analyst: </a:t>
            </a:r>
            <a:r>
              <a:rPr lang="en-US" altLang="en-US" sz="2000" dirty="0" smtClean="0"/>
              <a:t>Provides </a:t>
            </a:r>
            <a:r>
              <a:rPr lang="en-US" altLang="en-US" sz="2000" b="1" i="1" dirty="0" smtClean="0"/>
              <a:t>business domain expertise </a:t>
            </a:r>
            <a:r>
              <a:rPr lang="en-US" altLang="en-US" sz="2000" dirty="0" smtClean="0"/>
              <a:t>based on a deep understanding of the data, key performance indicators (KPIs), key metrics, and business intelligence from a reporting perspective. </a:t>
            </a:r>
          </a:p>
          <a:p>
            <a:pPr>
              <a:lnSpc>
                <a:spcPct val="80000"/>
              </a:lnSpc>
              <a:buFont typeface="Arial" pitchFamily="34" charset="0"/>
              <a:buNone/>
            </a:pPr>
            <a:endParaRPr lang="en-I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noChangeArrowheads="1"/>
          </p:cNvSpPr>
          <p:nvPr>
            <p:ph type="title"/>
          </p:nvPr>
        </p:nvSpPr>
        <p:spPr>
          <a:xfrm>
            <a:off x="457200" y="274638"/>
            <a:ext cx="8686800" cy="487362"/>
          </a:xfrm>
        </p:spPr>
        <p:txBody>
          <a:bodyPr/>
          <a:lstStyle/>
          <a:p>
            <a:r>
              <a:rPr lang="en-US" altLang="en-US" sz="3200" smtClean="0"/>
              <a:t>Key stakeholders of an analytics project.</a:t>
            </a:r>
          </a:p>
        </p:txBody>
      </p:sp>
      <p:sp>
        <p:nvSpPr>
          <p:cNvPr id="11266" name="Content Placeholder 2"/>
          <p:cNvSpPr>
            <a:spLocks noGrp="1" noChangeArrowheads="1"/>
          </p:cNvSpPr>
          <p:nvPr>
            <p:ph idx="1"/>
          </p:nvPr>
        </p:nvSpPr>
        <p:spPr>
          <a:xfrm>
            <a:off x="304800" y="914400"/>
            <a:ext cx="8534400" cy="5943600"/>
          </a:xfrm>
        </p:spPr>
        <p:txBody>
          <a:bodyPr/>
          <a:lstStyle/>
          <a:p>
            <a:pPr algn="just">
              <a:lnSpc>
                <a:spcPct val="80000"/>
              </a:lnSpc>
            </a:pPr>
            <a:endParaRPr lang="en-US" altLang="en-US" sz="2000" dirty="0" smtClean="0"/>
          </a:p>
          <a:p>
            <a:pPr algn="just">
              <a:lnSpc>
                <a:spcPct val="80000"/>
              </a:lnSpc>
            </a:pPr>
            <a:r>
              <a:rPr lang="en-US" altLang="en-US" sz="2000" b="1" dirty="0" smtClean="0"/>
              <a:t>Database Administrator (DBA): </a:t>
            </a:r>
            <a:r>
              <a:rPr lang="en-US" altLang="en-US" sz="2000" dirty="0" smtClean="0"/>
              <a:t>Provisions and </a:t>
            </a:r>
            <a:r>
              <a:rPr lang="en-US" altLang="en-US" sz="2000" b="1" i="1" dirty="0" smtClean="0"/>
              <a:t>configures the database environment to support the analytics needs </a:t>
            </a:r>
            <a:r>
              <a:rPr lang="en-US" altLang="en-US" sz="2000" dirty="0" smtClean="0"/>
              <a:t>of the working team.</a:t>
            </a:r>
          </a:p>
          <a:p>
            <a:pPr algn="just">
              <a:lnSpc>
                <a:spcPct val="80000"/>
              </a:lnSpc>
            </a:pPr>
            <a:endParaRPr lang="en-US" altLang="en-US" sz="2000" dirty="0" smtClean="0"/>
          </a:p>
          <a:p>
            <a:pPr lvl="1" algn="just">
              <a:lnSpc>
                <a:spcPct val="80000"/>
              </a:lnSpc>
            </a:pPr>
            <a:r>
              <a:rPr lang="en-US" altLang="en-US" sz="2000" dirty="0" smtClean="0"/>
              <a:t> These responsibilities may include </a:t>
            </a:r>
            <a:r>
              <a:rPr lang="en-US" altLang="en-US" sz="2000" b="1" i="1" dirty="0" smtClean="0"/>
              <a:t>providing access to key databases </a:t>
            </a:r>
            <a:r>
              <a:rPr lang="en-US" altLang="en-US" sz="2000" dirty="0" smtClean="0"/>
              <a:t>or tables and ensuring the appropriate security levels are in place related to the data repositories. </a:t>
            </a:r>
          </a:p>
          <a:p>
            <a:pPr algn="just">
              <a:lnSpc>
                <a:spcPct val="80000"/>
              </a:lnSpc>
            </a:pPr>
            <a:endParaRPr lang="en-US" altLang="en-US" sz="2000" dirty="0" smtClean="0"/>
          </a:p>
          <a:p>
            <a:pPr algn="just">
              <a:lnSpc>
                <a:spcPct val="80000"/>
              </a:lnSpc>
            </a:pPr>
            <a:r>
              <a:rPr lang="en-US" altLang="en-US" sz="2000" b="1" dirty="0" smtClean="0"/>
              <a:t>Data Engineer: </a:t>
            </a:r>
            <a:r>
              <a:rPr lang="en-US" altLang="en-US" sz="2000" dirty="0" smtClean="0"/>
              <a:t>Leverages </a:t>
            </a:r>
            <a:r>
              <a:rPr lang="en-US" altLang="en-US" sz="2000" b="1" i="1" dirty="0" smtClean="0"/>
              <a:t>deep technical skills </a:t>
            </a:r>
            <a:r>
              <a:rPr lang="en-US" altLang="en-US" sz="2000" dirty="0" smtClean="0"/>
              <a:t>to assist with tuning SQL queries for data management and data extraction, and provides support for data ingestion.</a:t>
            </a:r>
          </a:p>
          <a:p>
            <a:pPr algn="just">
              <a:lnSpc>
                <a:spcPct val="80000"/>
              </a:lnSpc>
            </a:pPr>
            <a:endParaRPr lang="en-US" altLang="en-US" sz="2000" dirty="0" smtClean="0"/>
          </a:p>
          <a:p>
            <a:pPr lvl="1" algn="just">
              <a:lnSpc>
                <a:spcPct val="80000"/>
              </a:lnSpc>
            </a:pPr>
            <a:r>
              <a:rPr lang="en-US" altLang="en-US" sz="2000" dirty="0" smtClean="0"/>
              <a:t>The DBA sets up and configures the databases to be used, the </a:t>
            </a:r>
            <a:r>
              <a:rPr lang="en-US" altLang="en-US" sz="2000" b="1" dirty="0" smtClean="0"/>
              <a:t>data engineer </a:t>
            </a:r>
            <a:r>
              <a:rPr lang="en-US" altLang="en-US" sz="2000" dirty="0" smtClean="0"/>
              <a:t>executes the actual data extractions and performs substantial data manipulation to facilitate the analytics.</a:t>
            </a:r>
          </a:p>
          <a:p>
            <a:pPr lvl="1" algn="just">
              <a:lnSpc>
                <a:spcPct val="80000"/>
              </a:lnSpc>
            </a:pPr>
            <a:endParaRPr lang="en-US" altLang="en-US" sz="2000" dirty="0" smtClean="0"/>
          </a:p>
          <a:p>
            <a:pPr lvl="1" algn="just">
              <a:lnSpc>
                <a:spcPct val="80000"/>
              </a:lnSpc>
            </a:pPr>
            <a:r>
              <a:rPr lang="en-US" altLang="en-US" sz="2000" dirty="0" smtClean="0"/>
              <a:t> The data engineer works closely with the data scientist to help shape data in the right ways for analyses.</a:t>
            </a:r>
          </a:p>
          <a:p>
            <a:pPr algn="just">
              <a:lnSpc>
                <a:spcPct val="80000"/>
              </a:lnSpc>
            </a:pPr>
            <a:endParaRPr lang="en-US" altLang="en-US" sz="2000" dirty="0" smtClean="0"/>
          </a:p>
          <a:p>
            <a:pPr>
              <a:lnSpc>
                <a:spcPct val="80000"/>
              </a:lnSpc>
            </a:pP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a:xfrm>
            <a:off x="457200" y="152400"/>
            <a:ext cx="8229600" cy="334963"/>
          </a:xfrm>
        </p:spPr>
        <p:txBody>
          <a:bodyPr/>
          <a:lstStyle/>
          <a:p>
            <a:r>
              <a:rPr lang="en-US" altLang="en-US" sz="3600" smtClean="0"/>
              <a:t>Data Analytics Lifecycle</a:t>
            </a:r>
          </a:p>
        </p:txBody>
      </p:sp>
      <p:sp>
        <p:nvSpPr>
          <p:cNvPr id="13314" name="Content Placeholder 2"/>
          <p:cNvSpPr>
            <a:spLocks noGrp="1" noChangeArrowheads="1"/>
          </p:cNvSpPr>
          <p:nvPr>
            <p:ph idx="1"/>
          </p:nvPr>
        </p:nvSpPr>
        <p:spPr>
          <a:xfrm>
            <a:off x="304800" y="685800"/>
            <a:ext cx="8382000" cy="5715000"/>
          </a:xfrm>
        </p:spPr>
        <p:txBody>
          <a:bodyPr/>
          <a:lstStyle/>
          <a:p>
            <a:pPr algn="just"/>
            <a:r>
              <a:rPr lang="en-US" altLang="en-US" sz="1600" b="1" dirty="0" smtClean="0"/>
              <a:t>Phase 1— Discovery: T</a:t>
            </a:r>
            <a:r>
              <a:rPr lang="en-US" altLang="en-US" sz="1600" dirty="0" smtClean="0"/>
              <a:t>eam </a:t>
            </a:r>
            <a:r>
              <a:rPr lang="en-US" altLang="en-US" sz="1600" b="1" i="1" dirty="0" smtClean="0"/>
              <a:t>learns the business domain</a:t>
            </a:r>
            <a:r>
              <a:rPr lang="en-US" altLang="en-US" sz="1600" dirty="0" smtClean="0"/>
              <a:t>, including relevant history such as </a:t>
            </a:r>
            <a:r>
              <a:rPr lang="en-US" altLang="en-US" sz="1600" b="1" i="1" dirty="0" smtClean="0"/>
              <a:t>whether the organization or business unit has attempted similar projects in the past</a:t>
            </a:r>
            <a:r>
              <a:rPr lang="en-US" altLang="en-US" sz="1600" dirty="0" smtClean="0"/>
              <a:t> from which they can learn. </a:t>
            </a:r>
          </a:p>
          <a:p>
            <a:pPr algn="just"/>
            <a:r>
              <a:rPr lang="en-US" altLang="en-US" sz="1600" dirty="0" smtClean="0"/>
              <a:t>The team </a:t>
            </a:r>
            <a:r>
              <a:rPr lang="en-US" altLang="en-US" sz="1600" b="1" i="1" dirty="0" smtClean="0"/>
              <a:t>assesses the resources available </a:t>
            </a:r>
            <a:r>
              <a:rPr lang="en-US" altLang="en-US" sz="1600" dirty="0" smtClean="0"/>
              <a:t>to support the project in terms of people, technology, time, and data. </a:t>
            </a:r>
          </a:p>
          <a:p>
            <a:pPr algn="just"/>
            <a:r>
              <a:rPr lang="en-US" altLang="en-US" sz="1600" dirty="0" smtClean="0"/>
              <a:t>Important activities in this phase include </a:t>
            </a:r>
            <a:r>
              <a:rPr lang="en-US" altLang="en-US" sz="1600" b="1" i="1" dirty="0" smtClean="0"/>
              <a:t>framing the business problem </a:t>
            </a:r>
            <a:r>
              <a:rPr lang="en-US" altLang="en-US" sz="1600" dirty="0" smtClean="0"/>
              <a:t>as an analytics challenge that can be addressed in subsequent phases and formulating initial hypotheses (IHs) to test and begin learning the data.</a:t>
            </a:r>
          </a:p>
          <a:p>
            <a:pPr algn="just">
              <a:buFont typeface="Arial" pitchFamily="34" charset="0"/>
              <a:buNone/>
            </a:pPr>
            <a:endParaRPr lang="en-US" altLang="en-US" sz="2000" dirty="0" smtClean="0"/>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2838450"/>
            <a:ext cx="53879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a:xfrm>
            <a:off x="457200" y="274638"/>
            <a:ext cx="8229600" cy="563562"/>
          </a:xfrm>
        </p:spPr>
        <p:txBody>
          <a:bodyPr/>
          <a:lstStyle/>
          <a:p>
            <a:r>
              <a:rPr lang="en-US" altLang="en-US" sz="3200" b="1" smtClean="0"/>
              <a:t>Phase 1— Discovery:</a:t>
            </a:r>
            <a:endParaRPr lang="en-US" altLang="en-US" sz="3200" smtClean="0"/>
          </a:p>
        </p:txBody>
      </p:sp>
      <p:sp>
        <p:nvSpPr>
          <p:cNvPr id="3" name="Content Placeholder 2"/>
          <p:cNvSpPr>
            <a:spLocks noGrp="1"/>
          </p:cNvSpPr>
          <p:nvPr>
            <p:ph idx="1"/>
          </p:nvPr>
        </p:nvSpPr>
        <p:spPr>
          <a:xfrm>
            <a:off x="457200" y="914400"/>
            <a:ext cx="8229600" cy="5503863"/>
          </a:xfrm>
        </p:spPr>
        <p:txBody>
          <a:bodyPr>
            <a:normAutofit/>
          </a:bodyPr>
          <a:lstStyle/>
          <a:p>
            <a:pPr algn="just">
              <a:lnSpc>
                <a:spcPct val="80000"/>
              </a:lnSpc>
            </a:pPr>
            <a:r>
              <a:rPr lang="en-US" altLang="en-US" sz="1800" smtClean="0"/>
              <a:t>The team should perform five main activities during this step of the discovery phase: </a:t>
            </a:r>
          </a:p>
          <a:p>
            <a:pPr algn="just">
              <a:lnSpc>
                <a:spcPct val="80000"/>
              </a:lnSpc>
            </a:pPr>
            <a:endParaRPr lang="en-US" altLang="en-US" sz="1800" smtClean="0"/>
          </a:p>
          <a:p>
            <a:pPr algn="just">
              <a:lnSpc>
                <a:spcPct val="80000"/>
              </a:lnSpc>
            </a:pPr>
            <a:r>
              <a:rPr lang="en-US" altLang="en-US" sz="1900" b="1" smtClean="0"/>
              <a:t>Identify data sources: </a:t>
            </a:r>
            <a:r>
              <a:rPr lang="en-US" altLang="en-US" sz="1900" smtClean="0"/>
              <a:t>Make a list of data sources the team may need to test the initial hypotheses outlined in this phase. </a:t>
            </a:r>
          </a:p>
          <a:p>
            <a:pPr lvl="1" algn="just">
              <a:lnSpc>
                <a:spcPct val="80000"/>
              </a:lnSpc>
            </a:pPr>
            <a:r>
              <a:rPr lang="en-US" altLang="en-US" sz="1900" smtClean="0"/>
              <a:t>Make an inventory of the datasets currently available and those that can be purchased or otherwise acquired for the tests the team wants to perform. </a:t>
            </a:r>
          </a:p>
          <a:p>
            <a:pPr lvl="1" algn="just">
              <a:lnSpc>
                <a:spcPct val="80000"/>
              </a:lnSpc>
            </a:pPr>
            <a:endParaRPr lang="en-US" altLang="en-US" sz="1900" smtClean="0"/>
          </a:p>
          <a:p>
            <a:pPr algn="just">
              <a:lnSpc>
                <a:spcPct val="80000"/>
              </a:lnSpc>
            </a:pPr>
            <a:r>
              <a:rPr lang="en-US" altLang="en-US" sz="1900" b="1" smtClean="0"/>
              <a:t>Capture aggregate data sources: </a:t>
            </a:r>
            <a:r>
              <a:rPr lang="en-US" altLang="en-US" sz="1900" smtClean="0"/>
              <a:t>This is for previewing the data and providing high-level understanding. </a:t>
            </a:r>
          </a:p>
          <a:p>
            <a:pPr lvl="1" algn="just">
              <a:lnSpc>
                <a:spcPct val="80000"/>
              </a:lnSpc>
            </a:pPr>
            <a:r>
              <a:rPr lang="en-US" altLang="en-US" sz="1900" smtClean="0"/>
              <a:t>It enables the team to gain a quick overview of the data and perform further exploration on specific areas. </a:t>
            </a:r>
          </a:p>
          <a:p>
            <a:pPr lvl="1" algn="just">
              <a:lnSpc>
                <a:spcPct val="80000"/>
              </a:lnSpc>
            </a:pPr>
            <a:endParaRPr lang="en-US" altLang="en-US" sz="1900" smtClean="0"/>
          </a:p>
          <a:p>
            <a:pPr algn="just">
              <a:lnSpc>
                <a:spcPct val="80000"/>
              </a:lnSpc>
            </a:pPr>
            <a:r>
              <a:rPr lang="en-US" altLang="en-US" sz="1900" b="1" smtClean="0"/>
              <a:t>Review the raw data: </a:t>
            </a:r>
            <a:r>
              <a:rPr lang="en-US" altLang="en-US" sz="1900" smtClean="0"/>
              <a:t>Begin understanding the interdependencies among the data attributes.</a:t>
            </a:r>
          </a:p>
          <a:p>
            <a:pPr lvl="1" algn="just">
              <a:lnSpc>
                <a:spcPct val="80000"/>
              </a:lnSpc>
            </a:pPr>
            <a:r>
              <a:rPr lang="en-US" altLang="en-US" sz="1900" smtClean="0"/>
              <a:t>Become familiar with the content of the data, its quality, and its limitations.</a:t>
            </a:r>
          </a:p>
          <a:p>
            <a:pPr>
              <a:lnSpc>
                <a:spcPct val="80000"/>
              </a:lnSpc>
            </a:pPr>
            <a:endParaRPr lang="en-US" altLang="en-US" sz="2000" smtClean="0"/>
          </a:p>
          <a:p>
            <a:pPr>
              <a:lnSpc>
                <a:spcPct val="80000"/>
              </a:lnSpc>
            </a:pPr>
            <a:endParaRPr lang="en-US" altLang="en-US" sz="2000" smtClean="0"/>
          </a:p>
          <a:p>
            <a:pPr>
              <a:lnSpc>
                <a:spcPct val="80000"/>
              </a:lnSpc>
            </a:pPr>
            <a:endParaRPr lang="en-US" alt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Pages>0</Pages>
  <Words>2627</Words>
  <Characters>0</Characters>
  <Application>Microsoft Office PowerPoint</Application>
  <DocSecurity>0</DocSecurity>
  <PresentationFormat>On-screen Show (4:3)</PresentationFormat>
  <Lines>0</Lines>
  <Paragraphs>207</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 Analytics Lifecycle  </vt:lpstr>
      <vt:lpstr> Key Concepts </vt:lpstr>
      <vt:lpstr>  Data Analytics Lifecycle  </vt:lpstr>
      <vt:lpstr>Data Analytics Lifecycle</vt:lpstr>
      <vt:lpstr>  Key stakeholders of an analytics project.  </vt:lpstr>
      <vt:lpstr>PowerPoint Presentation</vt:lpstr>
      <vt:lpstr>Key stakeholders of an analytics project.</vt:lpstr>
      <vt:lpstr>Data Analytics Lifecycle</vt:lpstr>
      <vt:lpstr>Phase 1— Discovery:</vt:lpstr>
      <vt:lpstr>Phase 1— Discovery:</vt:lpstr>
      <vt:lpstr>Data Analytics Lifecycle</vt:lpstr>
      <vt:lpstr>Rules for Analytics Sandbox</vt:lpstr>
      <vt:lpstr>Performing ETLT </vt:lpstr>
      <vt:lpstr>Performing ETLT </vt:lpstr>
      <vt:lpstr>PowerPoint Presentation</vt:lpstr>
      <vt:lpstr>  Common Tools for the Data Preparation Phase  </vt:lpstr>
      <vt:lpstr>Data Analytics Lifecycle</vt:lpstr>
      <vt:lpstr>Common Tools for the Model Planning Phase </vt:lpstr>
      <vt:lpstr>Data Analytics Lifecycle</vt:lpstr>
      <vt:lpstr>Data Analytics Lifecycle</vt:lpstr>
      <vt:lpstr>  Common Tools for the Model Building Phase  </vt:lpstr>
      <vt:lpstr>  Common Tools for the Model Building Phase  </vt:lpstr>
      <vt:lpstr>Key outputs for each of the main stakeholders</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Lifecycle</dc:title>
  <dc:creator>Ravi</dc:creator>
  <cp:lastModifiedBy>Ravi</cp:lastModifiedBy>
  <cp:revision>20</cp:revision>
  <dcterms:created xsi:type="dcterms:W3CDTF">2006-08-16T05:30:00Z</dcterms:created>
  <dcterms:modified xsi:type="dcterms:W3CDTF">2019-02-25T05:04:45Z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16393ق-10.1.0.5707</vt:lpwstr>
  </property>
</Properties>
</file>