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4" r:id="rId1"/>
  </p:sldMasterIdLst>
  <p:notesMasterIdLst>
    <p:notesMasterId r:id="rId58"/>
  </p:notesMasterIdLst>
  <p:handoutMasterIdLst>
    <p:handoutMasterId r:id="rId59"/>
  </p:handoutMasterIdLst>
  <p:sldIdLst>
    <p:sldId id="256" r:id="rId2"/>
    <p:sldId id="275" r:id="rId3"/>
    <p:sldId id="276" r:id="rId4"/>
    <p:sldId id="289" r:id="rId5"/>
    <p:sldId id="309" r:id="rId6"/>
    <p:sldId id="277" r:id="rId7"/>
    <p:sldId id="310" r:id="rId8"/>
    <p:sldId id="279" r:id="rId9"/>
    <p:sldId id="290" r:id="rId10"/>
    <p:sldId id="311" r:id="rId11"/>
    <p:sldId id="278" r:id="rId12"/>
    <p:sldId id="312" r:id="rId13"/>
    <p:sldId id="313" r:id="rId14"/>
    <p:sldId id="280" r:id="rId15"/>
    <p:sldId id="281" r:id="rId16"/>
    <p:sldId id="291" r:id="rId17"/>
    <p:sldId id="264" r:id="rId18"/>
    <p:sldId id="292" r:id="rId19"/>
    <p:sldId id="293" r:id="rId20"/>
    <p:sldId id="272" r:id="rId21"/>
    <p:sldId id="265" r:id="rId22"/>
    <p:sldId id="294" r:id="rId23"/>
    <p:sldId id="263" r:id="rId24"/>
    <p:sldId id="262" r:id="rId25"/>
    <p:sldId id="295" r:id="rId26"/>
    <p:sldId id="266" r:id="rId27"/>
    <p:sldId id="258" r:id="rId28"/>
    <p:sldId id="296" r:id="rId29"/>
    <p:sldId id="259" r:id="rId30"/>
    <p:sldId id="301" r:id="rId31"/>
    <p:sldId id="302" r:id="rId32"/>
    <p:sldId id="282" r:id="rId33"/>
    <p:sldId id="303" r:id="rId34"/>
    <p:sldId id="286" r:id="rId35"/>
    <p:sldId id="305" r:id="rId36"/>
    <p:sldId id="304" r:id="rId37"/>
    <p:sldId id="314" r:id="rId38"/>
    <p:sldId id="285" r:id="rId39"/>
    <p:sldId id="297" r:id="rId40"/>
    <p:sldId id="267" r:id="rId41"/>
    <p:sldId id="269" r:id="rId42"/>
    <p:sldId id="306" r:id="rId43"/>
    <p:sldId id="298" r:id="rId44"/>
    <p:sldId id="261" r:id="rId45"/>
    <p:sldId id="307" r:id="rId46"/>
    <p:sldId id="299" r:id="rId47"/>
    <p:sldId id="260" r:id="rId48"/>
    <p:sldId id="274" r:id="rId49"/>
    <p:sldId id="273" r:id="rId50"/>
    <p:sldId id="271" r:id="rId51"/>
    <p:sldId id="315" r:id="rId52"/>
    <p:sldId id="287" r:id="rId53"/>
    <p:sldId id="308" r:id="rId54"/>
    <p:sldId id="316" r:id="rId55"/>
    <p:sldId id="288" r:id="rId56"/>
    <p:sldId id="317" r:id="rId57"/>
  </p:sldIdLst>
  <p:sldSz cx="9144000" cy="6858000" type="screen4x3"/>
  <p:notesSz cx="7010400" cy="9236075"/>
  <p:defaultTextStyle>
    <a:defPPr>
      <a:defRPr lang="en-US"/>
    </a:defPPr>
    <a:lvl1pPr algn="ctr" rtl="0" eaLnBrk="0" fontAlgn="base" hangingPunct="0">
      <a:spcBef>
        <a:spcPct val="0"/>
      </a:spcBef>
      <a:spcAft>
        <a:spcPct val="0"/>
      </a:spcAft>
      <a:defRPr sz="4400" kern="1200">
        <a:solidFill>
          <a:schemeClr val="tx2"/>
        </a:solidFill>
        <a:latin typeface="Helvetica" pitchFamily="34" charset="0"/>
        <a:ea typeface="+mn-ea"/>
        <a:cs typeface="Arial" charset="0"/>
      </a:defRPr>
    </a:lvl1pPr>
    <a:lvl2pPr marL="457200" algn="ctr" rtl="0" eaLnBrk="0" fontAlgn="base" hangingPunct="0">
      <a:spcBef>
        <a:spcPct val="0"/>
      </a:spcBef>
      <a:spcAft>
        <a:spcPct val="0"/>
      </a:spcAft>
      <a:defRPr sz="4400" kern="1200">
        <a:solidFill>
          <a:schemeClr val="tx2"/>
        </a:solidFill>
        <a:latin typeface="Helvetica" pitchFamily="34" charset="0"/>
        <a:ea typeface="+mn-ea"/>
        <a:cs typeface="Arial" charset="0"/>
      </a:defRPr>
    </a:lvl2pPr>
    <a:lvl3pPr marL="914400" algn="ctr" rtl="0" eaLnBrk="0" fontAlgn="base" hangingPunct="0">
      <a:spcBef>
        <a:spcPct val="0"/>
      </a:spcBef>
      <a:spcAft>
        <a:spcPct val="0"/>
      </a:spcAft>
      <a:defRPr sz="4400" kern="1200">
        <a:solidFill>
          <a:schemeClr val="tx2"/>
        </a:solidFill>
        <a:latin typeface="Helvetica" pitchFamily="34" charset="0"/>
        <a:ea typeface="+mn-ea"/>
        <a:cs typeface="Arial" charset="0"/>
      </a:defRPr>
    </a:lvl3pPr>
    <a:lvl4pPr marL="1371600" algn="ctr" rtl="0" eaLnBrk="0" fontAlgn="base" hangingPunct="0">
      <a:spcBef>
        <a:spcPct val="0"/>
      </a:spcBef>
      <a:spcAft>
        <a:spcPct val="0"/>
      </a:spcAft>
      <a:defRPr sz="4400" kern="1200">
        <a:solidFill>
          <a:schemeClr val="tx2"/>
        </a:solidFill>
        <a:latin typeface="Helvetica" pitchFamily="34" charset="0"/>
        <a:ea typeface="+mn-ea"/>
        <a:cs typeface="Arial" charset="0"/>
      </a:defRPr>
    </a:lvl4pPr>
    <a:lvl5pPr marL="1828800" algn="ctr" rtl="0" eaLnBrk="0" fontAlgn="base" hangingPunct="0">
      <a:spcBef>
        <a:spcPct val="0"/>
      </a:spcBef>
      <a:spcAft>
        <a:spcPct val="0"/>
      </a:spcAft>
      <a:defRPr sz="4400" kern="1200">
        <a:solidFill>
          <a:schemeClr val="tx2"/>
        </a:solidFill>
        <a:latin typeface="Helvetica" pitchFamily="34" charset="0"/>
        <a:ea typeface="+mn-ea"/>
        <a:cs typeface="Arial" charset="0"/>
      </a:defRPr>
    </a:lvl5pPr>
    <a:lvl6pPr marL="2286000" algn="l" defTabSz="914400" rtl="0" eaLnBrk="1" latinLnBrk="0" hangingPunct="1">
      <a:defRPr sz="4400" kern="1200">
        <a:solidFill>
          <a:schemeClr val="tx2"/>
        </a:solidFill>
        <a:latin typeface="Helvetica" pitchFamily="34" charset="0"/>
        <a:ea typeface="+mn-ea"/>
        <a:cs typeface="Arial" charset="0"/>
      </a:defRPr>
    </a:lvl6pPr>
    <a:lvl7pPr marL="2743200" algn="l" defTabSz="914400" rtl="0" eaLnBrk="1" latinLnBrk="0" hangingPunct="1">
      <a:defRPr sz="4400" kern="1200">
        <a:solidFill>
          <a:schemeClr val="tx2"/>
        </a:solidFill>
        <a:latin typeface="Helvetica" pitchFamily="34" charset="0"/>
        <a:ea typeface="+mn-ea"/>
        <a:cs typeface="Arial" charset="0"/>
      </a:defRPr>
    </a:lvl7pPr>
    <a:lvl8pPr marL="3200400" algn="l" defTabSz="914400" rtl="0" eaLnBrk="1" latinLnBrk="0" hangingPunct="1">
      <a:defRPr sz="4400" kern="1200">
        <a:solidFill>
          <a:schemeClr val="tx2"/>
        </a:solidFill>
        <a:latin typeface="Helvetica" pitchFamily="34" charset="0"/>
        <a:ea typeface="+mn-ea"/>
        <a:cs typeface="Arial" charset="0"/>
      </a:defRPr>
    </a:lvl8pPr>
    <a:lvl9pPr marL="3657600" algn="l" defTabSz="914400" rtl="0" eaLnBrk="1" latinLnBrk="0" hangingPunct="1">
      <a:defRPr sz="4400" kern="1200">
        <a:solidFill>
          <a:schemeClr val="tx2"/>
        </a:solidFill>
        <a:latin typeface="Helvetic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00"/>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2082" y="-102"/>
      </p:cViewPr>
      <p:guideLst>
        <p:guide orient="horz" pos="2909"/>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l" defTabSz="928688" eaLnBrk="1" hangingPunct="1">
              <a:defRPr sz="1200">
                <a:solidFill>
                  <a:schemeClr val="tx1"/>
                </a:solidFill>
                <a:latin typeface="Times New Roman" pitchFamily="18" charset="0"/>
              </a:defRPr>
            </a:lvl1pPr>
          </a:lstStyle>
          <a:p>
            <a:endParaRPr lang="en-US" altLang="zh-CN"/>
          </a:p>
        </p:txBody>
      </p:sp>
      <p:sp>
        <p:nvSpPr>
          <p:cNvPr id="31747" name="Rectangle 3"/>
          <p:cNvSpPr>
            <a:spLocks noGrp="1" noChangeArrowheads="1"/>
          </p:cNvSpPr>
          <p:nvPr>
            <p:ph type="dt" sz="quarter" idx="1"/>
          </p:nvPr>
        </p:nvSpPr>
        <p:spPr bwMode="auto">
          <a:xfrm>
            <a:off x="3970338" y="0"/>
            <a:ext cx="3038475" cy="461963"/>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defTabSz="928688" eaLnBrk="1" hangingPunct="1">
              <a:defRPr sz="1200">
                <a:solidFill>
                  <a:schemeClr val="tx1"/>
                </a:solidFill>
                <a:latin typeface="Times New Roman" pitchFamily="18" charset="0"/>
              </a:defRPr>
            </a:lvl1pPr>
          </a:lstStyle>
          <a:p>
            <a:endParaRPr lang="en-US" altLang="zh-CN"/>
          </a:p>
        </p:txBody>
      </p:sp>
      <p:sp>
        <p:nvSpPr>
          <p:cNvPr id="31748" name="Rectangle 4"/>
          <p:cNvSpPr>
            <a:spLocks noGrp="1" noChangeArrowheads="1"/>
          </p:cNvSpPr>
          <p:nvPr>
            <p:ph type="ftr" sz="quarter" idx="2"/>
          </p:nvPr>
        </p:nvSpPr>
        <p:spPr bwMode="auto">
          <a:xfrm>
            <a:off x="0" y="8772525"/>
            <a:ext cx="3038475" cy="461963"/>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l" defTabSz="928688" eaLnBrk="1" hangingPunct="1">
              <a:defRPr sz="1200">
                <a:solidFill>
                  <a:schemeClr val="tx1"/>
                </a:solidFill>
                <a:latin typeface="Times New Roman" pitchFamily="18" charset="0"/>
              </a:defRPr>
            </a:lvl1pPr>
          </a:lstStyle>
          <a:p>
            <a:endParaRPr lang="en-US" altLang="zh-CN"/>
          </a:p>
        </p:txBody>
      </p:sp>
      <p:sp>
        <p:nvSpPr>
          <p:cNvPr id="31749" name="Rectangle 5"/>
          <p:cNvSpPr>
            <a:spLocks noGrp="1" noChangeArrowheads="1"/>
          </p:cNvSpPr>
          <p:nvPr>
            <p:ph type="sldNum" sz="quarter" idx="3"/>
          </p:nvPr>
        </p:nvSpPr>
        <p:spPr bwMode="auto">
          <a:xfrm>
            <a:off x="3970338" y="8772525"/>
            <a:ext cx="3038475" cy="461963"/>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defTabSz="928688" eaLnBrk="1" hangingPunct="1">
              <a:defRPr sz="1200">
                <a:solidFill>
                  <a:schemeClr val="tx1"/>
                </a:solidFill>
                <a:latin typeface="Times New Roman" pitchFamily="18" charset="0"/>
              </a:defRPr>
            </a:lvl1pPr>
          </a:lstStyle>
          <a:p>
            <a:fld id="{6DF7F858-D837-4CFF-B5A7-6C06E10F07F3}"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l" defTabSz="928688" eaLnBrk="1" hangingPunct="1">
              <a:defRPr sz="1200">
                <a:solidFill>
                  <a:schemeClr val="tx1"/>
                </a:solidFill>
                <a:latin typeface="Times New Roman" pitchFamily="18" charset="0"/>
              </a:defRPr>
            </a:lvl1pPr>
          </a:lstStyle>
          <a:p>
            <a:endParaRPr lang="en-US" altLang="zh-CN"/>
          </a:p>
        </p:txBody>
      </p:sp>
      <p:sp>
        <p:nvSpPr>
          <p:cNvPr id="11267" name="Rectangle 3"/>
          <p:cNvSpPr>
            <a:spLocks noGrp="1" noChangeArrowheads="1"/>
          </p:cNvSpPr>
          <p:nvPr>
            <p:ph type="dt" idx="1"/>
          </p:nvPr>
        </p:nvSpPr>
        <p:spPr bwMode="auto">
          <a:xfrm>
            <a:off x="3970338" y="0"/>
            <a:ext cx="3038475" cy="461963"/>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defTabSz="928688" eaLnBrk="1" hangingPunct="1">
              <a:defRPr sz="1200">
                <a:solidFill>
                  <a:schemeClr val="tx1"/>
                </a:solidFill>
                <a:latin typeface="Times New Roman" pitchFamily="18" charset="0"/>
              </a:defRPr>
            </a:lvl1pPr>
          </a:lstStyle>
          <a:p>
            <a:endParaRPr lang="en-US" altLang="zh-CN"/>
          </a:p>
        </p:txBody>
      </p:sp>
      <p:sp>
        <p:nvSpPr>
          <p:cNvPr id="11268" name="Rectangle 4"/>
          <p:cNvSpPr>
            <a:spLocks noGrp="1" noRot="1" noChangeAspect="1" noChangeArrowheads="1" noTextEdit="1"/>
          </p:cNvSpPr>
          <p:nvPr>
            <p:ph type="sldImg" idx="2"/>
          </p:nvPr>
        </p:nvSpPr>
        <p:spPr bwMode="auto">
          <a:xfrm>
            <a:off x="1196975" y="692150"/>
            <a:ext cx="4618038" cy="3463925"/>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701675" y="4387850"/>
            <a:ext cx="5607050" cy="4156075"/>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1270" name="Rectangle 6"/>
          <p:cNvSpPr>
            <a:spLocks noGrp="1" noChangeArrowheads="1"/>
          </p:cNvSpPr>
          <p:nvPr>
            <p:ph type="ftr" sz="quarter" idx="4"/>
          </p:nvPr>
        </p:nvSpPr>
        <p:spPr bwMode="auto">
          <a:xfrm>
            <a:off x="0" y="8772525"/>
            <a:ext cx="3038475" cy="461963"/>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l" defTabSz="928688" eaLnBrk="1" hangingPunct="1">
              <a:defRPr sz="1200">
                <a:solidFill>
                  <a:schemeClr val="tx1"/>
                </a:solidFill>
                <a:latin typeface="Times New Roman" pitchFamily="18" charset="0"/>
              </a:defRPr>
            </a:lvl1pPr>
          </a:lstStyle>
          <a:p>
            <a:endParaRPr lang="en-US" altLang="zh-CN"/>
          </a:p>
        </p:txBody>
      </p:sp>
      <p:sp>
        <p:nvSpPr>
          <p:cNvPr id="11271" name="Rectangle 7"/>
          <p:cNvSpPr>
            <a:spLocks noGrp="1" noChangeArrowheads="1"/>
          </p:cNvSpPr>
          <p:nvPr>
            <p:ph type="sldNum" sz="quarter" idx="5"/>
          </p:nvPr>
        </p:nvSpPr>
        <p:spPr bwMode="auto">
          <a:xfrm>
            <a:off x="3970338" y="8772525"/>
            <a:ext cx="3038475" cy="461963"/>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defTabSz="928688" eaLnBrk="1" hangingPunct="1">
              <a:defRPr sz="1200">
                <a:solidFill>
                  <a:schemeClr val="tx1"/>
                </a:solidFill>
                <a:latin typeface="Times New Roman" pitchFamily="18" charset="0"/>
              </a:defRPr>
            </a:lvl1pPr>
          </a:lstStyle>
          <a:p>
            <a:fld id="{B837A75E-A195-4AD9-A91C-E6F1F2CAF591}"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Arial" charset="0"/>
      </a:defRPr>
    </a:lvl1pPr>
    <a:lvl2pPr marL="457200" algn="l" rtl="0" fontAlgn="base">
      <a:spcBef>
        <a:spcPct val="30000"/>
      </a:spcBef>
      <a:spcAft>
        <a:spcPct val="0"/>
      </a:spcAft>
      <a:defRPr sz="1200" kern="1200">
        <a:solidFill>
          <a:schemeClr val="tx1"/>
        </a:solidFill>
        <a:latin typeface="Times New Roman" pitchFamily="18" charset="0"/>
        <a:ea typeface="+mn-ea"/>
        <a:cs typeface="Arial" charset="0"/>
      </a:defRPr>
    </a:lvl2pPr>
    <a:lvl3pPr marL="914400" algn="l" rtl="0" fontAlgn="base">
      <a:spcBef>
        <a:spcPct val="30000"/>
      </a:spcBef>
      <a:spcAft>
        <a:spcPct val="0"/>
      </a:spcAft>
      <a:defRPr sz="1200" kern="1200">
        <a:solidFill>
          <a:schemeClr val="tx1"/>
        </a:solidFill>
        <a:latin typeface="Times New Roman" pitchFamily="18" charset="0"/>
        <a:ea typeface="+mn-ea"/>
        <a:cs typeface="Arial" charset="0"/>
      </a:defRPr>
    </a:lvl3pPr>
    <a:lvl4pPr marL="1371600" algn="l" rtl="0" fontAlgn="base">
      <a:spcBef>
        <a:spcPct val="30000"/>
      </a:spcBef>
      <a:spcAft>
        <a:spcPct val="0"/>
      </a:spcAft>
      <a:defRPr sz="1200" kern="1200">
        <a:solidFill>
          <a:schemeClr val="tx1"/>
        </a:solidFill>
        <a:latin typeface="Times New Roman" pitchFamily="18" charset="0"/>
        <a:ea typeface="+mn-ea"/>
        <a:cs typeface="Arial" charset="0"/>
      </a:defRPr>
    </a:lvl4pPr>
    <a:lvl5pPr marL="1828800" algn="l" rtl="0" fontAlgn="base">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r>
              <a:rPr lang="en-US" smtClean="0"/>
              <a:t>ITDEPT</a:t>
            </a:r>
            <a:endParaRPr lang="en-US"/>
          </a:p>
        </p:txBody>
      </p:sp>
      <p:sp>
        <p:nvSpPr>
          <p:cNvPr id="5" name="Footer Placeholder 4"/>
          <p:cNvSpPr>
            <a:spLocks noGrp="1"/>
          </p:cNvSpPr>
          <p:nvPr>
            <p:ph type="ftr" sz="quarter" idx="11"/>
          </p:nvPr>
        </p:nvSpPr>
        <p:spPr/>
        <p:txBody>
          <a:bodyPr/>
          <a:lstStyle/>
          <a:p>
            <a:pPr>
              <a:defRPr/>
            </a:pPr>
            <a:r>
              <a:rPr lang="en-US" smtClean="0"/>
              <a:t>Dr. A.M. Bagade</a:t>
            </a:r>
            <a:endParaRPr lang="en-US"/>
          </a:p>
        </p:txBody>
      </p:sp>
      <p:sp>
        <p:nvSpPr>
          <p:cNvPr id="6" name="Slide Number Placeholder 5"/>
          <p:cNvSpPr>
            <a:spLocks noGrp="1"/>
          </p:cNvSpPr>
          <p:nvPr>
            <p:ph type="sldNum" sz="quarter" idx="12"/>
          </p:nvPr>
        </p:nvSpPr>
        <p:spPr/>
        <p:txBody>
          <a:bodyPr/>
          <a:lstStyle/>
          <a:p>
            <a:fld id="{9A904603-73AC-4AE0-8B9F-1B08013ED8C1}" type="slidenum">
              <a:rPr lang="zh-CN" altLang="en-US" smtClean="0"/>
              <a:pPr/>
              <a:t>‹#›</a:t>
            </a:fld>
            <a:endParaRPr lang="en-US" altLang="zh-C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ITDEPT</a:t>
            </a:r>
            <a:endParaRPr lang="en-US"/>
          </a:p>
        </p:txBody>
      </p:sp>
      <p:sp>
        <p:nvSpPr>
          <p:cNvPr id="5" name="Footer Placeholder 4"/>
          <p:cNvSpPr>
            <a:spLocks noGrp="1"/>
          </p:cNvSpPr>
          <p:nvPr>
            <p:ph type="ftr" sz="quarter" idx="11"/>
          </p:nvPr>
        </p:nvSpPr>
        <p:spPr/>
        <p:txBody>
          <a:bodyPr/>
          <a:lstStyle/>
          <a:p>
            <a:pPr>
              <a:defRPr/>
            </a:pPr>
            <a:r>
              <a:rPr lang="en-US" smtClean="0"/>
              <a:t>Dr. A.M. Bagade</a:t>
            </a:r>
            <a:endParaRPr lang="en-US"/>
          </a:p>
        </p:txBody>
      </p:sp>
      <p:sp>
        <p:nvSpPr>
          <p:cNvPr id="6" name="Slide Number Placeholder 5"/>
          <p:cNvSpPr>
            <a:spLocks noGrp="1"/>
          </p:cNvSpPr>
          <p:nvPr>
            <p:ph type="sldNum" sz="quarter" idx="12"/>
          </p:nvPr>
        </p:nvSpPr>
        <p:spPr/>
        <p:txBody>
          <a:bodyPr/>
          <a:lstStyle/>
          <a:p>
            <a:fld id="{9616674B-E30D-4AF6-A033-685EE4B68D9D}"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ITDEPT</a:t>
            </a:r>
            <a:endParaRPr lang="en-US"/>
          </a:p>
        </p:txBody>
      </p:sp>
      <p:sp>
        <p:nvSpPr>
          <p:cNvPr id="5" name="Footer Placeholder 4"/>
          <p:cNvSpPr>
            <a:spLocks noGrp="1"/>
          </p:cNvSpPr>
          <p:nvPr>
            <p:ph type="ftr" sz="quarter" idx="11"/>
          </p:nvPr>
        </p:nvSpPr>
        <p:spPr/>
        <p:txBody>
          <a:bodyPr/>
          <a:lstStyle/>
          <a:p>
            <a:pPr>
              <a:defRPr/>
            </a:pPr>
            <a:r>
              <a:rPr lang="en-US" smtClean="0"/>
              <a:t>Dr. A.M. Bagade</a:t>
            </a:r>
            <a:endParaRPr lang="en-US"/>
          </a:p>
        </p:txBody>
      </p:sp>
      <p:sp>
        <p:nvSpPr>
          <p:cNvPr id="6" name="Slide Number Placeholder 5"/>
          <p:cNvSpPr>
            <a:spLocks noGrp="1"/>
          </p:cNvSpPr>
          <p:nvPr>
            <p:ph type="sldNum" sz="quarter" idx="12"/>
          </p:nvPr>
        </p:nvSpPr>
        <p:spPr/>
        <p:txBody>
          <a:bodyPr/>
          <a:lstStyle/>
          <a:p>
            <a:fld id="{C72FF2CE-6DD0-44F9-BC16-5CCF7A4B118E}" type="slidenum">
              <a:rPr lang="zh-CN" altLang="en-US"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33794" name="Rectangle 2"/>
          <p:cNvSpPr>
            <a:spLocks noGrp="1" noChangeArrowheads="1"/>
          </p:cNvSpPr>
          <p:nvPr>
            <p:ph type="sldNum" sz="quarter" idx="4"/>
          </p:nvPr>
        </p:nvSpPr>
        <p:spPr>
          <a:xfrm>
            <a:off x="6553200" y="6245225"/>
            <a:ext cx="2133600" cy="476250"/>
          </a:xfrm>
        </p:spPr>
        <p:txBody>
          <a:bodyPr/>
          <a:lstStyle>
            <a:lvl1pPr>
              <a:defRPr/>
            </a:lvl1pPr>
          </a:lstStyle>
          <a:p>
            <a:fld id="{E3BED6A0-944F-4587-8B22-7E084F237254}" type="slidenum">
              <a:rPr lang="zh-CN" altLang="en-US"/>
              <a:pPr/>
              <a:t>‹#›</a:t>
            </a:fld>
            <a:endParaRPr lang="en-US" altLang="zh-CN"/>
          </a:p>
        </p:txBody>
      </p:sp>
      <p:sp>
        <p:nvSpPr>
          <p:cNvPr id="33795" name="Rectangle 3"/>
          <p:cNvSpPr>
            <a:spLocks noChangeArrowheads="1"/>
          </p:cNvSpPr>
          <p:nvPr userDrawn="1"/>
        </p:nvSpPr>
        <p:spPr bwMode="auto">
          <a:xfrm>
            <a:off x="533400" y="1905000"/>
            <a:ext cx="7772400" cy="1460500"/>
          </a:xfrm>
          <a:prstGeom prst="rect">
            <a:avLst/>
          </a:prstGeom>
          <a:noFill/>
          <a:ln w="9525">
            <a:noFill/>
            <a:miter lim="800000"/>
            <a:headEnd/>
            <a:tailEnd/>
          </a:ln>
          <a:effectLst/>
        </p:spPr>
        <p:txBody>
          <a:bodyPr anchor="ctr"/>
          <a:lstStyle/>
          <a:p>
            <a:pPr algn="l"/>
            <a:endParaRPr lang="zh-CN" altLang="en-US" sz="3600" b="1">
              <a:solidFill>
                <a:srgbClr val="CC3300"/>
              </a:solidFill>
              <a:latin typeface="Arial" charset="0"/>
              <a:ea typeface="MS Gothic" pitchFamily="49" charset="-128"/>
            </a:endParaRPr>
          </a:p>
        </p:txBody>
      </p:sp>
      <p:sp>
        <p:nvSpPr>
          <p:cNvPr id="33796" name="Rectangle 4"/>
          <p:cNvSpPr>
            <a:spLocks noGrp="1" noChangeArrowheads="1"/>
          </p:cNvSpPr>
          <p:nvPr>
            <p:ph type="ctrTitle" sz="quarter"/>
          </p:nvPr>
        </p:nvSpPr>
        <p:spPr>
          <a:xfrm>
            <a:off x="685800" y="2130425"/>
            <a:ext cx="7772400" cy="1470025"/>
          </a:xfrm>
        </p:spPr>
        <p:txBody>
          <a:bodyPr/>
          <a:lstStyle>
            <a:lvl1pPr>
              <a:defRPr sz="3600" b="1">
                <a:solidFill>
                  <a:srgbClr val="CC3300"/>
                </a:solidFill>
              </a:defRPr>
            </a:lvl1pPr>
          </a:lstStyle>
          <a:p>
            <a:r>
              <a:rPr lang="en-US" altLang="zh-CN"/>
              <a:t>Click to edit Master title style</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ITDEPT</a:t>
            </a:r>
            <a:endParaRPr lang="en-US"/>
          </a:p>
        </p:txBody>
      </p:sp>
      <p:sp>
        <p:nvSpPr>
          <p:cNvPr id="5" name="Footer Placeholder 4"/>
          <p:cNvSpPr>
            <a:spLocks noGrp="1"/>
          </p:cNvSpPr>
          <p:nvPr>
            <p:ph type="ftr" sz="quarter" idx="11"/>
          </p:nvPr>
        </p:nvSpPr>
        <p:spPr/>
        <p:txBody>
          <a:bodyPr/>
          <a:lstStyle/>
          <a:p>
            <a:pPr>
              <a:defRPr/>
            </a:pPr>
            <a:r>
              <a:rPr lang="en-US" smtClean="0"/>
              <a:t>Dr. A.M. Bagade</a:t>
            </a:r>
            <a:endParaRPr lang="en-US"/>
          </a:p>
        </p:txBody>
      </p:sp>
      <p:sp>
        <p:nvSpPr>
          <p:cNvPr id="6" name="Slide Number Placeholder 5"/>
          <p:cNvSpPr>
            <a:spLocks noGrp="1"/>
          </p:cNvSpPr>
          <p:nvPr>
            <p:ph type="sldNum" sz="quarter" idx="12"/>
          </p:nvPr>
        </p:nvSpPr>
        <p:spPr/>
        <p:txBody>
          <a:bodyPr/>
          <a:lstStyle/>
          <a:p>
            <a:fld id="{E1CB9A53-A226-40AF-AD66-C48635805A17}" type="slidenum">
              <a:rPr lang="zh-CN" altLang="en-US"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r>
              <a:rPr lang="en-US" smtClean="0"/>
              <a:t>ITDEPT</a:t>
            </a:r>
            <a:endParaRPr lang="en-US"/>
          </a:p>
        </p:txBody>
      </p:sp>
      <p:sp>
        <p:nvSpPr>
          <p:cNvPr id="5" name="Footer Placeholder 4"/>
          <p:cNvSpPr>
            <a:spLocks noGrp="1"/>
          </p:cNvSpPr>
          <p:nvPr>
            <p:ph type="ftr" sz="quarter" idx="11"/>
          </p:nvPr>
        </p:nvSpPr>
        <p:spPr/>
        <p:txBody>
          <a:bodyPr/>
          <a:lstStyle/>
          <a:p>
            <a:pPr>
              <a:defRPr/>
            </a:pPr>
            <a:r>
              <a:rPr lang="en-US" smtClean="0"/>
              <a:t>Dr. A.M. Bagade</a:t>
            </a:r>
            <a:endParaRPr lang="en-US"/>
          </a:p>
        </p:txBody>
      </p:sp>
      <p:sp>
        <p:nvSpPr>
          <p:cNvPr id="6" name="Slide Number Placeholder 5"/>
          <p:cNvSpPr>
            <a:spLocks noGrp="1"/>
          </p:cNvSpPr>
          <p:nvPr>
            <p:ph type="sldNum" sz="quarter" idx="12"/>
          </p:nvPr>
        </p:nvSpPr>
        <p:spPr/>
        <p:txBody>
          <a:bodyPr/>
          <a:lstStyle/>
          <a:p>
            <a:fld id="{AEDDB75C-5858-4ADA-809A-0B7309E8A050}" type="slidenum">
              <a:rPr lang="zh-CN" altLang="en-US"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r>
              <a:rPr lang="en-US" smtClean="0"/>
              <a:t>ITDEPT</a:t>
            </a:r>
            <a:endParaRPr lang="en-US"/>
          </a:p>
        </p:txBody>
      </p:sp>
      <p:sp>
        <p:nvSpPr>
          <p:cNvPr id="6" name="Footer Placeholder 5"/>
          <p:cNvSpPr>
            <a:spLocks noGrp="1"/>
          </p:cNvSpPr>
          <p:nvPr>
            <p:ph type="ftr" sz="quarter" idx="11"/>
          </p:nvPr>
        </p:nvSpPr>
        <p:spPr/>
        <p:txBody>
          <a:bodyPr/>
          <a:lstStyle/>
          <a:p>
            <a:pPr>
              <a:defRPr/>
            </a:pPr>
            <a:r>
              <a:rPr lang="en-US" smtClean="0"/>
              <a:t>Dr. A.M. Bagade</a:t>
            </a:r>
            <a:endParaRPr lang="en-US"/>
          </a:p>
        </p:txBody>
      </p:sp>
      <p:sp>
        <p:nvSpPr>
          <p:cNvPr id="7" name="Slide Number Placeholder 6"/>
          <p:cNvSpPr>
            <a:spLocks noGrp="1"/>
          </p:cNvSpPr>
          <p:nvPr>
            <p:ph type="sldNum" sz="quarter" idx="12"/>
          </p:nvPr>
        </p:nvSpPr>
        <p:spPr/>
        <p:txBody>
          <a:bodyPr/>
          <a:lstStyle/>
          <a:p>
            <a:fld id="{5CDA35E5-269A-4B5E-AEC7-C8CAD7811E20}" type="slidenum">
              <a:rPr lang="zh-CN" altLang="en-US"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r>
              <a:rPr lang="en-US" smtClean="0"/>
              <a:t>ITDEPT</a:t>
            </a:r>
            <a:endParaRPr lang="en-US"/>
          </a:p>
        </p:txBody>
      </p:sp>
      <p:sp>
        <p:nvSpPr>
          <p:cNvPr id="8" name="Footer Placeholder 7"/>
          <p:cNvSpPr>
            <a:spLocks noGrp="1"/>
          </p:cNvSpPr>
          <p:nvPr>
            <p:ph type="ftr" sz="quarter" idx="11"/>
          </p:nvPr>
        </p:nvSpPr>
        <p:spPr/>
        <p:txBody>
          <a:bodyPr/>
          <a:lstStyle/>
          <a:p>
            <a:pPr>
              <a:defRPr/>
            </a:pPr>
            <a:r>
              <a:rPr lang="en-US" smtClean="0"/>
              <a:t>Dr. A.M. Bagade</a:t>
            </a:r>
            <a:endParaRPr lang="en-US"/>
          </a:p>
        </p:txBody>
      </p:sp>
      <p:sp>
        <p:nvSpPr>
          <p:cNvPr id="9" name="Slide Number Placeholder 8"/>
          <p:cNvSpPr>
            <a:spLocks noGrp="1"/>
          </p:cNvSpPr>
          <p:nvPr>
            <p:ph type="sldNum" sz="quarter" idx="12"/>
          </p:nvPr>
        </p:nvSpPr>
        <p:spPr/>
        <p:txBody>
          <a:bodyPr/>
          <a:lstStyle/>
          <a:p>
            <a:fld id="{E45F3E3C-BDE5-4907-8552-8D654ADD098E}" type="slidenum">
              <a:rPr lang="zh-CN" altLang="en-US"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r>
              <a:rPr lang="en-US" smtClean="0"/>
              <a:t>ITDEPT</a:t>
            </a:r>
            <a:endParaRPr lang="en-US"/>
          </a:p>
        </p:txBody>
      </p:sp>
      <p:sp>
        <p:nvSpPr>
          <p:cNvPr id="4" name="Footer Placeholder 3"/>
          <p:cNvSpPr>
            <a:spLocks noGrp="1"/>
          </p:cNvSpPr>
          <p:nvPr>
            <p:ph type="ftr" sz="quarter" idx="11"/>
          </p:nvPr>
        </p:nvSpPr>
        <p:spPr/>
        <p:txBody>
          <a:bodyPr/>
          <a:lstStyle/>
          <a:p>
            <a:pPr>
              <a:defRPr/>
            </a:pPr>
            <a:r>
              <a:rPr lang="en-US" smtClean="0"/>
              <a:t>Dr. A.M. Bagade</a:t>
            </a:r>
            <a:endParaRPr lang="en-US"/>
          </a:p>
        </p:txBody>
      </p:sp>
      <p:sp>
        <p:nvSpPr>
          <p:cNvPr id="5" name="Slide Number Placeholder 4"/>
          <p:cNvSpPr>
            <a:spLocks noGrp="1"/>
          </p:cNvSpPr>
          <p:nvPr>
            <p:ph type="sldNum" sz="quarter" idx="12"/>
          </p:nvPr>
        </p:nvSpPr>
        <p:spPr/>
        <p:txBody>
          <a:bodyPr/>
          <a:lstStyle/>
          <a:p>
            <a:fld id="{A1911B23-F625-4F35-A697-C6EF5B98F46C}" type="slidenum">
              <a:rPr lang="zh-CN" altLang="en-US"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ITDEPT</a:t>
            </a:r>
            <a:endParaRPr lang="en-US"/>
          </a:p>
        </p:txBody>
      </p:sp>
      <p:sp>
        <p:nvSpPr>
          <p:cNvPr id="3" name="Footer Placeholder 2"/>
          <p:cNvSpPr>
            <a:spLocks noGrp="1"/>
          </p:cNvSpPr>
          <p:nvPr>
            <p:ph type="ftr" sz="quarter" idx="11"/>
          </p:nvPr>
        </p:nvSpPr>
        <p:spPr/>
        <p:txBody>
          <a:bodyPr/>
          <a:lstStyle/>
          <a:p>
            <a:pPr>
              <a:defRPr/>
            </a:pPr>
            <a:r>
              <a:rPr lang="en-US" smtClean="0"/>
              <a:t>Dr. A.M. Bagade</a:t>
            </a:r>
            <a:endParaRPr lang="en-US"/>
          </a:p>
        </p:txBody>
      </p:sp>
      <p:sp>
        <p:nvSpPr>
          <p:cNvPr id="4" name="Slide Number Placeholder 3"/>
          <p:cNvSpPr>
            <a:spLocks noGrp="1"/>
          </p:cNvSpPr>
          <p:nvPr>
            <p:ph type="sldNum" sz="quarter" idx="12"/>
          </p:nvPr>
        </p:nvSpPr>
        <p:spPr/>
        <p:txBody>
          <a:bodyPr/>
          <a:lstStyle/>
          <a:p>
            <a:fld id="{4C802F12-9864-4CFA-98C5-F6F582F906FA}"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ITDEPT</a:t>
            </a:r>
            <a:endParaRPr lang="en-US"/>
          </a:p>
        </p:txBody>
      </p:sp>
      <p:sp>
        <p:nvSpPr>
          <p:cNvPr id="6" name="Footer Placeholder 5"/>
          <p:cNvSpPr>
            <a:spLocks noGrp="1"/>
          </p:cNvSpPr>
          <p:nvPr>
            <p:ph type="ftr" sz="quarter" idx="11"/>
          </p:nvPr>
        </p:nvSpPr>
        <p:spPr/>
        <p:txBody>
          <a:bodyPr/>
          <a:lstStyle/>
          <a:p>
            <a:pPr>
              <a:defRPr/>
            </a:pPr>
            <a:r>
              <a:rPr lang="en-US" smtClean="0"/>
              <a:t>Dr. A.M. Bagade</a:t>
            </a:r>
            <a:endParaRPr lang="en-US"/>
          </a:p>
        </p:txBody>
      </p:sp>
      <p:sp>
        <p:nvSpPr>
          <p:cNvPr id="7" name="Slide Number Placeholder 6"/>
          <p:cNvSpPr>
            <a:spLocks noGrp="1"/>
          </p:cNvSpPr>
          <p:nvPr>
            <p:ph type="sldNum" sz="quarter" idx="12"/>
          </p:nvPr>
        </p:nvSpPr>
        <p:spPr/>
        <p:txBody>
          <a:bodyPr/>
          <a:lstStyle/>
          <a:p>
            <a:fld id="{4B2705BC-F8B8-4210-8711-69237D315C0D}" type="slidenum">
              <a:rPr lang="zh-CN" altLang="en-US"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ITDEPT</a:t>
            </a:r>
            <a:endParaRPr lang="en-US"/>
          </a:p>
        </p:txBody>
      </p:sp>
      <p:sp>
        <p:nvSpPr>
          <p:cNvPr id="6" name="Footer Placeholder 5"/>
          <p:cNvSpPr>
            <a:spLocks noGrp="1"/>
          </p:cNvSpPr>
          <p:nvPr>
            <p:ph type="ftr" sz="quarter" idx="11"/>
          </p:nvPr>
        </p:nvSpPr>
        <p:spPr/>
        <p:txBody>
          <a:bodyPr/>
          <a:lstStyle/>
          <a:p>
            <a:pPr>
              <a:defRPr/>
            </a:pPr>
            <a:r>
              <a:rPr lang="en-US" smtClean="0"/>
              <a:t>Dr. A.M. Bagade</a:t>
            </a:r>
            <a:endParaRPr lang="en-US"/>
          </a:p>
        </p:txBody>
      </p:sp>
      <p:sp>
        <p:nvSpPr>
          <p:cNvPr id="7" name="Slide Number Placeholder 6"/>
          <p:cNvSpPr>
            <a:spLocks noGrp="1"/>
          </p:cNvSpPr>
          <p:nvPr>
            <p:ph type="sldNum" sz="quarter" idx="12"/>
          </p:nvPr>
        </p:nvSpPr>
        <p:spPr/>
        <p:txBody>
          <a:bodyPr/>
          <a:lstStyle/>
          <a:p>
            <a:fld id="{EBA69D5C-A1BB-4109-9614-91AEBFFC25B3}" type="slidenum">
              <a:rPr lang="zh-CN" altLang="en-US"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smtClean="0"/>
              <a:t>ITDEPT</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Dr. A.M. Bagade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904603-73AC-4AE0-8B9F-1B08013ED8C1}" type="slidenum">
              <a:rPr lang="zh-CN" altLang="en-US" smtClean="0"/>
              <a:pPr/>
              <a:t>‹#›</a:t>
            </a:fld>
            <a:endParaRPr lang="en-US" altLang="zh-CN"/>
          </a:p>
        </p:txBody>
      </p:sp>
      <p:sp>
        <p:nvSpPr>
          <p:cNvPr id="7" name="Rectangle 4"/>
          <p:cNvSpPr>
            <a:spLocks noChangeArrowheads="1"/>
          </p:cNvSpPr>
          <p:nvPr userDrawn="1"/>
        </p:nvSpPr>
        <p:spPr bwMode="auto">
          <a:xfrm>
            <a:off x="533400" y="1905000"/>
            <a:ext cx="7772400" cy="1460500"/>
          </a:xfrm>
          <a:prstGeom prst="rect">
            <a:avLst/>
          </a:prstGeom>
          <a:noFill/>
          <a:ln w="9525">
            <a:noFill/>
            <a:miter lim="800000"/>
            <a:headEnd/>
            <a:tailEnd/>
          </a:ln>
          <a:effectLst/>
        </p:spPr>
        <p:txBody>
          <a:bodyPr anchor="ctr"/>
          <a:lstStyle/>
          <a:p>
            <a:pPr algn="l"/>
            <a:endParaRPr lang="zh-CN" altLang="en-US" sz="3600" b="1">
              <a:solidFill>
                <a:srgbClr val="CC3300"/>
              </a:solidFill>
              <a:latin typeface="Arial" charset="0"/>
              <a:ea typeface="MS Gothic" pitchFamily="49" charset="-128"/>
            </a:endParaRPr>
          </a:p>
        </p:txBody>
      </p:sp>
      <p:sp>
        <p:nvSpPr>
          <p:cNvPr id="8" name="Rectangle 5"/>
          <p:cNvSpPr>
            <a:spLocks noChangeArrowheads="1"/>
          </p:cNvSpPr>
          <p:nvPr userDrawn="1"/>
        </p:nvSpPr>
        <p:spPr bwMode="auto">
          <a:xfrm>
            <a:off x="838200" y="1905000"/>
            <a:ext cx="7772400" cy="1460500"/>
          </a:xfrm>
          <a:prstGeom prst="rect">
            <a:avLst/>
          </a:prstGeom>
          <a:noFill/>
          <a:ln w="9525">
            <a:noFill/>
            <a:miter lim="800000"/>
            <a:headEnd/>
            <a:tailEnd/>
          </a:ln>
          <a:effectLst/>
        </p:spPr>
        <p:txBody>
          <a:bodyPr anchor="ctr"/>
          <a:lstStyle/>
          <a:p>
            <a:pPr algn="l"/>
            <a:endParaRPr lang="zh-CN" altLang="en-US" sz="3600" b="1">
              <a:solidFill>
                <a:srgbClr val="CC3300"/>
              </a:solidFill>
              <a:latin typeface="Arial" charset="0"/>
              <a:ea typeface="MS Gothic" pitchFamily="49" charset="-128"/>
            </a:endParaRPr>
          </a:p>
        </p:txBody>
      </p:sp>
      <p:sp>
        <p:nvSpPr>
          <p:cNvPr id="9" name="Rectangle 7"/>
          <p:cNvSpPr>
            <a:spLocks noChangeArrowheads="1"/>
          </p:cNvSpPr>
          <p:nvPr userDrawn="1"/>
        </p:nvSpPr>
        <p:spPr bwMode="auto">
          <a:xfrm>
            <a:off x="660400" y="1308100"/>
            <a:ext cx="6883400" cy="444500"/>
          </a:xfrm>
          <a:prstGeom prst="rect">
            <a:avLst/>
          </a:prstGeom>
          <a:solidFill>
            <a:srgbClr val="CCECFF"/>
          </a:solidFill>
          <a:ln w="9525">
            <a:solidFill>
              <a:schemeClr val="tx1"/>
            </a:solidFill>
            <a:miter lim="800000"/>
            <a:headEnd/>
            <a:tailEnd/>
          </a:ln>
          <a:effectLst>
            <a:outerShdw dist="99190" dir="7788334" algn="ctr" rotWithShape="0">
              <a:schemeClr val="bg2"/>
            </a:outerShdw>
          </a:effectLst>
        </p:spPr>
        <p:txBody>
          <a:bodyPr anchor="ctr"/>
          <a:lstStyle/>
          <a:p>
            <a:pPr algn="l"/>
            <a:endParaRPr lang="zh-CN" altLang="en-US" sz="2800">
              <a:solidFill>
                <a:schemeClr val="tx1"/>
              </a:solidFill>
              <a:latin typeface="Arial" charset="0"/>
              <a:ea typeface="MS Gothic" pitchFamily="49" charset="-128"/>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sldNum" sz="quarter" idx="4"/>
          </p:nvPr>
        </p:nvSpPr>
        <p:spPr/>
        <p:txBody>
          <a:bodyPr/>
          <a:lstStyle/>
          <a:p>
            <a:fld id="{1246E30C-3223-418D-A6BD-42A09CE65B73}" type="slidenum">
              <a:rPr lang="zh-CN" altLang="en-US"/>
              <a:pPr/>
              <a:t>1</a:t>
            </a:fld>
            <a:endParaRPr lang="en-US" altLang="zh-CN"/>
          </a:p>
        </p:txBody>
      </p:sp>
      <p:sp>
        <p:nvSpPr>
          <p:cNvPr id="235522" name="Rectangle 2"/>
          <p:cNvSpPr>
            <a:spLocks noGrp="1" noChangeArrowheads="1"/>
          </p:cNvSpPr>
          <p:nvPr>
            <p:ph type="ctrTitle" sz="quarter"/>
          </p:nvPr>
        </p:nvSpPr>
        <p:spPr/>
        <p:txBody>
          <a:bodyPr/>
          <a:lstStyle/>
          <a:p>
            <a:pPr algn="ctr"/>
            <a:r>
              <a:rPr lang="en-US" altLang="zh-TW"/>
              <a:t>Information Visualization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altLang="zh-TW"/>
              <a:t>Outline</a:t>
            </a:r>
          </a:p>
        </p:txBody>
      </p:sp>
      <p:sp>
        <p:nvSpPr>
          <p:cNvPr id="370691" name="Rectangle 3"/>
          <p:cNvSpPr>
            <a:spLocks noGrp="1" noChangeArrowheads="1"/>
          </p:cNvSpPr>
          <p:nvPr>
            <p:ph idx="1"/>
          </p:nvPr>
        </p:nvSpPr>
        <p:spPr>
          <a:xfrm>
            <a:off x="457200" y="1981200"/>
            <a:ext cx="8686800" cy="4144963"/>
          </a:xfrm>
        </p:spPr>
        <p:txBody>
          <a:bodyPr/>
          <a:lstStyle/>
          <a:p>
            <a:r>
              <a:rPr lang="en-US" altLang="zh-TW" sz="2800">
                <a:ea typeface="新細明體" charset="-120"/>
              </a:rPr>
              <a:t>Introduction</a:t>
            </a:r>
          </a:p>
          <a:p>
            <a:r>
              <a:rPr lang="en-US" altLang="zh-TW" sz="2800">
                <a:ea typeface="新細明體" charset="-120"/>
              </a:rPr>
              <a:t>Overview</a:t>
            </a:r>
          </a:p>
          <a:p>
            <a:r>
              <a:rPr lang="en-US" altLang="zh-TW" sz="2800">
                <a:solidFill>
                  <a:schemeClr val="accent2"/>
                </a:solidFill>
                <a:ea typeface="新細明體" charset="-120"/>
              </a:rPr>
              <a:t>Visualization Classification</a:t>
            </a:r>
          </a:p>
          <a:p>
            <a:r>
              <a:rPr lang="en-US" altLang="zh-TW" sz="2800">
                <a:ea typeface="新細明體" charset="-120"/>
              </a:rPr>
              <a:t>A Framework for Information Visualization</a:t>
            </a:r>
          </a:p>
          <a:p>
            <a:r>
              <a:rPr lang="en-US" altLang="zh-TW" sz="2800">
                <a:ea typeface="新細明體" charset="-120"/>
              </a:rPr>
              <a:t>Emerging Information Visualization Applications</a:t>
            </a:r>
          </a:p>
          <a:p>
            <a:r>
              <a:rPr lang="en-US" altLang="zh-TW" sz="2800">
                <a:ea typeface="新細明體" charset="-120"/>
              </a:rPr>
              <a:t>Evaluation Research for Information Visualization</a:t>
            </a:r>
          </a:p>
          <a:p>
            <a:r>
              <a:rPr lang="en-US" altLang="zh-TW" sz="2800">
                <a:ea typeface="新細明體" charset="-120"/>
              </a:rPr>
              <a:t>Summary and Future Directions</a:t>
            </a:r>
          </a:p>
        </p:txBody>
      </p:sp>
      <p:sp>
        <p:nvSpPr>
          <p:cNvPr id="4" name="Slide Number Placeholder 3"/>
          <p:cNvSpPr>
            <a:spLocks noGrp="1"/>
          </p:cNvSpPr>
          <p:nvPr>
            <p:ph type="sldNum" sz="quarter" idx="12"/>
          </p:nvPr>
        </p:nvSpPr>
        <p:spPr/>
        <p:txBody>
          <a:bodyPr/>
          <a:lstStyle/>
          <a:p>
            <a:fld id="{CCE4F29E-5996-4AE1-B3F1-F0D6C31F73AC}" type="slidenum">
              <a:rPr lang="zh-CN" altLang="en-US"/>
              <a:pPr/>
              <a:t>10</a:t>
            </a:fld>
            <a:endParaRPr lang="en-US" altLang="zh-CN"/>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TW"/>
              <a:t>Visualization Classification</a:t>
            </a:r>
          </a:p>
        </p:txBody>
      </p:sp>
      <p:sp>
        <p:nvSpPr>
          <p:cNvPr id="330755" name="Rectangle 3"/>
          <p:cNvSpPr>
            <a:spLocks noGrp="1" noChangeArrowheads="1"/>
          </p:cNvSpPr>
          <p:nvPr>
            <p:ph idx="1"/>
          </p:nvPr>
        </p:nvSpPr>
        <p:spPr>
          <a:xfrm>
            <a:off x="381000" y="1981200"/>
            <a:ext cx="8229600" cy="4525963"/>
          </a:xfrm>
        </p:spPr>
        <p:txBody>
          <a:bodyPr/>
          <a:lstStyle/>
          <a:p>
            <a:r>
              <a:rPr lang="en-US" altLang="zh-TW" sz="2000" dirty="0">
                <a:ea typeface="新細明體" charset="-120"/>
              </a:rPr>
              <a:t>Scientific Visualization</a:t>
            </a:r>
          </a:p>
          <a:p>
            <a:pPr lvl="1"/>
            <a:r>
              <a:rPr lang="en-US" altLang="zh-TW" sz="1800" dirty="0">
                <a:ea typeface="新細明體" charset="-120"/>
              </a:rPr>
              <a:t>Scientific visualization helps understanding physical phenomena in data (Nielson, 1991)</a:t>
            </a:r>
          </a:p>
          <a:p>
            <a:pPr lvl="1"/>
            <a:r>
              <a:rPr lang="en-US" altLang="zh-TW" sz="1800" dirty="0">
                <a:ea typeface="新細明體" charset="-120"/>
              </a:rPr>
              <a:t>Mathematical model plays an essential role</a:t>
            </a:r>
          </a:p>
          <a:p>
            <a:pPr lvl="1"/>
            <a:r>
              <a:rPr lang="en-US" altLang="zh-TW" sz="1800" dirty="0" err="1">
                <a:ea typeface="新細明體" charset="-120"/>
              </a:rPr>
              <a:t>Isosurfaces</a:t>
            </a:r>
            <a:r>
              <a:rPr lang="en-US" altLang="zh-TW" sz="1800" dirty="0">
                <a:ea typeface="新細明體" charset="-120"/>
              </a:rPr>
              <a:t>, volume rendering, and glyphs are commonly used techniques</a:t>
            </a:r>
          </a:p>
          <a:p>
            <a:pPr lvl="2"/>
            <a:r>
              <a:rPr lang="en-US" altLang="zh-TW" sz="1600" dirty="0" err="1">
                <a:ea typeface="新細明體" charset="-120"/>
              </a:rPr>
              <a:t>Isosurfaces</a:t>
            </a:r>
            <a:r>
              <a:rPr lang="en-US" altLang="zh-TW" sz="1600" dirty="0">
                <a:ea typeface="新細明體" charset="-120"/>
              </a:rPr>
              <a:t> depict the distribution of certain attributes</a:t>
            </a:r>
          </a:p>
          <a:p>
            <a:pPr lvl="2"/>
            <a:r>
              <a:rPr lang="en-US" altLang="zh-TW" sz="1600" dirty="0">
                <a:ea typeface="新細明體" charset="-120"/>
              </a:rPr>
              <a:t>Volume rendering allows views to see the entire volume of 3-D data in a single image (Nielson, 1991)</a:t>
            </a:r>
          </a:p>
          <a:p>
            <a:pPr lvl="2"/>
            <a:r>
              <a:rPr lang="en-US" altLang="zh-TW" sz="1600" dirty="0">
                <a:ea typeface="新細明體" charset="-120"/>
              </a:rPr>
              <a:t>Glyphs provides a way to display multiple attributes through combinations of various visual cues (</a:t>
            </a:r>
            <a:r>
              <a:rPr lang="en-US" altLang="zh-TW" sz="1600" dirty="0" err="1">
                <a:ea typeface="新細明體" charset="-120"/>
              </a:rPr>
              <a:t>Chernoff</a:t>
            </a:r>
            <a:r>
              <a:rPr lang="en-US" altLang="zh-TW" sz="1600" dirty="0">
                <a:ea typeface="新細明體" charset="-120"/>
              </a:rPr>
              <a:t>, 1973)</a:t>
            </a:r>
          </a:p>
        </p:txBody>
      </p:sp>
      <p:sp>
        <p:nvSpPr>
          <p:cNvPr id="4" name="Slide Number Placeholder 3"/>
          <p:cNvSpPr>
            <a:spLocks noGrp="1"/>
          </p:cNvSpPr>
          <p:nvPr>
            <p:ph type="sldNum" sz="quarter" idx="12"/>
          </p:nvPr>
        </p:nvSpPr>
        <p:spPr/>
        <p:txBody>
          <a:bodyPr/>
          <a:lstStyle/>
          <a:p>
            <a:fld id="{740F65D5-8A1B-40D7-B7E7-B0F29AC6250E}" type="slidenum">
              <a:rPr lang="zh-CN" altLang="en-US"/>
              <a:pPr/>
              <a:t>11</a:t>
            </a:fld>
            <a:endParaRPr lang="en-US" altLang="zh-CN"/>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ltLang="zh-TW"/>
              <a:t>Visualization Classification</a:t>
            </a:r>
          </a:p>
        </p:txBody>
      </p:sp>
      <p:sp>
        <p:nvSpPr>
          <p:cNvPr id="371715" name="Rectangle 3"/>
          <p:cNvSpPr>
            <a:spLocks noGrp="1" noChangeArrowheads="1"/>
          </p:cNvSpPr>
          <p:nvPr>
            <p:ph idx="1"/>
          </p:nvPr>
        </p:nvSpPr>
        <p:spPr>
          <a:xfrm>
            <a:off x="381000" y="2057400"/>
            <a:ext cx="8229600" cy="4525963"/>
          </a:xfrm>
        </p:spPr>
        <p:txBody>
          <a:bodyPr/>
          <a:lstStyle/>
          <a:p>
            <a:pPr>
              <a:lnSpc>
                <a:spcPct val="80000"/>
              </a:lnSpc>
            </a:pPr>
            <a:r>
              <a:rPr lang="en-US" altLang="zh-TW" sz="2000" dirty="0">
                <a:ea typeface="新細明體" charset="-120"/>
              </a:rPr>
              <a:t>Software Visualization and Information Visualization</a:t>
            </a:r>
          </a:p>
          <a:p>
            <a:pPr lvl="1">
              <a:lnSpc>
                <a:spcPct val="80000"/>
              </a:lnSpc>
            </a:pPr>
            <a:r>
              <a:rPr lang="en-US" altLang="zh-TW" sz="1800" dirty="0">
                <a:ea typeface="新細明體" charset="-120"/>
              </a:rPr>
              <a:t>Software visualization helps people understand and use computer software effectively (</a:t>
            </a:r>
            <a:r>
              <a:rPr lang="en-US" altLang="zh-TW" sz="1800" dirty="0" err="1">
                <a:ea typeface="新細明體" charset="-120"/>
              </a:rPr>
              <a:t>Stasko</a:t>
            </a:r>
            <a:r>
              <a:rPr lang="en-US" altLang="zh-TW" sz="1800" dirty="0">
                <a:ea typeface="新細明體" charset="-120"/>
              </a:rPr>
              <a:t> et al. 1998)</a:t>
            </a:r>
          </a:p>
          <a:p>
            <a:pPr lvl="2">
              <a:lnSpc>
                <a:spcPct val="80000"/>
              </a:lnSpc>
            </a:pPr>
            <a:r>
              <a:rPr lang="en-US" altLang="zh-TW" sz="1800" dirty="0">
                <a:ea typeface="新細明體" charset="-120"/>
              </a:rPr>
              <a:t>Program visualization helps programmers manage complex software (</a:t>
            </a:r>
            <a:r>
              <a:rPr lang="en-US" altLang="zh-TW" sz="1800" dirty="0" err="1">
                <a:ea typeface="新細明體" charset="-120"/>
              </a:rPr>
              <a:t>Baecker</a:t>
            </a:r>
            <a:r>
              <a:rPr lang="en-US" altLang="zh-TW" sz="1800" dirty="0">
                <a:ea typeface="新細明體" charset="-120"/>
              </a:rPr>
              <a:t> &amp; Price, 1998)</a:t>
            </a:r>
          </a:p>
          <a:p>
            <a:pPr lvl="3">
              <a:lnSpc>
                <a:spcPct val="80000"/>
              </a:lnSpc>
            </a:pPr>
            <a:r>
              <a:rPr lang="en-US" altLang="zh-TW" sz="1600" dirty="0">
                <a:ea typeface="新細明體" charset="-120"/>
              </a:rPr>
              <a:t>Visualizing the source code (</a:t>
            </a:r>
            <a:r>
              <a:rPr lang="en-US" altLang="zh-TW" sz="1600" dirty="0" err="1">
                <a:ea typeface="新細明體" charset="-120"/>
              </a:rPr>
              <a:t>Baecer</a:t>
            </a:r>
            <a:r>
              <a:rPr lang="en-US" altLang="zh-TW" sz="1600" dirty="0">
                <a:ea typeface="新細明體" charset="-120"/>
              </a:rPr>
              <a:t> &amp; Marcus, 1990) data structure, and the changes made to the software (Erick et al., 1992)</a:t>
            </a:r>
          </a:p>
          <a:p>
            <a:pPr lvl="2">
              <a:lnSpc>
                <a:spcPct val="80000"/>
              </a:lnSpc>
            </a:pPr>
            <a:r>
              <a:rPr lang="en-US" altLang="zh-TW" sz="1800" dirty="0">
                <a:ea typeface="新細明體" charset="-120"/>
              </a:rPr>
              <a:t>Algorithm animation is used to motivate and support the learning of computational algorithms</a:t>
            </a:r>
          </a:p>
          <a:p>
            <a:pPr lvl="1">
              <a:lnSpc>
                <a:spcPct val="80000"/>
              </a:lnSpc>
            </a:pPr>
            <a:r>
              <a:rPr lang="en-US" altLang="zh-TW" sz="1800" dirty="0">
                <a:ea typeface="新細明體" charset="-120"/>
              </a:rPr>
              <a:t>Information visualization helps users identify patterns, correlations, or clusters</a:t>
            </a:r>
          </a:p>
          <a:p>
            <a:pPr lvl="2">
              <a:lnSpc>
                <a:spcPct val="80000"/>
              </a:lnSpc>
            </a:pPr>
            <a:r>
              <a:rPr lang="en-US" altLang="zh-TW" sz="1800" dirty="0">
                <a:ea typeface="新細明體" charset="-120"/>
              </a:rPr>
              <a:t>Structured information</a:t>
            </a:r>
          </a:p>
          <a:p>
            <a:pPr lvl="3">
              <a:lnSpc>
                <a:spcPct val="80000"/>
              </a:lnSpc>
            </a:pPr>
            <a:r>
              <a:rPr lang="en-US" altLang="zh-TW" sz="1600" dirty="0">
                <a:ea typeface="新細明體" charset="-120"/>
              </a:rPr>
              <a:t>Graphical representation to reveal patterns. e.g. </a:t>
            </a:r>
            <a:r>
              <a:rPr lang="en-US" altLang="zh-TW" sz="1600" dirty="0" err="1">
                <a:ea typeface="新細明體" charset="-120"/>
              </a:rPr>
              <a:t>Spotfire</a:t>
            </a:r>
            <a:r>
              <a:rPr lang="en-US" altLang="zh-TW" sz="1600" dirty="0">
                <a:ea typeface="新細明體" charset="-120"/>
              </a:rPr>
              <a:t>, SAS/GRAPH, SPSS </a:t>
            </a:r>
          </a:p>
          <a:p>
            <a:pPr lvl="3">
              <a:lnSpc>
                <a:spcPct val="80000"/>
              </a:lnSpc>
            </a:pPr>
            <a:r>
              <a:rPr lang="en-US" altLang="zh-TW" sz="1600" dirty="0">
                <a:ea typeface="新細明體" charset="-120"/>
              </a:rPr>
              <a:t>Integration with various data mining techniques (</a:t>
            </a:r>
            <a:r>
              <a:rPr lang="en-US" altLang="zh-TW" sz="1600" dirty="0" err="1">
                <a:ea typeface="新細明體" charset="-120"/>
              </a:rPr>
              <a:t>Thealing</a:t>
            </a:r>
            <a:r>
              <a:rPr lang="en-US" altLang="zh-TW" sz="1600" dirty="0">
                <a:ea typeface="新細明體" charset="-120"/>
              </a:rPr>
              <a:t> et al., 2002; Johnston, 2002)</a:t>
            </a:r>
          </a:p>
          <a:p>
            <a:pPr lvl="2">
              <a:lnSpc>
                <a:spcPct val="80000"/>
              </a:lnSpc>
            </a:pPr>
            <a:r>
              <a:rPr lang="en-US" altLang="zh-TW" sz="1800" dirty="0">
                <a:ea typeface="新細明體" charset="-120"/>
              </a:rPr>
              <a:t>Unstructured Information</a:t>
            </a:r>
          </a:p>
          <a:p>
            <a:pPr lvl="3">
              <a:lnSpc>
                <a:spcPct val="80000"/>
              </a:lnSpc>
            </a:pPr>
            <a:r>
              <a:rPr lang="en-US" altLang="zh-TW" sz="1600" dirty="0">
                <a:ea typeface="新細明體" charset="-120"/>
              </a:rPr>
              <a:t>Need to identify variables and construct </a:t>
            </a:r>
            <a:r>
              <a:rPr lang="en-US" altLang="zh-TW" sz="1600" dirty="0" err="1">
                <a:ea typeface="新細明體" charset="-120"/>
              </a:rPr>
              <a:t>visualizable</a:t>
            </a:r>
            <a:r>
              <a:rPr lang="en-US" altLang="zh-TW" sz="1600" dirty="0">
                <a:ea typeface="新細明體" charset="-120"/>
              </a:rPr>
              <a:t> structures. e.g. </a:t>
            </a:r>
            <a:r>
              <a:rPr lang="en-US" altLang="zh-TW" sz="1600" dirty="0" err="1">
                <a:ea typeface="新細明體" charset="-120"/>
              </a:rPr>
              <a:t>antage</a:t>
            </a:r>
            <a:r>
              <a:rPr lang="en-US" altLang="zh-TW" sz="1600" dirty="0">
                <a:ea typeface="新細明體" charset="-120"/>
              </a:rPr>
              <a:t> Point, </a:t>
            </a:r>
            <a:r>
              <a:rPr lang="en-US" altLang="zh-TW" sz="1600" dirty="0" err="1">
                <a:ea typeface="新細明體" charset="-120"/>
              </a:rPr>
              <a:t>SemioMap</a:t>
            </a:r>
            <a:r>
              <a:rPr lang="en-US" altLang="zh-TW" sz="1600" dirty="0">
                <a:ea typeface="新細明體" charset="-120"/>
              </a:rPr>
              <a:t>, and </a:t>
            </a:r>
            <a:r>
              <a:rPr lang="en-US" altLang="zh-TW" sz="1600" dirty="0" err="1">
                <a:ea typeface="新細明體" charset="-120"/>
              </a:rPr>
              <a:t>Knowledgist</a:t>
            </a:r>
            <a:r>
              <a:rPr lang="en-US" altLang="zh-TW" sz="1600" dirty="0">
                <a:ea typeface="新細明體" charset="-120"/>
              </a:rPr>
              <a:t> </a:t>
            </a:r>
          </a:p>
        </p:txBody>
      </p:sp>
      <p:sp>
        <p:nvSpPr>
          <p:cNvPr id="4" name="Slide Number Placeholder 3"/>
          <p:cNvSpPr>
            <a:spLocks noGrp="1"/>
          </p:cNvSpPr>
          <p:nvPr>
            <p:ph type="sldNum" sz="quarter" idx="12"/>
          </p:nvPr>
        </p:nvSpPr>
        <p:spPr/>
        <p:txBody>
          <a:bodyPr/>
          <a:lstStyle/>
          <a:p>
            <a:fld id="{03852679-BD39-48A1-93DA-18BE17C17D01}" type="slidenum">
              <a:rPr lang="zh-CN" altLang="en-US"/>
              <a:pPr/>
              <a:t>12</a:t>
            </a:fld>
            <a:endParaRPr lang="en-US" altLang="zh-CN"/>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en-US" altLang="zh-TW"/>
              <a:t>Outline</a:t>
            </a:r>
          </a:p>
        </p:txBody>
      </p:sp>
      <p:sp>
        <p:nvSpPr>
          <p:cNvPr id="373763" name="Rectangle 3"/>
          <p:cNvSpPr>
            <a:spLocks noGrp="1" noChangeArrowheads="1"/>
          </p:cNvSpPr>
          <p:nvPr>
            <p:ph idx="1"/>
          </p:nvPr>
        </p:nvSpPr>
        <p:spPr>
          <a:xfrm>
            <a:off x="457200" y="1981200"/>
            <a:ext cx="8686800" cy="4144963"/>
          </a:xfrm>
        </p:spPr>
        <p:txBody>
          <a:bodyPr/>
          <a:lstStyle/>
          <a:p>
            <a:r>
              <a:rPr lang="en-US" altLang="zh-TW" sz="2800">
                <a:ea typeface="新細明體" charset="-120"/>
              </a:rPr>
              <a:t>Introduction</a:t>
            </a:r>
          </a:p>
          <a:p>
            <a:r>
              <a:rPr lang="en-US" altLang="zh-TW" sz="2800">
                <a:ea typeface="新細明體" charset="-120"/>
              </a:rPr>
              <a:t>Overview</a:t>
            </a:r>
          </a:p>
          <a:p>
            <a:r>
              <a:rPr lang="en-US" altLang="zh-TW" sz="2800">
                <a:ea typeface="新細明體" charset="-120"/>
              </a:rPr>
              <a:t>Visualization Classification</a:t>
            </a:r>
          </a:p>
          <a:p>
            <a:r>
              <a:rPr lang="en-US" altLang="zh-TW" sz="2800">
                <a:solidFill>
                  <a:schemeClr val="accent2"/>
                </a:solidFill>
                <a:ea typeface="新細明體" charset="-120"/>
              </a:rPr>
              <a:t>A Framework for Information Visualization</a:t>
            </a:r>
          </a:p>
          <a:p>
            <a:r>
              <a:rPr lang="en-US" altLang="zh-TW" sz="2800">
                <a:ea typeface="新細明體" charset="-120"/>
              </a:rPr>
              <a:t>Emerging Information Visualization Applications</a:t>
            </a:r>
          </a:p>
          <a:p>
            <a:r>
              <a:rPr lang="en-US" altLang="zh-TW" sz="2800">
                <a:ea typeface="新細明體" charset="-120"/>
              </a:rPr>
              <a:t>Evaluation Research for Information Visualization</a:t>
            </a:r>
          </a:p>
          <a:p>
            <a:r>
              <a:rPr lang="en-US" altLang="zh-TW" sz="2800">
                <a:ea typeface="新細明體" charset="-120"/>
              </a:rPr>
              <a:t>Summary and Future Directions</a:t>
            </a:r>
          </a:p>
        </p:txBody>
      </p:sp>
      <p:sp>
        <p:nvSpPr>
          <p:cNvPr id="4" name="Slide Number Placeholder 3"/>
          <p:cNvSpPr>
            <a:spLocks noGrp="1"/>
          </p:cNvSpPr>
          <p:nvPr>
            <p:ph type="sldNum" sz="quarter" idx="12"/>
          </p:nvPr>
        </p:nvSpPr>
        <p:spPr/>
        <p:txBody>
          <a:bodyPr/>
          <a:lstStyle/>
          <a:p>
            <a:fld id="{3A6D742D-3B9B-413C-AA7A-F372CC17A4F9}" type="slidenum">
              <a:rPr lang="zh-CN" altLang="en-US"/>
              <a:pPr/>
              <a:t>13</a:t>
            </a:fld>
            <a:endParaRPr lang="en-US" altLang="zh-CN"/>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457200" y="152400"/>
            <a:ext cx="8229600" cy="1143000"/>
          </a:xfrm>
        </p:spPr>
        <p:txBody>
          <a:bodyPr>
            <a:normAutofit fontScale="90000"/>
          </a:bodyPr>
          <a:lstStyle/>
          <a:p>
            <a:r>
              <a:rPr lang="en-US" altLang="zh-TW" dirty="0"/>
              <a:t>A Framework for Information Visualization</a:t>
            </a:r>
          </a:p>
        </p:txBody>
      </p:sp>
      <p:sp>
        <p:nvSpPr>
          <p:cNvPr id="332803" name="Rectangle 3"/>
          <p:cNvSpPr>
            <a:spLocks noGrp="1" noChangeArrowheads="1"/>
          </p:cNvSpPr>
          <p:nvPr>
            <p:ph idx="1"/>
          </p:nvPr>
        </p:nvSpPr>
        <p:spPr>
          <a:xfrm>
            <a:off x="533400" y="2057400"/>
            <a:ext cx="8229600" cy="4525963"/>
          </a:xfrm>
        </p:spPr>
        <p:txBody>
          <a:bodyPr/>
          <a:lstStyle/>
          <a:p>
            <a:pPr>
              <a:lnSpc>
                <a:spcPct val="80000"/>
              </a:lnSpc>
            </a:pPr>
            <a:r>
              <a:rPr lang="en-US" altLang="zh-TW" sz="2000" dirty="0">
                <a:ea typeface="新細明體" charset="-120"/>
              </a:rPr>
              <a:t>Research on taxonomies of visualization </a:t>
            </a:r>
          </a:p>
          <a:p>
            <a:pPr lvl="1">
              <a:lnSpc>
                <a:spcPct val="80000"/>
              </a:lnSpc>
            </a:pPr>
            <a:r>
              <a:rPr lang="en-US" altLang="zh-TW" sz="1800" dirty="0" err="1">
                <a:ea typeface="新細明體" charset="-120"/>
              </a:rPr>
              <a:t>Chuah</a:t>
            </a:r>
            <a:r>
              <a:rPr lang="en-US" altLang="zh-TW" sz="1800" dirty="0">
                <a:ea typeface="新細明體" charset="-120"/>
              </a:rPr>
              <a:t> and Roth (1996) listed the tasks of information visualization</a:t>
            </a:r>
          </a:p>
          <a:p>
            <a:pPr lvl="1">
              <a:lnSpc>
                <a:spcPct val="80000"/>
              </a:lnSpc>
            </a:pPr>
            <a:r>
              <a:rPr lang="en-US" altLang="zh-TW" sz="1800" dirty="0" err="1">
                <a:ea typeface="新細明體" charset="-120"/>
              </a:rPr>
              <a:t>Bertin</a:t>
            </a:r>
            <a:r>
              <a:rPr lang="en-US" altLang="zh-TW" sz="1800" dirty="0">
                <a:ea typeface="新細明體" charset="-120"/>
              </a:rPr>
              <a:t> (1967) and </a:t>
            </a:r>
            <a:r>
              <a:rPr lang="en-US" altLang="zh-TW" sz="1800" dirty="0" err="1">
                <a:ea typeface="新細明體" charset="-120"/>
              </a:rPr>
              <a:t>Mackinlay</a:t>
            </a:r>
            <a:r>
              <a:rPr lang="en-US" altLang="zh-TW" sz="1800" dirty="0">
                <a:ea typeface="新細明體" charset="-120"/>
              </a:rPr>
              <a:t> (1986) described the characteristics of basic visual variables and their applications.</a:t>
            </a:r>
          </a:p>
          <a:p>
            <a:pPr lvl="1">
              <a:lnSpc>
                <a:spcPct val="80000"/>
              </a:lnSpc>
            </a:pPr>
            <a:r>
              <a:rPr lang="en-US" altLang="zh-TW" sz="1800" dirty="0">
                <a:ea typeface="新細明體" charset="-120"/>
              </a:rPr>
              <a:t>Card and </a:t>
            </a:r>
            <a:r>
              <a:rPr lang="en-US" altLang="zh-TW" sz="1800" dirty="0" err="1">
                <a:ea typeface="新細明體" charset="-120"/>
              </a:rPr>
              <a:t>Mackinlay</a:t>
            </a:r>
            <a:r>
              <a:rPr lang="en-US" altLang="zh-TW" sz="1800" dirty="0">
                <a:ea typeface="新細明體" charset="-120"/>
              </a:rPr>
              <a:t> (1997) constructed a data type-based taxonomy. </a:t>
            </a:r>
          </a:p>
          <a:p>
            <a:pPr lvl="1">
              <a:lnSpc>
                <a:spcPct val="80000"/>
              </a:lnSpc>
            </a:pPr>
            <a:r>
              <a:rPr lang="en-US" altLang="zh-TW" sz="1800" dirty="0">
                <a:ea typeface="新細明體" charset="-120"/>
              </a:rPr>
              <a:t>Chi (2000) proposed a taxonomy based on technologies. </a:t>
            </a:r>
          </a:p>
          <a:p>
            <a:pPr lvl="2">
              <a:lnSpc>
                <a:spcPct val="80000"/>
              </a:lnSpc>
            </a:pPr>
            <a:r>
              <a:rPr lang="en-US" altLang="zh-TW" sz="1600" dirty="0">
                <a:ea typeface="新細明體" charset="-120"/>
              </a:rPr>
              <a:t>Four stages: value, analytic abstraction, visual abstraction, and view</a:t>
            </a:r>
          </a:p>
          <a:p>
            <a:pPr lvl="1">
              <a:lnSpc>
                <a:spcPct val="80000"/>
              </a:lnSpc>
            </a:pPr>
            <a:r>
              <a:rPr lang="en-US" altLang="zh-TW" sz="1800" dirty="0" err="1">
                <a:ea typeface="新細明體" charset="-120"/>
              </a:rPr>
              <a:t>Shnederman</a:t>
            </a:r>
            <a:r>
              <a:rPr lang="en-US" altLang="zh-TW" sz="1800" dirty="0">
                <a:ea typeface="新細明體" charset="-120"/>
              </a:rPr>
              <a:t> (1996) identified two aspects of visualization: </a:t>
            </a:r>
            <a:r>
              <a:rPr lang="en-US" altLang="zh-TW" sz="1800" b="1" dirty="0">
                <a:ea typeface="新細明體" charset="-120"/>
              </a:rPr>
              <a:t>representation and user-interface interface</a:t>
            </a:r>
          </a:p>
          <a:p>
            <a:pPr lvl="1">
              <a:lnSpc>
                <a:spcPct val="80000"/>
              </a:lnSpc>
            </a:pPr>
            <a:r>
              <a:rPr lang="en-US" altLang="zh-TW" sz="1800" dirty="0" err="1">
                <a:ea typeface="新細明體" charset="-120"/>
              </a:rPr>
              <a:t>C.Chen</a:t>
            </a:r>
            <a:r>
              <a:rPr lang="en-US" altLang="zh-TW" sz="1800" dirty="0">
                <a:ea typeface="新細明體" charset="-120"/>
              </a:rPr>
              <a:t> (1999) indicated that </a:t>
            </a:r>
            <a:r>
              <a:rPr lang="en-US" altLang="zh-TW" sz="1800" b="1" dirty="0">
                <a:ea typeface="新細明體" charset="-120"/>
              </a:rPr>
              <a:t>information analysis</a:t>
            </a:r>
            <a:r>
              <a:rPr lang="en-US" altLang="zh-TW" sz="1800" dirty="0">
                <a:ea typeface="新細明體" charset="-120"/>
              </a:rPr>
              <a:t> also helps support a visualization system </a:t>
            </a:r>
          </a:p>
          <a:p>
            <a:pPr>
              <a:lnSpc>
                <a:spcPct val="80000"/>
              </a:lnSpc>
            </a:pPr>
            <a:r>
              <a:rPr lang="en-US" altLang="zh-TW" sz="2000" dirty="0">
                <a:ea typeface="新細明體" charset="-120"/>
              </a:rPr>
              <a:t>Three research dimensions support the development of an information visualization system</a:t>
            </a:r>
          </a:p>
          <a:p>
            <a:pPr lvl="1">
              <a:lnSpc>
                <a:spcPct val="80000"/>
              </a:lnSpc>
            </a:pPr>
            <a:r>
              <a:rPr lang="en-US" altLang="zh-TW" sz="1800" dirty="0">
                <a:ea typeface="新細明體" charset="-120"/>
              </a:rPr>
              <a:t>Information representation</a:t>
            </a:r>
          </a:p>
          <a:p>
            <a:pPr lvl="1">
              <a:lnSpc>
                <a:spcPct val="80000"/>
              </a:lnSpc>
            </a:pPr>
            <a:r>
              <a:rPr lang="en-US" altLang="zh-TW" sz="1800" dirty="0">
                <a:ea typeface="新細明體" charset="-120"/>
              </a:rPr>
              <a:t>User interface interaction</a:t>
            </a:r>
          </a:p>
          <a:p>
            <a:pPr lvl="1">
              <a:lnSpc>
                <a:spcPct val="80000"/>
              </a:lnSpc>
            </a:pPr>
            <a:r>
              <a:rPr lang="en-US" altLang="zh-TW" sz="1800" dirty="0">
                <a:ea typeface="新細明體" charset="-120"/>
              </a:rPr>
              <a:t>Information analysis</a:t>
            </a:r>
          </a:p>
        </p:txBody>
      </p:sp>
      <p:sp>
        <p:nvSpPr>
          <p:cNvPr id="4" name="Slide Number Placeholder 3"/>
          <p:cNvSpPr>
            <a:spLocks noGrp="1"/>
          </p:cNvSpPr>
          <p:nvPr>
            <p:ph type="sldNum" sz="quarter" idx="12"/>
          </p:nvPr>
        </p:nvSpPr>
        <p:spPr/>
        <p:txBody>
          <a:bodyPr/>
          <a:lstStyle/>
          <a:p>
            <a:fld id="{F33B21E2-C193-49CC-B2EB-2EC0A5D69780}" type="slidenum">
              <a:rPr lang="zh-CN" altLang="en-US"/>
              <a:pPr/>
              <a:t>14</a:t>
            </a:fld>
            <a:endParaRPr lang="en-US" altLang="zh-CN"/>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altLang="zh-TW"/>
              <a:t>Information Representation</a:t>
            </a:r>
          </a:p>
        </p:txBody>
      </p:sp>
      <p:sp>
        <p:nvSpPr>
          <p:cNvPr id="333827" name="Rectangle 3"/>
          <p:cNvSpPr>
            <a:spLocks noGrp="1" noChangeArrowheads="1"/>
          </p:cNvSpPr>
          <p:nvPr>
            <p:ph idx="1"/>
          </p:nvPr>
        </p:nvSpPr>
        <p:spPr>
          <a:xfrm>
            <a:off x="457200" y="2332037"/>
            <a:ext cx="8229600" cy="4525963"/>
          </a:xfrm>
        </p:spPr>
        <p:txBody>
          <a:bodyPr/>
          <a:lstStyle/>
          <a:p>
            <a:pPr lvl="1"/>
            <a:r>
              <a:rPr lang="en-US" altLang="zh-TW" dirty="0" err="1">
                <a:ea typeface="新細明體" charset="-120"/>
              </a:rPr>
              <a:t>Shneiderman</a:t>
            </a:r>
            <a:r>
              <a:rPr lang="en-US" altLang="zh-TW" dirty="0">
                <a:ea typeface="新細明體" charset="-120"/>
              </a:rPr>
              <a:t> (1996) proposed seven types of representation methods:</a:t>
            </a:r>
          </a:p>
          <a:p>
            <a:pPr lvl="2"/>
            <a:r>
              <a:rPr lang="en-US" altLang="zh-TW" dirty="0">
                <a:ea typeface="新細明體" charset="-120"/>
              </a:rPr>
              <a:t>1-D</a:t>
            </a:r>
          </a:p>
          <a:p>
            <a:pPr lvl="2"/>
            <a:r>
              <a:rPr lang="en-US" altLang="zh-TW" dirty="0">
                <a:ea typeface="新細明體" charset="-120"/>
              </a:rPr>
              <a:t>2-D</a:t>
            </a:r>
          </a:p>
          <a:p>
            <a:pPr lvl="2"/>
            <a:r>
              <a:rPr lang="en-US" altLang="zh-TW" dirty="0">
                <a:ea typeface="新細明體" charset="-120"/>
              </a:rPr>
              <a:t>3-D</a:t>
            </a:r>
          </a:p>
          <a:p>
            <a:pPr lvl="2"/>
            <a:r>
              <a:rPr lang="en-US" altLang="zh-TW" dirty="0">
                <a:ea typeface="新細明體" charset="-120"/>
              </a:rPr>
              <a:t>Multidimensional</a:t>
            </a:r>
          </a:p>
          <a:p>
            <a:pPr lvl="2"/>
            <a:r>
              <a:rPr lang="en-US" altLang="zh-TW" dirty="0">
                <a:ea typeface="新細明體" charset="-120"/>
              </a:rPr>
              <a:t>Tree</a:t>
            </a:r>
          </a:p>
          <a:p>
            <a:pPr lvl="2"/>
            <a:r>
              <a:rPr lang="en-US" altLang="zh-TW" dirty="0">
                <a:ea typeface="新細明體" charset="-120"/>
              </a:rPr>
              <a:t>Network</a:t>
            </a:r>
          </a:p>
          <a:p>
            <a:pPr lvl="2"/>
            <a:r>
              <a:rPr lang="en-US" altLang="zh-TW" dirty="0">
                <a:ea typeface="新細明體" charset="-120"/>
              </a:rPr>
              <a:t>Temporal approaches</a:t>
            </a:r>
          </a:p>
        </p:txBody>
      </p:sp>
      <p:sp>
        <p:nvSpPr>
          <p:cNvPr id="4" name="Slide Number Placeholder 3"/>
          <p:cNvSpPr>
            <a:spLocks noGrp="1"/>
          </p:cNvSpPr>
          <p:nvPr>
            <p:ph type="sldNum" sz="quarter" idx="12"/>
          </p:nvPr>
        </p:nvSpPr>
        <p:spPr/>
        <p:txBody>
          <a:bodyPr/>
          <a:lstStyle/>
          <a:p>
            <a:fld id="{A5C06666-4F14-48BE-96B4-974BB6EAD926}" type="slidenum">
              <a:rPr lang="zh-CN" altLang="en-US"/>
              <a:pPr/>
              <a:t>15</a:t>
            </a:fld>
            <a:endParaRPr lang="en-US" altLang="zh-CN"/>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altLang="zh-TW"/>
              <a:t>1-D</a:t>
            </a:r>
          </a:p>
        </p:txBody>
      </p:sp>
      <p:sp>
        <p:nvSpPr>
          <p:cNvPr id="348163" name="Rectangle 3"/>
          <p:cNvSpPr>
            <a:spLocks noGrp="1" noChangeArrowheads="1"/>
          </p:cNvSpPr>
          <p:nvPr>
            <p:ph idx="1"/>
          </p:nvPr>
        </p:nvSpPr>
        <p:spPr>
          <a:xfrm>
            <a:off x="457200" y="2133600"/>
            <a:ext cx="8229600" cy="4525963"/>
          </a:xfrm>
        </p:spPr>
        <p:txBody>
          <a:bodyPr/>
          <a:lstStyle/>
          <a:p>
            <a:pPr>
              <a:lnSpc>
                <a:spcPct val="90000"/>
              </a:lnSpc>
            </a:pPr>
            <a:r>
              <a:rPr lang="en-US" altLang="zh-TW" sz="2400" dirty="0">
                <a:ea typeface="新細明體" charset="-120"/>
              </a:rPr>
              <a:t>To represent information as one-dimensional visual objects in a linear (</a:t>
            </a:r>
            <a:r>
              <a:rPr lang="en-US" altLang="zh-TW" sz="2400" dirty="0" err="1">
                <a:ea typeface="新細明體" charset="-120"/>
              </a:rPr>
              <a:t>Eick</a:t>
            </a:r>
            <a:r>
              <a:rPr lang="en-US" altLang="zh-TW" sz="2400" dirty="0">
                <a:ea typeface="新細明體" charset="-120"/>
              </a:rPr>
              <a:t> et al., 1992; Hearst, 1995) or a circular (Salton et al.,1995) manner.</a:t>
            </a:r>
          </a:p>
          <a:p>
            <a:pPr lvl="1">
              <a:lnSpc>
                <a:spcPct val="90000"/>
              </a:lnSpc>
            </a:pPr>
            <a:r>
              <a:rPr lang="en-US" altLang="zh-TW" sz="2000" dirty="0">
                <a:ea typeface="新細明體" charset="-120"/>
              </a:rPr>
              <a:t>To display contents of a single document (Hearst, 1995; Salton et al., 1995)</a:t>
            </a:r>
          </a:p>
          <a:p>
            <a:pPr lvl="1">
              <a:lnSpc>
                <a:spcPct val="90000"/>
              </a:lnSpc>
            </a:pPr>
            <a:r>
              <a:rPr lang="en-US" altLang="zh-TW" sz="2000" dirty="0">
                <a:ea typeface="新細明體" charset="-120"/>
              </a:rPr>
              <a:t>To provide an overview a </a:t>
            </a:r>
            <a:r>
              <a:rPr lang="en-US" altLang="zh-TW" sz="2000" dirty="0" err="1">
                <a:ea typeface="新細明體" charset="-120"/>
              </a:rPr>
              <a:t>a</a:t>
            </a:r>
            <a:r>
              <a:rPr lang="en-US" altLang="zh-TW" sz="2000" dirty="0">
                <a:ea typeface="新細明體" charset="-120"/>
              </a:rPr>
              <a:t> document collection (</a:t>
            </a:r>
            <a:r>
              <a:rPr lang="en-US" altLang="zh-TW" sz="2000" dirty="0" err="1">
                <a:ea typeface="新細明體" charset="-120"/>
              </a:rPr>
              <a:t>Eick</a:t>
            </a:r>
            <a:r>
              <a:rPr lang="en-US" altLang="zh-TW" sz="2000" dirty="0">
                <a:ea typeface="新細明體" charset="-120"/>
              </a:rPr>
              <a:t> et al., 1992)</a:t>
            </a:r>
          </a:p>
          <a:p>
            <a:pPr lvl="1">
              <a:lnSpc>
                <a:spcPct val="90000"/>
              </a:lnSpc>
            </a:pPr>
            <a:r>
              <a:rPr lang="en-US" altLang="zh-TW" sz="2000" dirty="0">
                <a:ea typeface="新細明體" charset="-120"/>
              </a:rPr>
              <a:t>Colors usually represent some attributes, e.g. </a:t>
            </a:r>
            <a:r>
              <a:rPr lang="en-US" altLang="zh-TW" sz="2000" dirty="0" err="1">
                <a:ea typeface="新細明體" charset="-120"/>
              </a:rPr>
              <a:t>SeeSoft</a:t>
            </a:r>
            <a:r>
              <a:rPr lang="en-US" altLang="zh-TW" sz="2000" dirty="0">
                <a:ea typeface="新細明體" charset="-120"/>
              </a:rPr>
              <a:t> system(</a:t>
            </a:r>
            <a:r>
              <a:rPr lang="en-US" altLang="zh-TW" sz="2000" dirty="0" err="1">
                <a:ea typeface="新細明體" charset="-120"/>
              </a:rPr>
              <a:t>Eick</a:t>
            </a:r>
            <a:r>
              <a:rPr lang="en-US" altLang="zh-TW" sz="2000" dirty="0">
                <a:ea typeface="新細明體" charset="-120"/>
              </a:rPr>
              <a:t> et al., 1992) and </a:t>
            </a:r>
            <a:r>
              <a:rPr lang="en-US" altLang="zh-TW" sz="2000" dirty="0" err="1">
                <a:ea typeface="新細明體" charset="-120"/>
              </a:rPr>
              <a:t>TileBars</a:t>
            </a:r>
            <a:r>
              <a:rPr lang="en-US" altLang="zh-TW" sz="2000" dirty="0">
                <a:ea typeface="新細明體" charset="-120"/>
              </a:rPr>
              <a:t> (Hearst, 1995).</a:t>
            </a:r>
          </a:p>
          <a:p>
            <a:pPr lvl="1">
              <a:lnSpc>
                <a:spcPct val="90000"/>
              </a:lnSpc>
            </a:pPr>
            <a:r>
              <a:rPr lang="en-US" altLang="zh-TW" sz="2000" dirty="0">
                <a:ea typeface="新細明體" charset="-120"/>
              </a:rPr>
              <a:t>A second axis may also play a role.</a:t>
            </a:r>
          </a:p>
        </p:txBody>
      </p:sp>
      <p:sp>
        <p:nvSpPr>
          <p:cNvPr id="4" name="Slide Number Placeholder 3"/>
          <p:cNvSpPr>
            <a:spLocks noGrp="1"/>
          </p:cNvSpPr>
          <p:nvPr>
            <p:ph type="sldNum" sz="quarter" idx="12"/>
          </p:nvPr>
        </p:nvSpPr>
        <p:spPr/>
        <p:txBody>
          <a:bodyPr/>
          <a:lstStyle/>
          <a:p>
            <a:fld id="{69181C39-8668-408C-AC14-5907829544CE}" type="slidenum">
              <a:rPr lang="zh-CN" altLang="en-US"/>
              <a:pPr/>
              <a:t>16</a:t>
            </a:fld>
            <a:endParaRPr lang="en-US" altLang="zh-CN"/>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7" name="Rectangle 5"/>
          <p:cNvSpPr>
            <a:spLocks noGrp="1" noChangeArrowheads="1"/>
          </p:cNvSpPr>
          <p:nvPr>
            <p:ph type="title"/>
          </p:nvPr>
        </p:nvSpPr>
        <p:spPr/>
        <p:txBody>
          <a:bodyPr/>
          <a:lstStyle/>
          <a:p>
            <a:r>
              <a:rPr lang="en-US" altLang="zh-TW"/>
              <a:t>1-D</a:t>
            </a:r>
          </a:p>
        </p:txBody>
      </p:sp>
      <p:pic>
        <p:nvPicPr>
          <p:cNvPr id="305156" name="Picture 4" descr="vol39zhu_1t"/>
          <p:cNvPicPr>
            <a:picLocks noGrp="1" noChangeAspect="1" noChangeArrowheads="1"/>
          </p:cNvPicPr>
          <p:nvPr>
            <p:ph idx="1"/>
          </p:nvPr>
        </p:nvPicPr>
        <p:blipFill>
          <a:blip r:embed="rId2"/>
          <a:stretch>
            <a:fillRect/>
          </a:stretch>
        </p:blipFill>
        <p:spPr>
          <a:xfrm>
            <a:off x="2362200" y="2483473"/>
            <a:ext cx="4495800" cy="4298327"/>
          </a:xfrm>
          <a:noFill/>
          <a:ln/>
        </p:spPr>
      </p:pic>
      <p:sp>
        <p:nvSpPr>
          <p:cNvPr id="5" name="Slide Number Placeholder 3"/>
          <p:cNvSpPr>
            <a:spLocks noGrp="1"/>
          </p:cNvSpPr>
          <p:nvPr>
            <p:ph type="sldNum" sz="quarter" idx="12"/>
          </p:nvPr>
        </p:nvSpPr>
        <p:spPr/>
        <p:txBody>
          <a:bodyPr/>
          <a:lstStyle/>
          <a:p>
            <a:fld id="{0FA82545-F7AA-4AE0-9B78-B9ABC3D14A31}" type="slidenum">
              <a:rPr lang="zh-CN" altLang="en-US"/>
              <a:pPr/>
              <a:t>17</a:t>
            </a:fld>
            <a:endParaRPr lang="en-US" altLang="zh-CN"/>
          </a:p>
        </p:txBody>
      </p:sp>
      <p:sp>
        <p:nvSpPr>
          <p:cNvPr id="305160" name="Text Box 8"/>
          <p:cNvSpPr txBox="1">
            <a:spLocks noChangeArrowheads="1"/>
          </p:cNvSpPr>
          <p:nvPr/>
        </p:nvSpPr>
        <p:spPr bwMode="auto">
          <a:xfrm>
            <a:off x="685800" y="1905000"/>
            <a:ext cx="3336925" cy="457200"/>
          </a:xfrm>
          <a:prstGeom prst="rect">
            <a:avLst/>
          </a:prstGeom>
          <a:noFill/>
          <a:ln w="9525">
            <a:noFill/>
            <a:miter lim="800000"/>
            <a:headEnd/>
            <a:tailEnd/>
          </a:ln>
          <a:effectLst/>
        </p:spPr>
        <p:txBody>
          <a:bodyPr wrap="none">
            <a:spAutoFit/>
          </a:bodyPr>
          <a:lstStyle/>
          <a:p>
            <a:r>
              <a:rPr lang="en-US" altLang="zh-TW" sz="2400" dirty="0" err="1">
                <a:ea typeface="新細明體" charset="-120"/>
              </a:rPr>
              <a:t>TileBars</a:t>
            </a:r>
            <a:r>
              <a:rPr lang="en-US" altLang="zh-TW" sz="2400" dirty="0">
                <a:ea typeface="新細明體" charset="-120"/>
              </a:rPr>
              <a:t> (Hearst, 1995)</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en-US" altLang="zh-TW"/>
              <a:t>2-D</a:t>
            </a:r>
          </a:p>
        </p:txBody>
      </p:sp>
      <p:sp>
        <p:nvSpPr>
          <p:cNvPr id="349187" name="Rectangle 3"/>
          <p:cNvSpPr>
            <a:spLocks noGrp="1" noChangeArrowheads="1"/>
          </p:cNvSpPr>
          <p:nvPr>
            <p:ph idx="1"/>
          </p:nvPr>
        </p:nvSpPr>
        <p:spPr>
          <a:xfrm>
            <a:off x="457200" y="1905000"/>
            <a:ext cx="8229600" cy="4525963"/>
          </a:xfrm>
        </p:spPr>
        <p:txBody>
          <a:bodyPr/>
          <a:lstStyle/>
          <a:p>
            <a:r>
              <a:rPr lang="en-US" altLang="zh-TW" sz="2800" dirty="0">
                <a:ea typeface="新細明體" charset="-120"/>
              </a:rPr>
              <a:t>To represent information as two-dimensional visual objects</a:t>
            </a:r>
          </a:p>
          <a:p>
            <a:pPr lvl="1"/>
            <a:r>
              <a:rPr lang="en-US" altLang="zh-TW" sz="2400" dirty="0">
                <a:ea typeface="新細明體" charset="-120"/>
              </a:rPr>
              <a:t>Visualization systems based on self-organizing map (SOM) (</a:t>
            </a:r>
            <a:r>
              <a:rPr lang="en-US" altLang="zh-TW" sz="2400" dirty="0" err="1">
                <a:ea typeface="新細明體" charset="-120"/>
              </a:rPr>
              <a:t>Kohonen</a:t>
            </a:r>
            <a:r>
              <a:rPr lang="en-US" altLang="zh-TW" sz="2400" dirty="0">
                <a:ea typeface="新細明體" charset="-120"/>
              </a:rPr>
              <a:t>, 1995)</a:t>
            </a:r>
          </a:p>
          <a:p>
            <a:pPr lvl="1"/>
            <a:r>
              <a:rPr lang="en-US" altLang="zh-TW" sz="2400" dirty="0">
                <a:ea typeface="新細明體" charset="-120"/>
              </a:rPr>
              <a:t>To help uses deal with the large number of categories created for the mass textual data</a:t>
            </a:r>
          </a:p>
          <a:p>
            <a:pPr lvl="1"/>
            <a:endParaRPr lang="zh-TW" altLang="en-US" sz="2400" dirty="0">
              <a:ea typeface="新細明體" charset="-120"/>
            </a:endParaRPr>
          </a:p>
        </p:txBody>
      </p:sp>
      <p:sp>
        <p:nvSpPr>
          <p:cNvPr id="4" name="Slide Number Placeholder 3"/>
          <p:cNvSpPr>
            <a:spLocks noGrp="1"/>
          </p:cNvSpPr>
          <p:nvPr>
            <p:ph type="sldNum" sz="quarter" idx="12"/>
          </p:nvPr>
        </p:nvSpPr>
        <p:spPr/>
        <p:txBody>
          <a:bodyPr/>
          <a:lstStyle/>
          <a:p>
            <a:fld id="{D7F693C9-288F-46FE-9668-D93EAA00E77C}" type="slidenum">
              <a:rPr lang="zh-CN" altLang="en-US"/>
              <a:pPr/>
              <a:t>18</a:t>
            </a:fld>
            <a:endParaRPr lang="en-US" altLang="zh-CN"/>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en-US" altLang="zh-TW"/>
              <a:t>3-D</a:t>
            </a:r>
          </a:p>
        </p:txBody>
      </p:sp>
      <p:sp>
        <p:nvSpPr>
          <p:cNvPr id="350211" name="Rectangle 3"/>
          <p:cNvSpPr>
            <a:spLocks noGrp="1" noChangeArrowheads="1"/>
          </p:cNvSpPr>
          <p:nvPr>
            <p:ph idx="1"/>
          </p:nvPr>
        </p:nvSpPr>
        <p:spPr>
          <a:xfrm>
            <a:off x="381000" y="2057400"/>
            <a:ext cx="8229600" cy="4525963"/>
          </a:xfrm>
        </p:spPr>
        <p:txBody>
          <a:bodyPr/>
          <a:lstStyle/>
          <a:p>
            <a:r>
              <a:rPr lang="en-US" altLang="zh-TW" sz="2800" dirty="0">
                <a:ea typeface="新細明體" charset="-120"/>
              </a:rPr>
              <a:t>To represent information as three-dimensional visual objects</a:t>
            </a:r>
          </a:p>
          <a:p>
            <a:pPr lvl="1"/>
            <a:r>
              <a:rPr lang="en-US" altLang="zh-TW" sz="2400" dirty="0" err="1">
                <a:ea typeface="新細明體" charset="-120"/>
              </a:rPr>
              <a:t>WebBook</a:t>
            </a:r>
            <a:r>
              <a:rPr lang="en-US" altLang="zh-TW" sz="2400" dirty="0">
                <a:ea typeface="新細明體" charset="-120"/>
              </a:rPr>
              <a:t> system folds web pages into three-dimensional books (Card et al., 1996)</a:t>
            </a:r>
          </a:p>
          <a:p>
            <a:pPr lvl="1"/>
            <a:r>
              <a:rPr lang="en-US" altLang="zh-TW" sz="2400" dirty="0">
                <a:ea typeface="新細明體" charset="-120"/>
              </a:rPr>
              <a:t>3-D version of a tree or network </a:t>
            </a:r>
          </a:p>
          <a:p>
            <a:pPr lvl="2"/>
            <a:r>
              <a:rPr lang="en-US" altLang="zh-TW" sz="2000" dirty="0">
                <a:ea typeface="新細明體" charset="-120"/>
              </a:rPr>
              <a:t>3-D hyperbolic tree to visualize large-scale hierarchical relationships (</a:t>
            </a:r>
            <a:r>
              <a:rPr lang="en-US" altLang="zh-TW" sz="2000" dirty="0" err="1">
                <a:ea typeface="新細明體" charset="-120"/>
              </a:rPr>
              <a:t>Munzner</a:t>
            </a:r>
            <a:r>
              <a:rPr lang="en-US" altLang="zh-TW" sz="2000" dirty="0">
                <a:ea typeface="新細明體" charset="-120"/>
              </a:rPr>
              <a:t> 2000)</a:t>
            </a:r>
          </a:p>
        </p:txBody>
      </p:sp>
      <p:sp>
        <p:nvSpPr>
          <p:cNvPr id="4" name="Slide Number Placeholder 3"/>
          <p:cNvSpPr>
            <a:spLocks noGrp="1"/>
          </p:cNvSpPr>
          <p:nvPr>
            <p:ph type="sldNum" sz="quarter" idx="12"/>
          </p:nvPr>
        </p:nvSpPr>
        <p:spPr/>
        <p:txBody>
          <a:bodyPr/>
          <a:lstStyle/>
          <a:p>
            <a:fld id="{0C3356A5-7B5C-4E94-9BE2-A4CAC1EFFF5F}" type="slidenum">
              <a:rPr lang="zh-CN" altLang="en-US"/>
              <a:pPr/>
              <a:t>19</a:t>
            </a:fld>
            <a:endParaRPr lang="en-US" altLang="zh-CN"/>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ltLang="zh-TW"/>
              <a:t>Outline</a:t>
            </a:r>
          </a:p>
        </p:txBody>
      </p:sp>
      <p:sp>
        <p:nvSpPr>
          <p:cNvPr id="327683" name="Rectangle 3"/>
          <p:cNvSpPr>
            <a:spLocks noGrp="1" noChangeArrowheads="1"/>
          </p:cNvSpPr>
          <p:nvPr>
            <p:ph idx="1"/>
          </p:nvPr>
        </p:nvSpPr>
        <p:spPr>
          <a:xfrm>
            <a:off x="457200" y="1981200"/>
            <a:ext cx="8686800" cy="4144963"/>
          </a:xfrm>
        </p:spPr>
        <p:txBody>
          <a:bodyPr/>
          <a:lstStyle/>
          <a:p>
            <a:r>
              <a:rPr lang="en-US" altLang="zh-TW" sz="2800">
                <a:solidFill>
                  <a:schemeClr val="accent2"/>
                </a:solidFill>
                <a:ea typeface="新細明體" charset="-120"/>
              </a:rPr>
              <a:t>Introduction</a:t>
            </a:r>
          </a:p>
          <a:p>
            <a:r>
              <a:rPr lang="en-US" altLang="zh-TW" sz="2800">
                <a:ea typeface="新細明體" charset="-120"/>
              </a:rPr>
              <a:t>Overview</a:t>
            </a:r>
          </a:p>
          <a:p>
            <a:r>
              <a:rPr lang="en-US" altLang="zh-TW" sz="2800">
                <a:ea typeface="新細明體" charset="-120"/>
              </a:rPr>
              <a:t>Visualization Classification</a:t>
            </a:r>
          </a:p>
          <a:p>
            <a:r>
              <a:rPr lang="en-US" altLang="zh-TW" sz="2800">
                <a:ea typeface="新細明體" charset="-120"/>
              </a:rPr>
              <a:t>A Framework for Information Visualization</a:t>
            </a:r>
          </a:p>
          <a:p>
            <a:r>
              <a:rPr lang="en-US" altLang="zh-TW" sz="2800">
                <a:ea typeface="新細明體" charset="-120"/>
              </a:rPr>
              <a:t>Emerging Information Visualization Applications</a:t>
            </a:r>
          </a:p>
          <a:p>
            <a:r>
              <a:rPr lang="en-US" altLang="zh-TW" sz="2800">
                <a:ea typeface="新細明體" charset="-120"/>
              </a:rPr>
              <a:t>Evaluation Research for Information Visualization</a:t>
            </a:r>
          </a:p>
          <a:p>
            <a:r>
              <a:rPr lang="en-US" altLang="zh-TW" sz="2800">
                <a:ea typeface="新細明體" charset="-120"/>
              </a:rPr>
              <a:t>Summary and Future Directions</a:t>
            </a:r>
          </a:p>
        </p:txBody>
      </p:sp>
      <p:sp>
        <p:nvSpPr>
          <p:cNvPr id="4" name="Slide Number Placeholder 3"/>
          <p:cNvSpPr>
            <a:spLocks noGrp="1"/>
          </p:cNvSpPr>
          <p:nvPr>
            <p:ph type="sldNum" sz="quarter" idx="12"/>
          </p:nvPr>
        </p:nvSpPr>
        <p:spPr/>
        <p:txBody>
          <a:bodyPr/>
          <a:lstStyle/>
          <a:p>
            <a:fld id="{E2F8CA84-F563-4711-BDA8-720030940F50}" type="slidenum">
              <a:rPr lang="zh-CN" altLang="en-US"/>
              <a:pPr/>
              <a:t>2</a:t>
            </a:fld>
            <a:endParaRPr lang="en-US" altLang="zh-CN"/>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41" name="Rectangle 5"/>
          <p:cNvSpPr>
            <a:spLocks noGrp="1" noChangeArrowheads="1"/>
          </p:cNvSpPr>
          <p:nvPr>
            <p:ph type="title"/>
          </p:nvPr>
        </p:nvSpPr>
        <p:spPr/>
        <p:txBody>
          <a:bodyPr/>
          <a:lstStyle/>
          <a:p>
            <a:r>
              <a:rPr lang="en-US" altLang="zh-TW"/>
              <a:t>3-D</a:t>
            </a:r>
          </a:p>
        </p:txBody>
      </p:sp>
      <p:pic>
        <p:nvPicPr>
          <p:cNvPr id="321540" name="Picture 4" descr="vol39zhu_2t"/>
          <p:cNvPicPr>
            <a:picLocks noGrp="1" noChangeAspect="1" noChangeArrowheads="1"/>
          </p:cNvPicPr>
          <p:nvPr>
            <p:ph idx="1"/>
          </p:nvPr>
        </p:nvPicPr>
        <p:blipFill>
          <a:blip r:embed="rId2"/>
          <a:srcRect/>
          <a:stretch>
            <a:fillRect/>
          </a:stretch>
        </p:blipFill>
        <p:spPr>
          <a:xfrm>
            <a:off x="1752600" y="2362200"/>
            <a:ext cx="5562600" cy="3808413"/>
          </a:xfrm>
          <a:noFill/>
          <a:ln/>
        </p:spPr>
      </p:pic>
      <p:sp>
        <p:nvSpPr>
          <p:cNvPr id="5" name="Slide Number Placeholder 3"/>
          <p:cNvSpPr>
            <a:spLocks noGrp="1"/>
          </p:cNvSpPr>
          <p:nvPr>
            <p:ph type="sldNum" sz="quarter" idx="12"/>
          </p:nvPr>
        </p:nvSpPr>
        <p:spPr/>
        <p:txBody>
          <a:bodyPr/>
          <a:lstStyle/>
          <a:p>
            <a:fld id="{F2B1D89A-EEB4-40FB-A6A7-EB0E14A7774B}" type="slidenum">
              <a:rPr lang="zh-CN" altLang="en-US"/>
              <a:pPr/>
              <a:t>20</a:t>
            </a:fld>
            <a:endParaRPr lang="en-US" altLang="zh-CN"/>
          </a:p>
        </p:txBody>
      </p:sp>
      <p:sp>
        <p:nvSpPr>
          <p:cNvPr id="321543" name="Text Box 7"/>
          <p:cNvSpPr txBox="1">
            <a:spLocks noChangeArrowheads="1"/>
          </p:cNvSpPr>
          <p:nvPr/>
        </p:nvSpPr>
        <p:spPr bwMode="auto">
          <a:xfrm>
            <a:off x="498475" y="1828800"/>
            <a:ext cx="3468688" cy="396875"/>
          </a:xfrm>
          <a:prstGeom prst="rect">
            <a:avLst/>
          </a:prstGeom>
          <a:noFill/>
          <a:ln w="9525">
            <a:noFill/>
            <a:miter lim="800000"/>
            <a:headEnd/>
            <a:tailEnd/>
          </a:ln>
          <a:effectLst/>
        </p:spPr>
        <p:txBody>
          <a:bodyPr wrap="none">
            <a:spAutoFit/>
          </a:bodyPr>
          <a:lstStyle/>
          <a:p>
            <a:r>
              <a:rPr lang="en-US" altLang="zh-TW" sz="2000">
                <a:ea typeface="新細明體" charset="-120"/>
              </a:rPr>
              <a:t>WebBook  (Card et al., 1996)</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5" name="Rectangle 5"/>
          <p:cNvSpPr>
            <a:spLocks noGrp="1" noChangeArrowheads="1"/>
          </p:cNvSpPr>
          <p:nvPr>
            <p:ph type="title"/>
          </p:nvPr>
        </p:nvSpPr>
        <p:spPr/>
        <p:txBody>
          <a:bodyPr/>
          <a:lstStyle/>
          <a:p>
            <a:r>
              <a:rPr lang="en-US" altLang="zh-TW"/>
              <a:t>3-D</a:t>
            </a:r>
          </a:p>
        </p:txBody>
      </p:sp>
      <p:pic>
        <p:nvPicPr>
          <p:cNvPr id="307204" name="Picture 4" descr="vol39zhu_3t"/>
          <p:cNvPicPr>
            <a:picLocks noGrp="1" noChangeAspect="1" noChangeArrowheads="1"/>
          </p:cNvPicPr>
          <p:nvPr>
            <p:ph idx="1"/>
          </p:nvPr>
        </p:nvPicPr>
        <p:blipFill>
          <a:blip r:embed="rId2"/>
          <a:srcRect/>
          <a:stretch>
            <a:fillRect/>
          </a:stretch>
        </p:blipFill>
        <p:spPr>
          <a:xfrm>
            <a:off x="1219200" y="2189163"/>
            <a:ext cx="6324600" cy="4516437"/>
          </a:xfrm>
          <a:noFill/>
          <a:ln/>
        </p:spPr>
      </p:pic>
      <p:sp>
        <p:nvSpPr>
          <p:cNvPr id="5" name="Slide Number Placeholder 3"/>
          <p:cNvSpPr>
            <a:spLocks noGrp="1"/>
          </p:cNvSpPr>
          <p:nvPr>
            <p:ph type="sldNum" sz="quarter" idx="12"/>
          </p:nvPr>
        </p:nvSpPr>
        <p:spPr/>
        <p:txBody>
          <a:bodyPr/>
          <a:lstStyle/>
          <a:p>
            <a:fld id="{D618158A-3D0A-4AED-AC27-A5471187F537}" type="slidenum">
              <a:rPr lang="zh-CN" altLang="en-US"/>
              <a:pPr/>
              <a:t>21</a:t>
            </a:fld>
            <a:endParaRPr lang="en-US" altLang="zh-CN"/>
          </a:p>
        </p:txBody>
      </p:sp>
      <p:sp>
        <p:nvSpPr>
          <p:cNvPr id="307207" name="Text Box 7"/>
          <p:cNvSpPr txBox="1">
            <a:spLocks noChangeArrowheads="1"/>
          </p:cNvSpPr>
          <p:nvPr/>
        </p:nvSpPr>
        <p:spPr bwMode="auto">
          <a:xfrm>
            <a:off x="574675" y="1876425"/>
            <a:ext cx="3778250" cy="396875"/>
          </a:xfrm>
          <a:prstGeom prst="rect">
            <a:avLst/>
          </a:prstGeom>
          <a:noFill/>
          <a:ln w="9525">
            <a:noFill/>
            <a:miter lim="800000"/>
            <a:headEnd/>
            <a:tailEnd/>
          </a:ln>
          <a:effectLst/>
        </p:spPr>
        <p:txBody>
          <a:bodyPr wrap="none">
            <a:spAutoFit/>
          </a:bodyPr>
          <a:lstStyle/>
          <a:p>
            <a:r>
              <a:rPr lang="en-US" altLang="zh-TW" sz="2000">
                <a:ea typeface="新細明體" charset="-120"/>
              </a:rPr>
              <a:t>WebForager  (Card et al., 1996)</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US" altLang="zh-TW"/>
              <a:t>Multidimensional</a:t>
            </a:r>
          </a:p>
        </p:txBody>
      </p:sp>
      <p:sp>
        <p:nvSpPr>
          <p:cNvPr id="351235" name="Rectangle 3"/>
          <p:cNvSpPr>
            <a:spLocks noGrp="1" noChangeArrowheads="1"/>
          </p:cNvSpPr>
          <p:nvPr>
            <p:ph idx="1"/>
          </p:nvPr>
        </p:nvSpPr>
        <p:spPr>
          <a:xfrm>
            <a:off x="457200" y="1905000"/>
            <a:ext cx="8229600" cy="4525963"/>
          </a:xfrm>
        </p:spPr>
        <p:txBody>
          <a:bodyPr/>
          <a:lstStyle/>
          <a:p>
            <a:pPr>
              <a:lnSpc>
                <a:spcPct val="90000"/>
              </a:lnSpc>
            </a:pPr>
            <a:r>
              <a:rPr lang="en-US" altLang="zh-TW" sz="2400" dirty="0">
                <a:ea typeface="新細明體" charset="-120"/>
              </a:rPr>
              <a:t>To represent information as multidimensional objects and projects them into a three-dimensional or a two-dimensional space</a:t>
            </a:r>
          </a:p>
          <a:p>
            <a:pPr lvl="1">
              <a:lnSpc>
                <a:spcPct val="90000"/>
              </a:lnSpc>
            </a:pPr>
            <a:r>
              <a:rPr lang="en-US" altLang="zh-TW" sz="2000" dirty="0">
                <a:ea typeface="新細明體" charset="-120"/>
              </a:rPr>
              <a:t>Dimensionality reduction algorithm will be used</a:t>
            </a:r>
          </a:p>
          <a:p>
            <a:pPr lvl="2">
              <a:lnSpc>
                <a:spcPct val="90000"/>
              </a:lnSpc>
            </a:pPr>
            <a:r>
              <a:rPr lang="en-US" altLang="zh-TW" sz="1800" dirty="0">
                <a:ea typeface="新細明體" charset="-120"/>
              </a:rPr>
              <a:t>Multidimensional scaling (MDS)</a:t>
            </a:r>
          </a:p>
          <a:p>
            <a:pPr lvl="2">
              <a:lnSpc>
                <a:spcPct val="90000"/>
              </a:lnSpc>
            </a:pPr>
            <a:r>
              <a:rPr lang="en-US" altLang="zh-TW" sz="1800" dirty="0">
                <a:ea typeface="新細明體" charset="-120"/>
              </a:rPr>
              <a:t>Hierarchical clustering</a:t>
            </a:r>
          </a:p>
          <a:p>
            <a:pPr lvl="2">
              <a:lnSpc>
                <a:spcPct val="90000"/>
              </a:lnSpc>
            </a:pPr>
            <a:r>
              <a:rPr lang="en-US" altLang="zh-TW" sz="1800" dirty="0">
                <a:ea typeface="新細明體" charset="-120"/>
              </a:rPr>
              <a:t>K-means algorithms</a:t>
            </a:r>
          </a:p>
          <a:p>
            <a:pPr lvl="2">
              <a:lnSpc>
                <a:spcPct val="90000"/>
              </a:lnSpc>
            </a:pPr>
            <a:r>
              <a:rPr lang="en-US" altLang="zh-TW" sz="1800" dirty="0">
                <a:ea typeface="新細明體" charset="-120"/>
              </a:rPr>
              <a:t>Principle components analysis</a:t>
            </a:r>
          </a:p>
          <a:p>
            <a:pPr lvl="1">
              <a:lnSpc>
                <a:spcPct val="90000"/>
              </a:lnSpc>
            </a:pPr>
            <a:r>
              <a:rPr lang="en-US" altLang="zh-TW" sz="2000" dirty="0">
                <a:ea typeface="新細明體" charset="-120"/>
              </a:rPr>
              <a:t>Examples</a:t>
            </a:r>
          </a:p>
          <a:p>
            <a:pPr lvl="2">
              <a:lnSpc>
                <a:spcPct val="90000"/>
              </a:lnSpc>
            </a:pPr>
            <a:r>
              <a:rPr lang="en-US" altLang="zh-TW" sz="1800" dirty="0">
                <a:ea typeface="新細明體" charset="-120"/>
              </a:rPr>
              <a:t>SPIRE system (Wise et al. 1995)</a:t>
            </a:r>
          </a:p>
          <a:p>
            <a:pPr lvl="2">
              <a:lnSpc>
                <a:spcPct val="90000"/>
              </a:lnSpc>
            </a:pPr>
            <a:r>
              <a:rPr lang="en-US" altLang="zh-TW" sz="1800" dirty="0" err="1">
                <a:ea typeface="新細明體" charset="-120"/>
              </a:rPr>
              <a:t>VxInsight</a:t>
            </a:r>
            <a:r>
              <a:rPr lang="en-US" altLang="zh-TW" sz="1800" dirty="0">
                <a:ea typeface="新細明體" charset="-120"/>
              </a:rPr>
              <a:t> System (</a:t>
            </a:r>
            <a:r>
              <a:rPr lang="en-US" altLang="zh-TW" sz="1800" dirty="0" err="1">
                <a:ea typeface="新細明體" charset="-120"/>
              </a:rPr>
              <a:t>Boyack</a:t>
            </a:r>
            <a:r>
              <a:rPr lang="en-US" altLang="zh-TW" sz="1800" dirty="0">
                <a:ea typeface="新細明體" charset="-120"/>
              </a:rPr>
              <a:t> et al. 2002)</a:t>
            </a:r>
          </a:p>
          <a:p>
            <a:pPr lvl="2">
              <a:lnSpc>
                <a:spcPct val="90000"/>
              </a:lnSpc>
            </a:pPr>
            <a:r>
              <a:rPr lang="en-US" altLang="zh-TW" sz="1800" dirty="0">
                <a:ea typeface="新細明體" charset="-120"/>
              </a:rPr>
              <a:t>Glyph representation has been used in various social visualization techniques (</a:t>
            </a:r>
            <a:r>
              <a:rPr lang="en-US" altLang="zh-TW" sz="1800" dirty="0" err="1">
                <a:ea typeface="新細明體" charset="-120"/>
              </a:rPr>
              <a:t>Donath</a:t>
            </a:r>
            <a:r>
              <a:rPr lang="en-US" altLang="zh-TW" sz="1800" dirty="0">
                <a:ea typeface="新細明體" charset="-120"/>
              </a:rPr>
              <a:t>, 2002) to describe human behavior during computer-mediated communication (CMC)</a:t>
            </a:r>
          </a:p>
        </p:txBody>
      </p:sp>
      <p:sp>
        <p:nvSpPr>
          <p:cNvPr id="4" name="Slide Number Placeholder 3"/>
          <p:cNvSpPr>
            <a:spLocks noGrp="1"/>
          </p:cNvSpPr>
          <p:nvPr>
            <p:ph type="sldNum" sz="quarter" idx="12"/>
          </p:nvPr>
        </p:nvSpPr>
        <p:spPr/>
        <p:txBody>
          <a:bodyPr/>
          <a:lstStyle/>
          <a:p>
            <a:fld id="{C9C928EB-F34A-4394-BCD7-75F3B715F16A}" type="slidenum">
              <a:rPr lang="zh-CN" altLang="en-US"/>
              <a:pPr/>
              <a:t>22</a:t>
            </a:fld>
            <a:endParaRPr lang="en-US" altLang="zh-CN"/>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9" name="Rectangle 5"/>
          <p:cNvSpPr>
            <a:spLocks noGrp="1" noChangeArrowheads="1"/>
          </p:cNvSpPr>
          <p:nvPr>
            <p:ph type="title"/>
          </p:nvPr>
        </p:nvSpPr>
        <p:spPr/>
        <p:txBody>
          <a:bodyPr/>
          <a:lstStyle/>
          <a:p>
            <a:r>
              <a:rPr lang="en-US" altLang="zh-TW"/>
              <a:t>Multidimensional</a:t>
            </a:r>
          </a:p>
        </p:txBody>
      </p:sp>
      <p:pic>
        <p:nvPicPr>
          <p:cNvPr id="303108" name="Picture 4" descr="vol39zhu_4t"/>
          <p:cNvPicPr>
            <a:picLocks noGrp="1" noChangeAspect="1" noChangeArrowheads="1"/>
          </p:cNvPicPr>
          <p:nvPr>
            <p:ph idx="1"/>
          </p:nvPr>
        </p:nvPicPr>
        <p:blipFill>
          <a:blip r:embed="rId2"/>
          <a:stretch>
            <a:fillRect/>
          </a:stretch>
        </p:blipFill>
        <p:spPr>
          <a:xfrm>
            <a:off x="1498341" y="2330831"/>
            <a:ext cx="6045459" cy="4450969"/>
          </a:xfrm>
          <a:noFill/>
          <a:ln/>
        </p:spPr>
      </p:pic>
      <p:sp>
        <p:nvSpPr>
          <p:cNvPr id="5" name="Slide Number Placeholder 3"/>
          <p:cNvSpPr>
            <a:spLocks noGrp="1"/>
          </p:cNvSpPr>
          <p:nvPr>
            <p:ph type="sldNum" sz="quarter" idx="12"/>
          </p:nvPr>
        </p:nvSpPr>
        <p:spPr/>
        <p:txBody>
          <a:bodyPr/>
          <a:lstStyle/>
          <a:p>
            <a:fld id="{CF3353A6-2C91-4731-A359-340E5A051ED8}" type="slidenum">
              <a:rPr lang="zh-CN" altLang="en-US"/>
              <a:pPr/>
              <a:t>23</a:t>
            </a:fld>
            <a:endParaRPr lang="en-US" altLang="zh-CN"/>
          </a:p>
        </p:txBody>
      </p:sp>
      <p:sp>
        <p:nvSpPr>
          <p:cNvPr id="303111" name="Text Box 7"/>
          <p:cNvSpPr txBox="1">
            <a:spLocks noChangeArrowheads="1"/>
          </p:cNvSpPr>
          <p:nvPr/>
        </p:nvSpPr>
        <p:spPr bwMode="auto">
          <a:xfrm>
            <a:off x="609600" y="1876425"/>
            <a:ext cx="3074988" cy="396875"/>
          </a:xfrm>
          <a:prstGeom prst="rect">
            <a:avLst/>
          </a:prstGeom>
          <a:noFill/>
          <a:ln w="9525">
            <a:noFill/>
            <a:miter lim="800000"/>
            <a:headEnd/>
            <a:tailEnd/>
          </a:ln>
          <a:effectLst/>
        </p:spPr>
        <p:txBody>
          <a:bodyPr wrap="none">
            <a:spAutoFit/>
          </a:bodyPr>
          <a:lstStyle/>
          <a:p>
            <a:r>
              <a:rPr lang="en-US" altLang="zh-TW" sz="2000">
                <a:ea typeface="新細明體" charset="-120"/>
              </a:rPr>
              <a:t>SPIRE (Wise et al., 1995)</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1" name="Rectangle 5"/>
          <p:cNvSpPr>
            <a:spLocks noGrp="1" noChangeArrowheads="1"/>
          </p:cNvSpPr>
          <p:nvPr>
            <p:ph type="title"/>
          </p:nvPr>
        </p:nvSpPr>
        <p:spPr/>
        <p:txBody>
          <a:bodyPr/>
          <a:lstStyle/>
          <a:p>
            <a:r>
              <a:rPr lang="en-US" altLang="zh-TW"/>
              <a:t>Multidimensional</a:t>
            </a:r>
          </a:p>
        </p:txBody>
      </p:sp>
      <p:pic>
        <p:nvPicPr>
          <p:cNvPr id="301060" name="Picture 4" descr="vol39zhu_5t"/>
          <p:cNvPicPr>
            <a:picLocks noGrp="1" noChangeAspect="1" noChangeArrowheads="1"/>
          </p:cNvPicPr>
          <p:nvPr>
            <p:ph idx="1"/>
          </p:nvPr>
        </p:nvPicPr>
        <p:blipFill>
          <a:blip r:embed="rId2"/>
          <a:stretch>
            <a:fillRect/>
          </a:stretch>
        </p:blipFill>
        <p:spPr>
          <a:xfrm>
            <a:off x="1684623" y="2368835"/>
            <a:ext cx="5630577" cy="4412965"/>
          </a:xfrm>
          <a:noFill/>
          <a:ln/>
        </p:spPr>
      </p:pic>
      <p:sp>
        <p:nvSpPr>
          <p:cNvPr id="5" name="Slide Number Placeholder 3"/>
          <p:cNvSpPr>
            <a:spLocks noGrp="1"/>
          </p:cNvSpPr>
          <p:nvPr>
            <p:ph type="sldNum" sz="quarter" idx="12"/>
          </p:nvPr>
        </p:nvSpPr>
        <p:spPr/>
        <p:txBody>
          <a:bodyPr/>
          <a:lstStyle/>
          <a:p>
            <a:fld id="{9CFA0444-8767-42E0-8241-20658574A0F5}" type="slidenum">
              <a:rPr lang="zh-CN" altLang="en-US"/>
              <a:pPr/>
              <a:t>24</a:t>
            </a:fld>
            <a:endParaRPr lang="en-US" altLang="zh-CN"/>
          </a:p>
        </p:txBody>
      </p:sp>
      <p:sp>
        <p:nvSpPr>
          <p:cNvPr id="301063" name="Text Box 7"/>
          <p:cNvSpPr txBox="1">
            <a:spLocks noChangeArrowheads="1"/>
          </p:cNvSpPr>
          <p:nvPr/>
        </p:nvSpPr>
        <p:spPr bwMode="auto">
          <a:xfrm>
            <a:off x="609600" y="1876425"/>
            <a:ext cx="3074988" cy="396875"/>
          </a:xfrm>
          <a:prstGeom prst="rect">
            <a:avLst/>
          </a:prstGeom>
          <a:noFill/>
          <a:ln w="9525">
            <a:noFill/>
            <a:miter lim="800000"/>
            <a:headEnd/>
            <a:tailEnd/>
          </a:ln>
          <a:effectLst/>
        </p:spPr>
        <p:txBody>
          <a:bodyPr wrap="none">
            <a:spAutoFit/>
          </a:bodyPr>
          <a:lstStyle/>
          <a:p>
            <a:r>
              <a:rPr lang="en-US" altLang="zh-TW" sz="2000">
                <a:ea typeface="新細明體" charset="-120"/>
              </a:rPr>
              <a:t>SPIRE (Wise et al., 1995)</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zh-TW"/>
              <a:t>Tree</a:t>
            </a:r>
          </a:p>
        </p:txBody>
      </p:sp>
      <p:sp>
        <p:nvSpPr>
          <p:cNvPr id="352259" name="Rectangle 3"/>
          <p:cNvSpPr>
            <a:spLocks noGrp="1" noChangeArrowheads="1"/>
          </p:cNvSpPr>
          <p:nvPr>
            <p:ph idx="1"/>
          </p:nvPr>
        </p:nvSpPr>
        <p:spPr>
          <a:xfrm>
            <a:off x="457200" y="1981200"/>
            <a:ext cx="8229600" cy="4525963"/>
          </a:xfrm>
        </p:spPr>
        <p:txBody>
          <a:bodyPr/>
          <a:lstStyle/>
          <a:p>
            <a:r>
              <a:rPr lang="en-US" altLang="zh-TW" sz="2800" dirty="0">
                <a:ea typeface="新細明體" charset="-120"/>
              </a:rPr>
              <a:t>To represent hierarchical relationship</a:t>
            </a:r>
          </a:p>
          <a:p>
            <a:pPr lvl="1"/>
            <a:r>
              <a:rPr lang="en-US" altLang="zh-TW" sz="2400" dirty="0">
                <a:ea typeface="新細明體" charset="-120"/>
              </a:rPr>
              <a:t>Challenge: nodes grows exponentially </a:t>
            </a:r>
          </a:p>
          <a:p>
            <a:pPr lvl="2"/>
            <a:r>
              <a:rPr lang="en-US" altLang="zh-TW" sz="2000" dirty="0">
                <a:ea typeface="新細明體" charset="-120"/>
              </a:rPr>
              <a:t>Different layout algorithms have been applied</a:t>
            </a:r>
          </a:p>
          <a:p>
            <a:pPr lvl="1"/>
            <a:r>
              <a:rPr lang="en-US" altLang="zh-TW" sz="2400" dirty="0">
                <a:ea typeface="新細明體" charset="-120"/>
              </a:rPr>
              <a:t>Examples</a:t>
            </a:r>
          </a:p>
          <a:p>
            <a:pPr lvl="2"/>
            <a:r>
              <a:rPr lang="en-US" altLang="zh-TW" sz="2000" dirty="0">
                <a:ea typeface="新細明體" charset="-120"/>
              </a:rPr>
              <a:t>Tree-Map allocates space according to attributes of nodes (Johnson &amp; </a:t>
            </a:r>
            <a:r>
              <a:rPr lang="en-US" altLang="zh-TW" sz="2000" dirty="0" err="1">
                <a:ea typeface="新細明體" charset="-120"/>
              </a:rPr>
              <a:t>Shneiderman</a:t>
            </a:r>
            <a:r>
              <a:rPr lang="en-US" altLang="zh-TW" sz="2000" dirty="0">
                <a:ea typeface="新細明體" charset="-120"/>
              </a:rPr>
              <a:t> 1991)</a:t>
            </a:r>
          </a:p>
          <a:p>
            <a:pPr lvl="2"/>
            <a:r>
              <a:rPr lang="en-US" altLang="zh-TW" sz="2000" dirty="0">
                <a:ea typeface="新細明體" charset="-120"/>
              </a:rPr>
              <a:t>Cone Tree system uses e-D visual structure  to pack more nodes on the screen (Robertson et al., 1991)</a:t>
            </a:r>
          </a:p>
          <a:p>
            <a:pPr lvl="2"/>
            <a:r>
              <a:rPr lang="en-US" altLang="zh-TW" sz="2000" dirty="0">
                <a:ea typeface="新細明體" charset="-120"/>
              </a:rPr>
              <a:t>Hyperbolic Tree projects </a:t>
            </a:r>
            <a:r>
              <a:rPr lang="en-US" altLang="zh-TW" sz="2000" dirty="0" err="1">
                <a:ea typeface="新細明體" charset="-120"/>
              </a:rPr>
              <a:t>subtrees</a:t>
            </a:r>
            <a:r>
              <a:rPr lang="en-US" altLang="zh-TW" sz="2000" dirty="0">
                <a:ea typeface="新細明體" charset="-120"/>
              </a:rPr>
              <a:t> on a hyperbolic plane and puts the plane (Lamping et al., 1995)</a:t>
            </a:r>
          </a:p>
          <a:p>
            <a:pPr lvl="2"/>
            <a:endParaRPr lang="en-US" altLang="zh-TW" sz="2000" dirty="0">
              <a:ea typeface="新細明體" charset="-120"/>
            </a:endParaRPr>
          </a:p>
        </p:txBody>
      </p:sp>
      <p:sp>
        <p:nvSpPr>
          <p:cNvPr id="4" name="Slide Number Placeholder 3"/>
          <p:cNvSpPr>
            <a:spLocks noGrp="1"/>
          </p:cNvSpPr>
          <p:nvPr>
            <p:ph type="sldNum" sz="quarter" idx="12"/>
          </p:nvPr>
        </p:nvSpPr>
        <p:spPr/>
        <p:txBody>
          <a:bodyPr/>
          <a:lstStyle/>
          <a:p>
            <a:fld id="{90A2703A-91C6-4B02-A5F0-6B6248D8AC2A}" type="slidenum">
              <a:rPr lang="zh-CN" altLang="en-US"/>
              <a:pPr/>
              <a:t>25</a:t>
            </a:fld>
            <a:endParaRPr lang="en-US" altLang="zh-CN"/>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3" name="Rectangle 5"/>
          <p:cNvSpPr>
            <a:spLocks noGrp="1" noChangeArrowheads="1"/>
          </p:cNvSpPr>
          <p:nvPr>
            <p:ph type="title"/>
          </p:nvPr>
        </p:nvSpPr>
        <p:spPr/>
        <p:txBody>
          <a:bodyPr/>
          <a:lstStyle/>
          <a:p>
            <a:r>
              <a:rPr lang="en-US" altLang="zh-TW"/>
              <a:t>Tree</a:t>
            </a:r>
          </a:p>
        </p:txBody>
      </p:sp>
      <p:pic>
        <p:nvPicPr>
          <p:cNvPr id="309252" name="Picture 4" descr="vol39zhu_6t"/>
          <p:cNvPicPr>
            <a:picLocks noGrp="1" noChangeAspect="1" noChangeArrowheads="1"/>
          </p:cNvPicPr>
          <p:nvPr>
            <p:ph idx="1"/>
          </p:nvPr>
        </p:nvPicPr>
        <p:blipFill>
          <a:blip r:embed="rId2"/>
          <a:stretch>
            <a:fillRect/>
          </a:stretch>
        </p:blipFill>
        <p:spPr>
          <a:xfrm>
            <a:off x="1743273" y="2324259"/>
            <a:ext cx="5571927" cy="4457541"/>
          </a:xfrm>
          <a:noFill/>
          <a:ln/>
        </p:spPr>
      </p:pic>
      <p:sp>
        <p:nvSpPr>
          <p:cNvPr id="5" name="Slide Number Placeholder 3"/>
          <p:cNvSpPr>
            <a:spLocks noGrp="1"/>
          </p:cNvSpPr>
          <p:nvPr>
            <p:ph type="sldNum" sz="quarter" idx="12"/>
          </p:nvPr>
        </p:nvSpPr>
        <p:spPr/>
        <p:txBody>
          <a:bodyPr/>
          <a:lstStyle/>
          <a:p>
            <a:fld id="{B77BEF86-F508-413C-8350-A9485A7E69F3}" type="slidenum">
              <a:rPr lang="zh-CN" altLang="en-US"/>
              <a:pPr/>
              <a:t>26</a:t>
            </a:fld>
            <a:endParaRPr lang="en-US" altLang="zh-CN"/>
          </a:p>
        </p:txBody>
      </p:sp>
      <p:sp>
        <p:nvSpPr>
          <p:cNvPr id="309255" name="Text Box 7"/>
          <p:cNvSpPr txBox="1">
            <a:spLocks noChangeArrowheads="1"/>
          </p:cNvSpPr>
          <p:nvPr/>
        </p:nvSpPr>
        <p:spPr bwMode="auto">
          <a:xfrm>
            <a:off x="280988" y="1876425"/>
            <a:ext cx="4613275" cy="396875"/>
          </a:xfrm>
          <a:prstGeom prst="rect">
            <a:avLst/>
          </a:prstGeom>
          <a:noFill/>
          <a:ln w="9525">
            <a:noFill/>
            <a:miter lim="800000"/>
            <a:headEnd/>
            <a:tailEnd/>
          </a:ln>
          <a:effectLst/>
        </p:spPr>
        <p:txBody>
          <a:bodyPr wrap="none">
            <a:spAutoFit/>
          </a:bodyPr>
          <a:lstStyle/>
          <a:p>
            <a:r>
              <a:rPr lang="en-US" altLang="zh-TW" sz="2000">
                <a:ea typeface="新細明體" charset="-120"/>
              </a:rPr>
              <a:t>Cat-a-Con Tree(Hearst &amp; Karadi, 1997)</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9" name="Rectangle 5"/>
          <p:cNvSpPr>
            <a:spLocks noGrp="1" noChangeArrowheads="1"/>
          </p:cNvSpPr>
          <p:nvPr>
            <p:ph type="title"/>
          </p:nvPr>
        </p:nvSpPr>
        <p:spPr/>
        <p:txBody>
          <a:bodyPr/>
          <a:lstStyle/>
          <a:p>
            <a:r>
              <a:rPr lang="en-US" altLang="zh-TW"/>
              <a:t>Tree</a:t>
            </a:r>
          </a:p>
        </p:txBody>
      </p:sp>
      <p:pic>
        <p:nvPicPr>
          <p:cNvPr id="292868" name="Picture 4" descr="vol39zhu_7t"/>
          <p:cNvPicPr>
            <a:picLocks noGrp="1" noChangeAspect="1" noChangeArrowheads="1"/>
          </p:cNvPicPr>
          <p:nvPr>
            <p:ph idx="1"/>
          </p:nvPr>
        </p:nvPicPr>
        <p:blipFill>
          <a:blip r:embed="rId2"/>
          <a:stretch>
            <a:fillRect/>
          </a:stretch>
        </p:blipFill>
        <p:spPr>
          <a:xfrm>
            <a:off x="2099921" y="2356422"/>
            <a:ext cx="4834280" cy="4425378"/>
          </a:xfrm>
          <a:noFill/>
          <a:ln/>
        </p:spPr>
      </p:pic>
      <p:sp>
        <p:nvSpPr>
          <p:cNvPr id="5" name="Slide Number Placeholder 3"/>
          <p:cNvSpPr>
            <a:spLocks noGrp="1"/>
          </p:cNvSpPr>
          <p:nvPr>
            <p:ph type="sldNum" sz="quarter" idx="12"/>
          </p:nvPr>
        </p:nvSpPr>
        <p:spPr/>
        <p:txBody>
          <a:bodyPr/>
          <a:lstStyle/>
          <a:p>
            <a:fld id="{E7B61DB5-0E77-41B4-A2F9-C06ED716D877}" type="slidenum">
              <a:rPr lang="zh-CN" altLang="en-US"/>
              <a:pPr/>
              <a:t>27</a:t>
            </a:fld>
            <a:endParaRPr lang="en-US" altLang="zh-CN"/>
          </a:p>
        </p:txBody>
      </p:sp>
      <p:sp>
        <p:nvSpPr>
          <p:cNvPr id="292871" name="Text Box 7"/>
          <p:cNvSpPr txBox="1">
            <a:spLocks noChangeArrowheads="1"/>
          </p:cNvSpPr>
          <p:nvPr/>
        </p:nvSpPr>
        <p:spPr bwMode="auto">
          <a:xfrm>
            <a:off x="609600" y="1905000"/>
            <a:ext cx="4500563" cy="396875"/>
          </a:xfrm>
          <a:prstGeom prst="rect">
            <a:avLst/>
          </a:prstGeom>
          <a:noFill/>
          <a:ln w="9525">
            <a:noFill/>
            <a:miter lim="800000"/>
            <a:headEnd/>
            <a:tailEnd/>
          </a:ln>
          <a:effectLst/>
        </p:spPr>
        <p:txBody>
          <a:bodyPr wrap="none">
            <a:spAutoFit/>
          </a:bodyPr>
          <a:lstStyle/>
          <a:p>
            <a:r>
              <a:rPr lang="en-US" altLang="zh-TW" sz="2000">
                <a:ea typeface="新細明體" charset="-120"/>
              </a:rPr>
              <a:t>3-D hyberbolic space (Munzner, 2000)</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TW"/>
              <a:t>Network</a:t>
            </a:r>
          </a:p>
        </p:txBody>
      </p:sp>
      <p:sp>
        <p:nvSpPr>
          <p:cNvPr id="353283" name="Rectangle 3"/>
          <p:cNvSpPr>
            <a:spLocks noGrp="1" noChangeArrowheads="1"/>
          </p:cNvSpPr>
          <p:nvPr>
            <p:ph idx="1"/>
          </p:nvPr>
        </p:nvSpPr>
        <p:spPr>
          <a:xfrm>
            <a:off x="381000" y="2057400"/>
            <a:ext cx="8229600" cy="4525963"/>
          </a:xfrm>
        </p:spPr>
        <p:txBody>
          <a:bodyPr/>
          <a:lstStyle/>
          <a:p>
            <a:r>
              <a:rPr lang="en-US" altLang="zh-TW" sz="2400" dirty="0">
                <a:ea typeface="新細明體" charset="-120"/>
              </a:rPr>
              <a:t>To represent complex relationships that a simple tree structure is insufficient to represent </a:t>
            </a:r>
          </a:p>
          <a:p>
            <a:pPr lvl="1"/>
            <a:r>
              <a:rPr lang="en-US" altLang="zh-TW" sz="2000" dirty="0">
                <a:ea typeface="新細明體" charset="-120"/>
              </a:rPr>
              <a:t>Citation among academic papers( C. Chen &amp; Paul 2001; </a:t>
            </a:r>
            <a:r>
              <a:rPr lang="en-US" altLang="zh-TW" sz="2000" dirty="0" err="1">
                <a:ea typeface="新細明體" charset="-120"/>
              </a:rPr>
              <a:t>Mackinlay</a:t>
            </a:r>
            <a:r>
              <a:rPr lang="en-US" altLang="zh-TW" sz="2000" dirty="0">
                <a:ea typeface="新細明體" charset="-120"/>
              </a:rPr>
              <a:t> et al., 1995)</a:t>
            </a:r>
          </a:p>
          <a:p>
            <a:pPr lvl="1"/>
            <a:r>
              <a:rPr lang="en-US" altLang="zh-TW" sz="2000" dirty="0">
                <a:ea typeface="新細明體" charset="-120"/>
              </a:rPr>
              <a:t>Documents linked by the internet (Andrews, 1995)</a:t>
            </a:r>
          </a:p>
          <a:p>
            <a:pPr lvl="1"/>
            <a:r>
              <a:rPr lang="en-US" altLang="zh-TW" sz="2000" dirty="0">
                <a:ea typeface="新細明體" charset="-120"/>
              </a:rPr>
              <a:t>Spring-</a:t>
            </a:r>
            <a:r>
              <a:rPr lang="en-US" altLang="zh-TW" sz="2000" dirty="0" err="1">
                <a:ea typeface="新細明體" charset="-120"/>
              </a:rPr>
              <a:t>embedder</a:t>
            </a:r>
            <a:r>
              <a:rPr lang="en-US" altLang="zh-TW" sz="2000" dirty="0">
                <a:ea typeface="新細明體" charset="-120"/>
              </a:rPr>
              <a:t> model (</a:t>
            </a:r>
            <a:r>
              <a:rPr lang="en-US" altLang="zh-TW" sz="2000" dirty="0" err="1">
                <a:ea typeface="新細明體" charset="-120"/>
              </a:rPr>
              <a:t>Eades</a:t>
            </a:r>
            <a:r>
              <a:rPr lang="en-US" altLang="zh-TW" sz="2000" dirty="0">
                <a:ea typeface="新細明體" charset="-120"/>
              </a:rPr>
              <a:t>, 1984) along with its variants ( Davidson &amp; </a:t>
            </a:r>
            <a:r>
              <a:rPr lang="en-US" altLang="zh-TW" sz="2000" dirty="0" err="1">
                <a:ea typeface="新細明體" charset="-120"/>
              </a:rPr>
              <a:t>Harel</a:t>
            </a:r>
            <a:r>
              <a:rPr lang="en-US" altLang="zh-TW" sz="2000" dirty="0">
                <a:ea typeface="新細明體" charset="-120"/>
              </a:rPr>
              <a:t>, 1996;l </a:t>
            </a:r>
            <a:r>
              <a:rPr lang="en-US" altLang="zh-TW" sz="2000" dirty="0" err="1">
                <a:ea typeface="新細明體" charset="-120"/>
              </a:rPr>
              <a:t>Fruchterman</a:t>
            </a:r>
            <a:r>
              <a:rPr lang="en-US" altLang="zh-TW" sz="2000" dirty="0">
                <a:ea typeface="新細明體" charset="-120"/>
              </a:rPr>
              <a:t> &amp; </a:t>
            </a:r>
            <a:r>
              <a:rPr lang="en-US" altLang="zh-TW" sz="2000" dirty="0" err="1">
                <a:ea typeface="新細明體" charset="-120"/>
              </a:rPr>
              <a:t>Reingold</a:t>
            </a:r>
            <a:r>
              <a:rPr lang="en-US" altLang="zh-TW" sz="2000" dirty="0">
                <a:ea typeface="新細明體" charset="-120"/>
              </a:rPr>
              <a:t>, 1991) have become the most popular drawing algorithms. </a:t>
            </a:r>
          </a:p>
        </p:txBody>
      </p:sp>
      <p:sp>
        <p:nvSpPr>
          <p:cNvPr id="4" name="Slide Number Placeholder 3"/>
          <p:cNvSpPr>
            <a:spLocks noGrp="1"/>
          </p:cNvSpPr>
          <p:nvPr>
            <p:ph type="sldNum" sz="quarter" idx="12"/>
          </p:nvPr>
        </p:nvSpPr>
        <p:spPr/>
        <p:txBody>
          <a:bodyPr/>
          <a:lstStyle/>
          <a:p>
            <a:fld id="{F9DD2722-3577-44BC-A259-22F6266DD9AE}" type="slidenum">
              <a:rPr lang="zh-CN" altLang="en-US"/>
              <a:pPr/>
              <a:t>28</a:t>
            </a:fld>
            <a:endParaRPr lang="en-US" altLang="zh-CN"/>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7" name="Rectangle 5"/>
          <p:cNvSpPr>
            <a:spLocks noGrp="1" noChangeArrowheads="1"/>
          </p:cNvSpPr>
          <p:nvPr>
            <p:ph type="title"/>
          </p:nvPr>
        </p:nvSpPr>
        <p:spPr/>
        <p:txBody>
          <a:bodyPr/>
          <a:lstStyle/>
          <a:p>
            <a:r>
              <a:rPr lang="en-US" altLang="zh-TW"/>
              <a:t>Network</a:t>
            </a:r>
          </a:p>
        </p:txBody>
      </p:sp>
      <p:pic>
        <p:nvPicPr>
          <p:cNvPr id="294916" name="Picture 4" descr="vol39zhu_8t"/>
          <p:cNvPicPr>
            <a:picLocks noGrp="1" noChangeAspect="1" noChangeArrowheads="1"/>
          </p:cNvPicPr>
          <p:nvPr>
            <p:ph idx="1"/>
          </p:nvPr>
        </p:nvPicPr>
        <p:blipFill>
          <a:blip r:embed="rId2"/>
          <a:stretch>
            <a:fillRect/>
          </a:stretch>
        </p:blipFill>
        <p:spPr>
          <a:xfrm>
            <a:off x="1643435" y="2399073"/>
            <a:ext cx="5671765" cy="4382727"/>
          </a:xfrm>
          <a:noFill/>
          <a:ln/>
        </p:spPr>
      </p:pic>
      <p:sp>
        <p:nvSpPr>
          <p:cNvPr id="5" name="Slide Number Placeholder 3"/>
          <p:cNvSpPr>
            <a:spLocks noGrp="1"/>
          </p:cNvSpPr>
          <p:nvPr>
            <p:ph type="sldNum" sz="quarter" idx="12"/>
          </p:nvPr>
        </p:nvSpPr>
        <p:spPr/>
        <p:txBody>
          <a:bodyPr/>
          <a:lstStyle/>
          <a:p>
            <a:fld id="{0252DC42-509A-412A-8D7B-825A4DD1402C}" type="slidenum">
              <a:rPr lang="zh-CN" altLang="en-US"/>
              <a:pPr/>
              <a:t>29</a:t>
            </a:fld>
            <a:endParaRPr lang="en-US" altLang="zh-CN"/>
          </a:p>
        </p:txBody>
      </p:sp>
      <p:sp>
        <p:nvSpPr>
          <p:cNvPr id="294919" name="Text Box 7"/>
          <p:cNvSpPr txBox="1">
            <a:spLocks noChangeArrowheads="1"/>
          </p:cNvSpPr>
          <p:nvPr/>
        </p:nvSpPr>
        <p:spPr bwMode="auto">
          <a:xfrm>
            <a:off x="609600" y="1828800"/>
            <a:ext cx="4711700" cy="396875"/>
          </a:xfrm>
          <a:prstGeom prst="rect">
            <a:avLst/>
          </a:prstGeom>
          <a:noFill/>
          <a:ln w="9525">
            <a:noFill/>
            <a:miter lim="800000"/>
            <a:headEnd/>
            <a:tailEnd/>
          </a:ln>
          <a:effectLst/>
        </p:spPr>
        <p:txBody>
          <a:bodyPr wrap="none">
            <a:spAutoFit/>
          </a:bodyPr>
          <a:lstStyle/>
          <a:p>
            <a:r>
              <a:rPr lang="en-US" altLang="zh-TW" sz="2000">
                <a:ea typeface="新細明體" charset="-120"/>
              </a:rPr>
              <a:t>Co-authorship network (Lothar Krempel)</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altLang="zh-TW"/>
              <a:t>Introduction</a:t>
            </a:r>
          </a:p>
        </p:txBody>
      </p:sp>
      <p:sp>
        <p:nvSpPr>
          <p:cNvPr id="328707" name="Rectangle 3"/>
          <p:cNvSpPr>
            <a:spLocks noGrp="1" noChangeArrowheads="1"/>
          </p:cNvSpPr>
          <p:nvPr>
            <p:ph idx="1"/>
          </p:nvPr>
        </p:nvSpPr>
        <p:spPr>
          <a:xfrm>
            <a:off x="457200" y="2133600"/>
            <a:ext cx="8229600" cy="4525963"/>
          </a:xfrm>
        </p:spPr>
        <p:txBody>
          <a:bodyPr/>
          <a:lstStyle/>
          <a:p>
            <a:pPr>
              <a:lnSpc>
                <a:spcPct val="90000"/>
              </a:lnSpc>
            </a:pPr>
            <a:r>
              <a:rPr lang="en-US" altLang="zh-TW" sz="2400" dirty="0">
                <a:ea typeface="新細明體" charset="-120"/>
              </a:rPr>
              <a:t>Collecting information is no longer a problem, but extracting value from information collections has become progressively more difficult.</a:t>
            </a:r>
          </a:p>
          <a:p>
            <a:pPr>
              <a:lnSpc>
                <a:spcPct val="90000"/>
              </a:lnSpc>
            </a:pPr>
            <a:endParaRPr lang="en-US" altLang="zh-TW" sz="2400" dirty="0">
              <a:ea typeface="新細明體" charset="-120"/>
            </a:endParaRPr>
          </a:p>
          <a:p>
            <a:pPr>
              <a:lnSpc>
                <a:spcPct val="90000"/>
              </a:lnSpc>
            </a:pPr>
            <a:r>
              <a:rPr lang="en-US" altLang="zh-TW" sz="2400" dirty="0">
                <a:ea typeface="新細明體" charset="-120"/>
              </a:rPr>
              <a:t>Visualization links the human eye and computer, helping  to identify patterns and to extract insights from large amounts of information </a:t>
            </a:r>
          </a:p>
          <a:p>
            <a:pPr>
              <a:lnSpc>
                <a:spcPct val="90000"/>
              </a:lnSpc>
            </a:pPr>
            <a:endParaRPr lang="en-US" altLang="zh-TW" sz="2400" dirty="0">
              <a:ea typeface="新細明體" charset="-120"/>
            </a:endParaRPr>
          </a:p>
          <a:p>
            <a:pPr>
              <a:lnSpc>
                <a:spcPct val="90000"/>
              </a:lnSpc>
            </a:pPr>
            <a:r>
              <a:rPr lang="en-US" altLang="zh-TW" sz="2400" dirty="0">
                <a:ea typeface="新細明體" charset="-120"/>
              </a:rPr>
              <a:t>Visualization technology shows considerable promise from increasing the value of large-scales collections of information</a:t>
            </a:r>
          </a:p>
        </p:txBody>
      </p:sp>
      <p:sp>
        <p:nvSpPr>
          <p:cNvPr id="4" name="Slide Number Placeholder 3"/>
          <p:cNvSpPr>
            <a:spLocks noGrp="1"/>
          </p:cNvSpPr>
          <p:nvPr>
            <p:ph type="sldNum" sz="quarter" idx="12"/>
          </p:nvPr>
        </p:nvSpPr>
        <p:spPr/>
        <p:txBody>
          <a:bodyPr/>
          <a:lstStyle/>
          <a:p>
            <a:fld id="{8A9132DE-9B88-4BEB-A3C9-40B6B29E968F}" type="slidenum">
              <a:rPr lang="zh-CN" altLang="en-US"/>
              <a:pPr/>
              <a:t>3</a:t>
            </a:fld>
            <a:endParaRPr lang="en-US" altLang="zh-CN"/>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altLang="zh-TW"/>
              <a:t>Temporal</a:t>
            </a:r>
          </a:p>
        </p:txBody>
      </p:sp>
      <p:sp>
        <p:nvSpPr>
          <p:cNvPr id="358403" name="Rectangle 3"/>
          <p:cNvSpPr>
            <a:spLocks noGrp="1" noChangeArrowheads="1"/>
          </p:cNvSpPr>
          <p:nvPr>
            <p:ph idx="1"/>
          </p:nvPr>
        </p:nvSpPr>
        <p:spPr>
          <a:xfrm>
            <a:off x="457200" y="2057400"/>
            <a:ext cx="8229600" cy="4525963"/>
          </a:xfrm>
        </p:spPr>
        <p:txBody>
          <a:bodyPr/>
          <a:lstStyle/>
          <a:p>
            <a:r>
              <a:rPr lang="en-US" altLang="zh-TW" sz="2400" dirty="0">
                <a:ea typeface="新細明體" charset="-120"/>
              </a:rPr>
              <a:t>To represent information based on temporal order</a:t>
            </a:r>
          </a:p>
          <a:p>
            <a:pPr lvl="1"/>
            <a:r>
              <a:rPr lang="en-US" altLang="zh-TW" sz="2000" dirty="0">
                <a:ea typeface="新細明體" charset="-120"/>
              </a:rPr>
              <a:t>Location and animation are commonly used visual variables to reveal the temporal aspect of information</a:t>
            </a:r>
          </a:p>
          <a:p>
            <a:pPr lvl="1"/>
            <a:r>
              <a:rPr lang="en-US" altLang="zh-TW" sz="2000" dirty="0">
                <a:ea typeface="新細明體" charset="-120"/>
              </a:rPr>
              <a:t>Examples</a:t>
            </a:r>
          </a:p>
          <a:p>
            <a:pPr lvl="2"/>
            <a:r>
              <a:rPr lang="en-US" altLang="zh-TW" sz="1800" dirty="0">
                <a:ea typeface="新細明體" charset="-120"/>
              </a:rPr>
              <a:t>Perspective Wall lists objects along the x-axis based on time sequence and presents </a:t>
            </a:r>
            <a:r>
              <a:rPr lang="en-US" altLang="zh-TW" sz="1800" dirty="0" err="1">
                <a:ea typeface="新細明體" charset="-120"/>
              </a:rPr>
              <a:t>attriibutes</a:t>
            </a:r>
            <a:r>
              <a:rPr lang="en-US" altLang="zh-TW" sz="1800" dirty="0">
                <a:ea typeface="新細明體" charset="-120"/>
              </a:rPr>
              <a:t> along the y-axis (Robertson et al., 1993)</a:t>
            </a:r>
          </a:p>
          <a:p>
            <a:pPr lvl="2"/>
            <a:r>
              <a:rPr lang="en-US" altLang="zh-TW" sz="1800" dirty="0">
                <a:ea typeface="新細明體" charset="-120"/>
              </a:rPr>
              <a:t>In </a:t>
            </a:r>
            <a:r>
              <a:rPr lang="en-US" altLang="zh-TW" sz="1800" dirty="0" err="1">
                <a:ea typeface="新細明體" charset="-120"/>
              </a:rPr>
              <a:t>VxInsight</a:t>
            </a:r>
            <a:r>
              <a:rPr lang="en-US" altLang="zh-TW" sz="1800" dirty="0">
                <a:ea typeface="新細明體" charset="-120"/>
              </a:rPr>
              <a:t> system (</a:t>
            </a:r>
            <a:r>
              <a:rPr lang="en-US" altLang="zh-TW" sz="1800" dirty="0" err="1">
                <a:ea typeface="新細明體" charset="-120"/>
              </a:rPr>
              <a:t>Boyack</a:t>
            </a:r>
            <a:r>
              <a:rPr lang="en-US" altLang="zh-TW" sz="1800" dirty="0">
                <a:ea typeface="新細明體" charset="-120"/>
              </a:rPr>
              <a:t> et al., 2002), the landscape changes as the time changes.</a:t>
            </a:r>
          </a:p>
          <a:p>
            <a:pPr lvl="2"/>
            <a:endParaRPr lang="en-US" altLang="zh-TW" sz="1800" dirty="0">
              <a:ea typeface="新細明體" charset="-120"/>
            </a:endParaRPr>
          </a:p>
        </p:txBody>
      </p:sp>
      <p:sp>
        <p:nvSpPr>
          <p:cNvPr id="4" name="Slide Number Placeholder 3"/>
          <p:cNvSpPr>
            <a:spLocks noGrp="1"/>
          </p:cNvSpPr>
          <p:nvPr>
            <p:ph type="sldNum" sz="quarter" idx="12"/>
          </p:nvPr>
        </p:nvSpPr>
        <p:spPr/>
        <p:txBody>
          <a:bodyPr/>
          <a:lstStyle/>
          <a:p>
            <a:fld id="{59DEA83B-3260-4C56-8A98-14399F195FF0}" type="slidenum">
              <a:rPr lang="zh-CN" altLang="en-US"/>
              <a:pPr/>
              <a:t>30</a:t>
            </a:fld>
            <a:endParaRPr lang="en-US" altLang="zh-CN"/>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altLang="zh-TW"/>
              <a:t>Information Representation</a:t>
            </a:r>
          </a:p>
        </p:txBody>
      </p:sp>
      <p:sp>
        <p:nvSpPr>
          <p:cNvPr id="359427" name="Rectangle 3"/>
          <p:cNvSpPr>
            <a:spLocks noGrp="1" noChangeArrowheads="1"/>
          </p:cNvSpPr>
          <p:nvPr>
            <p:ph idx="1"/>
          </p:nvPr>
        </p:nvSpPr>
        <p:spPr>
          <a:xfrm>
            <a:off x="457200" y="2133600"/>
            <a:ext cx="8229600" cy="4525963"/>
          </a:xfrm>
        </p:spPr>
        <p:txBody>
          <a:bodyPr/>
          <a:lstStyle/>
          <a:p>
            <a:pPr>
              <a:lnSpc>
                <a:spcPct val="90000"/>
              </a:lnSpc>
            </a:pPr>
            <a:r>
              <a:rPr lang="en-US" altLang="zh-TW" sz="2400" dirty="0">
                <a:ea typeface="新細明體" charset="-120"/>
              </a:rPr>
              <a:t>A visualization system usually applies several methods at the same time</a:t>
            </a:r>
          </a:p>
          <a:p>
            <a:pPr>
              <a:lnSpc>
                <a:spcPct val="90000"/>
              </a:lnSpc>
            </a:pPr>
            <a:endParaRPr lang="en-US" altLang="zh-TW" sz="2400" dirty="0">
              <a:ea typeface="新細明體" charset="-120"/>
            </a:endParaRPr>
          </a:p>
          <a:p>
            <a:pPr>
              <a:lnSpc>
                <a:spcPct val="90000"/>
              </a:lnSpc>
            </a:pPr>
            <a:r>
              <a:rPr lang="en-US" altLang="zh-TW" sz="2400" dirty="0">
                <a:ea typeface="新細明體" charset="-120"/>
              </a:rPr>
              <a:t>Some representation methods also need to have a precise information analysis technique at the back end</a:t>
            </a:r>
          </a:p>
          <a:p>
            <a:pPr>
              <a:lnSpc>
                <a:spcPct val="90000"/>
              </a:lnSpc>
            </a:pPr>
            <a:endParaRPr lang="en-US" altLang="zh-TW" sz="2400" dirty="0">
              <a:ea typeface="新細明體" charset="-120"/>
            </a:endParaRPr>
          </a:p>
          <a:p>
            <a:pPr>
              <a:lnSpc>
                <a:spcPct val="90000"/>
              </a:lnSpc>
            </a:pPr>
            <a:r>
              <a:rPr lang="en-US" altLang="zh-TW" sz="2400" dirty="0">
                <a:ea typeface="新細明體" charset="-120"/>
              </a:rPr>
              <a:t>The “small screen problem” (Robertson et al., 1993) is common to representation methods of any type.</a:t>
            </a:r>
          </a:p>
          <a:p>
            <a:pPr lvl="1">
              <a:lnSpc>
                <a:spcPct val="90000"/>
              </a:lnSpc>
            </a:pPr>
            <a:r>
              <a:rPr lang="en-US" altLang="zh-TW" sz="2000" dirty="0">
                <a:ea typeface="新細明體" charset="-120"/>
              </a:rPr>
              <a:t>Integrated with user-interface interaction</a:t>
            </a:r>
          </a:p>
        </p:txBody>
      </p:sp>
      <p:sp>
        <p:nvSpPr>
          <p:cNvPr id="4" name="Slide Number Placeholder 3"/>
          <p:cNvSpPr>
            <a:spLocks noGrp="1"/>
          </p:cNvSpPr>
          <p:nvPr>
            <p:ph type="sldNum" sz="quarter" idx="12"/>
          </p:nvPr>
        </p:nvSpPr>
        <p:spPr/>
        <p:txBody>
          <a:bodyPr/>
          <a:lstStyle/>
          <a:p>
            <a:fld id="{18D41ED4-86E2-4A5A-8081-B84666FF2AEA}" type="slidenum">
              <a:rPr lang="zh-CN" altLang="en-US"/>
              <a:pPr/>
              <a:t>31</a:t>
            </a:fld>
            <a:endParaRPr lang="en-US" altLang="zh-CN"/>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533400" y="152400"/>
            <a:ext cx="8229600" cy="1143000"/>
          </a:xfrm>
        </p:spPr>
        <p:txBody>
          <a:bodyPr>
            <a:normAutofit fontScale="90000"/>
          </a:bodyPr>
          <a:lstStyle/>
          <a:p>
            <a:r>
              <a:rPr lang="en-US" altLang="zh-TW" dirty="0"/>
              <a:t>A Framework for Information Visualization</a:t>
            </a:r>
          </a:p>
        </p:txBody>
      </p:sp>
      <p:sp>
        <p:nvSpPr>
          <p:cNvPr id="334851" name="Rectangle 3"/>
          <p:cNvSpPr>
            <a:spLocks noGrp="1" noChangeArrowheads="1"/>
          </p:cNvSpPr>
          <p:nvPr>
            <p:ph idx="1"/>
          </p:nvPr>
        </p:nvSpPr>
        <p:spPr>
          <a:xfrm>
            <a:off x="533400" y="2332037"/>
            <a:ext cx="8229600" cy="4525963"/>
          </a:xfrm>
        </p:spPr>
        <p:txBody>
          <a:bodyPr/>
          <a:lstStyle/>
          <a:p>
            <a:pPr>
              <a:lnSpc>
                <a:spcPct val="90000"/>
              </a:lnSpc>
            </a:pPr>
            <a:r>
              <a:rPr lang="en-US" altLang="zh-TW" sz="2400" dirty="0">
                <a:ea typeface="新細明體" charset="-120"/>
              </a:rPr>
              <a:t>User-Interface Interaction</a:t>
            </a:r>
          </a:p>
          <a:p>
            <a:pPr lvl="1">
              <a:lnSpc>
                <a:spcPct val="90000"/>
              </a:lnSpc>
            </a:pPr>
            <a:r>
              <a:rPr lang="en-US" altLang="zh-TW" sz="2000" dirty="0">
                <a:ea typeface="新細明體" charset="-120"/>
              </a:rPr>
              <a:t>Immediate interaction not only allows direct manipulation of the visual objects displayed but also allows users to select what to be displayed (Card et al., 1999)</a:t>
            </a:r>
          </a:p>
          <a:p>
            <a:pPr lvl="1">
              <a:lnSpc>
                <a:spcPct val="90000"/>
              </a:lnSpc>
            </a:pPr>
            <a:r>
              <a:rPr lang="en-US" altLang="zh-TW" sz="2000" dirty="0" err="1">
                <a:ea typeface="新細明體" charset="-120"/>
              </a:rPr>
              <a:t>Shneiderman</a:t>
            </a:r>
            <a:r>
              <a:rPr lang="en-US" altLang="zh-TW" sz="2000" dirty="0">
                <a:ea typeface="新細明體" charset="-120"/>
              </a:rPr>
              <a:t> (1996) summarizes six types of interface functionality</a:t>
            </a:r>
          </a:p>
          <a:p>
            <a:pPr lvl="2">
              <a:lnSpc>
                <a:spcPct val="90000"/>
              </a:lnSpc>
            </a:pPr>
            <a:r>
              <a:rPr lang="en-US" altLang="zh-TW" sz="1800" dirty="0">
                <a:ea typeface="新細明體" charset="-120"/>
              </a:rPr>
              <a:t>Overview</a:t>
            </a:r>
          </a:p>
          <a:p>
            <a:pPr lvl="2">
              <a:lnSpc>
                <a:spcPct val="90000"/>
              </a:lnSpc>
            </a:pPr>
            <a:r>
              <a:rPr lang="en-US" altLang="zh-TW" sz="1800" dirty="0">
                <a:ea typeface="新細明體" charset="-120"/>
              </a:rPr>
              <a:t>Zoom</a:t>
            </a:r>
          </a:p>
          <a:p>
            <a:pPr lvl="2">
              <a:lnSpc>
                <a:spcPct val="90000"/>
              </a:lnSpc>
            </a:pPr>
            <a:r>
              <a:rPr lang="en-US" altLang="zh-TW" sz="1800" dirty="0">
                <a:ea typeface="新細明體" charset="-120"/>
              </a:rPr>
              <a:t>Filtering</a:t>
            </a:r>
          </a:p>
          <a:p>
            <a:pPr lvl="2">
              <a:lnSpc>
                <a:spcPct val="90000"/>
              </a:lnSpc>
            </a:pPr>
            <a:r>
              <a:rPr lang="en-US" altLang="zh-TW" sz="1800" dirty="0">
                <a:ea typeface="新細明體" charset="-120"/>
              </a:rPr>
              <a:t>Details on demand</a:t>
            </a:r>
          </a:p>
          <a:p>
            <a:pPr lvl="2">
              <a:lnSpc>
                <a:spcPct val="90000"/>
              </a:lnSpc>
            </a:pPr>
            <a:r>
              <a:rPr lang="en-US" altLang="zh-TW" sz="1800" dirty="0">
                <a:ea typeface="新細明體" charset="-120"/>
              </a:rPr>
              <a:t>Relate</a:t>
            </a:r>
          </a:p>
          <a:p>
            <a:pPr lvl="2">
              <a:lnSpc>
                <a:spcPct val="90000"/>
              </a:lnSpc>
            </a:pPr>
            <a:r>
              <a:rPr lang="en-US" altLang="zh-TW" sz="1800" dirty="0">
                <a:ea typeface="新細明體" charset="-120"/>
              </a:rPr>
              <a:t>history</a:t>
            </a:r>
          </a:p>
        </p:txBody>
      </p:sp>
      <p:sp>
        <p:nvSpPr>
          <p:cNvPr id="4" name="Slide Number Placeholder 3"/>
          <p:cNvSpPr>
            <a:spLocks noGrp="1"/>
          </p:cNvSpPr>
          <p:nvPr>
            <p:ph type="sldNum" sz="quarter" idx="12"/>
          </p:nvPr>
        </p:nvSpPr>
        <p:spPr/>
        <p:txBody>
          <a:bodyPr/>
          <a:lstStyle/>
          <a:p>
            <a:fld id="{93CC0030-2F53-4774-9C35-2351CFDF9978}" type="slidenum">
              <a:rPr lang="zh-CN" altLang="en-US"/>
              <a:pPr/>
              <a:t>32</a:t>
            </a:fld>
            <a:endParaRPr lang="en-US" altLang="zh-CN"/>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457200" y="152400"/>
            <a:ext cx="8229600" cy="1143000"/>
          </a:xfrm>
        </p:spPr>
        <p:txBody>
          <a:bodyPr>
            <a:normAutofit fontScale="90000"/>
          </a:bodyPr>
          <a:lstStyle/>
          <a:p>
            <a:r>
              <a:rPr lang="en-US" altLang="zh-TW" dirty="0"/>
              <a:t>A Framework for Information Visualization</a:t>
            </a:r>
          </a:p>
        </p:txBody>
      </p:sp>
      <p:sp>
        <p:nvSpPr>
          <p:cNvPr id="360451" name="Rectangle 3"/>
          <p:cNvSpPr>
            <a:spLocks noGrp="1" noChangeArrowheads="1"/>
          </p:cNvSpPr>
          <p:nvPr>
            <p:ph idx="1"/>
          </p:nvPr>
        </p:nvSpPr>
        <p:spPr>
          <a:xfrm>
            <a:off x="457200" y="1981200"/>
            <a:ext cx="8229600" cy="4525963"/>
          </a:xfrm>
        </p:spPr>
        <p:txBody>
          <a:bodyPr/>
          <a:lstStyle/>
          <a:p>
            <a:pPr>
              <a:lnSpc>
                <a:spcPct val="90000"/>
              </a:lnSpc>
            </a:pPr>
            <a:r>
              <a:rPr lang="en-US" altLang="zh-TW" sz="2400" dirty="0">
                <a:ea typeface="新細明體" charset="-120"/>
              </a:rPr>
              <a:t>User-Interface Interaction</a:t>
            </a:r>
          </a:p>
          <a:p>
            <a:pPr lvl="1">
              <a:lnSpc>
                <a:spcPct val="90000"/>
              </a:lnSpc>
            </a:pPr>
            <a:r>
              <a:rPr lang="en-US" altLang="zh-TW" sz="2000" dirty="0">
                <a:ea typeface="新細明體" charset="-120"/>
              </a:rPr>
              <a:t>Two most commonly used interaction approaches:</a:t>
            </a:r>
          </a:p>
          <a:p>
            <a:pPr lvl="2">
              <a:lnSpc>
                <a:spcPct val="90000"/>
              </a:lnSpc>
            </a:pPr>
            <a:r>
              <a:rPr lang="en-US" altLang="zh-TW" sz="2000" dirty="0">
                <a:ea typeface="新細明體" charset="-120"/>
              </a:rPr>
              <a:t>Overview + detail </a:t>
            </a:r>
          </a:p>
          <a:p>
            <a:pPr lvl="3">
              <a:lnSpc>
                <a:spcPct val="90000"/>
              </a:lnSpc>
            </a:pPr>
            <a:r>
              <a:rPr lang="en-US" altLang="zh-TW" sz="1800" dirty="0">
                <a:ea typeface="新細明體" charset="-120"/>
              </a:rPr>
              <a:t>First overview provides overall patterns to users; then details about the part of interest to the use can be displayed. (Card et al., 1999)</a:t>
            </a:r>
          </a:p>
          <a:p>
            <a:pPr lvl="3">
              <a:lnSpc>
                <a:spcPct val="90000"/>
              </a:lnSpc>
            </a:pPr>
            <a:r>
              <a:rPr lang="en-US" altLang="zh-TW" sz="1800" dirty="0">
                <a:ea typeface="新細明體" charset="-120"/>
              </a:rPr>
              <a:t>Spatial zooming &amp; semantic zooming are usually used</a:t>
            </a:r>
          </a:p>
          <a:p>
            <a:pPr lvl="2">
              <a:lnSpc>
                <a:spcPct val="90000"/>
              </a:lnSpc>
            </a:pPr>
            <a:r>
              <a:rPr lang="en-US" altLang="zh-TW" sz="2000" dirty="0">
                <a:ea typeface="新細明體" charset="-120"/>
              </a:rPr>
              <a:t>Focus + context</a:t>
            </a:r>
          </a:p>
          <a:p>
            <a:pPr lvl="3">
              <a:lnSpc>
                <a:spcPct val="90000"/>
              </a:lnSpc>
            </a:pPr>
            <a:r>
              <a:rPr lang="en-US" altLang="zh-TW" sz="1800" dirty="0">
                <a:ea typeface="新細明體" charset="-120"/>
              </a:rPr>
              <a:t>Details (focus) and overview (context) dynamically on the same view. Users could change the region of focus dynamically.</a:t>
            </a:r>
          </a:p>
          <a:p>
            <a:pPr lvl="3">
              <a:lnSpc>
                <a:spcPct val="90000"/>
              </a:lnSpc>
            </a:pPr>
            <a:r>
              <a:rPr lang="en-US" altLang="zh-TW" sz="1800" dirty="0">
                <a:ea typeface="新細明體" charset="-120"/>
              </a:rPr>
              <a:t>Information Landscape( Andrews, 1995)</a:t>
            </a:r>
          </a:p>
          <a:p>
            <a:pPr lvl="3">
              <a:lnSpc>
                <a:spcPct val="90000"/>
              </a:lnSpc>
            </a:pPr>
            <a:r>
              <a:rPr lang="en-US" altLang="zh-TW" sz="1800" dirty="0">
                <a:ea typeface="新細明體" charset="-120"/>
              </a:rPr>
              <a:t>Cone Tree (Robertson et al., 1991)</a:t>
            </a:r>
          </a:p>
          <a:p>
            <a:pPr lvl="3">
              <a:lnSpc>
                <a:spcPct val="90000"/>
              </a:lnSpc>
            </a:pPr>
            <a:r>
              <a:rPr lang="en-US" altLang="zh-TW" sz="1800" dirty="0">
                <a:ea typeface="新細明體" charset="-120"/>
              </a:rPr>
              <a:t>Fish-eye (Furnas, 1986)</a:t>
            </a:r>
          </a:p>
        </p:txBody>
      </p:sp>
      <p:sp>
        <p:nvSpPr>
          <p:cNvPr id="4" name="Slide Number Placeholder 3"/>
          <p:cNvSpPr>
            <a:spLocks noGrp="1"/>
          </p:cNvSpPr>
          <p:nvPr>
            <p:ph type="sldNum" sz="quarter" idx="12"/>
          </p:nvPr>
        </p:nvSpPr>
        <p:spPr/>
        <p:txBody>
          <a:bodyPr/>
          <a:lstStyle/>
          <a:p>
            <a:fld id="{F5ACC210-ACE2-4E7C-8FD0-FA8FFBC8217B}" type="slidenum">
              <a:rPr lang="zh-CN" altLang="en-US"/>
              <a:pPr/>
              <a:t>33</a:t>
            </a:fld>
            <a:endParaRPr lang="en-US" altLang="zh-CN"/>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533400" y="152400"/>
            <a:ext cx="8229600" cy="1143000"/>
          </a:xfrm>
        </p:spPr>
        <p:txBody>
          <a:bodyPr>
            <a:normAutofit fontScale="90000"/>
          </a:bodyPr>
          <a:lstStyle/>
          <a:p>
            <a:r>
              <a:rPr lang="en-US" altLang="zh-TW" dirty="0"/>
              <a:t>A Framework for Information Visualization</a:t>
            </a:r>
          </a:p>
        </p:txBody>
      </p:sp>
      <p:sp>
        <p:nvSpPr>
          <p:cNvPr id="342019" name="Rectangle 3"/>
          <p:cNvSpPr>
            <a:spLocks noGrp="1" noChangeArrowheads="1"/>
          </p:cNvSpPr>
          <p:nvPr>
            <p:ph idx="1"/>
          </p:nvPr>
        </p:nvSpPr>
        <p:spPr>
          <a:xfrm>
            <a:off x="381000" y="1905000"/>
            <a:ext cx="8229600" cy="4525963"/>
          </a:xfrm>
        </p:spPr>
        <p:txBody>
          <a:bodyPr/>
          <a:lstStyle/>
          <a:p>
            <a:r>
              <a:rPr lang="en-US" altLang="zh-TW" sz="2800" dirty="0">
                <a:ea typeface="新細明體" charset="-120"/>
              </a:rPr>
              <a:t>Information Analysis</a:t>
            </a:r>
          </a:p>
          <a:p>
            <a:pPr lvl="1"/>
            <a:r>
              <a:rPr lang="en-US" altLang="zh-TW" sz="2400" dirty="0">
                <a:ea typeface="新細明體" charset="-120"/>
              </a:rPr>
              <a:t>To reduce complexity and to extract salient structure</a:t>
            </a:r>
          </a:p>
          <a:p>
            <a:pPr lvl="1"/>
            <a:r>
              <a:rPr lang="en-US" altLang="zh-TW" sz="2400" dirty="0">
                <a:ea typeface="新細明體" charset="-120"/>
              </a:rPr>
              <a:t>Two stages of information analysis</a:t>
            </a:r>
          </a:p>
          <a:p>
            <a:pPr lvl="2"/>
            <a:r>
              <a:rPr lang="en-US" altLang="zh-TW" sz="2000" dirty="0">
                <a:ea typeface="新細明體" charset="-120"/>
              </a:rPr>
              <a:t>Indexing</a:t>
            </a:r>
          </a:p>
          <a:p>
            <a:pPr lvl="2"/>
            <a:r>
              <a:rPr lang="en-US" altLang="zh-TW" sz="2000" dirty="0">
                <a:ea typeface="新細明體" charset="-120"/>
              </a:rPr>
              <a:t>Analysis</a:t>
            </a:r>
          </a:p>
          <a:p>
            <a:pPr lvl="4"/>
            <a:endParaRPr lang="zh-TW" altLang="en-US" sz="1800" dirty="0">
              <a:ea typeface="新細明體" charset="-120"/>
            </a:endParaRPr>
          </a:p>
        </p:txBody>
      </p:sp>
      <p:sp>
        <p:nvSpPr>
          <p:cNvPr id="4" name="Slide Number Placeholder 3"/>
          <p:cNvSpPr>
            <a:spLocks noGrp="1"/>
          </p:cNvSpPr>
          <p:nvPr>
            <p:ph type="sldNum" sz="quarter" idx="12"/>
          </p:nvPr>
        </p:nvSpPr>
        <p:spPr/>
        <p:txBody>
          <a:bodyPr/>
          <a:lstStyle/>
          <a:p>
            <a:fld id="{9A4C6B94-930D-467F-9743-2A990A3B6178}" type="slidenum">
              <a:rPr lang="zh-CN" altLang="en-US"/>
              <a:pPr/>
              <a:t>34</a:t>
            </a:fld>
            <a:endParaRPr lang="en-US" altLang="zh-CN"/>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457200" y="152400"/>
            <a:ext cx="8229600" cy="1143000"/>
          </a:xfrm>
        </p:spPr>
        <p:txBody>
          <a:bodyPr>
            <a:normAutofit fontScale="90000"/>
          </a:bodyPr>
          <a:lstStyle/>
          <a:p>
            <a:r>
              <a:rPr lang="en-US" altLang="zh-TW" dirty="0"/>
              <a:t>A Framework for Information Visualization</a:t>
            </a:r>
          </a:p>
        </p:txBody>
      </p:sp>
      <p:sp>
        <p:nvSpPr>
          <p:cNvPr id="362499" name="Rectangle 3"/>
          <p:cNvSpPr>
            <a:spLocks noGrp="1" noChangeArrowheads="1"/>
          </p:cNvSpPr>
          <p:nvPr>
            <p:ph idx="1"/>
          </p:nvPr>
        </p:nvSpPr>
        <p:spPr>
          <a:xfrm>
            <a:off x="457200" y="1981200"/>
            <a:ext cx="8229600" cy="4572000"/>
          </a:xfrm>
        </p:spPr>
        <p:txBody>
          <a:bodyPr/>
          <a:lstStyle/>
          <a:p>
            <a:pPr>
              <a:lnSpc>
                <a:spcPct val="90000"/>
              </a:lnSpc>
            </a:pPr>
            <a:r>
              <a:rPr lang="en-US" altLang="zh-TW" sz="2000" dirty="0">
                <a:ea typeface="新細明體" charset="-120"/>
              </a:rPr>
              <a:t>Two stages of information analysis</a:t>
            </a:r>
          </a:p>
          <a:p>
            <a:pPr lvl="1">
              <a:lnSpc>
                <a:spcPct val="90000"/>
              </a:lnSpc>
            </a:pPr>
            <a:r>
              <a:rPr lang="en-US" altLang="zh-TW" sz="2000" dirty="0">
                <a:ea typeface="新細明體" charset="-120"/>
              </a:rPr>
              <a:t>Indexing</a:t>
            </a:r>
          </a:p>
          <a:p>
            <a:pPr lvl="2">
              <a:lnSpc>
                <a:spcPct val="90000"/>
              </a:lnSpc>
            </a:pPr>
            <a:r>
              <a:rPr lang="en-US" altLang="zh-TW" sz="1800" dirty="0">
                <a:ea typeface="新細明體" charset="-120"/>
              </a:rPr>
              <a:t>Extract the semantics of information</a:t>
            </a:r>
          </a:p>
          <a:p>
            <a:pPr lvl="2">
              <a:lnSpc>
                <a:spcPct val="90000"/>
              </a:lnSpc>
            </a:pPr>
            <a:r>
              <a:rPr lang="en-US" altLang="zh-TW" sz="1800" dirty="0">
                <a:ea typeface="新細明體" charset="-120"/>
              </a:rPr>
              <a:t>Automatic indexing(Salton,1989) represents the content of each document as a vector of key terms</a:t>
            </a:r>
          </a:p>
          <a:p>
            <a:pPr lvl="3">
              <a:lnSpc>
                <a:spcPct val="90000"/>
              </a:lnSpc>
            </a:pPr>
            <a:r>
              <a:rPr lang="en-US" altLang="zh-TW" sz="1600" dirty="0">
                <a:ea typeface="新細明體" charset="-120"/>
              </a:rPr>
              <a:t>Natural language processing noun-phrasing technique can capture a rich linguistic representation of document content (</a:t>
            </a:r>
            <a:r>
              <a:rPr lang="en-US" altLang="zh-TW" sz="1600" dirty="0" err="1">
                <a:ea typeface="新細明體" charset="-120"/>
              </a:rPr>
              <a:t>Anick</a:t>
            </a:r>
            <a:r>
              <a:rPr lang="en-US" altLang="zh-TW" sz="1600" dirty="0">
                <a:ea typeface="新細明體" charset="-120"/>
              </a:rPr>
              <a:t> &amp; </a:t>
            </a:r>
            <a:r>
              <a:rPr lang="en-US" altLang="zh-TW" sz="1600" dirty="0" err="1">
                <a:ea typeface="新細明體" charset="-120"/>
              </a:rPr>
              <a:t>Vaithyanathan</a:t>
            </a:r>
            <a:r>
              <a:rPr lang="en-US" altLang="zh-TW" sz="1600" dirty="0">
                <a:ea typeface="新細明體" charset="-120"/>
              </a:rPr>
              <a:t>, 1997)</a:t>
            </a:r>
          </a:p>
          <a:p>
            <a:pPr lvl="3">
              <a:lnSpc>
                <a:spcPct val="90000"/>
              </a:lnSpc>
            </a:pPr>
            <a:r>
              <a:rPr lang="en-US" altLang="zh-TW" sz="1600" dirty="0">
                <a:ea typeface="新細明體" charset="-120"/>
              </a:rPr>
              <a:t>Most noun phrasing techniques rely on a combination of part-of-speech-tagging (POST) and grammatical phrase-forming rules</a:t>
            </a:r>
          </a:p>
          <a:p>
            <a:pPr lvl="3">
              <a:lnSpc>
                <a:spcPct val="90000"/>
              </a:lnSpc>
            </a:pPr>
            <a:r>
              <a:rPr lang="en-US" altLang="zh-TW" sz="1600" dirty="0">
                <a:ea typeface="新細明體" charset="-120"/>
              </a:rPr>
              <a:t>MIT Chopper </a:t>
            </a:r>
            <a:r>
              <a:rPr lang="en-US" altLang="zh-TW" sz="1600" dirty="0" err="1">
                <a:ea typeface="新細明體" charset="-120"/>
              </a:rPr>
              <a:t>Nptool</a:t>
            </a:r>
            <a:r>
              <a:rPr lang="en-US" altLang="zh-TW" sz="1600" dirty="0">
                <a:ea typeface="新細明體" charset="-120"/>
              </a:rPr>
              <a:t> (</a:t>
            </a:r>
            <a:r>
              <a:rPr lang="en-US" altLang="zh-TW" sz="1600" dirty="0" err="1">
                <a:ea typeface="新細明體" charset="-120"/>
              </a:rPr>
              <a:t>Coutilainen</a:t>
            </a:r>
            <a:r>
              <a:rPr lang="en-US" altLang="zh-TW" sz="1600" dirty="0">
                <a:ea typeface="新細明體" charset="-120"/>
              </a:rPr>
              <a:t>, 1997)</a:t>
            </a:r>
          </a:p>
          <a:p>
            <a:pPr lvl="3">
              <a:lnSpc>
                <a:spcPct val="90000"/>
              </a:lnSpc>
            </a:pPr>
            <a:r>
              <a:rPr lang="en-US" altLang="zh-TW" sz="1600" dirty="0">
                <a:ea typeface="新細明體" charset="-120"/>
              </a:rPr>
              <a:t>Arizona Noun </a:t>
            </a:r>
            <a:r>
              <a:rPr lang="en-US" altLang="zh-TW" sz="1600" dirty="0" err="1">
                <a:ea typeface="新細明體" charset="-120"/>
              </a:rPr>
              <a:t>Phraser</a:t>
            </a:r>
            <a:r>
              <a:rPr lang="en-US" altLang="zh-TW" sz="1600" dirty="0">
                <a:ea typeface="新細明體" charset="-120"/>
              </a:rPr>
              <a:t> (</a:t>
            </a:r>
            <a:r>
              <a:rPr lang="en-US" altLang="zh-TW" sz="1600" dirty="0" err="1">
                <a:ea typeface="新細明體" charset="-120"/>
              </a:rPr>
              <a:t>Tolle</a:t>
            </a:r>
            <a:r>
              <a:rPr lang="en-US" altLang="zh-TW" sz="1600" dirty="0">
                <a:ea typeface="新細明體" charset="-120"/>
              </a:rPr>
              <a:t> &amp; Chen 2000)</a:t>
            </a:r>
          </a:p>
          <a:p>
            <a:pPr lvl="2">
              <a:lnSpc>
                <a:spcPct val="90000"/>
              </a:lnSpc>
            </a:pPr>
            <a:r>
              <a:rPr lang="en-US" altLang="zh-TW" sz="1800" dirty="0">
                <a:ea typeface="新細明體" charset="-120"/>
              </a:rPr>
              <a:t>Information extraction extracts entities from textual documents</a:t>
            </a:r>
          </a:p>
          <a:p>
            <a:pPr lvl="3">
              <a:lnSpc>
                <a:spcPct val="90000"/>
              </a:lnSpc>
            </a:pPr>
            <a:r>
              <a:rPr lang="en-US" altLang="zh-TW" sz="1600" dirty="0">
                <a:ea typeface="新細明體" charset="-120"/>
              </a:rPr>
              <a:t>Most information extraction approaches combine machine learning and a rule-based or a statistical approach</a:t>
            </a:r>
          </a:p>
          <a:p>
            <a:pPr lvl="3">
              <a:lnSpc>
                <a:spcPct val="90000"/>
              </a:lnSpc>
            </a:pPr>
            <a:r>
              <a:rPr lang="en-US" altLang="zh-TW" sz="1600" dirty="0">
                <a:ea typeface="新細明體" charset="-120"/>
              </a:rPr>
              <a:t>System that extracting entities from New York Times (</a:t>
            </a:r>
            <a:r>
              <a:rPr lang="en-US" altLang="zh-TW" sz="1600" dirty="0" err="1">
                <a:ea typeface="新細明體" charset="-120"/>
              </a:rPr>
              <a:t>Chinchor</a:t>
            </a:r>
            <a:r>
              <a:rPr lang="en-US" altLang="zh-TW" sz="1600" dirty="0">
                <a:ea typeface="新細明體" charset="-120"/>
              </a:rPr>
              <a:t>, 1998)</a:t>
            </a:r>
          </a:p>
        </p:txBody>
      </p:sp>
      <p:sp>
        <p:nvSpPr>
          <p:cNvPr id="4" name="Slide Number Placeholder 3"/>
          <p:cNvSpPr>
            <a:spLocks noGrp="1"/>
          </p:cNvSpPr>
          <p:nvPr>
            <p:ph type="sldNum" sz="quarter" idx="12"/>
          </p:nvPr>
        </p:nvSpPr>
        <p:spPr/>
        <p:txBody>
          <a:bodyPr/>
          <a:lstStyle/>
          <a:p>
            <a:fld id="{C9CA49CD-4C37-4986-AC9C-9A4002F0AD35}" type="slidenum">
              <a:rPr lang="zh-CN" altLang="en-US"/>
              <a:pPr/>
              <a:t>35</a:t>
            </a:fld>
            <a:endParaRPr lang="en-US" altLang="zh-CN"/>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457200" y="152400"/>
            <a:ext cx="8229600" cy="1143000"/>
          </a:xfrm>
        </p:spPr>
        <p:txBody>
          <a:bodyPr>
            <a:normAutofit fontScale="90000"/>
          </a:bodyPr>
          <a:lstStyle/>
          <a:p>
            <a:r>
              <a:rPr lang="en-US" altLang="zh-TW" dirty="0"/>
              <a:t>A Framework for Information Visualization</a:t>
            </a:r>
          </a:p>
        </p:txBody>
      </p:sp>
      <p:sp>
        <p:nvSpPr>
          <p:cNvPr id="361475" name="Rectangle 3"/>
          <p:cNvSpPr>
            <a:spLocks noGrp="1" noChangeArrowheads="1"/>
          </p:cNvSpPr>
          <p:nvPr>
            <p:ph idx="1"/>
          </p:nvPr>
        </p:nvSpPr>
        <p:spPr>
          <a:xfrm>
            <a:off x="457200" y="1981200"/>
            <a:ext cx="8229600" cy="4495800"/>
          </a:xfrm>
        </p:spPr>
        <p:txBody>
          <a:bodyPr/>
          <a:lstStyle/>
          <a:p>
            <a:pPr>
              <a:lnSpc>
                <a:spcPct val="80000"/>
              </a:lnSpc>
            </a:pPr>
            <a:r>
              <a:rPr lang="en-US" altLang="zh-TW" sz="2800" dirty="0">
                <a:ea typeface="新細明體" charset="-120"/>
              </a:rPr>
              <a:t>Two stages of information analysis</a:t>
            </a:r>
          </a:p>
          <a:p>
            <a:pPr lvl="1">
              <a:lnSpc>
                <a:spcPct val="80000"/>
              </a:lnSpc>
            </a:pPr>
            <a:r>
              <a:rPr lang="en-US" altLang="zh-TW" sz="2400" dirty="0">
                <a:ea typeface="新細明體" charset="-120"/>
              </a:rPr>
              <a:t>Analysis</a:t>
            </a:r>
          </a:p>
          <a:p>
            <a:pPr lvl="2">
              <a:lnSpc>
                <a:spcPct val="80000"/>
              </a:lnSpc>
            </a:pPr>
            <a:r>
              <a:rPr lang="en-US" altLang="zh-TW" sz="2000" dirty="0">
                <a:ea typeface="新細明體" charset="-120"/>
              </a:rPr>
              <a:t>Classification </a:t>
            </a:r>
          </a:p>
          <a:p>
            <a:pPr lvl="3">
              <a:lnSpc>
                <a:spcPct val="80000"/>
              </a:lnSpc>
            </a:pPr>
            <a:r>
              <a:rPr lang="en-US" altLang="zh-TW" sz="1800" dirty="0">
                <a:ea typeface="新細明體" charset="-120"/>
              </a:rPr>
              <a:t>Bayesian method (</a:t>
            </a:r>
            <a:r>
              <a:rPr lang="en-US" altLang="zh-TW" sz="1800" dirty="0" err="1">
                <a:ea typeface="新細明體" charset="-120"/>
              </a:rPr>
              <a:t>Koller</a:t>
            </a:r>
            <a:r>
              <a:rPr lang="en-US" altLang="zh-TW" sz="1800" dirty="0">
                <a:ea typeface="新細明體" charset="-120"/>
              </a:rPr>
              <a:t> &amp; </a:t>
            </a:r>
            <a:r>
              <a:rPr lang="en-US" altLang="zh-TW" sz="1800" dirty="0" err="1">
                <a:ea typeface="新細明體" charset="-120"/>
              </a:rPr>
              <a:t>Sahami</a:t>
            </a:r>
            <a:r>
              <a:rPr lang="en-US" altLang="zh-TW" sz="1800" dirty="0">
                <a:ea typeface="新細明體" charset="-120"/>
              </a:rPr>
              <a:t>, 1997; Lewis&amp; </a:t>
            </a:r>
            <a:r>
              <a:rPr lang="en-US" altLang="zh-TW" sz="1800" dirty="0" err="1">
                <a:ea typeface="新細明體" charset="-120"/>
              </a:rPr>
              <a:t>Ringuette</a:t>
            </a:r>
            <a:r>
              <a:rPr lang="en-US" altLang="zh-TW" sz="1800" dirty="0">
                <a:ea typeface="新細明體" charset="-120"/>
              </a:rPr>
              <a:t>, 1994; etc)</a:t>
            </a:r>
          </a:p>
          <a:p>
            <a:pPr lvl="3">
              <a:lnSpc>
                <a:spcPct val="80000"/>
              </a:lnSpc>
            </a:pPr>
            <a:r>
              <a:rPr lang="en-US" altLang="zh-TW" sz="1800" dirty="0">
                <a:ea typeface="新細明體" charset="-120"/>
              </a:rPr>
              <a:t>K-nearest neighbor (</a:t>
            </a:r>
            <a:r>
              <a:rPr lang="en-US" altLang="zh-TW" sz="1800" dirty="0" err="1">
                <a:ea typeface="新細明體" charset="-120"/>
              </a:rPr>
              <a:t>Iwayama</a:t>
            </a:r>
            <a:r>
              <a:rPr lang="en-US" altLang="zh-TW" sz="1800" dirty="0">
                <a:ea typeface="新細明體" charset="-120"/>
              </a:rPr>
              <a:t> &amp; Tokunaga, 1995; </a:t>
            </a:r>
            <a:r>
              <a:rPr lang="en-US" altLang="zh-TW" sz="1800" dirty="0" err="1">
                <a:ea typeface="新細明體" charset="-120"/>
              </a:rPr>
              <a:t>Masand</a:t>
            </a:r>
            <a:r>
              <a:rPr lang="en-US" altLang="zh-TW" sz="1800" dirty="0">
                <a:ea typeface="新細明體" charset="-120"/>
              </a:rPr>
              <a:t> et al., 1992)</a:t>
            </a:r>
          </a:p>
          <a:p>
            <a:pPr lvl="3">
              <a:lnSpc>
                <a:spcPct val="80000"/>
              </a:lnSpc>
            </a:pPr>
            <a:r>
              <a:rPr lang="en-US" altLang="zh-TW" sz="1800" dirty="0">
                <a:ea typeface="新細明體" charset="-120"/>
              </a:rPr>
              <a:t>Network models (Lam &amp; Lee, 1999; Ng et al., 1997; Wiener, 1995)</a:t>
            </a:r>
          </a:p>
          <a:p>
            <a:pPr lvl="2">
              <a:lnSpc>
                <a:spcPct val="80000"/>
              </a:lnSpc>
            </a:pPr>
            <a:r>
              <a:rPr lang="en-US" altLang="zh-TW" sz="2000" dirty="0">
                <a:ea typeface="新細明體" charset="-120"/>
              </a:rPr>
              <a:t>Clustering</a:t>
            </a:r>
          </a:p>
          <a:p>
            <a:pPr lvl="3">
              <a:lnSpc>
                <a:spcPct val="80000"/>
              </a:lnSpc>
            </a:pPr>
            <a:r>
              <a:rPr lang="en-US" altLang="zh-TW" sz="1800" dirty="0">
                <a:ea typeface="新細明體" charset="-120"/>
              </a:rPr>
              <a:t>Self-organizing map (</a:t>
            </a:r>
            <a:r>
              <a:rPr lang="en-US" altLang="zh-TW" sz="1800" dirty="0" err="1">
                <a:ea typeface="新細明體" charset="-120"/>
              </a:rPr>
              <a:t>Kohonen</a:t>
            </a:r>
            <a:r>
              <a:rPr lang="en-US" altLang="zh-TW" sz="1800" dirty="0">
                <a:ea typeface="新細明體" charset="-120"/>
              </a:rPr>
              <a:t>, 1995; Lin et al., 1991; </a:t>
            </a:r>
            <a:r>
              <a:rPr lang="en-US" altLang="zh-TW" sz="1800" dirty="0" err="1">
                <a:ea typeface="新細明體" charset="-120"/>
              </a:rPr>
              <a:t>Orwig</a:t>
            </a:r>
            <a:r>
              <a:rPr lang="en-US" altLang="zh-TW" sz="1800" dirty="0">
                <a:ea typeface="新細明體" charset="-120"/>
              </a:rPr>
              <a:t> et al., 1997)</a:t>
            </a:r>
          </a:p>
          <a:p>
            <a:pPr lvl="3">
              <a:lnSpc>
                <a:spcPct val="80000"/>
              </a:lnSpc>
            </a:pPr>
            <a:r>
              <a:rPr lang="en-US" altLang="zh-TW" sz="1800" dirty="0">
                <a:ea typeface="新細明體" charset="-120"/>
              </a:rPr>
              <a:t>Multidimensional scaling</a:t>
            </a:r>
          </a:p>
          <a:p>
            <a:pPr lvl="3">
              <a:lnSpc>
                <a:spcPct val="80000"/>
              </a:lnSpc>
            </a:pPr>
            <a:r>
              <a:rPr lang="en-US" altLang="zh-TW" sz="1800" dirty="0">
                <a:ea typeface="新細明體" charset="-120"/>
              </a:rPr>
              <a:t>K-nearest neighbor</a:t>
            </a:r>
          </a:p>
          <a:p>
            <a:pPr lvl="3">
              <a:lnSpc>
                <a:spcPct val="80000"/>
              </a:lnSpc>
            </a:pPr>
            <a:r>
              <a:rPr lang="en-US" altLang="zh-TW" sz="1800" dirty="0">
                <a:ea typeface="新細明體" charset="-120"/>
              </a:rPr>
              <a:t>Ward’s algorithm (Ward, 1963)</a:t>
            </a:r>
          </a:p>
          <a:p>
            <a:pPr lvl="3">
              <a:lnSpc>
                <a:spcPct val="80000"/>
              </a:lnSpc>
            </a:pPr>
            <a:r>
              <a:rPr lang="en-US" altLang="zh-TW" sz="1800" dirty="0">
                <a:ea typeface="新細明體" charset="-120"/>
              </a:rPr>
              <a:t>K-means algorithm</a:t>
            </a:r>
          </a:p>
        </p:txBody>
      </p:sp>
      <p:sp>
        <p:nvSpPr>
          <p:cNvPr id="4" name="Slide Number Placeholder 3"/>
          <p:cNvSpPr>
            <a:spLocks noGrp="1"/>
          </p:cNvSpPr>
          <p:nvPr>
            <p:ph type="sldNum" sz="quarter" idx="12"/>
          </p:nvPr>
        </p:nvSpPr>
        <p:spPr/>
        <p:txBody>
          <a:bodyPr/>
          <a:lstStyle/>
          <a:p>
            <a:fld id="{A2272561-7BBA-4E54-A060-1D4E7AEF5E47}" type="slidenum">
              <a:rPr lang="zh-CN" altLang="en-US"/>
              <a:pPr/>
              <a:t>36</a:t>
            </a:fld>
            <a:endParaRPr lang="en-US" altLang="zh-CN"/>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TW"/>
              <a:t>Outline</a:t>
            </a:r>
          </a:p>
        </p:txBody>
      </p:sp>
      <p:sp>
        <p:nvSpPr>
          <p:cNvPr id="375811" name="Rectangle 3"/>
          <p:cNvSpPr>
            <a:spLocks noGrp="1" noChangeArrowheads="1"/>
          </p:cNvSpPr>
          <p:nvPr>
            <p:ph idx="1"/>
          </p:nvPr>
        </p:nvSpPr>
        <p:spPr>
          <a:xfrm>
            <a:off x="457200" y="1981200"/>
            <a:ext cx="8686800" cy="4144963"/>
          </a:xfrm>
        </p:spPr>
        <p:txBody>
          <a:bodyPr/>
          <a:lstStyle/>
          <a:p>
            <a:r>
              <a:rPr lang="en-US" altLang="zh-TW" sz="2800">
                <a:ea typeface="新細明體" charset="-120"/>
              </a:rPr>
              <a:t>Introduction</a:t>
            </a:r>
          </a:p>
          <a:p>
            <a:r>
              <a:rPr lang="en-US" altLang="zh-TW" sz="2800">
                <a:ea typeface="新細明體" charset="-120"/>
              </a:rPr>
              <a:t>Overview</a:t>
            </a:r>
          </a:p>
          <a:p>
            <a:r>
              <a:rPr lang="en-US" altLang="zh-TW" sz="2800">
                <a:ea typeface="新細明體" charset="-120"/>
              </a:rPr>
              <a:t>Visualization Classification</a:t>
            </a:r>
          </a:p>
          <a:p>
            <a:r>
              <a:rPr lang="en-US" altLang="zh-TW" sz="2800">
                <a:ea typeface="新細明體" charset="-120"/>
              </a:rPr>
              <a:t>A Framework for Information Visualization</a:t>
            </a:r>
          </a:p>
          <a:p>
            <a:r>
              <a:rPr lang="en-US" altLang="zh-TW" sz="2800">
                <a:solidFill>
                  <a:schemeClr val="accent2"/>
                </a:solidFill>
                <a:ea typeface="新細明體" charset="-120"/>
              </a:rPr>
              <a:t>Emerging Information Visualization Applications</a:t>
            </a:r>
          </a:p>
          <a:p>
            <a:r>
              <a:rPr lang="en-US" altLang="zh-TW" sz="2800">
                <a:ea typeface="新細明體" charset="-120"/>
              </a:rPr>
              <a:t>Evaluation Research for Information Visualization</a:t>
            </a:r>
          </a:p>
          <a:p>
            <a:r>
              <a:rPr lang="en-US" altLang="zh-TW" sz="2800">
                <a:ea typeface="新細明體" charset="-120"/>
              </a:rPr>
              <a:t>Summary and Future Directions</a:t>
            </a:r>
          </a:p>
        </p:txBody>
      </p:sp>
      <p:sp>
        <p:nvSpPr>
          <p:cNvPr id="4" name="Slide Number Placeholder 3"/>
          <p:cNvSpPr>
            <a:spLocks noGrp="1"/>
          </p:cNvSpPr>
          <p:nvPr>
            <p:ph type="sldNum" sz="quarter" idx="12"/>
          </p:nvPr>
        </p:nvSpPr>
        <p:spPr/>
        <p:txBody>
          <a:bodyPr/>
          <a:lstStyle/>
          <a:p>
            <a:fld id="{54A796F9-9BEA-4C24-9832-0D0D1A081E0F}" type="slidenum">
              <a:rPr lang="zh-CN" altLang="en-US"/>
              <a:pPr/>
              <a:t>37</a:t>
            </a:fld>
            <a:endParaRPr lang="en-US" altLang="zh-CN"/>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457200" y="152400"/>
            <a:ext cx="8229600" cy="1143000"/>
          </a:xfrm>
        </p:spPr>
        <p:txBody>
          <a:bodyPr>
            <a:normAutofit fontScale="90000"/>
          </a:bodyPr>
          <a:lstStyle/>
          <a:p>
            <a:r>
              <a:rPr lang="en-US" altLang="zh-TW" dirty="0"/>
              <a:t>Emerging Information visualization Apps.</a:t>
            </a:r>
          </a:p>
        </p:txBody>
      </p:sp>
      <p:sp>
        <p:nvSpPr>
          <p:cNvPr id="340995" name="Rectangle 3"/>
          <p:cNvSpPr>
            <a:spLocks noGrp="1" noChangeArrowheads="1"/>
          </p:cNvSpPr>
          <p:nvPr>
            <p:ph idx="1"/>
          </p:nvPr>
        </p:nvSpPr>
        <p:spPr>
          <a:xfrm>
            <a:off x="457200" y="1905000"/>
            <a:ext cx="8229600" cy="4525963"/>
          </a:xfrm>
        </p:spPr>
        <p:txBody>
          <a:bodyPr/>
          <a:lstStyle/>
          <a:p>
            <a:pPr>
              <a:lnSpc>
                <a:spcPct val="90000"/>
              </a:lnSpc>
            </a:pPr>
            <a:r>
              <a:rPr lang="en-US" altLang="zh-TW" sz="2400" dirty="0">
                <a:ea typeface="新細明體" charset="-120"/>
              </a:rPr>
              <a:t>Digital Library Visualization</a:t>
            </a:r>
          </a:p>
          <a:p>
            <a:pPr lvl="1">
              <a:lnSpc>
                <a:spcPct val="90000"/>
              </a:lnSpc>
            </a:pPr>
            <a:r>
              <a:rPr lang="en-US" altLang="zh-TW" sz="2000" dirty="0">
                <a:ea typeface="新細明體" charset="-120"/>
              </a:rPr>
              <a:t>Browsing</a:t>
            </a:r>
          </a:p>
          <a:p>
            <a:pPr lvl="1">
              <a:lnSpc>
                <a:spcPct val="90000"/>
              </a:lnSpc>
            </a:pPr>
            <a:r>
              <a:rPr lang="en-US" altLang="zh-TW" sz="2000" dirty="0">
                <a:ea typeface="新細明體" charset="-120"/>
              </a:rPr>
              <a:t>Searching</a:t>
            </a:r>
          </a:p>
          <a:p>
            <a:pPr lvl="1">
              <a:lnSpc>
                <a:spcPct val="90000"/>
              </a:lnSpc>
            </a:pPr>
            <a:endParaRPr lang="en-US" altLang="zh-TW" sz="2000" dirty="0">
              <a:ea typeface="新細明體" charset="-120"/>
            </a:endParaRPr>
          </a:p>
          <a:p>
            <a:pPr>
              <a:lnSpc>
                <a:spcPct val="90000"/>
              </a:lnSpc>
            </a:pPr>
            <a:r>
              <a:rPr lang="en-US" altLang="zh-TW" sz="2400" dirty="0">
                <a:ea typeface="新細明體" charset="-120"/>
              </a:rPr>
              <a:t>Web Visualization</a:t>
            </a:r>
          </a:p>
          <a:p>
            <a:pPr lvl="1">
              <a:lnSpc>
                <a:spcPct val="90000"/>
              </a:lnSpc>
            </a:pPr>
            <a:r>
              <a:rPr lang="en-US" altLang="zh-TW" sz="2000" dirty="0">
                <a:ea typeface="新細明體" charset="-120"/>
              </a:rPr>
              <a:t>Visualization of a single website</a:t>
            </a:r>
          </a:p>
          <a:p>
            <a:pPr lvl="1">
              <a:lnSpc>
                <a:spcPct val="90000"/>
              </a:lnSpc>
            </a:pPr>
            <a:r>
              <a:rPr lang="en-US" altLang="zh-TW" sz="2000" dirty="0">
                <a:ea typeface="新細明體" charset="-120"/>
              </a:rPr>
              <a:t>Visualization of a collection of websites</a:t>
            </a:r>
          </a:p>
          <a:p>
            <a:pPr lvl="1">
              <a:lnSpc>
                <a:spcPct val="90000"/>
              </a:lnSpc>
            </a:pPr>
            <a:endParaRPr lang="en-US" altLang="zh-TW" sz="2000" dirty="0">
              <a:ea typeface="新細明體" charset="-120"/>
            </a:endParaRPr>
          </a:p>
          <a:p>
            <a:pPr>
              <a:lnSpc>
                <a:spcPct val="90000"/>
              </a:lnSpc>
            </a:pPr>
            <a:r>
              <a:rPr lang="en-US" altLang="zh-TW" sz="2400" dirty="0">
                <a:ea typeface="新細明體" charset="-120"/>
              </a:rPr>
              <a:t>Virtual Community Visualization</a:t>
            </a:r>
          </a:p>
          <a:p>
            <a:pPr lvl="1">
              <a:lnSpc>
                <a:spcPct val="90000"/>
              </a:lnSpc>
            </a:pPr>
            <a:r>
              <a:rPr lang="en-US" altLang="zh-TW" sz="2000" dirty="0">
                <a:ea typeface="新細明體" charset="-120"/>
              </a:rPr>
              <a:t>Tools for communication management</a:t>
            </a:r>
          </a:p>
          <a:p>
            <a:pPr lvl="1">
              <a:lnSpc>
                <a:spcPct val="90000"/>
              </a:lnSpc>
            </a:pPr>
            <a:r>
              <a:rPr lang="en-US" altLang="zh-TW" sz="2000" dirty="0">
                <a:ea typeface="新細明體" charset="-120"/>
              </a:rPr>
              <a:t>Tools for community analysis</a:t>
            </a:r>
          </a:p>
        </p:txBody>
      </p:sp>
      <p:sp>
        <p:nvSpPr>
          <p:cNvPr id="4" name="Slide Number Placeholder 3"/>
          <p:cNvSpPr>
            <a:spLocks noGrp="1"/>
          </p:cNvSpPr>
          <p:nvPr>
            <p:ph type="sldNum" sz="quarter" idx="12"/>
          </p:nvPr>
        </p:nvSpPr>
        <p:spPr/>
        <p:txBody>
          <a:bodyPr/>
          <a:lstStyle/>
          <a:p>
            <a:fld id="{D40481F7-4F96-4F94-B01D-1F957B99A46E}" type="slidenum">
              <a:rPr lang="zh-CN" altLang="en-US"/>
              <a:pPr/>
              <a:t>38</a:t>
            </a:fld>
            <a:endParaRPr lang="en-US" altLang="zh-CN"/>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altLang="zh-TW"/>
              <a:t>Digital Library Visualization</a:t>
            </a:r>
          </a:p>
        </p:txBody>
      </p:sp>
      <p:sp>
        <p:nvSpPr>
          <p:cNvPr id="354307" name="Rectangle 3"/>
          <p:cNvSpPr>
            <a:spLocks noGrp="1" noChangeArrowheads="1"/>
          </p:cNvSpPr>
          <p:nvPr>
            <p:ph idx="1"/>
          </p:nvPr>
        </p:nvSpPr>
        <p:spPr>
          <a:xfrm>
            <a:off x="457200" y="1905000"/>
            <a:ext cx="8229600" cy="4525963"/>
          </a:xfrm>
        </p:spPr>
        <p:txBody>
          <a:bodyPr/>
          <a:lstStyle/>
          <a:p>
            <a:pPr>
              <a:lnSpc>
                <a:spcPct val="80000"/>
              </a:lnSpc>
            </a:pPr>
            <a:r>
              <a:rPr lang="en-US" altLang="zh-TW" sz="2400" dirty="0">
                <a:ea typeface="新細明體" charset="-120"/>
              </a:rPr>
              <a:t>Browsing a Digital Library</a:t>
            </a:r>
          </a:p>
          <a:p>
            <a:pPr lvl="1">
              <a:lnSpc>
                <a:spcPct val="80000"/>
              </a:lnSpc>
            </a:pPr>
            <a:r>
              <a:rPr lang="en-US" altLang="zh-TW" sz="2000" dirty="0">
                <a:ea typeface="新細明體" charset="-120"/>
              </a:rPr>
              <a:t>To retrieve information when a user does not have a specific goal (H. Chen et al., 1998)</a:t>
            </a:r>
          </a:p>
          <a:p>
            <a:pPr lvl="1">
              <a:lnSpc>
                <a:spcPct val="80000"/>
              </a:lnSpc>
            </a:pPr>
            <a:r>
              <a:rPr lang="en-US" altLang="zh-TW" sz="2000" dirty="0">
                <a:ea typeface="新細明體" charset="-120"/>
              </a:rPr>
              <a:t>Visualization supports browsing by providing an effective overview that summarizes the contents of a collection.</a:t>
            </a:r>
          </a:p>
          <a:p>
            <a:pPr lvl="1">
              <a:lnSpc>
                <a:spcPct val="80000"/>
              </a:lnSpc>
            </a:pPr>
            <a:r>
              <a:rPr lang="en-US" altLang="zh-TW" sz="2000" dirty="0">
                <a:ea typeface="新細明體" charset="-120"/>
              </a:rPr>
              <a:t>Browse by subject hierarchy</a:t>
            </a:r>
          </a:p>
          <a:p>
            <a:pPr lvl="2">
              <a:lnSpc>
                <a:spcPct val="80000"/>
              </a:lnSpc>
            </a:pPr>
            <a:r>
              <a:rPr lang="en-US" altLang="zh-TW" sz="1800" dirty="0">
                <a:ea typeface="新細明體" charset="-120"/>
              </a:rPr>
              <a:t>MEDLINE: </a:t>
            </a:r>
            <a:r>
              <a:rPr lang="en-US" altLang="zh-TW" sz="1800" dirty="0" err="1">
                <a:ea typeface="新細明體" charset="-120"/>
              </a:rPr>
              <a:t>MeSH</a:t>
            </a:r>
            <a:r>
              <a:rPr lang="en-US" altLang="zh-TW" sz="1800" dirty="0">
                <a:ea typeface="新細明體" charset="-120"/>
              </a:rPr>
              <a:t> tree structure (Lowe &amp; Barnett, 1994)</a:t>
            </a:r>
          </a:p>
          <a:p>
            <a:pPr lvl="2">
              <a:lnSpc>
                <a:spcPct val="80000"/>
              </a:lnSpc>
            </a:pPr>
            <a:r>
              <a:rPr lang="en-US" altLang="zh-TW" sz="1800" dirty="0" err="1">
                <a:ea typeface="新細明體" charset="-120"/>
              </a:rPr>
              <a:t>MeSHBROWSE</a:t>
            </a:r>
            <a:r>
              <a:rPr lang="en-US" altLang="zh-TW" sz="1800" dirty="0">
                <a:ea typeface="新細明體" charset="-120"/>
              </a:rPr>
              <a:t> system enables users to browse a subset of </a:t>
            </a:r>
            <a:r>
              <a:rPr lang="en-US" altLang="zh-TW" sz="1800" dirty="0" err="1">
                <a:ea typeface="新細明體" charset="-120"/>
              </a:rPr>
              <a:t>MeSH</a:t>
            </a:r>
            <a:r>
              <a:rPr lang="en-US" altLang="zh-TW" sz="1800" dirty="0">
                <a:ea typeface="新細明體" charset="-120"/>
              </a:rPr>
              <a:t> tree interactively (</a:t>
            </a:r>
            <a:r>
              <a:rPr lang="en-US" altLang="zh-TW" sz="1800" dirty="0" err="1">
                <a:ea typeface="新細明體" charset="-120"/>
              </a:rPr>
              <a:t>Korn</a:t>
            </a:r>
            <a:r>
              <a:rPr lang="en-US" altLang="zh-TW" sz="1800" dirty="0">
                <a:ea typeface="新細明體" charset="-120"/>
              </a:rPr>
              <a:t>&amp; </a:t>
            </a:r>
            <a:r>
              <a:rPr lang="en-US" altLang="zh-TW" sz="1800" dirty="0" err="1">
                <a:ea typeface="新細明體" charset="-120"/>
              </a:rPr>
              <a:t>Shneiderman</a:t>
            </a:r>
            <a:r>
              <a:rPr lang="en-US" altLang="zh-TW" sz="1800" dirty="0">
                <a:ea typeface="新細明體" charset="-120"/>
              </a:rPr>
              <a:t>, 1995)</a:t>
            </a:r>
          </a:p>
          <a:p>
            <a:pPr lvl="2">
              <a:lnSpc>
                <a:spcPct val="80000"/>
              </a:lnSpc>
            </a:pPr>
            <a:r>
              <a:rPr lang="en-US" altLang="zh-TW" sz="1800" dirty="0">
                <a:ea typeface="新細明體" charset="-120"/>
              </a:rPr>
              <a:t>Hearst and </a:t>
            </a:r>
            <a:r>
              <a:rPr lang="en-US" altLang="zh-TW" sz="1800" dirty="0" err="1">
                <a:ea typeface="新細明體" charset="-120"/>
              </a:rPr>
              <a:t>Karadi</a:t>
            </a:r>
            <a:r>
              <a:rPr lang="en-US" altLang="zh-TW" sz="1800" dirty="0">
                <a:ea typeface="新細明體" charset="-120"/>
              </a:rPr>
              <a:t> (1997) proposed using a three-dimensional Cone Tree and animation to display the </a:t>
            </a:r>
            <a:r>
              <a:rPr lang="en-US" altLang="zh-TW" sz="1800" dirty="0" err="1">
                <a:ea typeface="新細明體" charset="-120"/>
              </a:rPr>
              <a:t>MeSH</a:t>
            </a:r>
            <a:r>
              <a:rPr lang="en-US" altLang="zh-TW" sz="1800" dirty="0">
                <a:ea typeface="新細明體" charset="-120"/>
              </a:rPr>
              <a:t> tree.</a:t>
            </a:r>
          </a:p>
          <a:p>
            <a:pPr lvl="2">
              <a:lnSpc>
                <a:spcPct val="80000"/>
              </a:lnSpc>
            </a:pPr>
            <a:r>
              <a:rPr lang="en-US" altLang="zh-TW" sz="1800" dirty="0" err="1">
                <a:ea typeface="新細明體" charset="-120"/>
              </a:rPr>
              <a:t>CancerMap</a:t>
            </a:r>
            <a:r>
              <a:rPr lang="en-US" altLang="zh-TW" sz="1800" dirty="0">
                <a:ea typeface="新細明體" charset="-120"/>
              </a:rPr>
              <a:t> system adopted the SOM and Arizona Noun </a:t>
            </a:r>
            <a:r>
              <a:rPr lang="en-US" altLang="zh-TW" sz="1800" dirty="0" err="1">
                <a:ea typeface="新細明體" charset="-120"/>
              </a:rPr>
              <a:t>Phraser</a:t>
            </a:r>
            <a:r>
              <a:rPr lang="en-US" altLang="zh-TW" sz="1800" dirty="0">
                <a:ea typeface="新細明體" charset="-120"/>
              </a:rPr>
              <a:t> to generate a subject hierarchy automatically (Chen et al, 2003)</a:t>
            </a:r>
          </a:p>
          <a:p>
            <a:pPr lvl="1">
              <a:lnSpc>
                <a:spcPct val="80000"/>
              </a:lnSpc>
            </a:pPr>
            <a:r>
              <a:rPr lang="en-US" altLang="zh-TW" sz="2000" dirty="0">
                <a:ea typeface="新細明體" charset="-120"/>
              </a:rPr>
              <a:t>Browse by geographical locations (</a:t>
            </a:r>
            <a:r>
              <a:rPr lang="en-US" altLang="zh-TW" sz="2000" dirty="0" err="1">
                <a:ea typeface="新細明體" charset="-120"/>
              </a:rPr>
              <a:t>Cai</a:t>
            </a:r>
            <a:r>
              <a:rPr lang="en-US" altLang="zh-TW" sz="2000" dirty="0">
                <a:ea typeface="新細明體" charset="-120"/>
              </a:rPr>
              <a:t>, 2002)</a:t>
            </a:r>
          </a:p>
        </p:txBody>
      </p:sp>
      <p:sp>
        <p:nvSpPr>
          <p:cNvPr id="4" name="Slide Number Placeholder 3"/>
          <p:cNvSpPr>
            <a:spLocks noGrp="1"/>
          </p:cNvSpPr>
          <p:nvPr>
            <p:ph type="sldNum" sz="quarter" idx="12"/>
          </p:nvPr>
        </p:nvSpPr>
        <p:spPr/>
        <p:txBody>
          <a:bodyPr/>
          <a:lstStyle/>
          <a:p>
            <a:fld id="{7FE46E0C-8317-4541-BF41-E8AA2A071E8F}" type="slidenum">
              <a:rPr lang="zh-CN" altLang="en-US"/>
              <a:pPr/>
              <a:t>39</a:t>
            </a:fld>
            <a:endParaRPr lang="en-US" altLang="zh-CN"/>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altLang="zh-TW"/>
              <a:t>Introduction</a:t>
            </a:r>
          </a:p>
        </p:txBody>
      </p:sp>
      <p:sp>
        <p:nvSpPr>
          <p:cNvPr id="345091" name="Rectangle 3"/>
          <p:cNvSpPr>
            <a:spLocks noGrp="1" noChangeArrowheads="1"/>
          </p:cNvSpPr>
          <p:nvPr>
            <p:ph idx="1"/>
          </p:nvPr>
        </p:nvSpPr>
        <p:spPr>
          <a:xfrm>
            <a:off x="457200" y="2057400"/>
            <a:ext cx="8229600" cy="4525963"/>
          </a:xfrm>
        </p:spPr>
        <p:txBody>
          <a:bodyPr/>
          <a:lstStyle/>
          <a:p>
            <a:pPr>
              <a:lnSpc>
                <a:spcPct val="90000"/>
              </a:lnSpc>
            </a:pPr>
            <a:r>
              <a:rPr lang="en-US" altLang="zh-TW" sz="2400" dirty="0">
                <a:ea typeface="新細明體" charset="-120"/>
              </a:rPr>
              <a:t>Visualization has been used to communicate ideas, to monitor trends implicit in data, and to explore large volumes of data from hypothesis generation. </a:t>
            </a:r>
          </a:p>
          <a:p>
            <a:pPr>
              <a:lnSpc>
                <a:spcPct val="90000"/>
              </a:lnSpc>
            </a:pPr>
            <a:endParaRPr lang="en-US" altLang="zh-TW" sz="2400" dirty="0">
              <a:ea typeface="新細明體" charset="-120"/>
            </a:endParaRPr>
          </a:p>
          <a:p>
            <a:pPr>
              <a:lnSpc>
                <a:spcPct val="90000"/>
              </a:lnSpc>
            </a:pPr>
            <a:r>
              <a:rPr lang="en-US" altLang="zh-TW" sz="2400" dirty="0">
                <a:ea typeface="新細明體" charset="-120"/>
              </a:rPr>
              <a:t>Visualization can be classified as scientific visualization, software visualization, and information visualization.</a:t>
            </a:r>
          </a:p>
          <a:p>
            <a:pPr>
              <a:lnSpc>
                <a:spcPct val="90000"/>
              </a:lnSpc>
            </a:pPr>
            <a:endParaRPr lang="en-US" altLang="zh-TW" sz="2400" dirty="0">
              <a:ea typeface="新細明體" charset="-120"/>
            </a:endParaRPr>
          </a:p>
          <a:p>
            <a:pPr>
              <a:lnSpc>
                <a:spcPct val="90000"/>
              </a:lnSpc>
            </a:pPr>
            <a:r>
              <a:rPr lang="en-US" altLang="zh-TW" sz="2400" dirty="0">
                <a:ea typeface="新細明體" charset="-120"/>
              </a:rPr>
              <a:t>This chapter reviews </a:t>
            </a:r>
            <a:r>
              <a:rPr lang="en-US" altLang="zh-TW" sz="2400" b="1" dirty="0">
                <a:ea typeface="新細明體" charset="-120"/>
              </a:rPr>
              <a:t>information visualization</a:t>
            </a:r>
            <a:r>
              <a:rPr lang="en-US" altLang="zh-TW" sz="2400" dirty="0">
                <a:ea typeface="新細明體" charset="-120"/>
              </a:rPr>
              <a:t> techniques developed over the last decade and examines how they have been applied in different domains.</a:t>
            </a:r>
          </a:p>
        </p:txBody>
      </p:sp>
      <p:sp>
        <p:nvSpPr>
          <p:cNvPr id="4" name="Slide Number Placeholder 3"/>
          <p:cNvSpPr>
            <a:spLocks noGrp="1"/>
          </p:cNvSpPr>
          <p:nvPr>
            <p:ph type="sldNum" sz="quarter" idx="12"/>
          </p:nvPr>
        </p:nvSpPr>
        <p:spPr/>
        <p:txBody>
          <a:bodyPr/>
          <a:lstStyle/>
          <a:p>
            <a:fld id="{71076C8A-29FE-49DE-B0C0-6906DE664D51}" type="slidenum">
              <a:rPr lang="zh-CN" altLang="en-US"/>
              <a:pPr/>
              <a:t>4</a:t>
            </a:fld>
            <a:endParaRPr lang="en-US" altLang="zh-CN"/>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01" name="Rectangle 5"/>
          <p:cNvSpPr>
            <a:spLocks noGrp="1" noChangeArrowheads="1"/>
          </p:cNvSpPr>
          <p:nvPr>
            <p:ph type="title"/>
          </p:nvPr>
        </p:nvSpPr>
        <p:spPr/>
        <p:txBody>
          <a:bodyPr/>
          <a:lstStyle/>
          <a:p>
            <a:r>
              <a:rPr lang="en-US" altLang="zh-TW"/>
              <a:t>Browsing a Digital Library</a:t>
            </a:r>
          </a:p>
        </p:txBody>
      </p:sp>
      <p:pic>
        <p:nvPicPr>
          <p:cNvPr id="311300" name="Picture 4" descr="vol39zhu_9at"/>
          <p:cNvPicPr>
            <a:picLocks noGrp="1" noChangeAspect="1" noChangeArrowheads="1"/>
          </p:cNvPicPr>
          <p:nvPr>
            <p:ph idx="1"/>
          </p:nvPr>
        </p:nvPicPr>
        <p:blipFill>
          <a:blip r:embed="rId2"/>
          <a:stretch>
            <a:fillRect/>
          </a:stretch>
        </p:blipFill>
        <p:spPr>
          <a:xfrm>
            <a:off x="2209800" y="2743200"/>
            <a:ext cx="3810000" cy="2676614"/>
          </a:xfrm>
          <a:noFill/>
          <a:ln/>
        </p:spPr>
      </p:pic>
      <p:sp>
        <p:nvSpPr>
          <p:cNvPr id="5" name="Slide Number Placeholder 3"/>
          <p:cNvSpPr>
            <a:spLocks noGrp="1"/>
          </p:cNvSpPr>
          <p:nvPr>
            <p:ph type="sldNum" sz="quarter" idx="12"/>
          </p:nvPr>
        </p:nvSpPr>
        <p:spPr/>
        <p:txBody>
          <a:bodyPr/>
          <a:lstStyle/>
          <a:p>
            <a:fld id="{9E3C7D96-AF23-4822-996B-50E027478E9E}" type="slidenum">
              <a:rPr lang="zh-CN" altLang="en-US"/>
              <a:pPr/>
              <a:t>40</a:t>
            </a:fld>
            <a:endParaRPr lang="en-US" altLang="zh-CN"/>
          </a:p>
        </p:txBody>
      </p:sp>
      <p:sp>
        <p:nvSpPr>
          <p:cNvPr id="311303" name="Text Box 7"/>
          <p:cNvSpPr txBox="1">
            <a:spLocks noChangeArrowheads="1"/>
          </p:cNvSpPr>
          <p:nvPr/>
        </p:nvSpPr>
        <p:spPr bwMode="auto">
          <a:xfrm>
            <a:off x="609600" y="1828800"/>
            <a:ext cx="3597275" cy="396875"/>
          </a:xfrm>
          <a:prstGeom prst="rect">
            <a:avLst/>
          </a:prstGeom>
          <a:noFill/>
          <a:ln w="9525">
            <a:noFill/>
            <a:miter lim="800000"/>
            <a:headEnd/>
            <a:tailEnd/>
          </a:ln>
          <a:effectLst/>
        </p:spPr>
        <p:txBody>
          <a:bodyPr wrap="none">
            <a:spAutoFit/>
          </a:bodyPr>
          <a:lstStyle/>
          <a:p>
            <a:r>
              <a:rPr lang="en-US" altLang="zh-TW" sz="2000">
                <a:ea typeface="新細明體" charset="-120"/>
              </a:rPr>
              <a:t>CancerMap (Chen et al, 2003)</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7" name="Rectangle 5"/>
          <p:cNvSpPr>
            <a:spLocks noGrp="1" noChangeArrowheads="1"/>
          </p:cNvSpPr>
          <p:nvPr>
            <p:ph type="title"/>
          </p:nvPr>
        </p:nvSpPr>
        <p:spPr/>
        <p:txBody>
          <a:bodyPr/>
          <a:lstStyle/>
          <a:p>
            <a:r>
              <a:rPr lang="en-US" altLang="zh-TW"/>
              <a:t>Browsing a Digital Library</a:t>
            </a:r>
          </a:p>
        </p:txBody>
      </p:sp>
      <p:pic>
        <p:nvPicPr>
          <p:cNvPr id="315396" name="Picture 4" descr="vol39zhu_9bt"/>
          <p:cNvPicPr>
            <a:picLocks noGrp="1" noChangeAspect="1" noChangeArrowheads="1"/>
          </p:cNvPicPr>
          <p:nvPr>
            <p:ph idx="1"/>
          </p:nvPr>
        </p:nvPicPr>
        <p:blipFill>
          <a:blip r:embed="rId2"/>
          <a:srcRect/>
          <a:stretch>
            <a:fillRect/>
          </a:stretch>
        </p:blipFill>
        <p:spPr>
          <a:xfrm>
            <a:off x="1676400" y="2548030"/>
            <a:ext cx="6019800" cy="4157570"/>
          </a:xfrm>
          <a:noFill/>
          <a:ln/>
        </p:spPr>
      </p:pic>
      <p:sp>
        <p:nvSpPr>
          <p:cNvPr id="5" name="Slide Number Placeholder 3"/>
          <p:cNvSpPr>
            <a:spLocks noGrp="1"/>
          </p:cNvSpPr>
          <p:nvPr>
            <p:ph type="sldNum" sz="quarter" idx="12"/>
          </p:nvPr>
        </p:nvSpPr>
        <p:spPr/>
        <p:txBody>
          <a:bodyPr/>
          <a:lstStyle/>
          <a:p>
            <a:fld id="{50B13B9C-59A8-48D0-9AA4-311F9E1A1BD0}" type="slidenum">
              <a:rPr lang="zh-CN" altLang="en-US"/>
              <a:pPr/>
              <a:t>41</a:t>
            </a:fld>
            <a:endParaRPr lang="en-US" altLang="zh-CN"/>
          </a:p>
        </p:txBody>
      </p:sp>
      <p:sp>
        <p:nvSpPr>
          <p:cNvPr id="315400" name="Text Box 8"/>
          <p:cNvSpPr txBox="1">
            <a:spLocks noChangeArrowheads="1"/>
          </p:cNvSpPr>
          <p:nvPr/>
        </p:nvSpPr>
        <p:spPr bwMode="auto">
          <a:xfrm>
            <a:off x="609600" y="1828800"/>
            <a:ext cx="3597275" cy="396875"/>
          </a:xfrm>
          <a:prstGeom prst="rect">
            <a:avLst/>
          </a:prstGeom>
          <a:noFill/>
          <a:ln w="9525">
            <a:noFill/>
            <a:miter lim="800000"/>
            <a:headEnd/>
            <a:tailEnd/>
          </a:ln>
          <a:effectLst/>
        </p:spPr>
        <p:txBody>
          <a:bodyPr wrap="none">
            <a:spAutoFit/>
          </a:bodyPr>
          <a:lstStyle/>
          <a:p>
            <a:r>
              <a:rPr lang="en-US" altLang="zh-TW" sz="2000">
                <a:ea typeface="新細明體" charset="-120"/>
              </a:rPr>
              <a:t>CancerMap (Chen et al, 2003)</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en-US" altLang="zh-TW"/>
              <a:t>Digital Library Visualization</a:t>
            </a:r>
          </a:p>
        </p:txBody>
      </p:sp>
      <p:sp>
        <p:nvSpPr>
          <p:cNvPr id="363523" name="Rectangle 3"/>
          <p:cNvSpPr>
            <a:spLocks noGrp="1" noChangeArrowheads="1"/>
          </p:cNvSpPr>
          <p:nvPr>
            <p:ph idx="1"/>
          </p:nvPr>
        </p:nvSpPr>
        <p:spPr>
          <a:xfrm>
            <a:off x="457200" y="2057400"/>
            <a:ext cx="8229600" cy="4525963"/>
          </a:xfrm>
        </p:spPr>
        <p:txBody>
          <a:bodyPr/>
          <a:lstStyle/>
          <a:p>
            <a:pPr>
              <a:lnSpc>
                <a:spcPct val="90000"/>
              </a:lnSpc>
            </a:pPr>
            <a:r>
              <a:rPr lang="en-US" altLang="zh-TW" sz="2800" dirty="0">
                <a:ea typeface="新細明體" charset="-120"/>
              </a:rPr>
              <a:t>Searching a Digital Library</a:t>
            </a:r>
          </a:p>
          <a:p>
            <a:pPr lvl="1">
              <a:lnSpc>
                <a:spcPct val="90000"/>
              </a:lnSpc>
            </a:pPr>
            <a:r>
              <a:rPr lang="en-US" altLang="zh-TW" sz="2400" dirty="0">
                <a:ea typeface="新細明體" charset="-120"/>
              </a:rPr>
              <a:t>Visualization can support searching behavior in two ways:</a:t>
            </a:r>
          </a:p>
          <a:p>
            <a:pPr lvl="2">
              <a:lnSpc>
                <a:spcPct val="90000"/>
              </a:lnSpc>
            </a:pPr>
            <a:r>
              <a:rPr lang="en-US" altLang="zh-TW" sz="2000" dirty="0">
                <a:ea typeface="新細明體" charset="-120"/>
              </a:rPr>
              <a:t>Query specification</a:t>
            </a:r>
          </a:p>
          <a:p>
            <a:pPr lvl="3">
              <a:lnSpc>
                <a:spcPct val="90000"/>
              </a:lnSpc>
            </a:pPr>
            <a:r>
              <a:rPr lang="en-US" altLang="zh-TW" sz="1800" dirty="0">
                <a:ea typeface="新細明體" charset="-120"/>
              </a:rPr>
              <a:t>Providing a subject hierarchy could suggest appropriate query terms</a:t>
            </a:r>
          </a:p>
          <a:p>
            <a:pPr lvl="2">
              <a:lnSpc>
                <a:spcPct val="90000"/>
              </a:lnSpc>
            </a:pPr>
            <a:r>
              <a:rPr lang="en-US" altLang="zh-TW" sz="2000" dirty="0">
                <a:ea typeface="新細明體" charset="-120"/>
              </a:rPr>
              <a:t>Search result analysis</a:t>
            </a:r>
          </a:p>
          <a:p>
            <a:pPr lvl="3">
              <a:lnSpc>
                <a:spcPct val="90000"/>
              </a:lnSpc>
            </a:pPr>
            <a:r>
              <a:rPr lang="en-US" altLang="zh-TW" sz="1800" dirty="0">
                <a:ea typeface="新細明體" charset="-120"/>
              </a:rPr>
              <a:t>To use dynamic SOM to categorize search results (Chen, 2002)</a:t>
            </a:r>
          </a:p>
          <a:p>
            <a:pPr lvl="3">
              <a:lnSpc>
                <a:spcPct val="90000"/>
              </a:lnSpc>
            </a:pPr>
            <a:r>
              <a:rPr lang="en-US" altLang="zh-TW" sz="1800" dirty="0">
                <a:ea typeface="新細明體" charset="-120"/>
              </a:rPr>
              <a:t>VIBE (Olsen et al, 1993) and </a:t>
            </a:r>
            <a:r>
              <a:rPr lang="en-US" altLang="zh-TW" sz="1800" dirty="0" err="1">
                <a:ea typeface="新細明體" charset="-120"/>
              </a:rPr>
              <a:t>TileBars</a:t>
            </a:r>
            <a:r>
              <a:rPr lang="en-US" altLang="zh-TW" sz="1800" dirty="0">
                <a:ea typeface="新細明體" charset="-120"/>
              </a:rPr>
              <a:t> (Hearst, 1995) provide visual cues to indicate the extent of match between a document returned and a query term. </a:t>
            </a:r>
          </a:p>
        </p:txBody>
      </p:sp>
      <p:sp>
        <p:nvSpPr>
          <p:cNvPr id="4" name="Slide Number Placeholder 3"/>
          <p:cNvSpPr>
            <a:spLocks noGrp="1"/>
          </p:cNvSpPr>
          <p:nvPr>
            <p:ph type="sldNum" sz="quarter" idx="12"/>
          </p:nvPr>
        </p:nvSpPr>
        <p:spPr/>
        <p:txBody>
          <a:bodyPr/>
          <a:lstStyle/>
          <a:p>
            <a:fld id="{E22CD3D4-7BB8-4746-9AA1-C9BE7E014D8E}" type="slidenum">
              <a:rPr lang="zh-CN" altLang="en-US"/>
              <a:pPr/>
              <a:t>42</a:t>
            </a:fld>
            <a:endParaRPr lang="en-US" altLang="zh-CN"/>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ltLang="zh-TW"/>
              <a:t>Web Visualization</a:t>
            </a:r>
          </a:p>
        </p:txBody>
      </p:sp>
      <p:sp>
        <p:nvSpPr>
          <p:cNvPr id="355331" name="Rectangle 3"/>
          <p:cNvSpPr>
            <a:spLocks noGrp="1" noChangeArrowheads="1"/>
          </p:cNvSpPr>
          <p:nvPr>
            <p:ph idx="1"/>
          </p:nvPr>
        </p:nvSpPr>
        <p:spPr>
          <a:xfrm>
            <a:off x="457200" y="2133600"/>
            <a:ext cx="8229600" cy="4525963"/>
          </a:xfrm>
        </p:spPr>
        <p:txBody>
          <a:bodyPr/>
          <a:lstStyle/>
          <a:p>
            <a:pPr>
              <a:lnSpc>
                <a:spcPct val="80000"/>
              </a:lnSpc>
            </a:pPr>
            <a:r>
              <a:rPr lang="en-US" altLang="zh-TW" sz="2400" dirty="0">
                <a:ea typeface="新細明體" charset="-120"/>
              </a:rPr>
              <a:t>Visualization of a single website</a:t>
            </a:r>
          </a:p>
          <a:p>
            <a:pPr lvl="1">
              <a:lnSpc>
                <a:spcPct val="80000"/>
              </a:lnSpc>
            </a:pPr>
            <a:r>
              <a:rPr lang="en-US" altLang="zh-TW" sz="2000" dirty="0">
                <a:ea typeface="新細明體" charset="-120"/>
              </a:rPr>
              <a:t>Hyperbolic tree </a:t>
            </a:r>
          </a:p>
          <a:p>
            <a:pPr lvl="2">
              <a:lnSpc>
                <a:spcPct val="80000"/>
              </a:lnSpc>
            </a:pPr>
            <a:r>
              <a:rPr lang="en-US" altLang="zh-TW" sz="1800" dirty="0" err="1">
                <a:ea typeface="新細明體" charset="-120"/>
              </a:rPr>
              <a:t>StarTree</a:t>
            </a:r>
            <a:r>
              <a:rPr lang="en-US" altLang="zh-TW" sz="1800" dirty="0">
                <a:ea typeface="新細明體" charset="-120"/>
              </a:rPr>
              <a:t> by </a:t>
            </a:r>
            <a:r>
              <a:rPr lang="en-US" altLang="zh-TW" sz="1800" dirty="0" err="1">
                <a:ea typeface="新細明體" charset="-120"/>
              </a:rPr>
              <a:t>InXight</a:t>
            </a:r>
            <a:r>
              <a:rPr lang="en-US" altLang="zh-TW" sz="1800" dirty="0">
                <a:ea typeface="新細明體" charset="-120"/>
              </a:rPr>
              <a:t> Software</a:t>
            </a:r>
          </a:p>
          <a:p>
            <a:pPr lvl="2">
              <a:lnSpc>
                <a:spcPct val="80000"/>
              </a:lnSpc>
            </a:pPr>
            <a:r>
              <a:rPr lang="en-US" altLang="zh-TW" sz="1800" dirty="0" err="1">
                <a:ea typeface="新細明體" charset="-120"/>
              </a:rPr>
              <a:t>SiteBrain</a:t>
            </a:r>
            <a:r>
              <a:rPr lang="en-US" altLang="zh-TW" sz="1800" dirty="0">
                <a:ea typeface="新細明體" charset="-120"/>
              </a:rPr>
              <a:t> by brain Technologies Corporation</a:t>
            </a:r>
          </a:p>
          <a:p>
            <a:pPr lvl="2">
              <a:lnSpc>
                <a:spcPct val="80000"/>
              </a:lnSpc>
            </a:pPr>
            <a:r>
              <a:rPr lang="en-US" altLang="zh-TW" sz="1800" dirty="0">
                <a:ea typeface="新細明體" charset="-120"/>
              </a:rPr>
              <a:t>Z-factor site map by Dynamic Diagrams</a:t>
            </a:r>
          </a:p>
          <a:p>
            <a:pPr lvl="2">
              <a:lnSpc>
                <a:spcPct val="80000"/>
              </a:lnSpc>
            </a:pPr>
            <a:r>
              <a:rPr lang="en-US" altLang="zh-TW" sz="1800" dirty="0">
                <a:ea typeface="新細明體" charset="-120"/>
              </a:rPr>
              <a:t>(Eric 2001) describes several hyperbolic tree + fish-eye systems</a:t>
            </a:r>
          </a:p>
          <a:p>
            <a:pPr lvl="2">
              <a:lnSpc>
                <a:spcPct val="80000"/>
              </a:lnSpc>
            </a:pPr>
            <a:r>
              <a:rPr lang="en-US" altLang="zh-TW" sz="1800" dirty="0">
                <a:ea typeface="新細明體" charset="-120"/>
              </a:rPr>
              <a:t>(Chi et al 1998) used Cone Tree to depict the temporal evolution of a website</a:t>
            </a:r>
          </a:p>
          <a:p>
            <a:pPr lvl="1">
              <a:lnSpc>
                <a:spcPct val="80000"/>
              </a:lnSpc>
            </a:pPr>
            <a:r>
              <a:rPr lang="en-US" altLang="zh-TW" sz="2000" dirty="0">
                <a:ea typeface="新細明體" charset="-120"/>
              </a:rPr>
              <a:t>Challenge: How can a very large-scale tree be displayed on a computer screen in an understandable way</a:t>
            </a:r>
          </a:p>
        </p:txBody>
      </p:sp>
      <p:sp>
        <p:nvSpPr>
          <p:cNvPr id="4" name="Slide Number Placeholder 3"/>
          <p:cNvSpPr>
            <a:spLocks noGrp="1"/>
          </p:cNvSpPr>
          <p:nvPr>
            <p:ph type="sldNum" sz="quarter" idx="12"/>
          </p:nvPr>
        </p:nvSpPr>
        <p:spPr/>
        <p:txBody>
          <a:bodyPr/>
          <a:lstStyle/>
          <a:p>
            <a:fld id="{FEF10510-BB64-42A9-A344-AB96181103E8}" type="slidenum">
              <a:rPr lang="zh-CN" altLang="en-US"/>
              <a:pPr/>
              <a:t>43</a:t>
            </a:fld>
            <a:endParaRPr lang="en-US" altLang="zh-CN"/>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3" name="Rectangle 5"/>
          <p:cNvSpPr>
            <a:spLocks noGrp="1" noChangeArrowheads="1"/>
          </p:cNvSpPr>
          <p:nvPr>
            <p:ph type="title"/>
          </p:nvPr>
        </p:nvSpPr>
        <p:spPr/>
        <p:txBody>
          <a:bodyPr/>
          <a:lstStyle/>
          <a:p>
            <a:r>
              <a:rPr lang="en-US" altLang="zh-TW"/>
              <a:t>Visualization of a single Website</a:t>
            </a:r>
          </a:p>
        </p:txBody>
      </p:sp>
      <p:pic>
        <p:nvPicPr>
          <p:cNvPr id="299012" name="Picture 4" descr="vol39zhu_10t"/>
          <p:cNvPicPr>
            <a:picLocks noGrp="1" noChangeAspect="1" noChangeArrowheads="1"/>
          </p:cNvPicPr>
          <p:nvPr>
            <p:ph idx="1"/>
          </p:nvPr>
        </p:nvPicPr>
        <p:blipFill>
          <a:blip r:embed="rId2"/>
          <a:srcRect/>
          <a:stretch>
            <a:fillRect/>
          </a:stretch>
        </p:blipFill>
        <p:spPr>
          <a:xfrm>
            <a:off x="2362200" y="2286000"/>
            <a:ext cx="4189413" cy="4419600"/>
          </a:xfrm>
          <a:noFill/>
          <a:ln/>
        </p:spPr>
      </p:pic>
      <p:sp>
        <p:nvSpPr>
          <p:cNvPr id="5" name="Slide Number Placeholder 3"/>
          <p:cNvSpPr>
            <a:spLocks noGrp="1"/>
          </p:cNvSpPr>
          <p:nvPr>
            <p:ph type="sldNum" sz="quarter" idx="12"/>
          </p:nvPr>
        </p:nvSpPr>
        <p:spPr/>
        <p:txBody>
          <a:bodyPr/>
          <a:lstStyle/>
          <a:p>
            <a:fld id="{4EC35496-7A80-4FE8-A2EE-68C50838C84C}" type="slidenum">
              <a:rPr lang="zh-CN" altLang="en-US"/>
              <a:pPr/>
              <a:t>44</a:t>
            </a:fld>
            <a:endParaRPr lang="en-US" altLang="zh-CN"/>
          </a:p>
        </p:txBody>
      </p:sp>
      <p:sp>
        <p:nvSpPr>
          <p:cNvPr id="299015" name="Text Box 7"/>
          <p:cNvSpPr txBox="1">
            <a:spLocks noChangeArrowheads="1"/>
          </p:cNvSpPr>
          <p:nvPr/>
        </p:nvSpPr>
        <p:spPr bwMode="auto">
          <a:xfrm>
            <a:off x="685800" y="1828800"/>
            <a:ext cx="2454275" cy="396875"/>
          </a:xfrm>
          <a:prstGeom prst="rect">
            <a:avLst/>
          </a:prstGeom>
          <a:noFill/>
          <a:ln w="9525">
            <a:noFill/>
            <a:miter lim="800000"/>
            <a:headEnd/>
            <a:tailEnd/>
          </a:ln>
          <a:effectLst/>
        </p:spPr>
        <p:txBody>
          <a:bodyPr wrap="none">
            <a:spAutoFit/>
          </a:bodyPr>
          <a:lstStyle/>
          <a:p>
            <a:r>
              <a:rPr lang="en-US" altLang="zh-TW" sz="2000">
                <a:ea typeface="新細明體" charset="-120"/>
              </a:rPr>
              <a:t>StarTree (by InXight</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altLang="zh-TW"/>
              <a:t>Web Visualization</a:t>
            </a:r>
          </a:p>
        </p:txBody>
      </p:sp>
      <p:sp>
        <p:nvSpPr>
          <p:cNvPr id="364547" name="Rectangle 3"/>
          <p:cNvSpPr>
            <a:spLocks noGrp="1" noChangeArrowheads="1"/>
          </p:cNvSpPr>
          <p:nvPr>
            <p:ph idx="1"/>
          </p:nvPr>
        </p:nvSpPr>
        <p:spPr>
          <a:xfrm>
            <a:off x="457200" y="2057400"/>
            <a:ext cx="8229600" cy="4525963"/>
          </a:xfrm>
        </p:spPr>
        <p:txBody>
          <a:bodyPr/>
          <a:lstStyle/>
          <a:p>
            <a:r>
              <a:rPr lang="en-US" altLang="zh-TW" sz="2400" dirty="0">
                <a:ea typeface="新細明體" charset="-120"/>
              </a:rPr>
              <a:t>Visualization for a collection of websites</a:t>
            </a:r>
          </a:p>
          <a:p>
            <a:pPr lvl="1"/>
            <a:r>
              <a:rPr lang="en-US" altLang="zh-TW" sz="2000" dirty="0">
                <a:ea typeface="新細明體" charset="-120"/>
              </a:rPr>
              <a:t>To support information exploration over the internet</a:t>
            </a:r>
          </a:p>
          <a:p>
            <a:pPr lvl="1"/>
            <a:r>
              <a:rPr lang="en-US" altLang="zh-TW" sz="2000" dirty="0">
                <a:ea typeface="新細明體" charset="-120"/>
              </a:rPr>
              <a:t>Some systems organize web pages based on content </a:t>
            </a:r>
          </a:p>
          <a:p>
            <a:pPr lvl="2"/>
            <a:r>
              <a:rPr lang="en-US" altLang="zh-TW" sz="1800" dirty="0">
                <a:ea typeface="新細明體" charset="-120"/>
              </a:rPr>
              <a:t>ET map used automatic indexing to represent the content and SOM to generate the subject hierarchy (H. Chen et al., 1998)</a:t>
            </a:r>
          </a:p>
          <a:p>
            <a:pPr lvl="1"/>
            <a:r>
              <a:rPr lang="en-US" altLang="zh-TW" sz="2000" dirty="0">
                <a:ea typeface="新細明體" charset="-120"/>
              </a:rPr>
              <a:t>Some systems organize web pages based on link structure</a:t>
            </a:r>
          </a:p>
          <a:p>
            <a:pPr lvl="2"/>
            <a:r>
              <a:rPr lang="en-US" altLang="zh-TW" sz="1800" dirty="0">
                <a:ea typeface="新細明體" charset="-120"/>
              </a:rPr>
              <a:t>Bray (1996)calculated links among websites to measure the “visibility”  and the “luminosity” of each website</a:t>
            </a:r>
          </a:p>
          <a:p>
            <a:pPr lvl="2"/>
            <a:endParaRPr lang="en-US" altLang="zh-TW" sz="1800" dirty="0">
              <a:ea typeface="新細明體" charset="-120"/>
            </a:endParaRPr>
          </a:p>
          <a:p>
            <a:pPr lvl="1"/>
            <a:endParaRPr lang="zh-TW" altLang="en-US" sz="2000" dirty="0">
              <a:ea typeface="新細明體" charset="-120"/>
            </a:endParaRPr>
          </a:p>
        </p:txBody>
      </p:sp>
      <p:sp>
        <p:nvSpPr>
          <p:cNvPr id="4" name="Slide Number Placeholder 3"/>
          <p:cNvSpPr>
            <a:spLocks noGrp="1"/>
          </p:cNvSpPr>
          <p:nvPr>
            <p:ph type="sldNum" sz="quarter" idx="12"/>
          </p:nvPr>
        </p:nvSpPr>
        <p:spPr/>
        <p:txBody>
          <a:bodyPr/>
          <a:lstStyle/>
          <a:p>
            <a:fld id="{CACF7A62-7267-4B4F-8E6C-D3365481C7BC}" type="slidenum">
              <a:rPr lang="zh-CN" altLang="en-US"/>
              <a:pPr/>
              <a:t>45</a:t>
            </a:fld>
            <a:endParaRPr lang="en-US" altLang="zh-CN"/>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TW"/>
              <a:t>Web Visualization</a:t>
            </a:r>
          </a:p>
        </p:txBody>
      </p:sp>
      <p:sp>
        <p:nvSpPr>
          <p:cNvPr id="356355" name="Rectangle 3"/>
          <p:cNvSpPr>
            <a:spLocks noGrp="1" noChangeArrowheads="1"/>
          </p:cNvSpPr>
          <p:nvPr>
            <p:ph idx="1"/>
          </p:nvPr>
        </p:nvSpPr>
        <p:spPr>
          <a:xfrm>
            <a:off x="457200" y="1981200"/>
            <a:ext cx="8229600" cy="4572000"/>
          </a:xfrm>
        </p:spPr>
        <p:txBody>
          <a:bodyPr/>
          <a:lstStyle/>
          <a:p>
            <a:pPr>
              <a:lnSpc>
                <a:spcPct val="80000"/>
              </a:lnSpc>
            </a:pPr>
            <a:r>
              <a:rPr lang="en-US" altLang="zh-TW" sz="2400" dirty="0">
                <a:ea typeface="新細明體" charset="-120"/>
              </a:rPr>
              <a:t>Virtual Community Visualization </a:t>
            </a:r>
          </a:p>
          <a:p>
            <a:pPr lvl="1">
              <a:lnSpc>
                <a:spcPct val="80000"/>
              </a:lnSpc>
            </a:pPr>
            <a:r>
              <a:rPr lang="en-US" altLang="zh-TW" sz="2000" dirty="0">
                <a:ea typeface="新細明體" charset="-120"/>
              </a:rPr>
              <a:t>Tools for communication management</a:t>
            </a:r>
          </a:p>
          <a:p>
            <a:pPr lvl="2">
              <a:lnSpc>
                <a:spcPct val="80000"/>
              </a:lnSpc>
            </a:pPr>
            <a:r>
              <a:rPr lang="en-US" altLang="zh-TW" sz="1800" dirty="0" err="1">
                <a:ea typeface="新細明體" charset="-120"/>
              </a:rPr>
              <a:t>ContactMap</a:t>
            </a:r>
            <a:r>
              <a:rPr lang="en-US" altLang="zh-TW" sz="1800" dirty="0">
                <a:ea typeface="新細明體" charset="-120"/>
              </a:rPr>
              <a:t> likes a visual address book with all contacts as icons ( Whittaker et al, 2002)</a:t>
            </a:r>
          </a:p>
          <a:p>
            <a:pPr lvl="2">
              <a:lnSpc>
                <a:spcPct val="80000"/>
              </a:lnSpc>
            </a:pPr>
            <a:r>
              <a:rPr lang="en-US" altLang="zh-TW" sz="1800" dirty="0">
                <a:ea typeface="新細明體" charset="-120"/>
              </a:rPr>
              <a:t>Chat Circles represents users as circles (</a:t>
            </a:r>
            <a:r>
              <a:rPr lang="en-US" altLang="zh-TW" sz="1800" dirty="0" err="1">
                <a:ea typeface="新細明體" charset="-120"/>
              </a:rPr>
              <a:t>Donath</a:t>
            </a:r>
            <a:r>
              <a:rPr lang="en-US" altLang="zh-TW" sz="1800" dirty="0">
                <a:ea typeface="新細明體" charset="-120"/>
              </a:rPr>
              <a:t> et al., 1999)</a:t>
            </a:r>
          </a:p>
          <a:p>
            <a:pPr lvl="1">
              <a:lnSpc>
                <a:spcPct val="80000"/>
              </a:lnSpc>
            </a:pPr>
            <a:r>
              <a:rPr lang="en-US" altLang="zh-TW" sz="2000" dirty="0">
                <a:ea typeface="新細明體" charset="-120"/>
              </a:rPr>
              <a:t>Tools for community analysis</a:t>
            </a:r>
          </a:p>
          <a:p>
            <a:pPr lvl="2">
              <a:lnSpc>
                <a:spcPct val="80000"/>
              </a:lnSpc>
            </a:pPr>
            <a:r>
              <a:rPr lang="en-US" altLang="zh-TW" sz="1800" dirty="0">
                <a:ea typeface="新細明體" charset="-120"/>
              </a:rPr>
              <a:t>Loom uses 2-D representation to describe the temporal patterns of postings in Usenet (</a:t>
            </a:r>
            <a:r>
              <a:rPr lang="en-US" altLang="zh-TW" sz="1800" dirty="0" err="1">
                <a:ea typeface="新細明體" charset="-120"/>
              </a:rPr>
              <a:t>Donath</a:t>
            </a:r>
            <a:r>
              <a:rPr lang="en-US" altLang="zh-TW" sz="1800" dirty="0">
                <a:ea typeface="新細明體" charset="-120"/>
              </a:rPr>
              <a:t> et al., 1999)</a:t>
            </a:r>
          </a:p>
          <a:p>
            <a:pPr lvl="2">
              <a:lnSpc>
                <a:spcPct val="80000"/>
              </a:lnSpc>
            </a:pPr>
            <a:r>
              <a:rPr lang="en-US" altLang="zh-TW" sz="1800" dirty="0">
                <a:ea typeface="新細明體" charset="-120"/>
              </a:rPr>
              <a:t>Conversation Map depicts a community by displaying its social and semantic relationships using the network (Sack, 2000)</a:t>
            </a:r>
          </a:p>
          <a:p>
            <a:pPr lvl="2">
              <a:lnSpc>
                <a:spcPct val="80000"/>
              </a:lnSpc>
            </a:pPr>
            <a:r>
              <a:rPr lang="en-US" altLang="zh-TW" sz="1800" dirty="0" err="1">
                <a:ea typeface="新細明體" charset="-120"/>
              </a:rPr>
              <a:t>Netscan</a:t>
            </a:r>
            <a:r>
              <a:rPr lang="en-US" altLang="zh-TW" sz="1800" dirty="0">
                <a:ea typeface="新細明體" charset="-120"/>
              </a:rPr>
              <a:t> Dashboard (Microsoft) employs e-D tree to display the hierarchical structure of a thread. </a:t>
            </a:r>
          </a:p>
          <a:p>
            <a:pPr lvl="2">
              <a:lnSpc>
                <a:spcPct val="80000"/>
              </a:lnSpc>
            </a:pPr>
            <a:r>
              <a:rPr lang="en-US" altLang="zh-TW" sz="1800" dirty="0" err="1">
                <a:ea typeface="新細明體" charset="-120"/>
              </a:rPr>
              <a:t>Netscan</a:t>
            </a:r>
            <a:r>
              <a:rPr lang="en-US" altLang="zh-TW" sz="1800" dirty="0">
                <a:ea typeface="新細明體" charset="-120"/>
              </a:rPr>
              <a:t> </a:t>
            </a:r>
            <a:r>
              <a:rPr lang="en-US" altLang="zh-TW" sz="1800" dirty="0" err="1">
                <a:ea typeface="新細明體" charset="-120"/>
              </a:rPr>
              <a:t>Treemap</a:t>
            </a:r>
            <a:r>
              <a:rPr lang="en-US" altLang="zh-TW" sz="1800" dirty="0">
                <a:ea typeface="新細明體" charset="-120"/>
              </a:rPr>
              <a:t> (Microsoft) uses </a:t>
            </a:r>
            <a:r>
              <a:rPr lang="en-US" altLang="zh-TW" sz="1800" dirty="0" err="1">
                <a:ea typeface="新細明體" charset="-120"/>
              </a:rPr>
              <a:t>Treemap</a:t>
            </a:r>
            <a:r>
              <a:rPr lang="en-US" altLang="zh-TW" sz="1800" dirty="0">
                <a:ea typeface="新細明體" charset="-120"/>
              </a:rPr>
              <a:t> (</a:t>
            </a:r>
            <a:r>
              <a:rPr lang="en-US" altLang="zh-TW" sz="1800" dirty="0" err="1">
                <a:ea typeface="新細明體" charset="-120"/>
              </a:rPr>
              <a:t>Shneiderman</a:t>
            </a:r>
            <a:r>
              <a:rPr lang="en-US" altLang="zh-TW" sz="1800" dirty="0">
                <a:ea typeface="新細明體" charset="-120"/>
              </a:rPr>
              <a:t>, 1994) to present hierarchical relationships among Usenet news groups </a:t>
            </a:r>
          </a:p>
          <a:p>
            <a:pPr lvl="2">
              <a:lnSpc>
                <a:spcPct val="80000"/>
              </a:lnSpc>
            </a:pPr>
            <a:r>
              <a:rPr lang="en-US" altLang="zh-TW" sz="1800" dirty="0">
                <a:ea typeface="新細明體" charset="-120"/>
              </a:rPr>
              <a:t>Communication Garden combines a floral representation with SOM to describe the liveliness of subtopic and to locate the most active persons.</a:t>
            </a:r>
          </a:p>
        </p:txBody>
      </p:sp>
      <p:sp>
        <p:nvSpPr>
          <p:cNvPr id="4" name="Slide Number Placeholder 3"/>
          <p:cNvSpPr>
            <a:spLocks noGrp="1"/>
          </p:cNvSpPr>
          <p:nvPr>
            <p:ph type="sldNum" sz="quarter" idx="12"/>
          </p:nvPr>
        </p:nvSpPr>
        <p:spPr/>
        <p:txBody>
          <a:bodyPr/>
          <a:lstStyle/>
          <a:p>
            <a:fld id="{636D240A-284F-462D-90F0-8891AF4B779A}" type="slidenum">
              <a:rPr lang="zh-CN" altLang="en-US"/>
              <a:pPr/>
              <a:t>46</a:t>
            </a:fld>
            <a:endParaRPr lang="en-US" altLang="zh-CN"/>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5" name="Rectangle 5"/>
          <p:cNvSpPr>
            <a:spLocks noGrp="1" noChangeArrowheads="1"/>
          </p:cNvSpPr>
          <p:nvPr>
            <p:ph type="title"/>
          </p:nvPr>
        </p:nvSpPr>
        <p:spPr/>
        <p:txBody>
          <a:bodyPr>
            <a:normAutofit fontScale="90000"/>
          </a:bodyPr>
          <a:lstStyle/>
          <a:p>
            <a:r>
              <a:rPr lang="en-US" altLang="zh-TW"/>
              <a:t>Tools for communication management </a:t>
            </a:r>
          </a:p>
        </p:txBody>
      </p:sp>
      <p:pic>
        <p:nvPicPr>
          <p:cNvPr id="296964" name="Picture 4" descr="vol39zhu_11t"/>
          <p:cNvPicPr>
            <a:picLocks noGrp="1" noChangeAspect="1" noChangeArrowheads="1"/>
          </p:cNvPicPr>
          <p:nvPr>
            <p:ph idx="1"/>
          </p:nvPr>
        </p:nvPicPr>
        <p:blipFill>
          <a:blip r:embed="rId2"/>
          <a:stretch>
            <a:fillRect/>
          </a:stretch>
        </p:blipFill>
        <p:spPr>
          <a:xfrm>
            <a:off x="2065195" y="2386376"/>
            <a:ext cx="4869005" cy="4395424"/>
          </a:xfrm>
          <a:noFill/>
          <a:ln/>
        </p:spPr>
      </p:pic>
      <p:sp>
        <p:nvSpPr>
          <p:cNvPr id="5" name="Slide Number Placeholder 3"/>
          <p:cNvSpPr>
            <a:spLocks noGrp="1"/>
          </p:cNvSpPr>
          <p:nvPr>
            <p:ph type="sldNum" sz="quarter" idx="12"/>
          </p:nvPr>
        </p:nvSpPr>
        <p:spPr/>
        <p:txBody>
          <a:bodyPr/>
          <a:lstStyle/>
          <a:p>
            <a:fld id="{2273FB04-5DA6-474B-983C-E44D44CB4016}" type="slidenum">
              <a:rPr lang="zh-CN" altLang="en-US"/>
              <a:pPr/>
              <a:t>47</a:t>
            </a:fld>
            <a:endParaRPr lang="en-US" altLang="zh-CN"/>
          </a:p>
        </p:txBody>
      </p:sp>
      <p:sp>
        <p:nvSpPr>
          <p:cNvPr id="296967" name="Text Box 7"/>
          <p:cNvSpPr txBox="1">
            <a:spLocks noChangeArrowheads="1"/>
          </p:cNvSpPr>
          <p:nvPr/>
        </p:nvSpPr>
        <p:spPr bwMode="auto">
          <a:xfrm>
            <a:off x="581025" y="1828800"/>
            <a:ext cx="4090988" cy="396875"/>
          </a:xfrm>
          <a:prstGeom prst="rect">
            <a:avLst/>
          </a:prstGeom>
          <a:noFill/>
          <a:ln w="9525">
            <a:noFill/>
            <a:miter lim="800000"/>
            <a:headEnd/>
            <a:tailEnd/>
          </a:ln>
          <a:effectLst/>
        </p:spPr>
        <p:txBody>
          <a:bodyPr wrap="none">
            <a:spAutoFit/>
          </a:bodyPr>
          <a:lstStyle/>
          <a:p>
            <a:r>
              <a:rPr lang="en-US" altLang="zh-TW" sz="2000">
                <a:ea typeface="新細明體" charset="-120"/>
              </a:rPr>
              <a:t>Chat Circles 2 (Donath et al, 1999)</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7" name="Rectangle 5"/>
          <p:cNvSpPr>
            <a:spLocks noGrp="1" noChangeArrowheads="1"/>
          </p:cNvSpPr>
          <p:nvPr>
            <p:ph type="title"/>
          </p:nvPr>
        </p:nvSpPr>
        <p:spPr/>
        <p:txBody>
          <a:bodyPr/>
          <a:lstStyle/>
          <a:p>
            <a:r>
              <a:rPr lang="en-US" altLang="zh-TW"/>
              <a:t>Tool for community analysis</a:t>
            </a:r>
          </a:p>
        </p:txBody>
      </p:sp>
      <p:pic>
        <p:nvPicPr>
          <p:cNvPr id="325636" name="Picture 4" descr="vol39zhu_12a"/>
          <p:cNvPicPr>
            <a:picLocks noGrp="1" noChangeAspect="1" noChangeArrowheads="1"/>
          </p:cNvPicPr>
          <p:nvPr>
            <p:ph idx="1"/>
          </p:nvPr>
        </p:nvPicPr>
        <p:blipFill>
          <a:blip r:embed="rId2"/>
          <a:srcRect/>
          <a:stretch>
            <a:fillRect/>
          </a:stretch>
        </p:blipFill>
        <p:spPr>
          <a:xfrm>
            <a:off x="1295400" y="2362200"/>
            <a:ext cx="6096000" cy="3973512"/>
          </a:xfrm>
          <a:noFill/>
          <a:ln/>
        </p:spPr>
      </p:pic>
      <p:sp>
        <p:nvSpPr>
          <p:cNvPr id="5" name="Slide Number Placeholder 3"/>
          <p:cNvSpPr>
            <a:spLocks noGrp="1"/>
          </p:cNvSpPr>
          <p:nvPr>
            <p:ph type="sldNum" sz="quarter" idx="12"/>
          </p:nvPr>
        </p:nvSpPr>
        <p:spPr/>
        <p:txBody>
          <a:bodyPr/>
          <a:lstStyle/>
          <a:p>
            <a:fld id="{90253D2D-0F00-4365-A090-66CED8716A0C}" type="slidenum">
              <a:rPr lang="zh-CN" altLang="en-US"/>
              <a:pPr/>
              <a:t>48</a:t>
            </a:fld>
            <a:endParaRPr lang="en-US" altLang="zh-CN"/>
          </a:p>
        </p:txBody>
      </p:sp>
      <p:sp>
        <p:nvSpPr>
          <p:cNvPr id="325639" name="Text Box 7"/>
          <p:cNvSpPr txBox="1">
            <a:spLocks noChangeArrowheads="1"/>
          </p:cNvSpPr>
          <p:nvPr/>
        </p:nvSpPr>
        <p:spPr bwMode="auto">
          <a:xfrm>
            <a:off x="609600" y="1752600"/>
            <a:ext cx="5064125" cy="396875"/>
          </a:xfrm>
          <a:prstGeom prst="rect">
            <a:avLst/>
          </a:prstGeom>
          <a:noFill/>
          <a:ln w="9525">
            <a:noFill/>
            <a:miter lim="800000"/>
            <a:headEnd/>
            <a:tailEnd/>
          </a:ln>
          <a:effectLst/>
        </p:spPr>
        <p:txBody>
          <a:bodyPr wrap="none">
            <a:spAutoFit/>
          </a:bodyPr>
          <a:lstStyle/>
          <a:p>
            <a:r>
              <a:rPr lang="en-US" altLang="zh-TW" sz="2000">
                <a:ea typeface="新細明體" charset="-120"/>
              </a:rPr>
              <a:t>Communication Garden- Content Summary</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9" name="Rectangle 5"/>
          <p:cNvSpPr>
            <a:spLocks noGrp="1" noChangeArrowheads="1"/>
          </p:cNvSpPr>
          <p:nvPr>
            <p:ph type="title"/>
          </p:nvPr>
        </p:nvSpPr>
        <p:spPr/>
        <p:txBody>
          <a:bodyPr/>
          <a:lstStyle/>
          <a:p>
            <a:r>
              <a:rPr lang="en-US" altLang="zh-TW"/>
              <a:t>Tool for community analysis</a:t>
            </a:r>
          </a:p>
        </p:txBody>
      </p:sp>
      <p:pic>
        <p:nvPicPr>
          <p:cNvPr id="323588" name="Picture 4" descr="vol39zhu_12b"/>
          <p:cNvPicPr>
            <a:picLocks noGrp="1" noChangeAspect="1" noChangeArrowheads="1"/>
          </p:cNvPicPr>
          <p:nvPr>
            <p:ph idx="1"/>
          </p:nvPr>
        </p:nvPicPr>
        <p:blipFill>
          <a:blip r:embed="rId2"/>
          <a:srcRect/>
          <a:stretch>
            <a:fillRect/>
          </a:stretch>
        </p:blipFill>
        <p:spPr>
          <a:xfrm>
            <a:off x="2362200" y="2362200"/>
            <a:ext cx="4109641" cy="4343400"/>
          </a:xfrm>
          <a:noFill/>
          <a:ln/>
        </p:spPr>
      </p:pic>
      <p:sp>
        <p:nvSpPr>
          <p:cNvPr id="5" name="Slide Number Placeholder 3"/>
          <p:cNvSpPr>
            <a:spLocks noGrp="1"/>
          </p:cNvSpPr>
          <p:nvPr>
            <p:ph type="sldNum" sz="quarter" idx="12"/>
          </p:nvPr>
        </p:nvSpPr>
        <p:spPr/>
        <p:txBody>
          <a:bodyPr/>
          <a:lstStyle/>
          <a:p>
            <a:fld id="{A0DEF0F0-E334-4279-ADB9-B49C1C6065FB}" type="slidenum">
              <a:rPr lang="zh-CN" altLang="en-US"/>
              <a:pPr/>
              <a:t>49</a:t>
            </a:fld>
            <a:endParaRPr lang="en-US" altLang="zh-CN"/>
          </a:p>
        </p:txBody>
      </p:sp>
      <p:sp>
        <p:nvSpPr>
          <p:cNvPr id="323592" name="Text Box 8"/>
          <p:cNvSpPr txBox="1">
            <a:spLocks noChangeArrowheads="1"/>
          </p:cNvSpPr>
          <p:nvPr/>
        </p:nvSpPr>
        <p:spPr bwMode="auto">
          <a:xfrm>
            <a:off x="466725" y="1752600"/>
            <a:ext cx="5359400" cy="396875"/>
          </a:xfrm>
          <a:prstGeom prst="rect">
            <a:avLst/>
          </a:prstGeom>
          <a:noFill/>
          <a:ln w="9525">
            <a:noFill/>
            <a:miter lim="800000"/>
            <a:headEnd/>
            <a:tailEnd/>
          </a:ln>
          <a:effectLst/>
        </p:spPr>
        <p:txBody>
          <a:bodyPr wrap="none">
            <a:spAutoFit/>
          </a:bodyPr>
          <a:lstStyle/>
          <a:p>
            <a:r>
              <a:rPr lang="en-US" altLang="zh-TW" sz="2000">
                <a:ea typeface="新細明體" charset="-120"/>
              </a:rPr>
              <a:t>Communication Garden- Interaction Summary</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ltLang="zh-TW"/>
              <a:t>Outline</a:t>
            </a:r>
          </a:p>
        </p:txBody>
      </p:sp>
      <p:sp>
        <p:nvSpPr>
          <p:cNvPr id="368643" name="Rectangle 3"/>
          <p:cNvSpPr>
            <a:spLocks noGrp="1" noChangeArrowheads="1"/>
          </p:cNvSpPr>
          <p:nvPr>
            <p:ph idx="1"/>
          </p:nvPr>
        </p:nvSpPr>
        <p:spPr>
          <a:xfrm>
            <a:off x="457200" y="2057400"/>
            <a:ext cx="8686800" cy="4144963"/>
          </a:xfrm>
        </p:spPr>
        <p:txBody>
          <a:bodyPr/>
          <a:lstStyle/>
          <a:p>
            <a:r>
              <a:rPr lang="en-US" altLang="zh-TW" sz="2800" dirty="0">
                <a:ea typeface="新細明體" charset="-120"/>
              </a:rPr>
              <a:t>Introduction</a:t>
            </a:r>
          </a:p>
          <a:p>
            <a:r>
              <a:rPr lang="en-US" altLang="zh-TW" sz="2800" dirty="0">
                <a:solidFill>
                  <a:schemeClr val="accent2"/>
                </a:solidFill>
                <a:ea typeface="新細明體" charset="-120"/>
              </a:rPr>
              <a:t>Overview</a:t>
            </a:r>
          </a:p>
          <a:p>
            <a:r>
              <a:rPr lang="en-US" altLang="zh-TW" sz="2800" dirty="0">
                <a:ea typeface="新細明體" charset="-120"/>
              </a:rPr>
              <a:t>Visualization Classification</a:t>
            </a:r>
          </a:p>
          <a:p>
            <a:r>
              <a:rPr lang="en-US" altLang="zh-TW" sz="2800" dirty="0">
                <a:ea typeface="新細明體" charset="-120"/>
              </a:rPr>
              <a:t>A Framework for Information Visualization</a:t>
            </a:r>
          </a:p>
          <a:p>
            <a:r>
              <a:rPr lang="en-US" altLang="zh-TW" sz="2800" dirty="0">
                <a:ea typeface="新細明體" charset="-120"/>
              </a:rPr>
              <a:t>Emerging Information Visualization Applications</a:t>
            </a:r>
          </a:p>
          <a:p>
            <a:r>
              <a:rPr lang="en-US" altLang="zh-TW" sz="2800" dirty="0">
                <a:ea typeface="新細明體" charset="-120"/>
              </a:rPr>
              <a:t>Evaluation Research for Information Visualization</a:t>
            </a:r>
          </a:p>
          <a:p>
            <a:r>
              <a:rPr lang="en-US" altLang="zh-TW" sz="2800" dirty="0">
                <a:ea typeface="新細明體" charset="-120"/>
              </a:rPr>
              <a:t>Summary and Future Directions</a:t>
            </a:r>
          </a:p>
        </p:txBody>
      </p:sp>
      <p:sp>
        <p:nvSpPr>
          <p:cNvPr id="4" name="Slide Number Placeholder 3"/>
          <p:cNvSpPr>
            <a:spLocks noGrp="1"/>
          </p:cNvSpPr>
          <p:nvPr>
            <p:ph type="sldNum" sz="quarter" idx="12"/>
          </p:nvPr>
        </p:nvSpPr>
        <p:spPr/>
        <p:txBody>
          <a:bodyPr/>
          <a:lstStyle/>
          <a:p>
            <a:fld id="{4AF473BF-90A5-44DF-A4C7-D6D5A7D615CB}" type="slidenum">
              <a:rPr lang="zh-CN" altLang="en-US"/>
              <a:pPr/>
              <a:t>5</a:t>
            </a:fld>
            <a:endParaRPr lang="en-US" altLang="zh-CN"/>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3" name="Rectangle 5"/>
          <p:cNvSpPr>
            <a:spLocks noGrp="1" noChangeArrowheads="1"/>
          </p:cNvSpPr>
          <p:nvPr>
            <p:ph type="title"/>
          </p:nvPr>
        </p:nvSpPr>
        <p:spPr/>
        <p:txBody>
          <a:bodyPr/>
          <a:lstStyle/>
          <a:p>
            <a:r>
              <a:rPr lang="en-US" altLang="zh-TW"/>
              <a:t>Tool for community analysis</a:t>
            </a:r>
          </a:p>
        </p:txBody>
      </p:sp>
      <p:pic>
        <p:nvPicPr>
          <p:cNvPr id="319492" name="Picture 4" descr="vol39zhu_12c"/>
          <p:cNvPicPr>
            <a:picLocks noGrp="1" noChangeAspect="1" noChangeArrowheads="1"/>
          </p:cNvPicPr>
          <p:nvPr>
            <p:ph idx="1"/>
          </p:nvPr>
        </p:nvPicPr>
        <p:blipFill>
          <a:blip r:embed="rId2"/>
          <a:stretch>
            <a:fillRect/>
          </a:stretch>
        </p:blipFill>
        <p:spPr>
          <a:xfrm>
            <a:off x="1915691" y="2209800"/>
            <a:ext cx="5312618" cy="4525963"/>
          </a:xfrm>
          <a:noFill/>
          <a:ln/>
        </p:spPr>
      </p:pic>
      <p:sp>
        <p:nvSpPr>
          <p:cNvPr id="5" name="Slide Number Placeholder 3"/>
          <p:cNvSpPr>
            <a:spLocks noGrp="1"/>
          </p:cNvSpPr>
          <p:nvPr>
            <p:ph type="sldNum" sz="quarter" idx="12"/>
          </p:nvPr>
        </p:nvSpPr>
        <p:spPr/>
        <p:txBody>
          <a:bodyPr/>
          <a:lstStyle/>
          <a:p>
            <a:fld id="{03242AA4-7BE0-4521-9D9C-054797A2D13B}" type="slidenum">
              <a:rPr lang="zh-CN" altLang="en-US"/>
              <a:pPr/>
              <a:t>50</a:t>
            </a:fld>
            <a:endParaRPr lang="en-US" altLang="zh-CN"/>
          </a:p>
        </p:txBody>
      </p:sp>
      <p:sp>
        <p:nvSpPr>
          <p:cNvPr id="319496" name="Text Box 8"/>
          <p:cNvSpPr txBox="1">
            <a:spLocks noChangeArrowheads="1"/>
          </p:cNvSpPr>
          <p:nvPr/>
        </p:nvSpPr>
        <p:spPr bwMode="auto">
          <a:xfrm>
            <a:off x="749300" y="1752600"/>
            <a:ext cx="4795838" cy="396875"/>
          </a:xfrm>
          <a:prstGeom prst="rect">
            <a:avLst/>
          </a:prstGeom>
          <a:noFill/>
          <a:ln w="9525">
            <a:noFill/>
            <a:miter lim="800000"/>
            <a:headEnd/>
            <a:tailEnd/>
          </a:ln>
          <a:effectLst/>
        </p:spPr>
        <p:txBody>
          <a:bodyPr wrap="none">
            <a:spAutoFit/>
          </a:bodyPr>
          <a:lstStyle/>
          <a:p>
            <a:r>
              <a:rPr lang="en-US" altLang="zh-TW" sz="2000">
                <a:ea typeface="新細明體" charset="-120"/>
              </a:rPr>
              <a:t>Communication Garden- Expert Indicator</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altLang="zh-TW"/>
              <a:t>Outline</a:t>
            </a:r>
          </a:p>
        </p:txBody>
      </p:sp>
      <p:sp>
        <p:nvSpPr>
          <p:cNvPr id="378883" name="Rectangle 3"/>
          <p:cNvSpPr>
            <a:spLocks noGrp="1" noChangeArrowheads="1"/>
          </p:cNvSpPr>
          <p:nvPr>
            <p:ph idx="1"/>
          </p:nvPr>
        </p:nvSpPr>
        <p:spPr>
          <a:xfrm>
            <a:off x="457200" y="1981200"/>
            <a:ext cx="8686800" cy="4144963"/>
          </a:xfrm>
        </p:spPr>
        <p:txBody>
          <a:bodyPr/>
          <a:lstStyle/>
          <a:p>
            <a:r>
              <a:rPr lang="en-US" altLang="zh-TW" sz="2800">
                <a:ea typeface="新細明體" charset="-120"/>
              </a:rPr>
              <a:t>Introduction</a:t>
            </a:r>
          </a:p>
          <a:p>
            <a:r>
              <a:rPr lang="en-US" altLang="zh-TW" sz="2800">
                <a:ea typeface="新細明體" charset="-120"/>
              </a:rPr>
              <a:t>Overview</a:t>
            </a:r>
          </a:p>
          <a:p>
            <a:r>
              <a:rPr lang="en-US" altLang="zh-TW" sz="2800">
                <a:ea typeface="新細明體" charset="-120"/>
              </a:rPr>
              <a:t>Visualization Classification</a:t>
            </a:r>
          </a:p>
          <a:p>
            <a:r>
              <a:rPr lang="en-US" altLang="zh-TW" sz="2800">
                <a:ea typeface="新細明體" charset="-120"/>
              </a:rPr>
              <a:t>A Framework for Information Visualization</a:t>
            </a:r>
          </a:p>
          <a:p>
            <a:r>
              <a:rPr lang="en-US" altLang="zh-TW" sz="2800">
                <a:ea typeface="新細明體" charset="-120"/>
              </a:rPr>
              <a:t>Emerging Information Visualization Applications</a:t>
            </a:r>
          </a:p>
          <a:p>
            <a:r>
              <a:rPr lang="en-US" altLang="zh-TW" sz="2800">
                <a:solidFill>
                  <a:schemeClr val="accent2"/>
                </a:solidFill>
                <a:ea typeface="新細明體" charset="-120"/>
              </a:rPr>
              <a:t>Evaluation Research for Information Visualization</a:t>
            </a:r>
          </a:p>
          <a:p>
            <a:r>
              <a:rPr lang="en-US" altLang="zh-TW" sz="2800">
                <a:ea typeface="新細明體" charset="-120"/>
              </a:rPr>
              <a:t>Summary and Future Directions</a:t>
            </a:r>
          </a:p>
        </p:txBody>
      </p:sp>
      <p:sp>
        <p:nvSpPr>
          <p:cNvPr id="4" name="Slide Number Placeholder 3"/>
          <p:cNvSpPr>
            <a:spLocks noGrp="1"/>
          </p:cNvSpPr>
          <p:nvPr>
            <p:ph type="sldNum" sz="quarter" idx="12"/>
          </p:nvPr>
        </p:nvSpPr>
        <p:spPr/>
        <p:txBody>
          <a:bodyPr/>
          <a:lstStyle/>
          <a:p>
            <a:fld id="{BB7446E4-83EF-4B78-831E-C8AC32EFADA9}" type="slidenum">
              <a:rPr lang="zh-CN" altLang="en-US"/>
              <a:pPr/>
              <a:t>51</a:t>
            </a:fld>
            <a:endParaRPr lang="en-US" altLang="zh-CN"/>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altLang="zh-TW" sz="2400"/>
              <a:t>Evaluation Research of Information Visualization</a:t>
            </a:r>
          </a:p>
        </p:txBody>
      </p:sp>
      <p:sp>
        <p:nvSpPr>
          <p:cNvPr id="343043" name="Rectangle 3"/>
          <p:cNvSpPr>
            <a:spLocks noGrp="1" noChangeArrowheads="1"/>
          </p:cNvSpPr>
          <p:nvPr>
            <p:ph idx="1"/>
          </p:nvPr>
        </p:nvSpPr>
        <p:spPr>
          <a:xfrm>
            <a:off x="457200" y="1981200"/>
            <a:ext cx="8458200" cy="4724400"/>
          </a:xfrm>
        </p:spPr>
        <p:txBody>
          <a:bodyPr/>
          <a:lstStyle/>
          <a:p>
            <a:r>
              <a:rPr lang="en-US" altLang="zh-TW" sz="2000">
                <a:ea typeface="新細明體" charset="-120"/>
              </a:rPr>
              <a:t>Empirical usability studies</a:t>
            </a:r>
          </a:p>
          <a:p>
            <a:pPr lvl="1"/>
            <a:r>
              <a:rPr lang="en-US" altLang="zh-TW" sz="1800">
                <a:ea typeface="新細明體" charset="-120"/>
              </a:rPr>
              <a:t>To understand the pros and cons of specific visualization designs or systems</a:t>
            </a:r>
          </a:p>
          <a:p>
            <a:pPr lvl="1"/>
            <a:r>
              <a:rPr lang="en-US" altLang="zh-TW" sz="1800">
                <a:ea typeface="新細明體" charset="-120"/>
              </a:rPr>
              <a:t>Laboratory experiments approach</a:t>
            </a:r>
          </a:p>
          <a:p>
            <a:pPr lvl="2"/>
            <a:r>
              <a:rPr lang="en-US" altLang="zh-TW" sz="1600">
                <a:ea typeface="新細明體" charset="-120"/>
              </a:rPr>
              <a:t>Comparing a glyph-based interface and a text based interface (Zhu &amp; Chen 2001)</a:t>
            </a:r>
          </a:p>
          <a:p>
            <a:pPr lvl="2"/>
            <a:r>
              <a:rPr lang="en-US" altLang="zh-TW" sz="1600">
                <a:ea typeface="新細明體" charset="-120"/>
              </a:rPr>
              <a:t>Comparing different visualization techniques (Stasko et al., 2000)</a:t>
            </a:r>
          </a:p>
          <a:p>
            <a:pPr lvl="1"/>
            <a:r>
              <a:rPr lang="en-US" altLang="zh-TW" sz="1800">
                <a:ea typeface="新細明體" charset="-120"/>
              </a:rPr>
              <a:t>De-featuring approach</a:t>
            </a:r>
          </a:p>
          <a:p>
            <a:pPr lvl="2"/>
            <a:r>
              <a:rPr lang="en-US" altLang="zh-TW" sz="1600">
                <a:ea typeface="新細明體" charset="-120"/>
              </a:rPr>
              <a:t>Several studies have been conducted to evaluate popular tree representations, such as Hyperbolic Tree (Pirolli et al., 2000), Treemap (Stasko et al., 2000), and multilevel SOM (Ong et al., in press)</a:t>
            </a:r>
          </a:p>
          <a:p>
            <a:pPr lvl="1"/>
            <a:r>
              <a:rPr lang="en-US" altLang="zh-TW" sz="1800">
                <a:ea typeface="新細明體" charset="-120"/>
              </a:rPr>
              <a:t>Complex, realistic, task-driven evaluation studies have been conducted frequently, e.g. (Pohl &amp; Purgathofer, 2000; Risden et al., 2000; North and Shneiderman, 2000). They could measure usefulness. But it is difficult to identify each visualization factors’ contribution.</a:t>
            </a:r>
          </a:p>
          <a:p>
            <a:pPr lvl="1"/>
            <a:r>
              <a:rPr lang="en-US" altLang="zh-TW" sz="1800">
                <a:ea typeface="新細明體" charset="-120"/>
              </a:rPr>
              <a:t>Behavioral methods also need to be considered</a:t>
            </a:r>
          </a:p>
        </p:txBody>
      </p:sp>
      <p:sp>
        <p:nvSpPr>
          <p:cNvPr id="4" name="Slide Number Placeholder 3"/>
          <p:cNvSpPr>
            <a:spLocks noGrp="1"/>
          </p:cNvSpPr>
          <p:nvPr>
            <p:ph type="sldNum" sz="quarter" idx="12"/>
          </p:nvPr>
        </p:nvSpPr>
        <p:spPr/>
        <p:txBody>
          <a:bodyPr/>
          <a:lstStyle/>
          <a:p>
            <a:fld id="{4568C497-D8BD-4DF1-8E72-BF85D085BC0F}" type="slidenum">
              <a:rPr lang="zh-CN" altLang="en-US"/>
              <a:pPr/>
              <a:t>52</a:t>
            </a:fld>
            <a:endParaRPr lang="en-US" altLang="zh-CN"/>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ltLang="zh-TW" sz="2400"/>
              <a:t>Evaluation Research of Information Visualization</a:t>
            </a:r>
          </a:p>
        </p:txBody>
      </p:sp>
      <p:sp>
        <p:nvSpPr>
          <p:cNvPr id="366595" name="Rectangle 3"/>
          <p:cNvSpPr>
            <a:spLocks noGrp="1" noChangeArrowheads="1"/>
          </p:cNvSpPr>
          <p:nvPr>
            <p:ph idx="1"/>
          </p:nvPr>
        </p:nvSpPr>
        <p:spPr>
          <a:xfrm>
            <a:off x="457200" y="1951037"/>
            <a:ext cx="8229600" cy="4525963"/>
          </a:xfrm>
        </p:spPr>
        <p:txBody>
          <a:bodyPr/>
          <a:lstStyle/>
          <a:p>
            <a:r>
              <a:rPr lang="en-US" altLang="zh-TW" sz="2000" dirty="0">
                <a:ea typeface="新細明體" charset="-120"/>
              </a:rPr>
              <a:t>Fundamental perception studies and theory building</a:t>
            </a:r>
          </a:p>
          <a:p>
            <a:pPr lvl="1"/>
            <a:r>
              <a:rPr lang="en-US" altLang="zh-TW" sz="1800" dirty="0">
                <a:ea typeface="新細明體" charset="-120"/>
              </a:rPr>
              <a:t>To investigate basic perceptual effects of certain visualization factors or stimuli</a:t>
            </a:r>
          </a:p>
          <a:p>
            <a:pPr lvl="1"/>
            <a:r>
              <a:rPr lang="en-US" altLang="zh-TW" sz="1800" dirty="0">
                <a:ea typeface="新細明體" charset="-120"/>
              </a:rPr>
              <a:t>Theories from psychology and neuroscience are used to understand the perceptual impact of visualization parameters as animation (</a:t>
            </a:r>
            <a:r>
              <a:rPr lang="en-US" altLang="zh-TW" sz="1800" dirty="0" err="1">
                <a:ea typeface="新細明體" charset="-120"/>
              </a:rPr>
              <a:t>Bederson</a:t>
            </a:r>
            <a:r>
              <a:rPr lang="en-US" altLang="zh-TW" sz="1800" dirty="0">
                <a:ea typeface="新細明體" charset="-120"/>
              </a:rPr>
              <a:t> &amp; </a:t>
            </a:r>
            <a:r>
              <a:rPr lang="en-US" altLang="zh-TW" sz="1800" dirty="0" err="1">
                <a:ea typeface="新細明體" charset="-120"/>
              </a:rPr>
              <a:t>Boltman</a:t>
            </a:r>
            <a:r>
              <a:rPr lang="en-US" altLang="zh-TW" sz="1800" dirty="0">
                <a:ea typeface="新細明體" charset="-120"/>
              </a:rPr>
              <a:t>, 1999), information density (</a:t>
            </a:r>
            <a:r>
              <a:rPr lang="en-US" altLang="zh-TW" sz="1800" dirty="0" err="1">
                <a:ea typeface="新細明體" charset="-120"/>
              </a:rPr>
              <a:t>Pirolli</a:t>
            </a:r>
            <a:r>
              <a:rPr lang="en-US" altLang="zh-TW" sz="1800" dirty="0">
                <a:ea typeface="新細明體" charset="-120"/>
              </a:rPr>
              <a:t> et al., 2000), 3-D effect (</a:t>
            </a:r>
            <a:r>
              <a:rPr lang="en-US" altLang="zh-TW" sz="1800" dirty="0" err="1">
                <a:ea typeface="新細明體" charset="-120"/>
              </a:rPr>
              <a:t>Tavanti</a:t>
            </a:r>
            <a:r>
              <a:rPr lang="en-US" altLang="zh-TW" sz="1800" dirty="0">
                <a:ea typeface="新細明體" charset="-120"/>
              </a:rPr>
              <a:t> &amp; Lind, 2001)and combinations of visual cues (</a:t>
            </a:r>
            <a:r>
              <a:rPr lang="en-US" altLang="zh-TW" sz="1800" dirty="0" err="1">
                <a:ea typeface="新細明體" charset="-120"/>
              </a:rPr>
              <a:t>Nowell</a:t>
            </a:r>
            <a:r>
              <a:rPr lang="en-US" altLang="zh-TW" sz="1800" dirty="0">
                <a:ea typeface="新細明體" charset="-120"/>
              </a:rPr>
              <a:t> et al., 2002)</a:t>
            </a:r>
          </a:p>
          <a:p>
            <a:pPr lvl="1"/>
            <a:r>
              <a:rPr lang="en-US" altLang="zh-TW" sz="1800" dirty="0">
                <a:ea typeface="新細明體" charset="-120"/>
              </a:rPr>
              <a:t>It usually involves some form of computer-based visualization</a:t>
            </a:r>
          </a:p>
          <a:p>
            <a:pPr lvl="2"/>
            <a:r>
              <a:rPr lang="en-US" altLang="zh-TW" sz="1600" dirty="0" err="1">
                <a:ea typeface="新細明體" charset="-120"/>
              </a:rPr>
              <a:t>Bederson</a:t>
            </a:r>
            <a:r>
              <a:rPr lang="en-US" altLang="zh-TW" sz="1600" dirty="0">
                <a:ea typeface="新細明體" charset="-120"/>
              </a:rPr>
              <a:t> and </a:t>
            </a:r>
            <a:r>
              <a:rPr lang="en-US" altLang="zh-TW" sz="1600" dirty="0" err="1">
                <a:ea typeface="新細明體" charset="-120"/>
              </a:rPr>
              <a:t>Boltman</a:t>
            </a:r>
            <a:r>
              <a:rPr lang="en-US" altLang="zh-TW" sz="1600" dirty="0">
                <a:ea typeface="新細明體" charset="-120"/>
              </a:rPr>
              <a:t> (1999) used the Pad++ to study the impact of animation of users’ learning of hierarchical relationships</a:t>
            </a:r>
          </a:p>
          <a:p>
            <a:pPr lvl="2"/>
            <a:r>
              <a:rPr lang="en-US" altLang="zh-TW" sz="1600" dirty="0" err="1">
                <a:ea typeface="新細明體" charset="-120"/>
              </a:rPr>
              <a:t>Pirolli</a:t>
            </a:r>
            <a:r>
              <a:rPr lang="en-US" altLang="zh-TW" sz="1600" dirty="0">
                <a:ea typeface="新細明體" charset="-120"/>
              </a:rPr>
              <a:t> et al. (2000) used a hyperbolic tree with fish0eye view to study the effect of information density. </a:t>
            </a:r>
          </a:p>
          <a:p>
            <a:pPr lvl="1"/>
            <a:r>
              <a:rPr lang="en-US" altLang="zh-TW" sz="1800" dirty="0">
                <a:ea typeface="新細明體" charset="-120"/>
              </a:rPr>
              <a:t>Results may be applied only to the particular visualization system understudy</a:t>
            </a:r>
          </a:p>
          <a:p>
            <a:pPr lvl="1"/>
            <a:endParaRPr lang="zh-TW" altLang="en-US" sz="1800" dirty="0">
              <a:ea typeface="新細明體" charset="-120"/>
            </a:endParaRPr>
          </a:p>
        </p:txBody>
      </p:sp>
      <p:sp>
        <p:nvSpPr>
          <p:cNvPr id="4" name="Slide Number Placeholder 3"/>
          <p:cNvSpPr>
            <a:spLocks noGrp="1"/>
          </p:cNvSpPr>
          <p:nvPr>
            <p:ph type="sldNum" sz="quarter" idx="12"/>
          </p:nvPr>
        </p:nvSpPr>
        <p:spPr/>
        <p:txBody>
          <a:bodyPr/>
          <a:lstStyle/>
          <a:p>
            <a:fld id="{54FA1496-B2C9-4561-A7B1-C2EFFFB23851}" type="slidenum">
              <a:rPr lang="zh-CN" altLang="en-US"/>
              <a:pPr/>
              <a:t>53</a:t>
            </a:fld>
            <a:endParaRPr lang="en-US" altLang="zh-CN"/>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TW"/>
              <a:t>Outline</a:t>
            </a:r>
          </a:p>
        </p:txBody>
      </p:sp>
      <p:sp>
        <p:nvSpPr>
          <p:cNvPr id="379907" name="Rectangle 3"/>
          <p:cNvSpPr>
            <a:spLocks noGrp="1" noChangeArrowheads="1"/>
          </p:cNvSpPr>
          <p:nvPr>
            <p:ph idx="1"/>
          </p:nvPr>
        </p:nvSpPr>
        <p:spPr>
          <a:xfrm>
            <a:off x="457200" y="1981200"/>
            <a:ext cx="8686800" cy="4144963"/>
          </a:xfrm>
        </p:spPr>
        <p:txBody>
          <a:bodyPr/>
          <a:lstStyle/>
          <a:p>
            <a:r>
              <a:rPr lang="en-US" altLang="zh-TW" sz="2800">
                <a:ea typeface="新細明體" charset="-120"/>
              </a:rPr>
              <a:t>Introduction</a:t>
            </a:r>
          </a:p>
          <a:p>
            <a:r>
              <a:rPr lang="en-US" altLang="zh-TW" sz="2800">
                <a:ea typeface="新細明體" charset="-120"/>
              </a:rPr>
              <a:t>Overview</a:t>
            </a:r>
          </a:p>
          <a:p>
            <a:r>
              <a:rPr lang="en-US" altLang="zh-TW" sz="2800">
                <a:ea typeface="新細明體" charset="-120"/>
              </a:rPr>
              <a:t>Visualization Classification</a:t>
            </a:r>
          </a:p>
          <a:p>
            <a:r>
              <a:rPr lang="en-US" altLang="zh-TW" sz="2800">
                <a:ea typeface="新細明體" charset="-120"/>
              </a:rPr>
              <a:t>A Framework for Information Visualization</a:t>
            </a:r>
          </a:p>
          <a:p>
            <a:r>
              <a:rPr lang="en-US" altLang="zh-TW" sz="2800">
                <a:ea typeface="新細明體" charset="-120"/>
              </a:rPr>
              <a:t>Emerging Information Visualization Applications</a:t>
            </a:r>
          </a:p>
          <a:p>
            <a:r>
              <a:rPr lang="en-US" altLang="zh-TW" sz="2800">
                <a:ea typeface="新細明體" charset="-120"/>
              </a:rPr>
              <a:t>Evaluation Research for Information Visualization</a:t>
            </a:r>
          </a:p>
          <a:p>
            <a:r>
              <a:rPr lang="en-US" altLang="zh-TW" sz="2800">
                <a:solidFill>
                  <a:schemeClr val="accent2"/>
                </a:solidFill>
                <a:ea typeface="新細明體" charset="-120"/>
              </a:rPr>
              <a:t>Summary and Future Directions</a:t>
            </a:r>
          </a:p>
        </p:txBody>
      </p:sp>
      <p:sp>
        <p:nvSpPr>
          <p:cNvPr id="4" name="Slide Number Placeholder 3"/>
          <p:cNvSpPr>
            <a:spLocks noGrp="1"/>
          </p:cNvSpPr>
          <p:nvPr>
            <p:ph type="sldNum" sz="quarter" idx="12"/>
          </p:nvPr>
        </p:nvSpPr>
        <p:spPr/>
        <p:txBody>
          <a:bodyPr/>
          <a:lstStyle/>
          <a:p>
            <a:fld id="{1384B038-3F18-4913-B659-A6905D86AF5B}" type="slidenum">
              <a:rPr lang="zh-CN" altLang="en-US"/>
              <a:pPr/>
              <a:t>54</a:t>
            </a:fld>
            <a:endParaRPr lang="en-US" altLang="zh-CN"/>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altLang="zh-TW"/>
              <a:t>Summary and Future Directions</a:t>
            </a:r>
          </a:p>
        </p:txBody>
      </p:sp>
      <p:sp>
        <p:nvSpPr>
          <p:cNvPr id="344067" name="Rectangle 3"/>
          <p:cNvSpPr>
            <a:spLocks noGrp="1" noChangeArrowheads="1"/>
          </p:cNvSpPr>
          <p:nvPr>
            <p:ph idx="1"/>
          </p:nvPr>
        </p:nvSpPr>
        <p:spPr>
          <a:xfrm>
            <a:off x="457200" y="1951037"/>
            <a:ext cx="8229600" cy="4525963"/>
          </a:xfrm>
        </p:spPr>
        <p:txBody>
          <a:bodyPr/>
          <a:lstStyle/>
          <a:p>
            <a:pPr>
              <a:lnSpc>
                <a:spcPct val="90000"/>
              </a:lnSpc>
            </a:pPr>
            <a:r>
              <a:rPr lang="en-US" altLang="zh-TW" sz="2400" dirty="0">
                <a:ea typeface="新細明體" charset="-120"/>
              </a:rPr>
              <a:t>This chapter reviewed information visualization research based on a framework of information representation, user0interafact interaction, and information analysis</a:t>
            </a:r>
          </a:p>
          <a:p>
            <a:pPr>
              <a:lnSpc>
                <a:spcPct val="90000"/>
              </a:lnSpc>
            </a:pPr>
            <a:endParaRPr lang="en-US" altLang="zh-TW" sz="2400" dirty="0">
              <a:ea typeface="新細明體" charset="-120"/>
            </a:endParaRPr>
          </a:p>
          <a:p>
            <a:pPr>
              <a:lnSpc>
                <a:spcPct val="90000"/>
              </a:lnSpc>
            </a:pPr>
            <a:r>
              <a:rPr lang="en-US" altLang="zh-TW" sz="2400" dirty="0">
                <a:ea typeface="新細明體" charset="-120"/>
              </a:rPr>
              <a:t>Although this chapter focuses on the visualization of textual information, many associated techniques can be applied to multimedia visualization. </a:t>
            </a:r>
          </a:p>
          <a:p>
            <a:pPr>
              <a:lnSpc>
                <a:spcPct val="90000"/>
              </a:lnSpc>
            </a:pPr>
            <a:endParaRPr lang="en-US" altLang="zh-TW" sz="2400" dirty="0">
              <a:ea typeface="新細明體" charset="-120"/>
            </a:endParaRPr>
          </a:p>
          <a:p>
            <a:pPr>
              <a:lnSpc>
                <a:spcPct val="90000"/>
              </a:lnSpc>
            </a:pPr>
            <a:r>
              <a:rPr lang="en-US" altLang="zh-TW" sz="2400" dirty="0">
                <a:ea typeface="新細明體" charset="-120"/>
              </a:rPr>
              <a:t>Information visualization can help people gain insights from large-scale collections of unstructured information</a:t>
            </a:r>
          </a:p>
        </p:txBody>
      </p:sp>
      <p:sp>
        <p:nvSpPr>
          <p:cNvPr id="4" name="Slide Number Placeholder 3"/>
          <p:cNvSpPr>
            <a:spLocks noGrp="1"/>
          </p:cNvSpPr>
          <p:nvPr>
            <p:ph type="sldNum" sz="quarter" idx="12"/>
          </p:nvPr>
        </p:nvSpPr>
        <p:spPr/>
        <p:txBody>
          <a:bodyPr/>
          <a:lstStyle/>
          <a:p>
            <a:fld id="{8B523B6D-0F0D-4FC3-8775-662E710CE59A}" type="slidenum">
              <a:rPr lang="zh-CN" altLang="en-US"/>
              <a:pPr/>
              <a:t>55</a:t>
            </a:fld>
            <a:endParaRPr lang="en-US" altLang="zh-CN"/>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TW"/>
              <a:t>Summary and Future Directions</a:t>
            </a:r>
          </a:p>
        </p:txBody>
      </p:sp>
      <p:sp>
        <p:nvSpPr>
          <p:cNvPr id="380931" name="Rectangle 3"/>
          <p:cNvSpPr>
            <a:spLocks noGrp="1" noChangeArrowheads="1"/>
          </p:cNvSpPr>
          <p:nvPr>
            <p:ph idx="1"/>
          </p:nvPr>
        </p:nvSpPr>
        <p:spPr>
          <a:xfrm>
            <a:off x="457200" y="1981200"/>
            <a:ext cx="8229600" cy="4648200"/>
          </a:xfrm>
        </p:spPr>
        <p:txBody>
          <a:bodyPr/>
          <a:lstStyle/>
          <a:p>
            <a:pPr>
              <a:lnSpc>
                <a:spcPct val="90000"/>
              </a:lnSpc>
            </a:pPr>
            <a:r>
              <a:rPr lang="en-US" altLang="zh-TW" sz="2000">
                <a:ea typeface="新細明體" charset="-120"/>
              </a:rPr>
              <a:t>Future Directions</a:t>
            </a:r>
          </a:p>
          <a:p>
            <a:pPr lvl="1">
              <a:lnSpc>
                <a:spcPct val="90000"/>
              </a:lnSpc>
            </a:pPr>
            <a:r>
              <a:rPr lang="en-US" altLang="zh-TW" sz="1800">
                <a:ea typeface="新細明體" charset="-120"/>
              </a:rPr>
              <a:t>Visual Data Mining</a:t>
            </a:r>
          </a:p>
          <a:p>
            <a:pPr lvl="2">
              <a:lnSpc>
                <a:spcPct val="90000"/>
              </a:lnSpc>
            </a:pPr>
            <a:r>
              <a:rPr lang="en-US" altLang="zh-TW" sz="1600">
                <a:ea typeface="新細明體" charset="-120"/>
              </a:rPr>
              <a:t>To identify patterns that a data mining algorithm might find difficult to locate</a:t>
            </a:r>
          </a:p>
          <a:p>
            <a:pPr lvl="2">
              <a:lnSpc>
                <a:spcPct val="90000"/>
              </a:lnSpc>
            </a:pPr>
            <a:r>
              <a:rPr lang="en-US" altLang="zh-TW" sz="1600">
                <a:ea typeface="新細明體" charset="-120"/>
              </a:rPr>
              <a:t>To support interaction between users and data</a:t>
            </a:r>
          </a:p>
          <a:p>
            <a:pPr lvl="2">
              <a:lnSpc>
                <a:spcPct val="90000"/>
              </a:lnSpc>
            </a:pPr>
            <a:r>
              <a:rPr lang="en-US" altLang="zh-TW" sz="1600">
                <a:ea typeface="新細明體" charset="-120"/>
              </a:rPr>
              <a:t>To support interaction with the analytical process and out put of a data mining system </a:t>
            </a:r>
          </a:p>
          <a:p>
            <a:pPr lvl="1">
              <a:lnSpc>
                <a:spcPct val="90000"/>
              </a:lnSpc>
            </a:pPr>
            <a:r>
              <a:rPr lang="en-US" altLang="zh-TW" sz="1800">
                <a:ea typeface="新細明體" charset="-120"/>
              </a:rPr>
              <a:t>Virtual Reality-Based Visualization</a:t>
            </a:r>
          </a:p>
          <a:p>
            <a:pPr lvl="2">
              <a:lnSpc>
                <a:spcPct val="90000"/>
              </a:lnSpc>
            </a:pPr>
            <a:r>
              <a:rPr lang="en-US" altLang="zh-TW" sz="1600">
                <a:ea typeface="新細明體" charset="-120"/>
              </a:rPr>
              <a:t>To take advantage of the entire range of human perceptions, including auditory and tactile sensations</a:t>
            </a:r>
          </a:p>
          <a:p>
            <a:pPr lvl="1">
              <a:lnSpc>
                <a:spcPct val="90000"/>
              </a:lnSpc>
            </a:pPr>
            <a:r>
              <a:rPr lang="en-US" altLang="zh-TW" sz="1800">
                <a:ea typeface="新細明體" charset="-120"/>
              </a:rPr>
              <a:t>Visualization for Knowledge Management</a:t>
            </a:r>
          </a:p>
          <a:p>
            <a:pPr lvl="2">
              <a:lnSpc>
                <a:spcPct val="90000"/>
              </a:lnSpc>
            </a:pPr>
            <a:r>
              <a:rPr lang="en-US" altLang="zh-TW" sz="1600">
                <a:ea typeface="新細明體" charset="-120"/>
              </a:rPr>
              <a:t>To facilitate knowledge sharing and knowledge creation</a:t>
            </a:r>
          </a:p>
          <a:p>
            <a:pPr lvl="2">
              <a:lnSpc>
                <a:spcPct val="90000"/>
              </a:lnSpc>
            </a:pPr>
            <a:r>
              <a:rPr lang="en-US" altLang="zh-TW" sz="1600">
                <a:ea typeface="新細明體" charset="-120"/>
              </a:rPr>
              <a:t>To accelerate internalization by presenting information in an appropriate format or structure or by helping users find, relate, and consolidate information and thus helping to form knowledge. (C. Chen &amp; Paul, 2001; Cohen, Maglio &amp; Barrett, 1998; Foner, 1997; Vivacqua,1999)</a:t>
            </a:r>
          </a:p>
          <a:p>
            <a:pPr lvl="2">
              <a:lnSpc>
                <a:spcPct val="90000"/>
              </a:lnSpc>
            </a:pPr>
            <a:r>
              <a:rPr lang="en-US" altLang="zh-TW" sz="1600">
                <a:ea typeface="新細明體" charset="-120"/>
              </a:rPr>
              <a:t>From “information visualization” to “knowledge visualization”</a:t>
            </a:r>
          </a:p>
        </p:txBody>
      </p:sp>
      <p:sp>
        <p:nvSpPr>
          <p:cNvPr id="4" name="Slide Number Placeholder 3"/>
          <p:cNvSpPr>
            <a:spLocks noGrp="1"/>
          </p:cNvSpPr>
          <p:nvPr>
            <p:ph type="sldNum" sz="quarter" idx="12"/>
          </p:nvPr>
        </p:nvSpPr>
        <p:spPr/>
        <p:txBody>
          <a:bodyPr/>
          <a:lstStyle/>
          <a:p>
            <a:fld id="{B5C2317B-8CCD-4BE8-830E-5738475A3827}" type="slidenum">
              <a:rPr lang="zh-CN" altLang="en-US"/>
              <a:pPr/>
              <a:t>56</a:t>
            </a:fld>
            <a:endParaRPr lang="en-US" altLang="zh-CN"/>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US" altLang="zh-TW"/>
              <a:t>Overview of Visualization</a:t>
            </a:r>
          </a:p>
        </p:txBody>
      </p:sp>
      <p:sp>
        <p:nvSpPr>
          <p:cNvPr id="329731" name="Rectangle 3"/>
          <p:cNvSpPr>
            <a:spLocks noGrp="1" noChangeArrowheads="1"/>
          </p:cNvSpPr>
          <p:nvPr>
            <p:ph idx="1"/>
          </p:nvPr>
        </p:nvSpPr>
        <p:spPr>
          <a:xfrm>
            <a:off x="457200" y="1981200"/>
            <a:ext cx="8229600" cy="4525963"/>
          </a:xfrm>
        </p:spPr>
        <p:txBody>
          <a:bodyPr/>
          <a:lstStyle/>
          <a:p>
            <a:pPr>
              <a:lnSpc>
                <a:spcPct val="90000"/>
              </a:lnSpc>
            </a:pPr>
            <a:r>
              <a:rPr lang="en-US" altLang="zh-TW" sz="2400" dirty="0">
                <a:ea typeface="新細明體" charset="-120"/>
              </a:rPr>
              <a:t>Although visualization is a relatively new research area, visualization has a long history</a:t>
            </a:r>
          </a:p>
          <a:p>
            <a:pPr lvl="1">
              <a:lnSpc>
                <a:spcPct val="90000"/>
              </a:lnSpc>
            </a:pPr>
            <a:r>
              <a:rPr lang="en-US" altLang="zh-TW" sz="2000" dirty="0">
                <a:ea typeface="新細明體" charset="-120"/>
              </a:rPr>
              <a:t>First known map: 12</a:t>
            </a:r>
            <a:r>
              <a:rPr lang="en-US" altLang="zh-TW" sz="2000" baseline="30000" dirty="0">
                <a:ea typeface="新細明體" charset="-120"/>
              </a:rPr>
              <a:t>th</a:t>
            </a:r>
            <a:r>
              <a:rPr lang="en-US" altLang="zh-TW" sz="2000" dirty="0">
                <a:ea typeface="新細明體" charset="-120"/>
              </a:rPr>
              <a:t> century (Tegarden,1999)</a:t>
            </a:r>
          </a:p>
          <a:p>
            <a:pPr lvl="1">
              <a:lnSpc>
                <a:spcPct val="90000"/>
              </a:lnSpc>
            </a:pPr>
            <a:r>
              <a:rPr lang="en-US" altLang="zh-TW" sz="2000" dirty="0">
                <a:ea typeface="新細明體" charset="-120"/>
              </a:rPr>
              <a:t>Multidimensional representations appeared in 19</a:t>
            </a:r>
            <a:r>
              <a:rPr lang="en-US" altLang="zh-TW" sz="2000" baseline="30000" dirty="0">
                <a:ea typeface="新細明體" charset="-120"/>
              </a:rPr>
              <a:t>th</a:t>
            </a:r>
            <a:r>
              <a:rPr lang="en-US" altLang="zh-TW" sz="2000" dirty="0">
                <a:ea typeface="新細明體" charset="-120"/>
              </a:rPr>
              <a:t> century (</a:t>
            </a:r>
            <a:r>
              <a:rPr lang="en-US" altLang="zh-TW" sz="2000" dirty="0" err="1">
                <a:ea typeface="新細明體" charset="-120"/>
              </a:rPr>
              <a:t>Tufte</a:t>
            </a:r>
            <a:r>
              <a:rPr lang="en-US" altLang="zh-TW" sz="2000" dirty="0">
                <a:ea typeface="新細明體" charset="-120"/>
              </a:rPr>
              <a:t>, 1983)</a:t>
            </a:r>
          </a:p>
          <a:p>
            <a:pPr lvl="1">
              <a:lnSpc>
                <a:spcPct val="90000"/>
              </a:lnSpc>
            </a:pPr>
            <a:endParaRPr lang="en-US" altLang="zh-TW" sz="2000" dirty="0">
              <a:ea typeface="新細明體" charset="-120"/>
            </a:endParaRPr>
          </a:p>
          <a:p>
            <a:pPr>
              <a:lnSpc>
                <a:spcPct val="90000"/>
              </a:lnSpc>
            </a:pPr>
            <a:r>
              <a:rPr lang="en-US" altLang="zh-TW" sz="2400" dirty="0">
                <a:ea typeface="新細明體" charset="-120"/>
              </a:rPr>
              <a:t>In scientific fields</a:t>
            </a:r>
          </a:p>
          <a:p>
            <a:pPr lvl="1">
              <a:lnSpc>
                <a:spcPct val="90000"/>
              </a:lnSpc>
            </a:pPr>
            <a:r>
              <a:rPr lang="en-US" altLang="zh-TW" sz="2000" dirty="0" err="1">
                <a:ea typeface="新細明體" charset="-120"/>
              </a:rPr>
              <a:t>Bertin</a:t>
            </a:r>
            <a:r>
              <a:rPr lang="en-US" altLang="zh-TW" sz="2000" dirty="0">
                <a:ea typeface="新細明體" charset="-120"/>
              </a:rPr>
              <a:t> (1967) identified basic elements of diagrams in 1967</a:t>
            </a:r>
          </a:p>
          <a:p>
            <a:pPr lvl="1">
              <a:lnSpc>
                <a:spcPct val="90000"/>
              </a:lnSpc>
            </a:pPr>
            <a:r>
              <a:rPr lang="en-US" altLang="zh-TW" sz="2000" dirty="0">
                <a:ea typeface="新細明體" charset="-120"/>
              </a:rPr>
              <a:t>Most early visualization research focused on statistical graphs (Card et al., 1999)</a:t>
            </a:r>
          </a:p>
          <a:p>
            <a:pPr lvl="1">
              <a:lnSpc>
                <a:spcPct val="90000"/>
              </a:lnSpc>
            </a:pPr>
            <a:r>
              <a:rPr lang="en-US" altLang="zh-TW" sz="2000" dirty="0">
                <a:ea typeface="新細明體" charset="-120"/>
              </a:rPr>
              <a:t>Data explosion in 1980s (Nielson, 1991)</a:t>
            </a:r>
          </a:p>
          <a:p>
            <a:pPr lvl="1">
              <a:lnSpc>
                <a:spcPct val="90000"/>
              </a:lnSpc>
            </a:pPr>
            <a:r>
              <a:rPr lang="en-US" altLang="zh-TW" sz="2000" dirty="0">
                <a:ea typeface="新細明體" charset="-120"/>
              </a:rPr>
              <a:t>NSF launched the “Scientific visualization” initiative in 1985</a:t>
            </a:r>
          </a:p>
          <a:p>
            <a:pPr lvl="1">
              <a:lnSpc>
                <a:spcPct val="90000"/>
              </a:lnSpc>
            </a:pPr>
            <a:r>
              <a:rPr lang="en-US" altLang="zh-TW" sz="2000" dirty="0">
                <a:ea typeface="新細明體" charset="-120"/>
              </a:rPr>
              <a:t>IEEE 1</a:t>
            </a:r>
            <a:r>
              <a:rPr lang="en-US" altLang="zh-TW" sz="2000" baseline="30000" dirty="0">
                <a:ea typeface="新細明體" charset="-120"/>
              </a:rPr>
              <a:t>st</a:t>
            </a:r>
            <a:r>
              <a:rPr lang="en-US" altLang="zh-TW" sz="2000" dirty="0">
                <a:ea typeface="新細明體" charset="-120"/>
              </a:rPr>
              <a:t> visualization conference in 1990</a:t>
            </a:r>
          </a:p>
        </p:txBody>
      </p:sp>
      <p:sp>
        <p:nvSpPr>
          <p:cNvPr id="4" name="Slide Number Placeholder 3"/>
          <p:cNvSpPr>
            <a:spLocks noGrp="1"/>
          </p:cNvSpPr>
          <p:nvPr>
            <p:ph type="sldNum" sz="quarter" idx="12"/>
          </p:nvPr>
        </p:nvSpPr>
        <p:spPr/>
        <p:txBody>
          <a:bodyPr/>
          <a:lstStyle/>
          <a:p>
            <a:fld id="{AAA3CAEE-78F9-4D53-920C-42A74057A29E}" type="slidenum">
              <a:rPr lang="zh-CN" altLang="en-US"/>
              <a:pPr/>
              <a:t>6</a:t>
            </a:fld>
            <a:endParaRPr lang="en-US" altLang="zh-CN"/>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ltLang="zh-TW"/>
              <a:t>Overview of Visualization</a:t>
            </a:r>
          </a:p>
        </p:txBody>
      </p:sp>
      <p:sp>
        <p:nvSpPr>
          <p:cNvPr id="369667" name="Rectangle 3"/>
          <p:cNvSpPr>
            <a:spLocks noGrp="1" noChangeArrowheads="1"/>
          </p:cNvSpPr>
          <p:nvPr>
            <p:ph idx="1"/>
          </p:nvPr>
        </p:nvSpPr>
        <p:spPr>
          <a:xfrm>
            <a:off x="457200" y="1981200"/>
            <a:ext cx="8229600" cy="4525963"/>
          </a:xfrm>
        </p:spPr>
        <p:txBody>
          <a:bodyPr>
            <a:normAutofit lnSpcReduction="10000"/>
          </a:bodyPr>
          <a:lstStyle/>
          <a:p>
            <a:pPr>
              <a:lnSpc>
                <a:spcPct val="90000"/>
              </a:lnSpc>
            </a:pPr>
            <a:r>
              <a:rPr lang="en-US" altLang="zh-TW" sz="2000" dirty="0">
                <a:ea typeface="新細明體" charset="-120"/>
              </a:rPr>
              <a:t>In nonscientific contexts</a:t>
            </a:r>
          </a:p>
          <a:p>
            <a:pPr lvl="1">
              <a:lnSpc>
                <a:spcPct val="90000"/>
              </a:lnSpc>
            </a:pPr>
            <a:r>
              <a:rPr lang="en-US" altLang="zh-TW" sz="1800" dirty="0">
                <a:ea typeface="新細明體" charset="-120"/>
              </a:rPr>
              <a:t>“information visualization” was first used in Robertson et al. (1989)</a:t>
            </a:r>
          </a:p>
          <a:p>
            <a:pPr lvl="1">
              <a:lnSpc>
                <a:spcPct val="90000"/>
              </a:lnSpc>
            </a:pPr>
            <a:r>
              <a:rPr lang="en-US" altLang="zh-TW" sz="1800" dirty="0">
                <a:ea typeface="新細明體" charset="-120"/>
              </a:rPr>
              <a:t>Early  information visualization systems emphasized </a:t>
            </a:r>
          </a:p>
          <a:p>
            <a:pPr lvl="2">
              <a:lnSpc>
                <a:spcPct val="90000"/>
              </a:lnSpc>
            </a:pPr>
            <a:r>
              <a:rPr lang="en-US" altLang="zh-TW" sz="1600" dirty="0">
                <a:ea typeface="新細明體" charset="-120"/>
              </a:rPr>
              <a:t>interactivity and animation (Robertson et al., 1993)</a:t>
            </a:r>
          </a:p>
          <a:p>
            <a:pPr lvl="2">
              <a:lnSpc>
                <a:spcPct val="90000"/>
              </a:lnSpc>
            </a:pPr>
            <a:r>
              <a:rPr lang="en-US" altLang="zh-TW" sz="1600" dirty="0">
                <a:ea typeface="新細明體" charset="-120"/>
              </a:rPr>
              <a:t>Interfaces to support dynamic queries (</a:t>
            </a:r>
            <a:r>
              <a:rPr lang="en-US" altLang="zh-TW" sz="1600" dirty="0" err="1">
                <a:ea typeface="新細明體" charset="-120"/>
              </a:rPr>
              <a:t>Shneiderman</a:t>
            </a:r>
            <a:r>
              <a:rPr lang="en-US" altLang="zh-TW" sz="1600" dirty="0">
                <a:ea typeface="新細明體" charset="-120"/>
              </a:rPr>
              <a:t>, 1994)</a:t>
            </a:r>
          </a:p>
          <a:p>
            <a:pPr lvl="2">
              <a:lnSpc>
                <a:spcPct val="90000"/>
              </a:lnSpc>
            </a:pPr>
            <a:r>
              <a:rPr lang="en-US" altLang="zh-TW" sz="1600" dirty="0">
                <a:ea typeface="新細明體" charset="-120"/>
              </a:rPr>
              <a:t>Layout algorithms (Lamping et al., 1995)</a:t>
            </a:r>
          </a:p>
          <a:p>
            <a:pPr lvl="1">
              <a:lnSpc>
                <a:spcPct val="90000"/>
              </a:lnSpc>
            </a:pPr>
            <a:r>
              <a:rPr lang="en-US" altLang="zh-TW" sz="1800" dirty="0">
                <a:ea typeface="新細明體" charset="-120"/>
              </a:rPr>
              <a:t>Later visualization systems emphasized</a:t>
            </a:r>
          </a:p>
          <a:p>
            <a:pPr lvl="2">
              <a:lnSpc>
                <a:spcPct val="90000"/>
              </a:lnSpc>
            </a:pPr>
            <a:r>
              <a:rPr lang="en-US" altLang="zh-TW" sz="1600" dirty="0">
                <a:ea typeface="新細明體" charset="-120"/>
              </a:rPr>
              <a:t>Subject hierarchy of the Internet (H. Chen et al., 1998)</a:t>
            </a:r>
          </a:p>
          <a:p>
            <a:pPr lvl="2">
              <a:lnSpc>
                <a:spcPct val="90000"/>
              </a:lnSpc>
            </a:pPr>
            <a:r>
              <a:rPr lang="en-US" altLang="zh-TW" sz="1600" dirty="0">
                <a:ea typeface="新細明體" charset="-120"/>
              </a:rPr>
              <a:t>Summarizing the contents of a document (Hearst, 1995)</a:t>
            </a:r>
          </a:p>
          <a:p>
            <a:pPr lvl="2">
              <a:lnSpc>
                <a:spcPct val="90000"/>
              </a:lnSpc>
            </a:pPr>
            <a:r>
              <a:rPr lang="en-US" altLang="zh-TW" sz="1600" dirty="0">
                <a:ea typeface="新細明體" charset="-120"/>
              </a:rPr>
              <a:t>Describing online behaviors (</a:t>
            </a:r>
            <a:r>
              <a:rPr lang="en-US" altLang="zh-TW" sz="1600" dirty="0" err="1">
                <a:ea typeface="新細明體" charset="-120"/>
              </a:rPr>
              <a:t>Donath</a:t>
            </a:r>
            <a:r>
              <a:rPr lang="en-US" altLang="zh-TW" sz="1600" dirty="0">
                <a:ea typeface="新細明體" charset="-120"/>
              </a:rPr>
              <a:t>, 2002; </a:t>
            </a:r>
            <a:r>
              <a:rPr lang="en-US" altLang="zh-TW" sz="1600" dirty="0" err="1">
                <a:ea typeface="新細明體" charset="-120"/>
              </a:rPr>
              <a:t>Zhun</a:t>
            </a:r>
            <a:r>
              <a:rPr lang="en-US" altLang="zh-TW" sz="1600" dirty="0">
                <a:ea typeface="新細明體" charset="-120"/>
              </a:rPr>
              <a:t> &amp; Chen, 2001)</a:t>
            </a:r>
          </a:p>
          <a:p>
            <a:pPr lvl="2">
              <a:lnSpc>
                <a:spcPct val="90000"/>
              </a:lnSpc>
            </a:pPr>
            <a:r>
              <a:rPr lang="en-US" altLang="zh-TW" sz="1600" dirty="0">
                <a:ea typeface="新細明體" charset="-120"/>
              </a:rPr>
              <a:t>Displaying website usage patterns (Erick, 2001)</a:t>
            </a:r>
          </a:p>
          <a:p>
            <a:pPr lvl="2">
              <a:lnSpc>
                <a:spcPct val="90000"/>
              </a:lnSpc>
            </a:pPr>
            <a:r>
              <a:rPr lang="en-US" altLang="zh-TW" sz="1600" dirty="0">
                <a:ea typeface="新細明體" charset="-120"/>
              </a:rPr>
              <a:t>Visualizing the structures of a knowledge domain (C. Chen &amp; Paul , 2001)</a:t>
            </a:r>
          </a:p>
          <a:p>
            <a:pPr>
              <a:lnSpc>
                <a:spcPct val="90000"/>
              </a:lnSpc>
            </a:pPr>
            <a:r>
              <a:rPr lang="en-US" altLang="zh-TW" sz="2000" dirty="0">
                <a:ea typeface="新細明體" charset="-120"/>
              </a:rPr>
              <a:t>Information also needs the support of information analysis algorithms (H. Chen et al., 1998)</a:t>
            </a:r>
          </a:p>
          <a:p>
            <a:pPr>
              <a:lnSpc>
                <a:spcPct val="90000"/>
              </a:lnSpc>
            </a:pPr>
            <a:r>
              <a:rPr lang="en-US" altLang="zh-TW" sz="2000" dirty="0">
                <a:ea typeface="新細明體" charset="-120"/>
              </a:rPr>
              <a:t>The lack of thorough, summative approaches to evaluating existing visualization systems has become increasingly apparent ( C. Chen &amp; </a:t>
            </a:r>
            <a:r>
              <a:rPr lang="en-US" altLang="zh-TW" sz="2000" dirty="0" err="1">
                <a:ea typeface="新細明體" charset="-120"/>
              </a:rPr>
              <a:t>Czerwinskim</a:t>
            </a:r>
            <a:r>
              <a:rPr lang="en-US" altLang="zh-TW" sz="2000" dirty="0">
                <a:ea typeface="新細明體" charset="-120"/>
              </a:rPr>
              <a:t>, 2000)</a:t>
            </a:r>
          </a:p>
        </p:txBody>
      </p:sp>
      <p:sp>
        <p:nvSpPr>
          <p:cNvPr id="4" name="Slide Number Placeholder 3"/>
          <p:cNvSpPr>
            <a:spLocks noGrp="1"/>
          </p:cNvSpPr>
          <p:nvPr>
            <p:ph type="sldNum" sz="quarter" idx="12"/>
          </p:nvPr>
        </p:nvSpPr>
        <p:spPr/>
        <p:txBody>
          <a:bodyPr/>
          <a:lstStyle/>
          <a:p>
            <a:fld id="{1E6AB0D2-32A5-4A77-809C-66266B7D7DFE}" type="slidenum">
              <a:rPr lang="zh-CN" altLang="en-US"/>
              <a:pPr/>
              <a:t>7</a:t>
            </a:fld>
            <a:endParaRPr lang="en-US" altLang="zh-CN"/>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altLang="zh-TW"/>
              <a:t>Overview of Visualization</a:t>
            </a:r>
          </a:p>
        </p:txBody>
      </p:sp>
      <p:sp>
        <p:nvSpPr>
          <p:cNvPr id="331779" name="Rectangle 3"/>
          <p:cNvSpPr>
            <a:spLocks noGrp="1" noChangeArrowheads="1"/>
          </p:cNvSpPr>
          <p:nvPr>
            <p:ph idx="1"/>
          </p:nvPr>
        </p:nvSpPr>
        <p:spPr>
          <a:xfrm>
            <a:off x="457200" y="2057400"/>
            <a:ext cx="8229600" cy="4525963"/>
          </a:xfrm>
        </p:spPr>
        <p:txBody>
          <a:bodyPr/>
          <a:lstStyle/>
          <a:p>
            <a:pPr>
              <a:lnSpc>
                <a:spcPct val="90000"/>
              </a:lnSpc>
            </a:pPr>
            <a:r>
              <a:rPr lang="en-US" altLang="zh-TW" sz="2400" dirty="0">
                <a:ea typeface="新細明體" charset="-120"/>
              </a:rPr>
              <a:t>A Theoretical Foundation for Visualization</a:t>
            </a:r>
          </a:p>
          <a:p>
            <a:pPr lvl="1">
              <a:lnSpc>
                <a:spcPct val="90000"/>
              </a:lnSpc>
            </a:pPr>
            <a:r>
              <a:rPr lang="en-US" altLang="zh-TW" sz="2000" dirty="0">
                <a:ea typeface="新細明體" charset="-120"/>
              </a:rPr>
              <a:t>Human eye can process many visual cues simultaneously (Ware, 2000)</a:t>
            </a:r>
          </a:p>
          <a:p>
            <a:pPr lvl="1">
              <a:lnSpc>
                <a:spcPct val="90000"/>
              </a:lnSpc>
            </a:pPr>
            <a:r>
              <a:rPr lang="en-US" altLang="zh-TW" sz="2000" dirty="0">
                <a:ea typeface="新細明體" charset="-120"/>
              </a:rPr>
              <a:t>People have a remarkable ability to recall pictorial images (Standing  et al., 1970)</a:t>
            </a:r>
          </a:p>
          <a:p>
            <a:pPr lvl="1">
              <a:lnSpc>
                <a:spcPct val="90000"/>
              </a:lnSpc>
            </a:pPr>
            <a:r>
              <a:rPr lang="en-US" altLang="zh-TW" sz="2000" dirty="0">
                <a:ea typeface="新細明體" charset="-120"/>
              </a:rPr>
              <a:t>Visual aids people to find patterns</a:t>
            </a:r>
          </a:p>
          <a:p>
            <a:pPr lvl="1">
              <a:lnSpc>
                <a:spcPct val="90000"/>
              </a:lnSpc>
            </a:pPr>
            <a:r>
              <a:rPr lang="en-US" altLang="zh-TW" sz="2000" dirty="0">
                <a:ea typeface="新細明體" charset="-120"/>
              </a:rPr>
              <a:t>But Patterns will be invisible if they are not presented in certain ways</a:t>
            </a:r>
          </a:p>
          <a:p>
            <a:pPr lvl="1">
              <a:lnSpc>
                <a:spcPct val="90000"/>
              </a:lnSpc>
            </a:pPr>
            <a:r>
              <a:rPr lang="en-US" altLang="zh-TW" sz="2000" dirty="0">
                <a:ea typeface="新細明體" charset="-120"/>
              </a:rPr>
              <a:t>Understanding visual perception can be helpful in the design of visualization system </a:t>
            </a:r>
          </a:p>
        </p:txBody>
      </p:sp>
      <p:sp>
        <p:nvSpPr>
          <p:cNvPr id="4" name="Slide Number Placeholder 3"/>
          <p:cNvSpPr>
            <a:spLocks noGrp="1"/>
          </p:cNvSpPr>
          <p:nvPr>
            <p:ph type="sldNum" sz="quarter" idx="12"/>
          </p:nvPr>
        </p:nvSpPr>
        <p:spPr/>
        <p:txBody>
          <a:bodyPr/>
          <a:lstStyle/>
          <a:p>
            <a:fld id="{C436BED2-76B5-418B-AAE3-935B10842AA6}" type="slidenum">
              <a:rPr lang="zh-CN" altLang="en-US"/>
              <a:pPr/>
              <a:t>8</a:t>
            </a:fld>
            <a:endParaRPr lang="en-US" altLang="zh-CN"/>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457200" y="152400"/>
            <a:ext cx="8229600" cy="1143000"/>
          </a:xfrm>
        </p:spPr>
        <p:txBody>
          <a:bodyPr>
            <a:normAutofit fontScale="90000"/>
          </a:bodyPr>
          <a:lstStyle/>
          <a:p>
            <a:r>
              <a:rPr lang="en-US" altLang="zh-TW" dirty="0"/>
              <a:t>A Theoretical Foundation for Visualization</a:t>
            </a:r>
          </a:p>
        </p:txBody>
      </p:sp>
      <p:sp>
        <p:nvSpPr>
          <p:cNvPr id="346115" name="Rectangle 3"/>
          <p:cNvSpPr>
            <a:spLocks noGrp="1" noChangeArrowheads="1"/>
          </p:cNvSpPr>
          <p:nvPr>
            <p:ph idx="1"/>
          </p:nvPr>
        </p:nvSpPr>
        <p:spPr>
          <a:xfrm>
            <a:off x="381000" y="2133600"/>
            <a:ext cx="8229600" cy="4525963"/>
          </a:xfrm>
        </p:spPr>
        <p:txBody>
          <a:bodyPr/>
          <a:lstStyle/>
          <a:p>
            <a:pPr>
              <a:lnSpc>
                <a:spcPct val="80000"/>
              </a:lnSpc>
            </a:pPr>
            <a:r>
              <a:rPr lang="en-US" altLang="zh-TW" sz="2000" dirty="0">
                <a:ea typeface="新細明體" charset="-120"/>
              </a:rPr>
              <a:t>Different parts of human memory can be enhanced by visualization in different ways (Ware, 2000)</a:t>
            </a:r>
          </a:p>
          <a:p>
            <a:pPr lvl="1">
              <a:lnSpc>
                <a:spcPct val="80000"/>
              </a:lnSpc>
            </a:pPr>
            <a:r>
              <a:rPr lang="en-US" altLang="zh-TW" sz="1800" b="1" dirty="0">
                <a:ea typeface="新細明體" charset="-120"/>
              </a:rPr>
              <a:t>Iconic memory</a:t>
            </a:r>
            <a:r>
              <a:rPr lang="en-US" altLang="zh-TW" sz="1800" dirty="0">
                <a:ea typeface="新細明體" charset="-120"/>
              </a:rPr>
              <a:t> is the memory buffer where pre-attentive processing operates</a:t>
            </a:r>
          </a:p>
          <a:p>
            <a:pPr lvl="2">
              <a:lnSpc>
                <a:spcPct val="80000"/>
              </a:lnSpc>
            </a:pPr>
            <a:r>
              <a:rPr lang="en-US" altLang="zh-TW" sz="1600" dirty="0">
                <a:ea typeface="新細明體" charset="-120"/>
              </a:rPr>
              <a:t>Certain visual patterns can be detected at this stage without having to go through the cognition process</a:t>
            </a:r>
          </a:p>
          <a:p>
            <a:pPr lvl="2">
              <a:lnSpc>
                <a:spcPct val="80000"/>
              </a:lnSpc>
            </a:pPr>
            <a:r>
              <a:rPr lang="en-US" altLang="zh-TW" sz="1600" dirty="0">
                <a:ea typeface="新細明體" charset="-120"/>
              </a:rPr>
              <a:t>Visual processing channel theory (Ware, 2000)</a:t>
            </a:r>
          </a:p>
          <a:p>
            <a:pPr lvl="2">
              <a:lnSpc>
                <a:spcPct val="80000"/>
              </a:lnSpc>
            </a:pPr>
            <a:r>
              <a:rPr lang="en-US" altLang="zh-TW" sz="1600" dirty="0">
                <a:ea typeface="新細明體" charset="-120"/>
              </a:rPr>
              <a:t>Design effective visualizations reply on understanding the perception of patterns</a:t>
            </a:r>
          </a:p>
          <a:p>
            <a:pPr lvl="1">
              <a:lnSpc>
                <a:spcPct val="80000"/>
              </a:lnSpc>
            </a:pPr>
            <a:r>
              <a:rPr lang="en-US" altLang="zh-TW" sz="1800" b="1" dirty="0">
                <a:ea typeface="新細明體" charset="-120"/>
              </a:rPr>
              <a:t>Working memory</a:t>
            </a:r>
            <a:r>
              <a:rPr lang="en-US" altLang="zh-TW" sz="1800" dirty="0">
                <a:ea typeface="新細明體" charset="-120"/>
              </a:rPr>
              <a:t> integrates information from iconic memory and long-term memory for problem solving</a:t>
            </a:r>
          </a:p>
          <a:p>
            <a:pPr lvl="2">
              <a:lnSpc>
                <a:spcPct val="80000"/>
              </a:lnSpc>
            </a:pPr>
            <a:r>
              <a:rPr lang="en-US" altLang="zh-TW" sz="1600" dirty="0">
                <a:ea typeface="新細明體" charset="-120"/>
              </a:rPr>
              <a:t>Patterns perceived by pre-attentive processing are mapped into patterns of the information space </a:t>
            </a:r>
          </a:p>
          <a:p>
            <a:pPr lvl="2">
              <a:lnSpc>
                <a:spcPct val="80000"/>
              </a:lnSpc>
            </a:pPr>
            <a:r>
              <a:rPr lang="en-US" altLang="zh-TW" sz="1600" dirty="0">
                <a:ea typeface="新細明體" charset="-120"/>
              </a:rPr>
              <a:t>Visualization can serve as an external memory, saving space in the working memory.</a:t>
            </a:r>
          </a:p>
          <a:p>
            <a:pPr lvl="1">
              <a:lnSpc>
                <a:spcPct val="80000"/>
              </a:lnSpc>
            </a:pPr>
            <a:r>
              <a:rPr lang="en-US" altLang="zh-TW" sz="1800" b="1" dirty="0">
                <a:ea typeface="新細明體" charset="-120"/>
              </a:rPr>
              <a:t>Long-term memory</a:t>
            </a:r>
            <a:r>
              <a:rPr lang="en-US" altLang="zh-TW" sz="1800" dirty="0">
                <a:ea typeface="新細明體" charset="-120"/>
              </a:rPr>
              <a:t> stores information in a network of linked concepts (Collins &amp; Loftus 1975, </a:t>
            </a:r>
            <a:r>
              <a:rPr lang="en-US" altLang="zh-TW" sz="1800" dirty="0" err="1">
                <a:ea typeface="新細明體" charset="-120"/>
              </a:rPr>
              <a:t>Yufik</a:t>
            </a:r>
            <a:r>
              <a:rPr lang="en-US" altLang="zh-TW" sz="1800" dirty="0">
                <a:ea typeface="新細明體" charset="-120"/>
              </a:rPr>
              <a:t> &amp; Sheridan 1996)</a:t>
            </a:r>
          </a:p>
          <a:p>
            <a:pPr lvl="2">
              <a:lnSpc>
                <a:spcPct val="80000"/>
              </a:lnSpc>
            </a:pPr>
            <a:r>
              <a:rPr lang="en-US" altLang="zh-TW" sz="1600" dirty="0">
                <a:ea typeface="新細明體" charset="-120"/>
              </a:rPr>
              <a:t>Using proximity to represent relationships among concepts in constructing a concept map has a long history</a:t>
            </a:r>
          </a:p>
          <a:p>
            <a:pPr lvl="2">
              <a:lnSpc>
                <a:spcPct val="80000"/>
              </a:lnSpc>
            </a:pPr>
            <a:r>
              <a:rPr lang="en-US" altLang="zh-TW" sz="1600" dirty="0">
                <a:ea typeface="新細明體" charset="-120"/>
              </a:rPr>
              <a:t>Visualization also use proximity to indicate semantic relationships among concepts</a:t>
            </a:r>
          </a:p>
        </p:txBody>
      </p:sp>
      <p:sp>
        <p:nvSpPr>
          <p:cNvPr id="4" name="Slide Number Placeholder 3"/>
          <p:cNvSpPr>
            <a:spLocks noGrp="1"/>
          </p:cNvSpPr>
          <p:nvPr>
            <p:ph type="sldNum" sz="quarter" idx="12"/>
          </p:nvPr>
        </p:nvSpPr>
        <p:spPr/>
        <p:txBody>
          <a:bodyPr/>
          <a:lstStyle/>
          <a:p>
            <a:fld id="{5C7C5BA8-F33A-4854-90A9-5F58846CA3C8}" type="slidenum">
              <a:rPr lang="zh-CN" altLang="en-US"/>
              <a:pPr/>
              <a:t>9</a:t>
            </a:fld>
            <a:endParaRPr lang="en-US" altLang="zh-CN"/>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3739</TotalTime>
  <Words>3256</Words>
  <Application>Microsoft PowerPoint</Application>
  <PresentationFormat>On-screen Show (4:3)</PresentationFormat>
  <Paragraphs>439</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Information Visualization</vt:lpstr>
      <vt:lpstr>Outline</vt:lpstr>
      <vt:lpstr>Introduction</vt:lpstr>
      <vt:lpstr>Introduction</vt:lpstr>
      <vt:lpstr>Outline</vt:lpstr>
      <vt:lpstr>Overview of Visualization</vt:lpstr>
      <vt:lpstr>Overview of Visualization</vt:lpstr>
      <vt:lpstr>Overview of Visualization</vt:lpstr>
      <vt:lpstr>A Theoretical Foundation for Visualization</vt:lpstr>
      <vt:lpstr>Outline</vt:lpstr>
      <vt:lpstr>Visualization Classification</vt:lpstr>
      <vt:lpstr>Visualization Classification</vt:lpstr>
      <vt:lpstr>Outline</vt:lpstr>
      <vt:lpstr>A Framework for Information Visualization</vt:lpstr>
      <vt:lpstr>Information Representation</vt:lpstr>
      <vt:lpstr>1-D</vt:lpstr>
      <vt:lpstr>1-D</vt:lpstr>
      <vt:lpstr>2-D</vt:lpstr>
      <vt:lpstr>3-D</vt:lpstr>
      <vt:lpstr>3-D</vt:lpstr>
      <vt:lpstr>3-D</vt:lpstr>
      <vt:lpstr>Multidimensional</vt:lpstr>
      <vt:lpstr>Multidimensional</vt:lpstr>
      <vt:lpstr>Multidimensional</vt:lpstr>
      <vt:lpstr>Tree</vt:lpstr>
      <vt:lpstr>Tree</vt:lpstr>
      <vt:lpstr>Tree</vt:lpstr>
      <vt:lpstr>Network</vt:lpstr>
      <vt:lpstr>Network</vt:lpstr>
      <vt:lpstr>Temporal</vt:lpstr>
      <vt:lpstr>Information Representation</vt:lpstr>
      <vt:lpstr>A Framework for Information Visualization</vt:lpstr>
      <vt:lpstr>A Framework for Information Visualization</vt:lpstr>
      <vt:lpstr>A Framework for Information Visualization</vt:lpstr>
      <vt:lpstr>A Framework for Information Visualization</vt:lpstr>
      <vt:lpstr>A Framework for Information Visualization</vt:lpstr>
      <vt:lpstr>Outline</vt:lpstr>
      <vt:lpstr>Emerging Information visualization Apps.</vt:lpstr>
      <vt:lpstr>Digital Library Visualization</vt:lpstr>
      <vt:lpstr>Browsing a Digital Library</vt:lpstr>
      <vt:lpstr>Browsing a Digital Library</vt:lpstr>
      <vt:lpstr>Digital Library Visualization</vt:lpstr>
      <vt:lpstr>Web Visualization</vt:lpstr>
      <vt:lpstr>Visualization of a single Website</vt:lpstr>
      <vt:lpstr>Web Visualization</vt:lpstr>
      <vt:lpstr>Web Visualization</vt:lpstr>
      <vt:lpstr>Tools for communication management </vt:lpstr>
      <vt:lpstr>Tool for community analysis</vt:lpstr>
      <vt:lpstr>Tool for community analysis</vt:lpstr>
      <vt:lpstr>Tool for community analysis</vt:lpstr>
      <vt:lpstr>Outline</vt:lpstr>
      <vt:lpstr>Evaluation Research of Information Visualization</vt:lpstr>
      <vt:lpstr>Evaluation Research of Information Visualization</vt:lpstr>
      <vt:lpstr>Outline</vt:lpstr>
      <vt:lpstr>Summary and Future Directions</vt:lpstr>
      <vt:lpstr>Summary and Future Directions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MEIT-17</dc:creator>
  <cp:lastModifiedBy>MEIT-17</cp:lastModifiedBy>
  <cp:revision>362</cp:revision>
  <dcterms:created xsi:type="dcterms:W3CDTF">1601-01-01T00:00:00Z</dcterms:created>
  <dcterms:modified xsi:type="dcterms:W3CDTF">2018-03-22T04:41:57Z</dcterms:modified>
</cp:coreProperties>
</file>