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</p:sldIdLst>
  <p:sldSz cx="9144000" cy="6858000" type="screen4x3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159899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0" y="5814336"/>
            <a:ext cx="9144000" cy="1043666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/>
              </a:gs>
            </a:gsLst>
            <a:lin ang="16200000"/>
          </a:gra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487084" y="3259592"/>
            <a:ext cx="7772401" cy="32146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400"/>
              </a:spcBef>
              <a:buSzTx/>
              <a:buFontTx/>
              <a:buNone/>
              <a:defRPr sz="1800">
                <a:solidFill>
                  <a:srgbClr val="808080"/>
                </a:solidFill>
              </a:defRPr>
            </a:lvl1pPr>
            <a:lvl2pPr marL="714375" indent="-257175">
              <a:spcBef>
                <a:spcPts val="400"/>
              </a:spcBef>
              <a:buFontTx/>
              <a:defRPr sz="1800">
                <a:solidFill>
                  <a:srgbClr val="808080"/>
                </a:solidFill>
              </a:defRPr>
            </a:lvl2pPr>
            <a:lvl3pPr marL="1143000" indent="-228600">
              <a:spcBef>
                <a:spcPts val="400"/>
              </a:spcBef>
              <a:buFontTx/>
              <a:defRPr sz="1800">
                <a:solidFill>
                  <a:srgbClr val="808080"/>
                </a:solidFill>
              </a:defRPr>
            </a:lvl3pPr>
            <a:lvl4pPr marL="1628775" indent="-257175">
              <a:spcBef>
                <a:spcPts val="400"/>
              </a:spcBef>
              <a:buFontTx/>
              <a:defRPr sz="1800">
                <a:solidFill>
                  <a:srgbClr val="808080"/>
                </a:solidFill>
              </a:defRPr>
            </a:lvl4pPr>
            <a:lvl5pPr marL="2085975" indent="-257175">
              <a:spcBef>
                <a:spcPts val="400"/>
              </a:spcBef>
              <a:buFontTx/>
              <a:defRPr sz="1800">
                <a:solidFill>
                  <a:srgbClr val="808080"/>
                </a:solidFill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Body Level Five</a:t>
            </a:r>
          </a:p>
        </p:txBody>
      </p:sp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487084" y="2693535"/>
            <a:ext cx="7772401" cy="56605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800" cap="all">
                <a:solidFill>
                  <a:srgbClr val="17375E"/>
                </a:solidFill>
              </a:rPr>
              <a:t>Title Text</a:t>
            </a:r>
          </a:p>
        </p:txBody>
      </p:sp>
      <p:sp>
        <p:nvSpPr>
          <p:cNvPr id="10" name="Shape 10"/>
          <p:cNvSpPr/>
          <p:nvPr/>
        </p:nvSpPr>
        <p:spPr>
          <a:xfrm>
            <a:off x="0" y="2195708"/>
            <a:ext cx="9144000" cy="1"/>
          </a:xfrm>
          <a:prstGeom prst="line">
            <a:avLst/>
          </a:prstGeom>
          <a:ln w="6350">
            <a:solidFill>
              <a:srgbClr val="595959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11" name="image2.pdf"/>
          <p:cNvPicPr/>
          <p:nvPr/>
        </p:nvPicPr>
        <p:blipFill>
          <a:blip r:embed="rId2">
            <a:extLst/>
          </a:blip>
          <a:srcRect b="24722"/>
          <a:stretch>
            <a:fillRect/>
          </a:stretch>
        </p:blipFill>
        <p:spPr>
          <a:xfrm>
            <a:off x="-142240" y="4371171"/>
            <a:ext cx="2392863" cy="24868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5304971" y="2010229"/>
            <a:ext cx="3294743" cy="4847772"/>
          </a:xfrm>
          <a:prstGeom prst="rect">
            <a:avLst/>
          </a:prstGeom>
        </p:spPr>
        <p:txBody>
          <a:bodyPr/>
          <a:lstStyle>
            <a:lvl1pPr>
              <a:spcBef>
                <a:spcPts val="400"/>
              </a:spcBef>
              <a:defRPr sz="2000">
                <a:solidFill>
                  <a:srgbClr val="808080"/>
                </a:solidFill>
              </a:defRPr>
            </a:lvl1pPr>
            <a:lvl2pPr marL="742950" indent="-285750">
              <a:spcBef>
                <a:spcPts val="400"/>
              </a:spcBef>
              <a:defRPr sz="2000">
                <a:solidFill>
                  <a:srgbClr val="808080"/>
                </a:solidFill>
              </a:defRPr>
            </a:lvl2pPr>
            <a:lvl3pPr marL="1168400" indent="-254000">
              <a:spcBef>
                <a:spcPts val="400"/>
              </a:spcBef>
              <a:defRPr sz="2000">
                <a:solidFill>
                  <a:srgbClr val="808080"/>
                </a:solidFill>
              </a:defRPr>
            </a:lvl3pPr>
            <a:lvl4pPr marL="1657350" indent="-285750">
              <a:spcBef>
                <a:spcPts val="400"/>
              </a:spcBef>
              <a:defRPr sz="2000">
                <a:solidFill>
                  <a:srgbClr val="808080"/>
                </a:solidFill>
              </a:defRPr>
            </a:lvl4pPr>
            <a:lvl5pPr marL="2114550" indent="-285750">
              <a:spcBef>
                <a:spcPts val="400"/>
              </a:spcBef>
              <a:defRPr sz="2000">
                <a:solidFill>
                  <a:srgbClr val="808080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0808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0808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0808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0808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08080"/>
                </a:solidFill>
              </a:rPr>
              <a:t>Body Level Five</a:t>
            </a:r>
          </a:p>
        </p:txBody>
      </p:sp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751840" y="847519"/>
            <a:ext cx="7772401" cy="1162711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17375E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5814336"/>
            <a:ext cx="9144000" cy="1043666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/>
              </a:gs>
            </a:gsLst>
            <a:lin ang="16200000"/>
          </a:gra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17827" y="5814336"/>
            <a:ext cx="1249086" cy="832724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51840" y="1904905"/>
            <a:ext cx="7052888" cy="477348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375E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375E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375E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375E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375E"/>
                </a:solidFill>
              </a:rPr>
              <a:t>Body Level Five</a:t>
            </a:r>
          </a:p>
        </p:txBody>
      </p:sp>
      <p:sp>
        <p:nvSpPr>
          <p:cNvPr id="16" name="Shape 16"/>
          <p:cNvSpPr/>
          <p:nvPr/>
        </p:nvSpPr>
        <p:spPr>
          <a:xfrm>
            <a:off x="0" y="1413576"/>
            <a:ext cx="9144000" cy="1"/>
          </a:xfrm>
          <a:prstGeom prst="line">
            <a:avLst/>
          </a:prstGeom>
          <a:ln w="12700">
            <a:solidFill>
              <a:srgbClr val="595959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751840" y="847519"/>
            <a:ext cx="7772401" cy="1057387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17375E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17375E"/>
                </a:solidFill>
              </a:rPr>
              <a:t>Title Text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375E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375E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375E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375E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375E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751840" y="847519"/>
            <a:ext cx="7772401" cy="752681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17375E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751840" y="847519"/>
            <a:ext cx="7772401" cy="1229804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17375E"/>
                </a:solidFill>
              </a:rP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6065520" y="2077322"/>
            <a:ext cx="2458721" cy="4780678"/>
          </a:xfrm>
          <a:prstGeom prst="rect">
            <a:avLst/>
          </a:prstGeom>
        </p:spPr>
        <p:txBody>
          <a:bodyPr/>
          <a:lstStyle>
            <a:lvl1pPr>
              <a:spcBef>
                <a:spcPts val="400"/>
              </a:spcBef>
              <a:defRPr sz="1800">
                <a:solidFill>
                  <a:srgbClr val="808080"/>
                </a:solidFill>
              </a:defRPr>
            </a:lvl1pPr>
            <a:lvl2pPr marL="778668" indent="-321468">
              <a:spcBef>
                <a:spcPts val="400"/>
              </a:spcBef>
              <a:defRPr sz="1800">
                <a:solidFill>
                  <a:srgbClr val="808080"/>
                </a:solidFill>
              </a:defRPr>
            </a:lvl2pPr>
            <a:lvl3pPr marL="1208314" indent="-293914">
              <a:spcBef>
                <a:spcPts val="400"/>
              </a:spcBef>
              <a:defRPr sz="1800">
                <a:solidFill>
                  <a:srgbClr val="808080"/>
                </a:solidFill>
              </a:defRPr>
            </a:lvl3pPr>
            <a:lvl4pPr>
              <a:spcBef>
                <a:spcPts val="400"/>
              </a:spcBef>
              <a:defRPr sz="1800">
                <a:solidFill>
                  <a:srgbClr val="808080"/>
                </a:solidFill>
              </a:defRPr>
            </a:lvl4pPr>
            <a:lvl5pPr>
              <a:spcBef>
                <a:spcPts val="400"/>
              </a:spcBef>
              <a:defRPr sz="1800">
                <a:solidFill>
                  <a:srgbClr val="808080"/>
                </a:solidFill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5814336"/>
            <a:ext cx="9144000" cy="1043666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/>
              </a:gs>
            </a:gsLst>
            <a:lin ang="16200000"/>
          </a:gra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8" name="image3.png" descr="Around the Sound.pdf"/>
          <p:cNvPicPr/>
          <p:nvPr/>
        </p:nvPicPr>
        <p:blipFill>
          <a:blip r:embed="rId2">
            <a:extLst/>
          </a:blip>
          <a:srcRect l="43781" r="10194" b="71437"/>
          <a:stretch>
            <a:fillRect/>
          </a:stretch>
        </p:blipFill>
        <p:spPr>
          <a:xfrm>
            <a:off x="0" y="351210"/>
            <a:ext cx="9144000" cy="4225638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732247" y="1641994"/>
            <a:ext cx="5881424" cy="710214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17375E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5814336"/>
            <a:ext cx="9144000" cy="1043666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/>
              </a:gs>
            </a:gsLst>
            <a:lin ang="16200000"/>
          </a:gra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732247" y="1641994"/>
            <a:ext cx="5881424" cy="710214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17375E"/>
                </a:solidFill>
              </a:rPr>
              <a:t>Title Text</a:t>
            </a:r>
          </a:p>
        </p:txBody>
      </p:sp>
      <p:pic>
        <p:nvPicPr>
          <p:cNvPr id="33" name="image4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484288"/>
            <a:ext cx="9144000" cy="1701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0" y="5814336"/>
            <a:ext cx="9144000" cy="1043666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/>
              </a:gs>
            </a:gsLst>
            <a:lin ang="16200000"/>
          </a:gra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732247" y="1641994"/>
            <a:ext cx="5881424" cy="710214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17375E"/>
                </a:solidFill>
              </a:rPr>
              <a:t>Title Text</a:t>
            </a:r>
          </a:p>
        </p:txBody>
      </p:sp>
      <p:pic>
        <p:nvPicPr>
          <p:cNvPr id="37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1440" y="2248890"/>
            <a:ext cx="9311641" cy="57388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0" y="5814336"/>
            <a:ext cx="9144000" cy="1043666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/>
              </a:gs>
            </a:gsLst>
            <a:lin ang="16200000"/>
          </a:gra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732247" y="1641994"/>
            <a:ext cx="5881424" cy="710214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17375E"/>
                </a:solidFill>
              </a:rPr>
              <a:t>Title Text</a:t>
            </a:r>
          </a:p>
        </p:txBody>
      </p:sp>
      <p:pic>
        <p:nvPicPr>
          <p:cNvPr id="41" name="image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57200" y="2423328"/>
            <a:ext cx="9682481" cy="1574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5814336"/>
            <a:ext cx="9144000" cy="1043666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/>
              </a:gs>
            </a:gsLst>
            <a:lin ang="16200000"/>
          </a:gra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751840" y="847518"/>
            <a:ext cx="7772401" cy="1127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17375E"/>
                </a:solid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751840" y="1974573"/>
            <a:ext cx="7191434" cy="4773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375E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375E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375E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375E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375E"/>
                </a:solidFill>
              </a:rPr>
              <a:t>Body Level Five</a:t>
            </a:r>
          </a:p>
        </p:txBody>
      </p:sp>
      <p:sp>
        <p:nvSpPr>
          <p:cNvPr id="5" name="Shape 5"/>
          <p:cNvSpPr/>
          <p:nvPr/>
        </p:nvSpPr>
        <p:spPr>
          <a:xfrm>
            <a:off x="0" y="1413576"/>
            <a:ext cx="9144000" cy="1"/>
          </a:xfrm>
          <a:prstGeom prst="line">
            <a:avLst/>
          </a:prstGeom>
          <a:ln w="12700">
            <a:solidFill>
              <a:srgbClr val="595959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defTabSz="457200">
        <a:defRPr sz="2400" cap="all">
          <a:solidFill>
            <a:srgbClr val="17375E"/>
          </a:solidFill>
          <a:latin typeface="Arial"/>
          <a:ea typeface="Arial"/>
          <a:cs typeface="Arial"/>
          <a:sym typeface="Arial"/>
        </a:defRPr>
      </a:lvl1pPr>
      <a:lvl2pPr defTabSz="457200">
        <a:defRPr sz="2400" cap="all">
          <a:solidFill>
            <a:srgbClr val="17375E"/>
          </a:solidFill>
          <a:latin typeface="Arial"/>
          <a:ea typeface="Arial"/>
          <a:cs typeface="Arial"/>
          <a:sym typeface="Arial"/>
        </a:defRPr>
      </a:lvl2pPr>
      <a:lvl3pPr defTabSz="457200">
        <a:defRPr sz="2400" cap="all">
          <a:solidFill>
            <a:srgbClr val="17375E"/>
          </a:solidFill>
          <a:latin typeface="Arial"/>
          <a:ea typeface="Arial"/>
          <a:cs typeface="Arial"/>
          <a:sym typeface="Arial"/>
        </a:defRPr>
      </a:lvl3pPr>
      <a:lvl4pPr defTabSz="457200">
        <a:defRPr sz="2400" cap="all">
          <a:solidFill>
            <a:srgbClr val="17375E"/>
          </a:solidFill>
          <a:latin typeface="Arial"/>
          <a:ea typeface="Arial"/>
          <a:cs typeface="Arial"/>
          <a:sym typeface="Arial"/>
        </a:defRPr>
      </a:lvl4pPr>
      <a:lvl5pPr defTabSz="457200">
        <a:defRPr sz="2400" cap="all">
          <a:solidFill>
            <a:srgbClr val="17375E"/>
          </a:solidFill>
          <a:latin typeface="Arial"/>
          <a:ea typeface="Arial"/>
          <a:cs typeface="Arial"/>
          <a:sym typeface="Arial"/>
        </a:defRPr>
      </a:lvl5pPr>
      <a:lvl6pPr defTabSz="457200">
        <a:defRPr sz="2400" cap="all">
          <a:solidFill>
            <a:srgbClr val="17375E"/>
          </a:solidFill>
          <a:latin typeface="Arial"/>
          <a:ea typeface="Arial"/>
          <a:cs typeface="Arial"/>
          <a:sym typeface="Arial"/>
        </a:defRPr>
      </a:lvl6pPr>
      <a:lvl7pPr defTabSz="457200">
        <a:defRPr sz="2400" cap="all">
          <a:solidFill>
            <a:srgbClr val="17375E"/>
          </a:solidFill>
          <a:latin typeface="Arial"/>
          <a:ea typeface="Arial"/>
          <a:cs typeface="Arial"/>
          <a:sym typeface="Arial"/>
        </a:defRPr>
      </a:lvl7pPr>
      <a:lvl8pPr defTabSz="457200">
        <a:defRPr sz="2400" cap="all">
          <a:solidFill>
            <a:srgbClr val="17375E"/>
          </a:solidFill>
          <a:latin typeface="Arial"/>
          <a:ea typeface="Arial"/>
          <a:cs typeface="Arial"/>
          <a:sym typeface="Arial"/>
        </a:defRPr>
      </a:lvl8pPr>
      <a:lvl9pPr defTabSz="457200">
        <a:defRPr sz="2400" cap="all">
          <a:solidFill>
            <a:srgbClr val="17375E"/>
          </a:solidFill>
          <a:latin typeface="Arial"/>
          <a:ea typeface="Arial"/>
          <a:cs typeface="Arial"/>
          <a:sym typeface="Arial"/>
        </a:defRPr>
      </a:lvl9pPr>
    </p:titleStyle>
    <p:bodyStyle>
      <a:lvl1pPr marL="342900" indent="-342900" defTabSz="457200">
        <a:spcBef>
          <a:spcPts val="500"/>
        </a:spcBef>
        <a:buSzPct val="100000"/>
        <a:buFont typeface="Arial"/>
        <a:buChar char="•"/>
        <a:defRPr sz="2400">
          <a:solidFill>
            <a:srgbClr val="17375E"/>
          </a:solidFill>
          <a:latin typeface="Arial"/>
          <a:ea typeface="Arial"/>
          <a:cs typeface="Arial"/>
          <a:sym typeface="Arial"/>
        </a:defRPr>
      </a:lvl1pPr>
      <a:lvl2pPr marL="800100" indent="-342900" defTabSz="457200">
        <a:spcBef>
          <a:spcPts val="500"/>
        </a:spcBef>
        <a:buSzPct val="100000"/>
        <a:buFont typeface="Arial"/>
        <a:buChar char="–"/>
        <a:defRPr sz="2400">
          <a:solidFill>
            <a:srgbClr val="17375E"/>
          </a:solidFill>
          <a:latin typeface="Arial"/>
          <a:ea typeface="Arial"/>
          <a:cs typeface="Arial"/>
          <a:sym typeface="Arial"/>
        </a:defRPr>
      </a:lvl2pPr>
      <a:lvl3pPr marL="1219200" indent="-304800" defTabSz="457200">
        <a:spcBef>
          <a:spcPts val="500"/>
        </a:spcBef>
        <a:buSzPct val="100000"/>
        <a:buFont typeface="Arial"/>
        <a:buChar char="•"/>
        <a:defRPr sz="2400">
          <a:solidFill>
            <a:srgbClr val="17375E"/>
          </a:solidFill>
          <a:latin typeface="Arial"/>
          <a:ea typeface="Arial"/>
          <a:cs typeface="Arial"/>
          <a:sym typeface="Arial"/>
        </a:defRPr>
      </a:lvl3pPr>
      <a:lvl4pPr marL="1714500" indent="-342900" defTabSz="457200">
        <a:spcBef>
          <a:spcPts val="500"/>
        </a:spcBef>
        <a:buSzPct val="100000"/>
        <a:buFont typeface="Arial"/>
        <a:buChar char="–"/>
        <a:defRPr sz="2400">
          <a:solidFill>
            <a:srgbClr val="17375E"/>
          </a:solidFill>
          <a:latin typeface="Arial"/>
          <a:ea typeface="Arial"/>
          <a:cs typeface="Arial"/>
          <a:sym typeface="Arial"/>
        </a:defRPr>
      </a:lvl4pPr>
      <a:lvl5pPr marL="2171700" indent="-342900" defTabSz="457200">
        <a:spcBef>
          <a:spcPts val="500"/>
        </a:spcBef>
        <a:buSzPct val="100000"/>
        <a:buFont typeface="Arial"/>
        <a:buChar char="»"/>
        <a:defRPr sz="2400">
          <a:solidFill>
            <a:srgbClr val="17375E"/>
          </a:solidFill>
          <a:latin typeface="Arial"/>
          <a:ea typeface="Arial"/>
          <a:cs typeface="Arial"/>
          <a:sym typeface="Arial"/>
        </a:defRPr>
      </a:lvl5pPr>
      <a:lvl6pPr marL="2560320" indent="-274320" defTabSz="457200">
        <a:spcBef>
          <a:spcPts val="500"/>
        </a:spcBef>
        <a:buSzPct val="100000"/>
        <a:buFont typeface="Arial"/>
        <a:buChar char="•"/>
        <a:defRPr sz="2400">
          <a:solidFill>
            <a:srgbClr val="17375E"/>
          </a:solidFill>
          <a:latin typeface="Arial"/>
          <a:ea typeface="Arial"/>
          <a:cs typeface="Arial"/>
          <a:sym typeface="Arial"/>
        </a:defRPr>
      </a:lvl6pPr>
      <a:lvl7pPr marL="3017520" indent="-274320" defTabSz="457200">
        <a:spcBef>
          <a:spcPts val="500"/>
        </a:spcBef>
        <a:buSzPct val="100000"/>
        <a:buFont typeface="Arial"/>
        <a:buChar char="•"/>
        <a:defRPr sz="2400">
          <a:solidFill>
            <a:srgbClr val="17375E"/>
          </a:solidFill>
          <a:latin typeface="Arial"/>
          <a:ea typeface="Arial"/>
          <a:cs typeface="Arial"/>
          <a:sym typeface="Arial"/>
        </a:defRPr>
      </a:lvl7pPr>
      <a:lvl8pPr marL="3474720" indent="-274320" defTabSz="457200">
        <a:spcBef>
          <a:spcPts val="500"/>
        </a:spcBef>
        <a:buSzPct val="100000"/>
        <a:buFont typeface="Arial"/>
        <a:buChar char="•"/>
        <a:defRPr sz="2400">
          <a:solidFill>
            <a:srgbClr val="17375E"/>
          </a:solidFill>
          <a:latin typeface="Arial"/>
          <a:ea typeface="Arial"/>
          <a:cs typeface="Arial"/>
          <a:sym typeface="Arial"/>
        </a:defRPr>
      </a:lvl8pPr>
      <a:lvl9pPr marL="3931920" indent="-274320" defTabSz="457200">
        <a:spcBef>
          <a:spcPts val="500"/>
        </a:spcBef>
        <a:buSzPct val="100000"/>
        <a:buFont typeface="Arial"/>
        <a:buChar char="•"/>
        <a:defRPr sz="2400">
          <a:solidFill>
            <a:srgbClr val="17375E"/>
          </a:solidFill>
          <a:latin typeface="Arial"/>
          <a:ea typeface="Arial"/>
          <a:cs typeface="Arial"/>
          <a:sym typeface="Arial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487084" y="3259592"/>
            <a:ext cx="7772401" cy="1500188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Introduction to Tableau</a:t>
            </a:r>
          </a:p>
          <a:p>
            <a:pPr lvl="0">
              <a:defRPr>
                <a:solidFill>
                  <a:srgbClr val="000000"/>
                </a:solidFill>
              </a:defRPr>
            </a:pPr>
            <a:endParaRPr>
              <a:solidFill>
                <a:srgbClr val="808080"/>
              </a:solidFill>
            </a:endParaRPr>
          </a:p>
        </p:txBody>
      </p:sp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800" cap="all">
                <a:solidFill>
                  <a:srgbClr val="17375E"/>
                </a:solidFill>
              </a:rPr>
              <a:t>data visualization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17375E"/>
                </a:solidFill>
              </a:rPr>
              <a:t>ACTUAL Customer requirements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spcBef>
                <a:spcPts val="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200" i="1">
                <a:latin typeface="Calibri"/>
                <a:ea typeface="Calibri"/>
                <a:cs typeface="Calibri"/>
                <a:sym typeface="Calibri"/>
              </a:rPr>
              <a:t>Our users are traditionally used to a lot of reporting services reports - is there an elegant way to connect Tableau with reporting services and automatically pass parameters and data between the two?</a:t>
            </a:r>
          </a:p>
          <a:p>
            <a:pPr marL="0" lvl="0" indent="0">
              <a:spcBef>
                <a:spcPts val="7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1200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200" i="1">
                <a:latin typeface="Calibri"/>
                <a:ea typeface="Calibri"/>
                <a:cs typeface="Calibri"/>
                <a:sym typeface="Calibri"/>
              </a:rPr>
              <a:t>Can I set up data driven alerts which trigger emails and/or other behavior?  Can we schedule email of a dashboard without a data driven event? </a:t>
            </a:r>
          </a:p>
          <a:p>
            <a:pPr marL="0" lvl="0" indent="0">
              <a:spcBef>
                <a:spcPts val="7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1200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200" i="1">
                <a:latin typeface="Calibri"/>
                <a:ea typeface="Calibri"/>
                <a:cs typeface="Calibri"/>
                <a:sym typeface="Calibri"/>
              </a:rPr>
              <a:t>Can I get a 3D bar chart or pie chart?</a:t>
            </a:r>
          </a:p>
          <a:p>
            <a:pPr marL="0" lvl="0" indent="0">
              <a:spcBef>
                <a:spcPts val="7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1200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200" i="1">
                <a:latin typeface="Calibri"/>
                <a:ea typeface="Calibri"/>
                <a:cs typeface="Calibri"/>
                <a:sym typeface="Calibri"/>
              </a:rPr>
              <a:t>It seems that I can apply gradient color on tables. Can I just apply it just on specific columns, instead of the whole table?</a:t>
            </a:r>
          </a:p>
          <a:p>
            <a:pPr marL="0" lvl="0" indent="0">
              <a:spcBef>
                <a:spcPts val="7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1200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200" i="1">
                <a:latin typeface="Calibri"/>
                <a:ea typeface="Calibri"/>
                <a:cs typeface="Calibri"/>
                <a:sym typeface="Calibri"/>
              </a:rPr>
              <a:t>Do you have an excel plugin to use PivotTables in Excel on your data?</a:t>
            </a:r>
          </a:p>
        </p:txBody>
      </p:sp>
      <p:graphicFrame>
        <p:nvGraphicFramePr>
          <p:cNvPr id="81" name="Table 81"/>
          <p:cNvGraphicFramePr/>
          <p:nvPr/>
        </p:nvGraphicFramePr>
        <p:xfrm>
          <a:off x="622300" y="5133477"/>
          <a:ext cx="7899399" cy="1905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043878"/>
                <a:gridCol w="5855521"/>
              </a:tblGrid>
              <a:tr h="1905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100"/>
                        <a:t>Report bursting</a:t>
                      </a:r>
                    </a:p>
                  </a:txBody>
                  <a:tcPr marL="9525" marR="9525" marT="9525" marB="9525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100"/>
                        <a:t>Ability to send the reports across to multiple Users.</a:t>
                      </a:r>
                    </a:p>
                  </a:txBody>
                  <a:tcPr marL="9525" marR="9525" marT="9525" marB="9525" horzOverflow="overflow">
                    <a:solidFill>
                      <a:srgbClr val="E8EC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Table 82"/>
          <p:cNvGraphicFramePr/>
          <p:nvPr/>
        </p:nvGraphicFramePr>
        <p:xfrm>
          <a:off x="622300" y="5315353"/>
          <a:ext cx="7899399" cy="5715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043878"/>
                <a:gridCol w="5855521"/>
              </a:tblGrid>
              <a:tr h="3810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100"/>
                        <a:t>Exports to Other Formats( PDF, Excel, PDF,CSV, etc)</a:t>
                      </a:r>
                    </a:p>
                  </a:txBody>
                  <a:tcPr marL="9525" marR="9525" marT="9525" marB="9525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100"/>
                        <a:t>Data view to be exported to various format for in-depth Analysis</a:t>
                      </a:r>
                    </a:p>
                  </a:txBody>
                  <a:tcPr marL="9525" marR="9525" marT="9525" marB="9525" horzOverflow="overflow">
                    <a:solidFill>
                      <a:srgbClr val="E8ECF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100"/>
                        <a:t>export interactive PivotTables</a:t>
                      </a:r>
                    </a:p>
                  </a:txBody>
                  <a:tcPr marL="9525" marR="9525" marT="9525" marB="9525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100"/>
                        <a:t>Ability to export interactive PivotTables to Excel </a:t>
                      </a:r>
                    </a:p>
                  </a:txBody>
                  <a:tcPr marL="9525" marR="9525" marT="9525" marB="9525" horzOverflow="overflow">
                    <a:solidFill>
                      <a:srgbClr val="E8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85" name="image1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52838" y="722780"/>
            <a:ext cx="10849676" cy="61029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17375E"/>
                </a:solidFill>
              </a:rPr>
              <a:t>what is tableau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375E"/>
                </a:solidFill>
              </a:rPr>
              <a:t>A Self-Service BI tool (SSBI) that can render your data in quick, easy to consume way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375E"/>
                </a:solidFill>
              </a:rPr>
              <a:t>It takes the guess work out of many of the report generation tasks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17375E"/>
                </a:solidFill>
              </a:rPr>
              <a:t>WHERE DOES tableau fit in?</a:t>
            </a:r>
          </a:p>
        </p:txBody>
      </p:sp>
      <p:grpSp>
        <p:nvGrpSpPr>
          <p:cNvPr id="93" name="Group 93"/>
          <p:cNvGrpSpPr/>
          <p:nvPr/>
        </p:nvGrpSpPr>
        <p:grpSpPr>
          <a:xfrm>
            <a:off x="7110438" y="3225211"/>
            <a:ext cx="1170920" cy="381001"/>
            <a:chOff x="0" y="39370"/>
            <a:chExt cx="1170919" cy="381000"/>
          </a:xfrm>
        </p:grpSpPr>
        <p:sp>
          <p:nvSpPr>
            <p:cNvPr id="91" name="Shape 91"/>
            <p:cNvSpPr/>
            <p:nvPr/>
          </p:nvSpPr>
          <p:spPr>
            <a:xfrm>
              <a:off x="0" y="39370"/>
              <a:ext cx="1170920" cy="381001"/>
            </a:xfrm>
            <a:prstGeom prst="rect">
              <a:avLst/>
            </a:prstGeom>
            <a:solidFill>
              <a:srgbClr val="FFC000"/>
            </a:solidFill>
            <a:ln w="25400" cap="flat">
              <a:solidFill>
                <a:srgbClr val="FFC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2400">
                  <a:solidFill>
                    <a:srgbClr val="1F447D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0" y="44450"/>
              <a:ext cx="117092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400">
                <a:defRPr>
                  <a:solidFill>
                    <a:srgbClr val="1F447D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1F447D"/>
                  </a:solidFill>
                </a:rPr>
                <a:t>Tableau</a:t>
              </a:r>
            </a:p>
          </p:txBody>
        </p:sp>
      </p:grpSp>
      <p:grpSp>
        <p:nvGrpSpPr>
          <p:cNvPr id="96" name="Group 96"/>
          <p:cNvGrpSpPr/>
          <p:nvPr/>
        </p:nvGrpSpPr>
        <p:grpSpPr>
          <a:xfrm>
            <a:off x="4694325" y="4381081"/>
            <a:ext cx="990350" cy="459741"/>
            <a:chOff x="0" y="0"/>
            <a:chExt cx="990349" cy="459740"/>
          </a:xfrm>
        </p:grpSpPr>
        <p:sp>
          <p:nvSpPr>
            <p:cNvPr id="94" name="Shape 94"/>
            <p:cNvSpPr/>
            <p:nvPr/>
          </p:nvSpPr>
          <p:spPr>
            <a:xfrm>
              <a:off x="0" y="39370"/>
              <a:ext cx="990350" cy="381001"/>
            </a:xfrm>
            <a:prstGeom prst="rect">
              <a:avLst/>
            </a:prstGeom>
            <a:solidFill>
              <a:srgbClr val="AAAAA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2400">
                  <a:solidFill>
                    <a:srgbClr val="1F447D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0" y="-1"/>
              <a:ext cx="990350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400">
                <a:defRPr sz="2400">
                  <a:solidFill>
                    <a:srgbClr val="1F447D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1F447D"/>
                  </a:solidFill>
                </a:rPr>
                <a:t>Excel</a:t>
              </a:r>
            </a:p>
          </p:txBody>
        </p:sp>
      </p:grpSp>
      <p:sp>
        <p:nvSpPr>
          <p:cNvPr id="97" name="Shape 97"/>
          <p:cNvSpPr/>
          <p:nvPr/>
        </p:nvSpPr>
        <p:spPr>
          <a:xfrm>
            <a:off x="2189215" y="4438451"/>
            <a:ext cx="650101" cy="381001"/>
          </a:xfrm>
          <a:prstGeom prst="rect">
            <a:avLst/>
          </a:prstGeom>
          <a:solidFill>
            <a:srgbClr val="AAAAA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400">
              <a:defRPr sz="2400">
                <a:solidFill>
                  <a:srgbClr val="E2E2E2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6563565" y="4420451"/>
            <a:ext cx="436202" cy="381001"/>
          </a:xfrm>
          <a:prstGeom prst="rect">
            <a:avLst/>
          </a:prstGeom>
          <a:solidFill>
            <a:srgbClr val="AAAAA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400">
              <a:defRPr sz="2400">
                <a:solidFill>
                  <a:srgbClr val="E2E2E2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7898962" y="4420451"/>
            <a:ext cx="385515" cy="381001"/>
          </a:xfrm>
          <a:prstGeom prst="rect">
            <a:avLst/>
          </a:prstGeom>
          <a:solidFill>
            <a:srgbClr val="AAAAA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400">
              <a:defRPr sz="2400">
                <a:solidFill>
                  <a:srgbClr val="E2E2E2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grpSp>
        <p:nvGrpSpPr>
          <p:cNvPr id="102" name="Group 102"/>
          <p:cNvGrpSpPr/>
          <p:nvPr/>
        </p:nvGrpSpPr>
        <p:grpSpPr>
          <a:xfrm>
            <a:off x="4446277" y="3865681"/>
            <a:ext cx="1222801" cy="459741"/>
            <a:chOff x="0" y="0"/>
            <a:chExt cx="1222799" cy="459740"/>
          </a:xfrm>
        </p:grpSpPr>
        <p:sp>
          <p:nvSpPr>
            <p:cNvPr id="100" name="Shape 100"/>
            <p:cNvSpPr/>
            <p:nvPr/>
          </p:nvSpPr>
          <p:spPr>
            <a:xfrm>
              <a:off x="0" y="39370"/>
              <a:ext cx="1222800" cy="381001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600">
                  <a:solidFill>
                    <a:srgbClr val="1F447D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0" y="-1"/>
              <a:ext cx="1222800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 defTabSz="914400"/>
              <a:r>
                <a:rPr sz="2400">
                  <a:solidFill>
                    <a:srgbClr val="1F447D"/>
                  </a:solidFill>
                  <a:latin typeface="Gill Sans MT"/>
                  <a:ea typeface="Gill Sans MT"/>
                  <a:cs typeface="Gill Sans MT"/>
                  <a:sym typeface="Gill Sans MT"/>
                </a:rPr>
                <a:t>R</a:t>
              </a:r>
              <a:r>
                <a:rPr sz="1600">
                  <a:solidFill>
                    <a:srgbClr val="1F447D"/>
                  </a:solidFill>
                  <a:latin typeface="Gill Sans MT"/>
                  <a:ea typeface="Gill Sans MT"/>
                  <a:cs typeface="Gill Sans MT"/>
                  <a:sym typeface="Gill Sans MT"/>
                </a:rPr>
                <a:t>/Rattle UI</a:t>
              </a:r>
            </a:p>
          </p:txBody>
        </p:sp>
      </p:grpSp>
      <p:grpSp>
        <p:nvGrpSpPr>
          <p:cNvPr id="105" name="Group 105"/>
          <p:cNvGrpSpPr/>
          <p:nvPr/>
        </p:nvGrpSpPr>
        <p:grpSpPr>
          <a:xfrm>
            <a:off x="5640035" y="5392078"/>
            <a:ext cx="1462116" cy="459741"/>
            <a:chOff x="0" y="0"/>
            <a:chExt cx="1462115" cy="459740"/>
          </a:xfrm>
        </p:grpSpPr>
        <p:sp>
          <p:nvSpPr>
            <p:cNvPr id="103" name="Shape 103"/>
            <p:cNvSpPr/>
            <p:nvPr/>
          </p:nvSpPr>
          <p:spPr>
            <a:xfrm>
              <a:off x="0" y="39370"/>
              <a:ext cx="1462116" cy="381001"/>
            </a:xfrm>
            <a:prstGeom prst="rect">
              <a:avLst/>
            </a:prstGeom>
            <a:solidFill>
              <a:srgbClr val="C7399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2400">
                  <a:solidFill>
                    <a:srgbClr val="E2E2E2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0" y="-1"/>
              <a:ext cx="1462116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400">
                <a:defRPr sz="2400">
                  <a:solidFill>
                    <a:srgbClr val="E2E2E2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E2E2E2"/>
                  </a:solidFill>
                </a:rPr>
                <a:t>Alteryx</a:t>
              </a:r>
            </a:p>
          </p:txBody>
        </p:sp>
      </p:grpSp>
      <p:sp>
        <p:nvSpPr>
          <p:cNvPr id="106" name="Shape 106"/>
          <p:cNvSpPr/>
          <p:nvPr/>
        </p:nvSpPr>
        <p:spPr>
          <a:xfrm>
            <a:off x="2963223" y="5410200"/>
            <a:ext cx="1156487" cy="381000"/>
          </a:xfrm>
          <a:prstGeom prst="rect">
            <a:avLst/>
          </a:prstGeom>
          <a:solidFill>
            <a:srgbClr val="C7399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400">
              <a:defRPr sz="2400">
                <a:solidFill>
                  <a:srgbClr val="717171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7935886" y="5410200"/>
            <a:ext cx="369914" cy="381000"/>
          </a:xfrm>
          <a:prstGeom prst="rect">
            <a:avLst/>
          </a:prstGeom>
          <a:solidFill>
            <a:srgbClr val="C7399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400">
              <a:defRPr sz="2400">
                <a:solidFill>
                  <a:srgbClr val="717171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1709062" y="5410200"/>
            <a:ext cx="1156487" cy="381000"/>
          </a:xfrm>
          <a:prstGeom prst="rect">
            <a:avLst/>
          </a:prstGeom>
          <a:solidFill>
            <a:srgbClr val="C7399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400">
              <a:defRPr sz="2400">
                <a:solidFill>
                  <a:srgbClr val="717171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222636" y="5301155"/>
            <a:ext cx="1069887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914400"/>
            <a:r>
              <a:rPr sz="1200" b="1">
                <a:solidFill>
                  <a:srgbClr val="1F4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rgbClr val="1F447D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defTabSz="914400"/>
            <a:r>
              <a:rPr sz="1200" b="1">
                <a:solidFill>
                  <a:srgbClr val="1F447D"/>
                </a:solidFill>
                <a:latin typeface="Arial"/>
                <a:ea typeface="Arial"/>
                <a:cs typeface="Arial"/>
                <a:sym typeface="Arial"/>
              </a:rPr>
              <a:t>trial available</a:t>
            </a:r>
          </a:p>
        </p:txBody>
      </p:sp>
      <p:sp>
        <p:nvSpPr>
          <p:cNvPr id="110" name="Shape 110"/>
          <p:cNvSpPr/>
          <p:nvPr/>
        </p:nvSpPr>
        <p:spPr>
          <a:xfrm>
            <a:off x="1709062" y="4927112"/>
            <a:ext cx="1142505" cy="381001"/>
          </a:xfrm>
          <a:prstGeom prst="rect">
            <a:avLst/>
          </a:prstGeom>
          <a:solidFill>
            <a:srgbClr val="F09FA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400">
              <a:defRPr sz="2400">
                <a:solidFill>
                  <a:srgbClr val="E2E2E2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4527174" y="4906264"/>
            <a:ext cx="1152536" cy="381001"/>
          </a:xfrm>
          <a:prstGeom prst="rect">
            <a:avLst/>
          </a:prstGeom>
          <a:solidFill>
            <a:srgbClr val="F09FA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400">
              <a:defRPr>
                <a:solidFill>
                  <a:srgbClr val="E2E2E2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6550555" y="4906264"/>
            <a:ext cx="444242" cy="381001"/>
          </a:xfrm>
          <a:prstGeom prst="rect">
            <a:avLst/>
          </a:prstGeom>
          <a:solidFill>
            <a:srgbClr val="F09FA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400">
              <a:defRPr sz="2400">
                <a:solidFill>
                  <a:srgbClr val="E2E2E2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8102351" y="4906264"/>
            <a:ext cx="175958" cy="381001"/>
          </a:xfrm>
          <a:prstGeom prst="rect">
            <a:avLst/>
          </a:prstGeom>
          <a:solidFill>
            <a:srgbClr val="F09FA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400">
              <a:defRPr sz="2400">
                <a:solidFill>
                  <a:srgbClr val="E2E2E2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3246079" y="4906264"/>
            <a:ext cx="1171351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defRPr>
                <a:solidFill>
                  <a:srgbClr val="1F447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F447D"/>
                </a:solidFill>
              </a:rPr>
              <a:t>Lavastorm</a:t>
            </a:r>
          </a:p>
        </p:txBody>
      </p:sp>
      <p:sp>
        <p:nvSpPr>
          <p:cNvPr id="115" name="Shape 115"/>
          <p:cNvSpPr/>
          <p:nvPr/>
        </p:nvSpPr>
        <p:spPr>
          <a:xfrm>
            <a:off x="222636" y="4931623"/>
            <a:ext cx="921506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defRPr sz="1200" b="1">
                <a:solidFill>
                  <a:srgbClr val="1F447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1F447D"/>
                </a:solidFill>
              </a:rPr>
              <a:t>Freemium+</a:t>
            </a:r>
          </a:p>
        </p:txBody>
      </p:sp>
      <p:sp>
        <p:nvSpPr>
          <p:cNvPr id="116" name="Shape 116"/>
          <p:cNvSpPr/>
          <p:nvPr/>
        </p:nvSpPr>
        <p:spPr>
          <a:xfrm>
            <a:off x="217726" y="4469184"/>
            <a:ext cx="578456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defRPr sz="1200" b="1">
                <a:solidFill>
                  <a:srgbClr val="1F447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1F447D"/>
                </a:solidFill>
              </a:rPr>
              <a:t>“Free”</a:t>
            </a:r>
          </a:p>
        </p:txBody>
      </p:sp>
      <p:sp>
        <p:nvSpPr>
          <p:cNvPr id="117" name="Shape 117"/>
          <p:cNvSpPr/>
          <p:nvPr/>
        </p:nvSpPr>
        <p:spPr>
          <a:xfrm>
            <a:off x="230627" y="3971738"/>
            <a:ext cx="1052622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defRPr sz="1200" b="1">
                <a:solidFill>
                  <a:srgbClr val="1F447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1F447D"/>
                </a:solidFill>
              </a:rPr>
              <a:t>Open Source</a:t>
            </a:r>
          </a:p>
        </p:txBody>
      </p:sp>
      <p:grpSp>
        <p:nvGrpSpPr>
          <p:cNvPr id="120" name="Group 120"/>
          <p:cNvGrpSpPr/>
          <p:nvPr/>
        </p:nvGrpSpPr>
        <p:grpSpPr>
          <a:xfrm>
            <a:off x="5673607" y="1772454"/>
            <a:ext cx="1577532" cy="1176621"/>
            <a:chOff x="0" y="0"/>
            <a:chExt cx="1577531" cy="1176620"/>
          </a:xfrm>
        </p:grpSpPr>
        <p:sp>
          <p:nvSpPr>
            <p:cNvPr id="118" name="Shape 118"/>
            <p:cNvSpPr/>
            <p:nvPr/>
          </p:nvSpPr>
          <p:spPr>
            <a:xfrm>
              <a:off x="0" y="0"/>
              <a:ext cx="1577532" cy="1176621"/>
            </a:xfrm>
            <a:prstGeom prst="chevron">
              <a:avLst>
                <a:gd name="adj" fmla="val 22344"/>
              </a:avLst>
            </a:prstGeom>
            <a:solidFill>
              <a:srgbClr val="8EAFE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200" b="1">
                  <a:solidFill>
                    <a:srgbClr val="E2E2E2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262903" y="98090"/>
              <a:ext cx="1051724" cy="980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 defTabSz="914400"/>
              <a:r>
                <a:rPr sz="1200" b="1">
                  <a:solidFill>
                    <a:srgbClr val="E2E2E2"/>
                  </a:solidFill>
                  <a:latin typeface="Gill Sans MT"/>
                  <a:ea typeface="Gill Sans MT"/>
                  <a:cs typeface="Gill Sans MT"/>
                  <a:sym typeface="Gill Sans MT"/>
                </a:rPr>
                <a:t>Star Schema</a:t>
              </a:r>
              <a:endParaRPr sz="2400">
                <a:solidFill>
                  <a:srgbClr val="E2E2E2"/>
                </a:solidFill>
                <a:latin typeface="Gill Sans MT"/>
                <a:ea typeface="Gill Sans MT"/>
                <a:cs typeface="Gill Sans MT"/>
                <a:sym typeface="Gill Sans MT"/>
              </a:endParaRPr>
            </a:p>
            <a:p>
              <a:pPr lvl="0" algn="ctr" defTabSz="914400"/>
              <a:r>
                <a:rPr sz="1200" b="1">
                  <a:solidFill>
                    <a:srgbClr val="E2E2E2"/>
                  </a:solidFill>
                  <a:latin typeface="Gill Sans MT"/>
                  <a:ea typeface="Gill Sans MT"/>
                  <a:cs typeface="Gill Sans MT"/>
                  <a:sym typeface="Gill Sans MT"/>
                </a:rPr>
                <a:t>Archive</a:t>
              </a:r>
              <a:endParaRPr sz="2400">
                <a:solidFill>
                  <a:srgbClr val="E2E2E2"/>
                </a:solidFill>
                <a:latin typeface="Gill Sans MT"/>
                <a:ea typeface="Gill Sans MT"/>
                <a:cs typeface="Gill Sans MT"/>
                <a:sym typeface="Gill Sans MT"/>
              </a:endParaRPr>
            </a:p>
            <a:p>
              <a:pPr lvl="0" algn="ctr" defTabSz="914400"/>
              <a:r>
                <a:rPr sz="1200" b="1">
                  <a:solidFill>
                    <a:srgbClr val="E2E2E2"/>
                  </a:solidFill>
                  <a:latin typeface="Gill Sans MT"/>
                  <a:ea typeface="Gill Sans MT"/>
                  <a:cs typeface="Gill Sans MT"/>
                  <a:sym typeface="Gill Sans MT"/>
                </a:rPr>
                <a:t>Time Slice</a:t>
              </a:r>
              <a:endParaRPr sz="2400">
                <a:solidFill>
                  <a:srgbClr val="E2E2E2"/>
                </a:solidFill>
                <a:latin typeface="Gill Sans MT"/>
                <a:ea typeface="Gill Sans MT"/>
                <a:cs typeface="Gill Sans MT"/>
                <a:sym typeface="Gill Sans MT"/>
              </a:endParaRPr>
            </a:p>
            <a:p>
              <a:pPr lvl="0" algn="ctr" defTabSz="914400"/>
              <a:r>
                <a:rPr sz="1200" b="1">
                  <a:solidFill>
                    <a:srgbClr val="E2E2E2"/>
                  </a:solidFill>
                  <a:latin typeface="Gill Sans MT"/>
                  <a:ea typeface="Gill Sans MT"/>
                  <a:cs typeface="Gill Sans MT"/>
                  <a:sym typeface="Gill Sans MT"/>
                </a:rPr>
                <a:t>What-If</a:t>
              </a:r>
              <a:endParaRPr sz="2400">
                <a:solidFill>
                  <a:srgbClr val="E2E2E2"/>
                </a:solidFill>
                <a:latin typeface="Gill Sans MT"/>
                <a:ea typeface="Gill Sans MT"/>
                <a:cs typeface="Gill Sans MT"/>
                <a:sym typeface="Gill Sans MT"/>
              </a:endParaRPr>
            </a:p>
            <a:p>
              <a:pPr lvl="0" algn="ctr" defTabSz="914400"/>
              <a:r>
                <a:rPr sz="1200" b="1">
                  <a:solidFill>
                    <a:srgbClr val="E2E2E2"/>
                  </a:solidFill>
                  <a:latin typeface="Gill Sans MT"/>
                  <a:ea typeface="Gill Sans MT"/>
                  <a:cs typeface="Gill Sans MT"/>
                  <a:sym typeface="Gill Sans MT"/>
                </a:rPr>
                <a:t>Real-Time</a:t>
              </a:r>
            </a:p>
          </p:txBody>
        </p:sp>
      </p:grpSp>
      <p:grpSp>
        <p:nvGrpSpPr>
          <p:cNvPr id="123" name="Group 123"/>
          <p:cNvGrpSpPr/>
          <p:nvPr/>
        </p:nvGrpSpPr>
        <p:grpSpPr>
          <a:xfrm>
            <a:off x="4345013" y="1781080"/>
            <a:ext cx="1477214" cy="1171603"/>
            <a:chOff x="0" y="0"/>
            <a:chExt cx="1477213" cy="1171602"/>
          </a:xfrm>
        </p:grpSpPr>
        <p:sp>
          <p:nvSpPr>
            <p:cNvPr id="121" name="Shape 121"/>
            <p:cNvSpPr/>
            <p:nvPr/>
          </p:nvSpPr>
          <p:spPr>
            <a:xfrm>
              <a:off x="0" y="0"/>
              <a:ext cx="1477214" cy="1171603"/>
            </a:xfrm>
            <a:prstGeom prst="chevron">
              <a:avLst>
                <a:gd name="adj" fmla="val 22344"/>
              </a:avLst>
            </a:prstGeom>
            <a:solidFill>
              <a:srgbClr val="8EAFE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2400">
                  <a:solidFill>
                    <a:srgbClr val="E2E2E2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261782" y="362281"/>
              <a:ext cx="953649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 defTabSz="914400"/>
              <a:r>
                <a:rPr sz="1200" b="1">
                  <a:solidFill>
                    <a:srgbClr val="E2E2E2"/>
                  </a:solidFill>
                  <a:latin typeface="Gill Sans MT"/>
                  <a:ea typeface="Gill Sans MT"/>
                  <a:cs typeface="Gill Sans MT"/>
                  <a:sym typeface="Gill Sans MT"/>
                </a:rPr>
                <a:t>Statistics</a:t>
              </a:r>
              <a:endParaRPr sz="2400">
                <a:solidFill>
                  <a:srgbClr val="E2E2E2"/>
                </a:solidFill>
                <a:latin typeface="Gill Sans MT"/>
                <a:ea typeface="Gill Sans MT"/>
                <a:cs typeface="Gill Sans MT"/>
                <a:sym typeface="Gill Sans MT"/>
              </a:endParaRPr>
            </a:p>
            <a:p>
              <a:pPr lvl="0" algn="ctr" defTabSz="914400"/>
              <a:r>
                <a:rPr sz="1200" b="1">
                  <a:solidFill>
                    <a:srgbClr val="E2E2E2"/>
                  </a:solidFill>
                  <a:latin typeface="Gill Sans MT"/>
                  <a:ea typeface="Gill Sans MT"/>
                  <a:cs typeface="Gill Sans MT"/>
                  <a:sym typeface="Gill Sans MT"/>
                </a:rPr>
                <a:t>Prediction</a:t>
              </a:r>
            </a:p>
          </p:txBody>
        </p:sp>
      </p:grpSp>
      <p:grpSp>
        <p:nvGrpSpPr>
          <p:cNvPr id="126" name="Group 126"/>
          <p:cNvGrpSpPr/>
          <p:nvPr/>
        </p:nvGrpSpPr>
        <p:grpSpPr>
          <a:xfrm>
            <a:off x="1522413" y="1783521"/>
            <a:ext cx="1539763" cy="1183452"/>
            <a:chOff x="0" y="0"/>
            <a:chExt cx="1539762" cy="1183451"/>
          </a:xfrm>
        </p:grpSpPr>
        <p:sp>
          <p:nvSpPr>
            <p:cNvPr id="124" name="Shape 124"/>
            <p:cNvSpPr/>
            <p:nvPr/>
          </p:nvSpPr>
          <p:spPr>
            <a:xfrm>
              <a:off x="0" y="0"/>
              <a:ext cx="1539763" cy="1183452"/>
            </a:xfrm>
            <a:prstGeom prst="chevron">
              <a:avLst>
                <a:gd name="adj" fmla="val 22344"/>
              </a:avLst>
            </a:prstGeom>
            <a:solidFill>
              <a:srgbClr val="8EAFE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2400">
                  <a:solidFill>
                    <a:srgbClr val="E2E2E2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264429" y="101505"/>
              <a:ext cx="1010904" cy="980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 defTabSz="914400"/>
              <a:r>
                <a:rPr sz="1200" b="1">
                  <a:solidFill>
                    <a:srgbClr val="E2E2E2"/>
                  </a:solidFill>
                  <a:latin typeface="Gill Sans MT"/>
                  <a:ea typeface="Gill Sans MT"/>
                  <a:cs typeface="Gill Sans MT"/>
                  <a:sym typeface="Gill Sans MT"/>
                </a:rPr>
                <a:t>Extract</a:t>
              </a:r>
              <a:endParaRPr sz="2400">
                <a:solidFill>
                  <a:srgbClr val="E2E2E2"/>
                </a:solidFill>
                <a:latin typeface="Gill Sans MT"/>
                <a:ea typeface="Gill Sans MT"/>
                <a:cs typeface="Gill Sans MT"/>
                <a:sym typeface="Gill Sans MT"/>
              </a:endParaRPr>
            </a:p>
            <a:p>
              <a:pPr lvl="0" algn="ctr" defTabSz="914400"/>
              <a:r>
                <a:rPr sz="1200" b="1">
                  <a:solidFill>
                    <a:srgbClr val="E2E2E2"/>
                  </a:solidFill>
                  <a:latin typeface="Gill Sans MT"/>
                  <a:ea typeface="Gill Sans MT"/>
                  <a:cs typeface="Gill Sans MT"/>
                  <a:sym typeface="Gill Sans MT"/>
                </a:rPr>
                <a:t>Federate</a:t>
              </a:r>
              <a:endParaRPr sz="2400">
                <a:solidFill>
                  <a:srgbClr val="E2E2E2"/>
                </a:solidFill>
                <a:latin typeface="Gill Sans MT"/>
                <a:ea typeface="Gill Sans MT"/>
                <a:cs typeface="Gill Sans MT"/>
                <a:sym typeface="Gill Sans MT"/>
              </a:endParaRPr>
            </a:p>
            <a:p>
              <a:pPr lvl="0" algn="ctr" defTabSz="914400"/>
              <a:r>
                <a:rPr sz="1200" b="1">
                  <a:solidFill>
                    <a:srgbClr val="E2E2E2"/>
                  </a:solidFill>
                  <a:latin typeface="Gill Sans MT"/>
                  <a:ea typeface="Gill Sans MT"/>
                  <a:cs typeface="Gill Sans MT"/>
                  <a:sym typeface="Gill Sans MT"/>
                </a:rPr>
                <a:t>Transform</a:t>
              </a:r>
              <a:endParaRPr sz="2400">
                <a:solidFill>
                  <a:srgbClr val="E2E2E2"/>
                </a:solidFill>
                <a:latin typeface="Gill Sans MT"/>
                <a:ea typeface="Gill Sans MT"/>
                <a:cs typeface="Gill Sans MT"/>
                <a:sym typeface="Gill Sans MT"/>
              </a:endParaRPr>
            </a:p>
            <a:p>
              <a:pPr lvl="0" algn="ctr" defTabSz="914400"/>
              <a:r>
                <a:rPr sz="1200" b="1">
                  <a:solidFill>
                    <a:srgbClr val="E2E2E2"/>
                  </a:solidFill>
                  <a:latin typeface="Gill Sans MT"/>
                  <a:ea typeface="Gill Sans MT"/>
                  <a:cs typeface="Gill Sans MT"/>
                  <a:sym typeface="Gill Sans MT"/>
                </a:rPr>
                <a:t>Cleanse</a:t>
              </a:r>
              <a:endParaRPr sz="2400">
                <a:solidFill>
                  <a:srgbClr val="E2E2E2"/>
                </a:solidFill>
                <a:latin typeface="Gill Sans MT"/>
                <a:ea typeface="Gill Sans MT"/>
                <a:cs typeface="Gill Sans MT"/>
                <a:sym typeface="Gill Sans MT"/>
              </a:endParaRPr>
            </a:p>
            <a:p>
              <a:pPr lvl="0" algn="ctr" defTabSz="914400"/>
              <a:r>
                <a:rPr sz="1200" b="1">
                  <a:solidFill>
                    <a:srgbClr val="E2E2E2"/>
                  </a:solidFill>
                  <a:latin typeface="Gill Sans MT"/>
                  <a:ea typeface="Gill Sans MT"/>
                  <a:cs typeface="Gill Sans MT"/>
                  <a:sym typeface="Gill Sans MT"/>
                </a:rPr>
                <a:t>Enrich</a:t>
              </a:r>
            </a:p>
          </p:txBody>
        </p:sp>
      </p:grpSp>
      <p:grpSp>
        <p:nvGrpSpPr>
          <p:cNvPr id="129" name="Group 129"/>
          <p:cNvGrpSpPr/>
          <p:nvPr/>
        </p:nvGrpSpPr>
        <p:grpSpPr>
          <a:xfrm>
            <a:off x="7110438" y="1771855"/>
            <a:ext cx="1341712" cy="1171604"/>
            <a:chOff x="0" y="0"/>
            <a:chExt cx="1341711" cy="1171602"/>
          </a:xfrm>
        </p:grpSpPr>
        <p:sp>
          <p:nvSpPr>
            <p:cNvPr id="127" name="Shape 127"/>
            <p:cNvSpPr/>
            <p:nvPr/>
          </p:nvSpPr>
          <p:spPr>
            <a:xfrm>
              <a:off x="0" y="0"/>
              <a:ext cx="1341712" cy="1171603"/>
            </a:xfrm>
            <a:prstGeom prst="chevron">
              <a:avLst>
                <a:gd name="adj" fmla="val 22344"/>
              </a:avLst>
            </a:pr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200" b="1">
                  <a:solidFill>
                    <a:srgbClr val="1F447D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61782" y="362281"/>
              <a:ext cx="818147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400">
                <a:defRPr sz="1200" b="1">
                  <a:solidFill>
                    <a:srgbClr val="1F447D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 b="1">
                  <a:solidFill>
                    <a:srgbClr val="1F447D"/>
                  </a:solidFill>
                </a:rPr>
                <a:t>Analyze Visually</a:t>
              </a:r>
            </a:p>
          </p:txBody>
        </p:sp>
      </p:grpSp>
      <p:sp>
        <p:nvSpPr>
          <p:cNvPr id="130" name="Shape 130"/>
          <p:cNvSpPr/>
          <p:nvPr/>
        </p:nvSpPr>
        <p:spPr>
          <a:xfrm>
            <a:off x="1461088" y="1495455"/>
            <a:ext cx="38364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defRPr sz="1200">
                <a:solidFill>
                  <a:srgbClr val="1F447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1F447D"/>
                </a:solidFill>
              </a:rPr>
              <a:t>ETL</a:t>
            </a:r>
          </a:p>
        </p:txBody>
      </p:sp>
      <p:sp>
        <p:nvSpPr>
          <p:cNvPr id="131" name="Shape 131"/>
          <p:cNvSpPr/>
          <p:nvPr/>
        </p:nvSpPr>
        <p:spPr>
          <a:xfrm>
            <a:off x="4218263" y="1493476"/>
            <a:ext cx="1425734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defRPr sz="1200">
                <a:solidFill>
                  <a:srgbClr val="1F447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1F447D"/>
                </a:solidFill>
              </a:rPr>
              <a:t>Advanced Analytics</a:t>
            </a:r>
          </a:p>
        </p:txBody>
      </p:sp>
      <p:sp>
        <p:nvSpPr>
          <p:cNvPr id="132" name="Shape 132"/>
          <p:cNvSpPr/>
          <p:nvPr/>
        </p:nvSpPr>
        <p:spPr>
          <a:xfrm>
            <a:off x="5621256" y="1495453"/>
            <a:ext cx="773198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defRPr sz="1200">
                <a:solidFill>
                  <a:srgbClr val="1F447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1F447D"/>
                </a:solidFill>
              </a:rPr>
              <a:t>Data Mart</a:t>
            </a:r>
          </a:p>
        </p:txBody>
      </p:sp>
      <p:sp>
        <p:nvSpPr>
          <p:cNvPr id="133" name="Shape 133"/>
          <p:cNvSpPr/>
          <p:nvPr/>
        </p:nvSpPr>
        <p:spPr>
          <a:xfrm>
            <a:off x="7155481" y="1493478"/>
            <a:ext cx="688664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defRPr sz="1200">
                <a:solidFill>
                  <a:srgbClr val="1F447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1F447D"/>
                </a:solidFill>
              </a:rPr>
              <a:t>Rapid BI</a:t>
            </a:r>
          </a:p>
        </p:txBody>
      </p:sp>
      <p:grpSp>
        <p:nvGrpSpPr>
          <p:cNvPr id="136" name="Group 136"/>
          <p:cNvGrpSpPr/>
          <p:nvPr/>
        </p:nvGrpSpPr>
        <p:grpSpPr>
          <a:xfrm>
            <a:off x="308343" y="1794590"/>
            <a:ext cx="1352480" cy="1171603"/>
            <a:chOff x="0" y="0"/>
            <a:chExt cx="1352478" cy="1171602"/>
          </a:xfrm>
        </p:grpSpPr>
        <p:sp>
          <p:nvSpPr>
            <p:cNvPr id="134" name="Shape 134"/>
            <p:cNvSpPr/>
            <p:nvPr/>
          </p:nvSpPr>
          <p:spPr>
            <a:xfrm>
              <a:off x="0" y="0"/>
              <a:ext cx="1352479" cy="1171603"/>
            </a:xfrm>
            <a:prstGeom prst="chevron">
              <a:avLst>
                <a:gd name="adj" fmla="val 22344"/>
              </a:avLst>
            </a:pr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2400">
                  <a:solidFill>
                    <a:srgbClr val="E2E2E2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261783" y="362281"/>
              <a:ext cx="828913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 defTabSz="914400"/>
              <a:r>
                <a:rPr sz="1200" b="1">
                  <a:solidFill>
                    <a:srgbClr val="1F447D"/>
                  </a:solidFill>
                  <a:latin typeface="Gill Sans MT"/>
                  <a:ea typeface="Gill Sans MT"/>
                  <a:cs typeface="Gill Sans MT"/>
                  <a:sym typeface="Gill Sans MT"/>
                </a:rPr>
                <a:t>Source</a:t>
              </a:r>
              <a:endParaRPr sz="2400">
                <a:solidFill>
                  <a:srgbClr val="E2E2E2"/>
                </a:solidFill>
                <a:latin typeface="Gill Sans MT"/>
                <a:ea typeface="Gill Sans MT"/>
                <a:cs typeface="Gill Sans MT"/>
                <a:sym typeface="Gill Sans MT"/>
              </a:endParaRPr>
            </a:p>
            <a:p>
              <a:pPr lvl="0" algn="ctr" defTabSz="914400"/>
              <a:r>
                <a:rPr sz="1200" b="1">
                  <a:solidFill>
                    <a:srgbClr val="1F447D"/>
                  </a:solidFill>
                  <a:latin typeface="Gill Sans MT"/>
                  <a:ea typeface="Gill Sans MT"/>
                  <a:cs typeface="Gill Sans MT"/>
                  <a:sym typeface="Gill Sans MT"/>
                </a:rPr>
                <a:t>Systems</a:t>
              </a:r>
            </a:p>
          </p:txBody>
        </p:sp>
      </p:grpSp>
      <p:grpSp>
        <p:nvGrpSpPr>
          <p:cNvPr id="139" name="Group 139"/>
          <p:cNvGrpSpPr/>
          <p:nvPr/>
        </p:nvGrpSpPr>
        <p:grpSpPr>
          <a:xfrm>
            <a:off x="2912947" y="1777856"/>
            <a:ext cx="1584625" cy="1183453"/>
            <a:chOff x="0" y="0"/>
            <a:chExt cx="1584624" cy="1183451"/>
          </a:xfrm>
        </p:grpSpPr>
        <p:sp>
          <p:nvSpPr>
            <p:cNvPr id="137" name="Shape 137"/>
            <p:cNvSpPr/>
            <p:nvPr/>
          </p:nvSpPr>
          <p:spPr>
            <a:xfrm>
              <a:off x="0" y="0"/>
              <a:ext cx="1584625" cy="1183452"/>
            </a:xfrm>
            <a:prstGeom prst="chevron">
              <a:avLst>
                <a:gd name="adj" fmla="val 22344"/>
              </a:avLst>
            </a:prstGeom>
            <a:solidFill>
              <a:srgbClr val="8EAFE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2400">
                  <a:solidFill>
                    <a:srgbClr val="E2E2E2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64429" y="279305"/>
              <a:ext cx="1055766" cy="62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 defTabSz="914400"/>
              <a:r>
                <a:rPr sz="1200" b="1">
                  <a:solidFill>
                    <a:srgbClr val="E2E2E2"/>
                  </a:solidFill>
                  <a:latin typeface="Gill Sans MT"/>
                  <a:ea typeface="Gill Sans MT"/>
                  <a:cs typeface="Gill Sans MT"/>
                  <a:sym typeface="Gill Sans MT"/>
                </a:rPr>
                <a:t>Spatial</a:t>
              </a:r>
              <a:endParaRPr sz="2400">
                <a:solidFill>
                  <a:srgbClr val="E2E2E2"/>
                </a:solidFill>
                <a:latin typeface="Gill Sans MT"/>
                <a:ea typeface="Gill Sans MT"/>
                <a:cs typeface="Gill Sans MT"/>
                <a:sym typeface="Gill Sans MT"/>
              </a:endParaRPr>
            </a:p>
            <a:p>
              <a:pPr lvl="0" algn="ctr" defTabSz="914400"/>
              <a:r>
                <a:rPr sz="1200" b="1">
                  <a:solidFill>
                    <a:srgbClr val="E2E2E2"/>
                  </a:solidFill>
                  <a:latin typeface="Gill Sans MT"/>
                  <a:ea typeface="Gill Sans MT"/>
                  <a:cs typeface="Gill Sans MT"/>
                  <a:sym typeface="Gill Sans MT"/>
                </a:rPr>
                <a:t>Enrichment &amp; Operations</a:t>
              </a:r>
            </a:p>
          </p:txBody>
        </p:sp>
      </p:grpSp>
      <p:sp>
        <p:nvSpPr>
          <p:cNvPr id="140" name="Shape 140"/>
          <p:cNvSpPr/>
          <p:nvPr/>
        </p:nvSpPr>
        <p:spPr>
          <a:xfrm>
            <a:off x="2873801" y="1495455"/>
            <a:ext cx="570122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defRPr sz="1200">
                <a:solidFill>
                  <a:srgbClr val="1F447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1F447D"/>
                </a:solidFill>
              </a:rPr>
              <a:t>Spatial</a:t>
            </a:r>
          </a:p>
        </p:txBody>
      </p:sp>
      <p:sp>
        <p:nvSpPr>
          <p:cNvPr id="141" name="Shape 141"/>
          <p:cNvSpPr/>
          <p:nvPr/>
        </p:nvSpPr>
        <p:spPr>
          <a:xfrm>
            <a:off x="152400" y="5856308"/>
            <a:ext cx="9097303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defRPr sz="1200">
                <a:solidFill>
                  <a:srgbClr val="71717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717171"/>
                </a:solidFill>
              </a:rPr>
              <a:t>* This list is an incomplete list.  There are many solutions in the marketplace. Warehousing is an activity achieved along the way after ETL. This is merely representational.</a:t>
            </a:r>
          </a:p>
        </p:txBody>
      </p:sp>
      <p:sp>
        <p:nvSpPr>
          <p:cNvPr id="142" name="Shape 142"/>
          <p:cNvSpPr/>
          <p:nvPr/>
        </p:nvSpPr>
        <p:spPr>
          <a:xfrm>
            <a:off x="4648544" y="3227020"/>
            <a:ext cx="818266" cy="381001"/>
          </a:xfrm>
          <a:prstGeom prst="rect">
            <a:avLst/>
          </a:prstGeom>
          <a:gradFill>
            <a:gsLst>
              <a:gs pos="0">
                <a:srgbClr val="FFD89C"/>
              </a:gs>
              <a:gs pos="50000">
                <a:srgbClr val="FFE6C3"/>
              </a:gs>
              <a:gs pos="100000">
                <a:srgbClr val="FFF2E2"/>
              </a:gs>
            </a:gsLst>
            <a:lin ang="2700000"/>
          </a:gradFill>
          <a:ln w="25400">
            <a:solidFill>
              <a:srgbClr val="FFC000"/>
            </a:solidFill>
          </a:ln>
        </p:spPr>
        <p:txBody>
          <a:bodyPr lIns="0" tIns="0" rIns="0" bIns="0" anchor="ctr"/>
          <a:lstStyle/>
          <a:p>
            <a:pPr lvl="0" algn="ctr" defTabSz="914400">
              <a:defRPr sz="2400">
                <a:solidFill>
                  <a:srgbClr val="E2E2E2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3477043" y="3225212"/>
            <a:ext cx="747798" cy="381001"/>
          </a:xfrm>
          <a:prstGeom prst="rect">
            <a:avLst/>
          </a:prstGeom>
          <a:gradFill>
            <a:gsLst>
              <a:gs pos="0">
                <a:srgbClr val="FFD89C"/>
              </a:gs>
              <a:gs pos="50000">
                <a:srgbClr val="FFE6C3"/>
              </a:gs>
              <a:gs pos="100000">
                <a:srgbClr val="FFF2E2"/>
              </a:gs>
            </a:gsLst>
            <a:lin ang="2700000"/>
          </a:gradFill>
          <a:ln w="25400">
            <a:solidFill>
              <a:srgbClr val="FFC000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914400">
              <a:defRPr sz="1500">
                <a:solidFill>
                  <a:srgbClr val="1F447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1F447D"/>
                </a:solidFill>
              </a:rPr>
              <a:t>ArcGIS</a:t>
            </a:r>
          </a:p>
        </p:txBody>
      </p:sp>
      <p:sp>
        <p:nvSpPr>
          <p:cNvPr id="144" name="Shape 144"/>
          <p:cNvSpPr/>
          <p:nvPr/>
        </p:nvSpPr>
        <p:spPr>
          <a:xfrm>
            <a:off x="5739031" y="3227020"/>
            <a:ext cx="1111886" cy="381001"/>
          </a:xfrm>
          <a:prstGeom prst="rect">
            <a:avLst/>
          </a:prstGeom>
          <a:gradFill>
            <a:gsLst>
              <a:gs pos="0">
                <a:srgbClr val="FFD89C"/>
              </a:gs>
              <a:gs pos="50000">
                <a:srgbClr val="FFE6C3"/>
              </a:gs>
              <a:gs pos="100000">
                <a:srgbClr val="FFF2E2"/>
              </a:gs>
            </a:gsLst>
            <a:lin ang="2700000"/>
          </a:gradFill>
          <a:ln w="25400">
            <a:solidFill>
              <a:srgbClr val="FFC000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914400">
              <a:defRPr sz="1600">
                <a:solidFill>
                  <a:srgbClr val="1F447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1F447D"/>
                </a:solidFill>
              </a:rPr>
              <a:t>Composite</a:t>
            </a:r>
          </a:p>
        </p:txBody>
      </p:sp>
      <p:sp>
        <p:nvSpPr>
          <p:cNvPr id="145" name="Shape 145"/>
          <p:cNvSpPr/>
          <p:nvPr/>
        </p:nvSpPr>
        <p:spPr>
          <a:xfrm>
            <a:off x="4709374" y="3246434"/>
            <a:ext cx="508900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914400">
              <a:defRPr sz="1600">
                <a:solidFill>
                  <a:srgbClr val="1F447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1F447D"/>
                </a:solidFill>
              </a:rPr>
              <a:t>SAS</a:t>
            </a:r>
          </a:p>
        </p:txBody>
      </p:sp>
      <p:sp>
        <p:nvSpPr>
          <p:cNvPr id="146" name="Shape 146"/>
          <p:cNvSpPr/>
          <p:nvPr/>
        </p:nvSpPr>
        <p:spPr>
          <a:xfrm>
            <a:off x="312828" y="1495455"/>
            <a:ext cx="832729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defRPr sz="1200">
                <a:solidFill>
                  <a:srgbClr val="1F447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1F447D"/>
                </a:solidFill>
              </a:rPr>
              <a:t>Databases</a:t>
            </a:r>
          </a:p>
        </p:txBody>
      </p:sp>
      <p:sp>
        <p:nvSpPr>
          <p:cNvPr id="147" name="Shape 147"/>
          <p:cNvSpPr/>
          <p:nvPr/>
        </p:nvSpPr>
        <p:spPr>
          <a:xfrm>
            <a:off x="326706" y="3225212"/>
            <a:ext cx="1117105" cy="381001"/>
          </a:xfrm>
          <a:prstGeom prst="rect">
            <a:avLst/>
          </a:prstGeom>
          <a:gradFill>
            <a:gsLst>
              <a:gs pos="0">
                <a:srgbClr val="FFD89C"/>
              </a:gs>
              <a:gs pos="50000">
                <a:srgbClr val="FFE6C3"/>
              </a:gs>
              <a:gs pos="100000">
                <a:srgbClr val="FFF2E2"/>
              </a:gs>
            </a:gsLst>
            <a:lin ang="2700000"/>
          </a:gradFill>
          <a:ln w="25400">
            <a:solidFill>
              <a:srgbClr val="FFC000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defTabSz="914400"/>
            <a:r>
              <a:rPr sz="1700">
                <a:solidFill>
                  <a:srgbClr val="1F447D"/>
                </a:solidFill>
                <a:latin typeface="Arial"/>
                <a:ea typeface="Arial"/>
                <a:cs typeface="Arial"/>
                <a:sym typeface="Arial"/>
              </a:rPr>
              <a:t>Oracle </a:t>
            </a:r>
          </a:p>
          <a:p>
            <a:pPr lvl="0" defTabSz="914400"/>
            <a:r>
              <a:rPr sz="1700">
                <a:solidFill>
                  <a:srgbClr val="1F447D"/>
                </a:solidFill>
                <a:latin typeface="Arial"/>
                <a:ea typeface="Arial"/>
                <a:cs typeface="Arial"/>
                <a:sym typeface="Arial"/>
              </a:rPr>
              <a:t>SQL Server</a:t>
            </a:r>
          </a:p>
        </p:txBody>
      </p:sp>
      <p:sp>
        <p:nvSpPr>
          <p:cNvPr id="148" name="Shape 148"/>
          <p:cNvSpPr/>
          <p:nvPr/>
        </p:nvSpPr>
        <p:spPr>
          <a:xfrm>
            <a:off x="1655179" y="3218681"/>
            <a:ext cx="1117105" cy="381001"/>
          </a:xfrm>
          <a:prstGeom prst="rect">
            <a:avLst/>
          </a:prstGeom>
          <a:gradFill>
            <a:gsLst>
              <a:gs pos="0">
                <a:srgbClr val="FFD89C"/>
              </a:gs>
              <a:gs pos="50000">
                <a:srgbClr val="FFE6C3"/>
              </a:gs>
              <a:gs pos="100000">
                <a:srgbClr val="FFF2E2"/>
              </a:gs>
            </a:gsLst>
            <a:lin ang="2700000"/>
          </a:gradFill>
          <a:ln w="25400">
            <a:solidFill>
              <a:srgbClr val="FFC000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914400">
              <a:defRPr sz="1600">
                <a:solidFill>
                  <a:srgbClr val="1F447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1F447D"/>
                </a:solidFill>
              </a:rPr>
              <a:t>Talend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1" animBg="1" advAuto="0"/>
      <p:bldP spid="116" grpId="3" animBg="1" advAuto="0"/>
      <p:bldP spid="117" grpId="2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17375E"/>
                </a:solidFill>
              </a:rPr>
              <a:t>why tableau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55048" lvl="0" indent="-455048" defTabSz="429768">
              <a:defRPr sz="1800">
                <a:solidFill>
                  <a:srgbClr val="000000"/>
                </a:solidFill>
              </a:defRPr>
            </a:pPr>
            <a:r>
              <a:rPr sz="2256">
                <a:solidFill>
                  <a:srgbClr val="171717"/>
                </a:solidFill>
                <a:latin typeface="Gill Sans MT"/>
                <a:ea typeface="Gill Sans MT"/>
                <a:cs typeface="Gill Sans MT"/>
                <a:sym typeface="Gill Sans MT"/>
              </a:rPr>
              <a:t>Best of breed, industry leading and FUN data visualization.</a:t>
            </a:r>
          </a:p>
          <a:p>
            <a:pPr marL="455048" lvl="0" indent="-455048" defTabSz="429768">
              <a:defRPr sz="1800">
                <a:solidFill>
                  <a:srgbClr val="000000"/>
                </a:solidFill>
              </a:defRPr>
            </a:pPr>
            <a:r>
              <a:rPr sz="2256">
                <a:solidFill>
                  <a:srgbClr val="171717"/>
                </a:solidFill>
                <a:latin typeface="Gill Sans MT"/>
                <a:ea typeface="Gill Sans MT"/>
                <a:cs typeface="Gill Sans MT"/>
                <a:sym typeface="Gill Sans MT"/>
              </a:rPr>
              <a:t>Unleashing business intelligence for the subject matter expert</a:t>
            </a:r>
          </a:p>
          <a:p>
            <a:pPr marL="455048" lvl="0" indent="-455048" defTabSz="429768">
              <a:defRPr sz="1800">
                <a:solidFill>
                  <a:srgbClr val="000000"/>
                </a:solidFill>
              </a:defRPr>
            </a:pPr>
            <a:r>
              <a:rPr sz="2256">
                <a:solidFill>
                  <a:srgbClr val="171717"/>
                </a:solidFill>
                <a:latin typeface="Gill Sans MT"/>
                <a:ea typeface="Gill Sans MT"/>
                <a:cs typeface="Gill Sans MT"/>
                <a:sym typeface="Gill Sans MT"/>
              </a:rPr>
              <a:t>Use complimentary tools for:</a:t>
            </a:r>
          </a:p>
          <a:p>
            <a:pPr marL="1011607" lvl="1" indent="-495886" defTabSz="429768">
              <a:buClr>
                <a:srgbClr val="E8762C"/>
              </a:buClr>
              <a:buChar char="•"/>
              <a:defRPr sz="1800">
                <a:solidFill>
                  <a:srgbClr val="000000"/>
                </a:solidFill>
              </a:defRPr>
            </a:pPr>
            <a:r>
              <a:rPr sz="1879">
                <a:solidFill>
                  <a:srgbClr val="393939"/>
                </a:solidFill>
                <a:latin typeface="Gill Sans MT"/>
                <a:ea typeface="Gill Sans MT"/>
                <a:cs typeface="Gill Sans MT"/>
                <a:sym typeface="Gill Sans MT"/>
              </a:rPr>
              <a:t>Complex, unstructured data sources including XML</a:t>
            </a:r>
            <a:endParaRPr sz="1222">
              <a:solidFill>
                <a:srgbClr val="393939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1011607" lvl="1" indent="-495886" defTabSz="429768">
              <a:buClr>
                <a:srgbClr val="E8762C"/>
              </a:buClr>
              <a:buChar char="•"/>
              <a:defRPr sz="1800">
                <a:solidFill>
                  <a:srgbClr val="000000"/>
                </a:solidFill>
              </a:defRPr>
            </a:pPr>
            <a:r>
              <a:rPr sz="1879">
                <a:solidFill>
                  <a:srgbClr val="393939"/>
                </a:solidFill>
                <a:latin typeface="Gill Sans MT"/>
                <a:ea typeface="Gill Sans MT"/>
                <a:cs typeface="Gill Sans MT"/>
                <a:sym typeface="Gill Sans MT"/>
              </a:rPr>
              <a:t>Geocoding deeper than postal code</a:t>
            </a:r>
            <a:endParaRPr sz="1222">
              <a:solidFill>
                <a:srgbClr val="393939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1011607" lvl="1" indent="-495886" defTabSz="429768">
              <a:buClr>
                <a:srgbClr val="E8762C"/>
              </a:buClr>
              <a:buChar char="•"/>
              <a:defRPr sz="1800">
                <a:solidFill>
                  <a:srgbClr val="000000"/>
                </a:solidFill>
              </a:defRPr>
            </a:pPr>
            <a:r>
              <a:rPr sz="1879">
                <a:solidFill>
                  <a:srgbClr val="393939"/>
                </a:solidFill>
                <a:latin typeface="Gill Sans MT"/>
                <a:ea typeface="Gill Sans MT"/>
                <a:cs typeface="Gill Sans MT"/>
                <a:sym typeface="Gill Sans MT"/>
              </a:rPr>
              <a:t>Generation of polygons for sales territories or trade areas</a:t>
            </a:r>
            <a:endParaRPr sz="1222">
              <a:solidFill>
                <a:srgbClr val="393939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1011607" lvl="1" indent="-495886" defTabSz="429768">
              <a:buClr>
                <a:srgbClr val="E8762C"/>
              </a:buClr>
              <a:buChar char="•"/>
              <a:defRPr sz="1800">
                <a:solidFill>
                  <a:srgbClr val="000000"/>
                </a:solidFill>
              </a:defRPr>
            </a:pPr>
            <a:r>
              <a:rPr sz="1879">
                <a:solidFill>
                  <a:srgbClr val="393939"/>
                </a:solidFill>
                <a:latin typeface="Gill Sans MT"/>
                <a:ea typeface="Gill Sans MT"/>
                <a:cs typeface="Gill Sans MT"/>
                <a:sym typeface="Gill Sans MT"/>
              </a:rPr>
              <a:t>Demographic and behavioral analysis</a:t>
            </a:r>
            <a:endParaRPr sz="1222">
              <a:solidFill>
                <a:srgbClr val="393939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1011607" lvl="1" indent="-495886" defTabSz="429768">
              <a:buClr>
                <a:srgbClr val="E8762C"/>
              </a:buClr>
              <a:buChar char="•"/>
              <a:defRPr sz="1800">
                <a:solidFill>
                  <a:srgbClr val="000000"/>
                </a:solidFill>
              </a:defRPr>
            </a:pPr>
            <a:r>
              <a:rPr sz="1879">
                <a:solidFill>
                  <a:srgbClr val="393939"/>
                </a:solidFill>
                <a:latin typeface="Gill Sans MT"/>
                <a:ea typeface="Gill Sans MT"/>
                <a:cs typeface="Gill Sans MT"/>
                <a:sym typeface="Gill Sans MT"/>
              </a:rPr>
              <a:t>Advanced statistics using R</a:t>
            </a:r>
            <a:endParaRPr sz="1222">
              <a:solidFill>
                <a:srgbClr val="393939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455048" lvl="0" indent="-455048" defTabSz="429768">
              <a:defRPr sz="1800">
                <a:solidFill>
                  <a:srgbClr val="000000"/>
                </a:solidFill>
              </a:defRPr>
            </a:pPr>
            <a:r>
              <a:rPr sz="2256">
                <a:solidFill>
                  <a:srgbClr val="171717"/>
                </a:solidFill>
                <a:latin typeface="Gill Sans MT"/>
                <a:ea typeface="Gill Sans MT"/>
                <a:cs typeface="Gill Sans MT"/>
                <a:sym typeface="Gill Sans MT"/>
              </a:rPr>
              <a:t>Additional tools to perform ETL-like processes beyond the Tableau data re-shaper and to handle cleansing, MDM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17375E"/>
                </a:solidFill>
              </a:rPr>
              <a:t>DEMO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17375E"/>
                </a:solidFill>
              </a:rPr>
              <a:t>IN CLOSING</a:t>
            </a:r>
          </a:p>
        </p:txBody>
      </p:sp>
      <p:sp>
        <p:nvSpPr>
          <p:cNvPr id="156" name="Shape 1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01752" lvl="0" indent="-301752" defTabSz="402336">
              <a:defRPr sz="1800">
                <a:solidFill>
                  <a:srgbClr val="000000"/>
                </a:solidFill>
              </a:defRPr>
            </a:pPr>
            <a:r>
              <a:rPr sz="2112">
                <a:solidFill>
                  <a:srgbClr val="17375E"/>
                </a:solidFill>
              </a:rPr>
              <a:t>Tableau is great but use with caution</a:t>
            </a:r>
          </a:p>
          <a:p>
            <a:pPr marL="301752" lvl="0" indent="-301752" defTabSz="402336">
              <a:defRPr sz="1800">
                <a:solidFill>
                  <a:srgbClr val="000000"/>
                </a:solidFill>
              </a:defRPr>
            </a:pPr>
            <a:r>
              <a:rPr sz="2112">
                <a:solidFill>
                  <a:srgbClr val="17375E"/>
                </a:solidFill>
              </a:rPr>
              <a:t>There is no “One Size Fits All” in BI space</a:t>
            </a:r>
          </a:p>
          <a:p>
            <a:pPr marL="301752" lvl="0" indent="-301752" defTabSz="402336">
              <a:defRPr sz="1800">
                <a:solidFill>
                  <a:srgbClr val="000000"/>
                </a:solidFill>
              </a:defRPr>
            </a:pPr>
            <a:r>
              <a:rPr sz="2112">
                <a:solidFill>
                  <a:srgbClr val="17375E"/>
                </a:solidFill>
              </a:rPr>
              <a:t>Other tools fit other needs</a:t>
            </a:r>
          </a:p>
          <a:p>
            <a:pPr marL="301752" lvl="0" indent="-301752" defTabSz="402336">
              <a:defRPr sz="1800">
                <a:solidFill>
                  <a:srgbClr val="000000"/>
                </a:solidFill>
              </a:defRPr>
            </a:pPr>
            <a:r>
              <a:rPr sz="2112">
                <a:solidFill>
                  <a:srgbClr val="17375E"/>
                </a:solidFill>
              </a:rPr>
              <a:t>Make right decisions with the choice of tool to:</a:t>
            </a:r>
          </a:p>
          <a:p>
            <a:pPr marL="704087" lvl="1" indent="-301752" defTabSz="402336">
              <a:buChar char="•"/>
              <a:defRPr sz="1800">
                <a:solidFill>
                  <a:srgbClr val="000000"/>
                </a:solidFill>
              </a:defRPr>
            </a:pPr>
            <a:r>
              <a:rPr sz="2112">
                <a:solidFill>
                  <a:srgbClr val="17375E"/>
                </a:solidFill>
              </a:rPr>
              <a:t>fulfill the Highest Level Objective</a:t>
            </a:r>
          </a:p>
          <a:p>
            <a:pPr marL="704087" lvl="1" indent="-301752" defTabSz="402336">
              <a:buChar char="•"/>
              <a:defRPr sz="1800">
                <a:solidFill>
                  <a:srgbClr val="000000"/>
                </a:solidFill>
              </a:defRPr>
            </a:pPr>
            <a:r>
              <a:rPr sz="2112">
                <a:solidFill>
                  <a:srgbClr val="17375E"/>
                </a:solidFill>
              </a:rPr>
              <a:t>weigh the ROI vs. Alternates</a:t>
            </a:r>
          </a:p>
          <a:p>
            <a:pPr marL="704087" lvl="1" indent="-301752" defTabSz="402336">
              <a:buChar char="•"/>
              <a:defRPr sz="1800">
                <a:solidFill>
                  <a:srgbClr val="000000"/>
                </a:solidFill>
              </a:defRPr>
            </a:pPr>
            <a:r>
              <a:rPr sz="2112">
                <a:solidFill>
                  <a:srgbClr val="17375E"/>
                </a:solidFill>
              </a:rPr>
              <a:t>refocus evaluation</a:t>
            </a:r>
          </a:p>
          <a:p>
            <a:pPr marL="301752" lvl="0" indent="-301752" defTabSz="402336">
              <a:defRPr sz="1800">
                <a:solidFill>
                  <a:srgbClr val="000000"/>
                </a:solidFill>
              </a:defRPr>
            </a:pPr>
            <a:endParaRPr sz="2112">
              <a:solidFill>
                <a:srgbClr val="17375E"/>
              </a:solidFill>
            </a:endParaRPr>
          </a:p>
          <a:p>
            <a:pPr marL="301752" lvl="0" indent="-301752" defTabSz="402336">
              <a:defRPr sz="1800">
                <a:solidFill>
                  <a:srgbClr val="000000"/>
                </a:solidFill>
              </a:defRPr>
            </a:pPr>
            <a:r>
              <a:rPr sz="2112">
                <a:solidFill>
                  <a:srgbClr val="17375E"/>
                </a:solidFill>
              </a:rPr>
              <a:t>There are Business Units within Yale already using Tableau (eg. Public Safety, Procurement etc.)</a:t>
            </a:r>
          </a:p>
          <a:p>
            <a:pPr marL="301752" lvl="0" indent="-301752" defTabSz="402336">
              <a:defRPr sz="1800">
                <a:solidFill>
                  <a:srgbClr val="000000"/>
                </a:solidFill>
              </a:defRPr>
            </a:pPr>
            <a:r>
              <a:rPr sz="2112">
                <a:solidFill>
                  <a:srgbClr val="17375E"/>
                </a:solidFill>
              </a:rPr>
              <a:t>Connect, Learn, Collaborate, Grow</a:t>
            </a:r>
          </a:p>
          <a:p>
            <a:pPr marL="301752" lvl="0" indent="-301752" defTabSz="402336">
              <a:defRPr sz="1800">
                <a:solidFill>
                  <a:srgbClr val="000000"/>
                </a:solidFill>
              </a:defRPr>
            </a:pPr>
            <a:endParaRPr sz="2112">
              <a:solidFill>
                <a:srgbClr val="17375E"/>
              </a:solidFill>
            </a:endParaRPr>
          </a:p>
          <a:p>
            <a:pPr marL="301752" lvl="0" indent="-301752" defTabSz="402336">
              <a:defRPr sz="1800">
                <a:solidFill>
                  <a:srgbClr val="000000"/>
                </a:solidFill>
              </a:defRPr>
            </a:pPr>
            <a:r>
              <a:rPr sz="2112">
                <a:solidFill>
                  <a:srgbClr val="17375E"/>
                </a:solidFill>
              </a:rPr>
              <a:t>WAIT! there’s more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17375E"/>
                </a:solidFill>
              </a:rPr>
              <a:t>QUESTIONS?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17375E"/>
                </a:solidFill>
              </a:rPr>
              <a:t>Thank YOU!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751840" y="847519"/>
            <a:ext cx="7772401" cy="56605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17375E"/>
                </a:solidFill>
              </a:rPr>
              <a:t>AGENDA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4294967295"/>
          </p:nvPr>
        </p:nvSpPr>
        <p:spPr>
          <a:xfrm>
            <a:off x="755015" y="2072337"/>
            <a:ext cx="7338349" cy="3146210"/>
          </a:xfrm>
          <a:prstGeom prst="rect">
            <a:avLst/>
          </a:prstGeom>
          <a:ln w="9525">
            <a:solidFill>
              <a:srgbClr val="A6A6A6"/>
            </a:solidFill>
            <a:bevel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375E"/>
                </a:solidFill>
              </a:rPr>
              <a:t>Why are we here today?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375E"/>
                </a:solidFill>
              </a:rPr>
              <a:t>Journey of Business Intelligence (BI)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375E"/>
                </a:solidFill>
              </a:rPr>
              <a:t>What is Tableau?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375E"/>
                </a:solidFill>
              </a:rPr>
              <a:t>DEMO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375E"/>
                </a:solidFill>
              </a:rPr>
              <a:t>Closing notes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751840" y="847519"/>
            <a:ext cx="7772401" cy="56605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17375E"/>
                </a:solidFill>
              </a:rPr>
              <a:t>Why are we here today?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5797279" y="2077322"/>
            <a:ext cx="3116268" cy="421929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25754" lvl="0" indent="-325754" defTabSz="434340">
              <a:defRPr>
                <a:solidFill>
                  <a:srgbClr val="000000"/>
                </a:solidFill>
              </a:defRPr>
            </a:pPr>
            <a:r>
              <a:rPr sz="1710">
                <a:solidFill>
                  <a:srgbClr val="808080"/>
                </a:solidFill>
              </a:rPr>
              <a:t>Yale’s need to leap into next generation Business Intelligence (BI)</a:t>
            </a:r>
          </a:p>
          <a:p>
            <a:pPr marL="325754" lvl="0" indent="-325754" defTabSz="434340">
              <a:defRPr>
                <a:solidFill>
                  <a:srgbClr val="000000"/>
                </a:solidFill>
              </a:defRPr>
            </a:pPr>
            <a:endParaRPr sz="1710">
              <a:solidFill>
                <a:srgbClr val="808080"/>
              </a:solidFill>
            </a:endParaRPr>
          </a:p>
          <a:p>
            <a:pPr marL="325754" lvl="0" indent="-325754" defTabSz="434340">
              <a:defRPr>
                <a:solidFill>
                  <a:srgbClr val="000000"/>
                </a:solidFill>
              </a:defRPr>
            </a:pPr>
            <a:r>
              <a:rPr sz="1710">
                <a:solidFill>
                  <a:srgbClr val="808080"/>
                </a:solidFill>
              </a:rPr>
              <a:t>Provide self-service intuitive interfaces for visualizing collected data</a:t>
            </a:r>
          </a:p>
          <a:p>
            <a:pPr marL="325754" lvl="0" indent="-325754" defTabSz="434340">
              <a:defRPr>
                <a:solidFill>
                  <a:srgbClr val="000000"/>
                </a:solidFill>
              </a:defRPr>
            </a:pPr>
            <a:endParaRPr sz="1710">
              <a:solidFill>
                <a:srgbClr val="808080"/>
              </a:solidFill>
            </a:endParaRPr>
          </a:p>
          <a:p>
            <a:pPr marL="325754" lvl="0" indent="-325754" defTabSz="434340">
              <a:defRPr>
                <a:solidFill>
                  <a:srgbClr val="000000"/>
                </a:solidFill>
              </a:defRPr>
            </a:pPr>
            <a:r>
              <a:rPr sz="1710">
                <a:solidFill>
                  <a:srgbClr val="808080"/>
                </a:solidFill>
              </a:rPr>
              <a:t>Take the mundane tasks of technology and put it on a fast track to data visualization</a:t>
            </a:r>
          </a:p>
          <a:p>
            <a:pPr marL="325754" lvl="0" indent="-325754" defTabSz="434340">
              <a:defRPr>
                <a:solidFill>
                  <a:srgbClr val="000000"/>
                </a:solidFill>
              </a:defRPr>
            </a:pPr>
            <a:endParaRPr sz="1710">
              <a:solidFill>
                <a:srgbClr val="808080"/>
              </a:solidFill>
            </a:endParaRPr>
          </a:p>
          <a:p>
            <a:pPr marL="325754" lvl="0" indent="-325754" defTabSz="434340">
              <a:defRPr>
                <a:solidFill>
                  <a:srgbClr val="000000"/>
                </a:solidFill>
              </a:defRPr>
            </a:pPr>
            <a:r>
              <a:rPr sz="1710">
                <a:solidFill>
                  <a:srgbClr val="808080"/>
                </a:solidFill>
              </a:rPr>
              <a:t>Give you back time to do what really matters</a:t>
            </a:r>
          </a:p>
        </p:txBody>
      </p:sp>
      <p:sp>
        <p:nvSpPr>
          <p:cNvPr id="56" name="Shape 56"/>
          <p:cNvSpPr/>
          <p:nvPr/>
        </p:nvSpPr>
        <p:spPr>
          <a:xfrm>
            <a:off x="755015" y="2072337"/>
            <a:ext cx="2548692" cy="2067987"/>
          </a:xfrm>
          <a:prstGeom prst="rect">
            <a:avLst/>
          </a:prstGeom>
          <a:ln>
            <a:solidFill>
              <a:srgbClr val="A6A6A6"/>
            </a:solidFill>
          </a:ln>
        </p:spPr>
        <p:txBody>
          <a:bodyPr lIns="0" tIns="0" rIns="0" bIns="0"/>
          <a:lstStyle/>
          <a:p>
            <a:pPr lvl="0"/>
            <a:endParaRPr/>
          </a:p>
        </p:txBody>
      </p:sp>
      <p:pic>
        <p:nvPicPr>
          <p:cNvPr id="5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3011" y="2064930"/>
            <a:ext cx="2726962" cy="2224984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92813" y="4146646"/>
            <a:ext cx="3116268" cy="20775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17375E"/>
                </a:solidFill>
              </a:rPr>
              <a:t>WHY are we here today?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xfrm>
            <a:off x="751840" y="5183827"/>
            <a:ext cx="7191434" cy="1564227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375E"/>
                </a:solidFill>
              </a:rPr>
              <a:t>We need to be</a:t>
            </a:r>
          </a:p>
          <a:p>
            <a:pPr lvl="1"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375E"/>
                </a:solidFill>
              </a:rPr>
              <a:t>Decision Driven</a:t>
            </a:r>
          </a:p>
          <a:p>
            <a:pPr lvl="1"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375E"/>
                </a:solidFill>
              </a:rPr>
              <a:t>Supported by factual evidence in data</a:t>
            </a:r>
          </a:p>
        </p:txBody>
      </p:sp>
      <p:pic>
        <p:nvPicPr>
          <p:cNvPr id="62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6157" y="1615162"/>
            <a:ext cx="6551750" cy="31183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17375E"/>
                </a:solidFill>
              </a:rPr>
              <a:t>THis is how we read reports</a:t>
            </a:r>
          </a:p>
        </p:txBody>
      </p:sp>
      <p:pic>
        <p:nvPicPr>
          <p:cNvPr id="65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6072" y="1674160"/>
            <a:ext cx="8723936" cy="47765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17375E"/>
                </a:solidFill>
              </a:rPr>
              <a:t>the good old days</a:t>
            </a:r>
          </a:p>
        </p:txBody>
      </p:sp>
      <p:pic>
        <p:nvPicPr>
          <p:cNvPr id="68" name="image7.png" descr="Windows 3.11 workspac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7333" y="1664976"/>
            <a:ext cx="6858001" cy="514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17375E"/>
                </a:solidFill>
              </a:rPr>
              <a:t>THEN CAME graphs (our use matured)</a:t>
            </a:r>
          </a:p>
        </p:txBody>
      </p:sp>
      <p:pic>
        <p:nvPicPr>
          <p:cNvPr id="71" name="image8.jpg" descr="Source: www.pegasus3d.com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5637" y="1578946"/>
            <a:ext cx="8204806" cy="51354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17375E"/>
                </a:solidFill>
              </a:rPr>
              <a:t>let’s state the obvious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22325" lvl="0" indent="-322325" defTabSz="429768">
              <a:defRPr sz="1800">
                <a:solidFill>
                  <a:srgbClr val="000000"/>
                </a:solidFill>
              </a:defRPr>
            </a:pPr>
            <a:r>
              <a:rPr sz="2256">
                <a:solidFill>
                  <a:srgbClr val="17375E"/>
                </a:solidFill>
              </a:rPr>
              <a:t>Technology has matured</a:t>
            </a:r>
          </a:p>
          <a:p>
            <a:pPr marL="322325" lvl="0" indent="-322325" defTabSz="429768">
              <a:defRPr sz="1800">
                <a:solidFill>
                  <a:srgbClr val="000000"/>
                </a:solidFill>
              </a:defRPr>
            </a:pPr>
            <a:r>
              <a:rPr sz="2256">
                <a:solidFill>
                  <a:srgbClr val="17375E"/>
                </a:solidFill>
              </a:rPr>
              <a:t>Our use has matured</a:t>
            </a:r>
          </a:p>
          <a:p>
            <a:pPr marL="322325" lvl="0" indent="-322325" defTabSz="429768">
              <a:defRPr sz="1800">
                <a:solidFill>
                  <a:srgbClr val="000000"/>
                </a:solidFill>
              </a:defRPr>
            </a:pPr>
            <a:r>
              <a:rPr sz="2256">
                <a:solidFill>
                  <a:srgbClr val="17375E"/>
                </a:solidFill>
              </a:rPr>
              <a:t>Our needs have evolved</a:t>
            </a:r>
          </a:p>
          <a:p>
            <a:pPr marL="322325" lvl="0" indent="-322325" defTabSz="429768">
              <a:defRPr sz="1800">
                <a:solidFill>
                  <a:srgbClr val="000000"/>
                </a:solidFill>
              </a:defRPr>
            </a:pPr>
            <a:endParaRPr sz="2256">
              <a:solidFill>
                <a:srgbClr val="17375E"/>
              </a:solidFill>
            </a:endParaRPr>
          </a:p>
          <a:p>
            <a:pPr marL="322325" lvl="0" indent="-322325" defTabSz="429768">
              <a:defRPr sz="1800">
                <a:solidFill>
                  <a:srgbClr val="000000"/>
                </a:solidFill>
              </a:defRPr>
            </a:pPr>
            <a:r>
              <a:rPr sz="2256">
                <a:solidFill>
                  <a:srgbClr val="17375E"/>
                </a:solidFill>
              </a:rPr>
              <a:t>As humans, </a:t>
            </a:r>
          </a:p>
          <a:p>
            <a:pPr marL="752094" lvl="1" indent="-322325" defTabSz="429768">
              <a:buChar char="•"/>
              <a:defRPr sz="1800">
                <a:solidFill>
                  <a:srgbClr val="000000"/>
                </a:solidFill>
              </a:defRPr>
            </a:pPr>
            <a:r>
              <a:rPr sz="2256">
                <a:solidFill>
                  <a:srgbClr val="17375E"/>
                </a:solidFill>
              </a:rPr>
              <a:t>we are wired to learn faster visually than any other means</a:t>
            </a:r>
          </a:p>
          <a:p>
            <a:pPr marL="752094" lvl="1" indent="-322325" defTabSz="429768">
              <a:buChar char="•"/>
              <a:defRPr sz="1800">
                <a:solidFill>
                  <a:srgbClr val="000000"/>
                </a:solidFill>
              </a:defRPr>
            </a:pPr>
            <a:r>
              <a:rPr sz="2256">
                <a:solidFill>
                  <a:srgbClr val="17375E"/>
                </a:solidFill>
              </a:rPr>
              <a:t>we need tools that relate closely with our Natural Senses to understand the world around us</a:t>
            </a:r>
          </a:p>
          <a:p>
            <a:pPr marL="752094" lvl="1" indent="-322325" defTabSz="429768">
              <a:buChar char="•"/>
              <a:defRPr sz="1800">
                <a:solidFill>
                  <a:srgbClr val="000000"/>
                </a:solidFill>
              </a:defRPr>
            </a:pPr>
            <a:r>
              <a:rPr sz="2256">
                <a:solidFill>
                  <a:srgbClr val="17375E"/>
                </a:solidFill>
              </a:rPr>
              <a:t>we like the phrase, </a:t>
            </a:r>
          </a:p>
          <a:p>
            <a:pPr marL="1181861" lvl="2" indent="-322325" defTabSz="429768">
              <a:defRPr sz="1800">
                <a:solidFill>
                  <a:srgbClr val="000000"/>
                </a:solidFill>
              </a:defRPr>
            </a:pPr>
            <a:r>
              <a:rPr sz="2256">
                <a:solidFill>
                  <a:srgbClr val="17375E"/>
                </a:solidFill>
              </a:rPr>
              <a:t>“A Picture is worth a 1,000 words!”</a:t>
            </a:r>
          </a:p>
          <a:p>
            <a:pPr marL="322325" lvl="0" indent="-322325" defTabSz="429768">
              <a:defRPr sz="1800">
                <a:solidFill>
                  <a:srgbClr val="000000"/>
                </a:solidFill>
              </a:defRPr>
            </a:pPr>
            <a:r>
              <a:rPr sz="2256">
                <a:solidFill>
                  <a:srgbClr val="17375E"/>
                </a:solidFill>
              </a:rPr>
              <a:t>A Case for data visualization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17375E"/>
                </a:solidFill>
              </a:rPr>
              <a:t>WHat is data visualization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375E"/>
                </a:solidFill>
              </a:rPr>
              <a:t>A clear portrayal of complex relationships</a:t>
            </a:r>
          </a:p>
          <a:p>
            <a:pPr lvl="1"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375E"/>
                </a:solidFill>
              </a:rPr>
              <a:t>with insight in behaviors, not pictures</a:t>
            </a:r>
          </a:p>
          <a:p>
            <a:pPr lvl="1"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375E"/>
                </a:solidFill>
              </a:rPr>
              <a:t>it is no longer a function of the specialists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17375E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17375E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375E"/>
                </a:solidFill>
              </a:rPr>
              <a:t>WHY is it IMPORTANT?</a:t>
            </a:r>
          </a:p>
          <a:p>
            <a:pPr lvl="1"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375E"/>
                </a:solidFill>
              </a:rPr>
              <a:t>Speed - time to value</a:t>
            </a:r>
          </a:p>
          <a:p>
            <a:pPr lvl="1"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375E"/>
                </a:solidFill>
              </a:rPr>
              <a:t>Empowers business users</a:t>
            </a:r>
          </a:p>
          <a:p>
            <a:pPr lvl="1"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375E"/>
                </a:solidFill>
              </a:rPr>
              <a:t>Enables self-driven data discovery</a:t>
            </a:r>
          </a:p>
          <a:p>
            <a:pPr lvl="1"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375E"/>
                </a:solidFill>
              </a:rPr>
              <a:t>IT does what it knows best, you do what you know best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613</Words>
  <Application>Microsoft Office PowerPoint</Application>
  <PresentationFormat>On-screen Show (4:3)</PresentationFormat>
  <Paragraphs>131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Default</vt:lpstr>
      <vt:lpstr>data visualization</vt:lpstr>
      <vt:lpstr>AGENDA</vt:lpstr>
      <vt:lpstr>Why are we here today?</vt:lpstr>
      <vt:lpstr>WHY are we here today?</vt:lpstr>
      <vt:lpstr>THis is how we read reports</vt:lpstr>
      <vt:lpstr>the good old days</vt:lpstr>
      <vt:lpstr>THEN CAME graphs (our use matured)</vt:lpstr>
      <vt:lpstr>let’s state the obvious</vt:lpstr>
      <vt:lpstr>WHat is data visualization</vt:lpstr>
      <vt:lpstr>ACTUAL Customer requirements</vt:lpstr>
      <vt:lpstr>Slide 11</vt:lpstr>
      <vt:lpstr>what is tableau</vt:lpstr>
      <vt:lpstr>WHERE DOES tableau fit in?</vt:lpstr>
      <vt:lpstr>why tableau</vt:lpstr>
      <vt:lpstr>DEMO</vt:lpstr>
      <vt:lpstr>IN CLOSING</vt:lpstr>
      <vt:lpstr>QUESTIONS?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Chen, Angela</dc:creator>
  <cp:lastModifiedBy>Admin</cp:lastModifiedBy>
  <cp:revision>2</cp:revision>
  <dcterms:modified xsi:type="dcterms:W3CDTF">2018-03-20T05:07:51Z</dcterms:modified>
</cp:coreProperties>
</file>