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15989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87084" y="3259592"/>
            <a:ext cx="7772401" cy="32146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08080"/>
                </a:solidFill>
              </a:defRPr>
            </a:lvl1pPr>
            <a:lvl2pPr marL="714375" indent="-257175">
              <a:spcBef>
                <a:spcPts val="400"/>
              </a:spcBef>
              <a:buFontTx/>
              <a:defRPr sz="1800">
                <a:solidFill>
                  <a:srgbClr val="808080"/>
                </a:solidFill>
              </a:defRPr>
            </a:lvl2pPr>
            <a:lvl3pPr marL="1143000" indent="-228600">
              <a:spcBef>
                <a:spcPts val="400"/>
              </a:spcBef>
              <a:buFontTx/>
              <a:defRPr sz="1800">
                <a:solidFill>
                  <a:srgbClr val="808080"/>
                </a:solidFill>
              </a:defRPr>
            </a:lvl3pPr>
            <a:lvl4pPr marL="1628775" indent="-257175">
              <a:spcBef>
                <a:spcPts val="400"/>
              </a:spcBef>
              <a:buFontTx/>
              <a:defRPr sz="1800">
                <a:solidFill>
                  <a:srgbClr val="808080"/>
                </a:solidFill>
              </a:defRPr>
            </a:lvl4pPr>
            <a:lvl5pPr marL="2085975" indent="-257175">
              <a:spcBef>
                <a:spcPts val="400"/>
              </a:spcBef>
              <a:buFontTx/>
              <a:defRPr sz="1800">
                <a:solidFill>
                  <a:srgbClr val="808080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87084" y="2693535"/>
            <a:ext cx="7772401" cy="56605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800" cap="all">
                <a:solidFill>
                  <a:srgbClr val="17375E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/>
        </p:nvSpPr>
        <p:spPr>
          <a:xfrm>
            <a:off x="0" y="2195708"/>
            <a:ext cx="9144000" cy="1"/>
          </a:xfrm>
          <a:prstGeom prst="line">
            <a:avLst/>
          </a:prstGeom>
          <a:ln w="6350">
            <a:solidFill>
              <a:srgbClr val="59595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1" name="image2.pdf"/>
          <p:cNvPicPr/>
          <p:nvPr/>
        </p:nvPicPr>
        <p:blipFill>
          <a:blip r:embed="rId2">
            <a:extLst/>
          </a:blip>
          <a:srcRect b="24722"/>
          <a:stretch>
            <a:fillRect/>
          </a:stretch>
        </p:blipFill>
        <p:spPr>
          <a:xfrm>
            <a:off x="-142240" y="4371171"/>
            <a:ext cx="2392863" cy="2486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7827" y="5814336"/>
            <a:ext cx="1249086" cy="83272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51840" y="1904905"/>
            <a:ext cx="7052888" cy="477348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/>
        </p:nvSpPr>
        <p:spPr>
          <a:xfrm>
            <a:off x="0" y="1413576"/>
            <a:ext cx="9144000" cy="1"/>
          </a:xfrm>
          <a:prstGeom prst="line">
            <a:avLst/>
          </a:prstGeom>
          <a:ln w="12700">
            <a:solidFill>
              <a:srgbClr val="59595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51840" y="847519"/>
            <a:ext cx="7772401" cy="1057387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751840" y="847519"/>
            <a:ext cx="7772401" cy="75268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" name="image3.png" descr="Around the Sound.pdf"/>
          <p:cNvPicPr/>
          <p:nvPr/>
        </p:nvPicPr>
        <p:blipFill>
          <a:blip r:embed="rId2">
            <a:extLst/>
          </a:blip>
          <a:srcRect l="43781" r="10194" b="71437"/>
          <a:stretch>
            <a:fillRect/>
          </a:stretch>
        </p:blipFill>
        <p:spPr>
          <a:xfrm>
            <a:off x="0" y="351210"/>
            <a:ext cx="9144000" cy="4225638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32247" y="1641994"/>
            <a:ext cx="5881424" cy="710214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732247" y="1641994"/>
            <a:ext cx="5881424" cy="710214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pic>
        <p:nvPicPr>
          <p:cNvPr id="33" name="image4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84288"/>
            <a:ext cx="9144000" cy="170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732247" y="1641994"/>
            <a:ext cx="5881424" cy="710214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pic>
        <p:nvPicPr>
          <p:cNvPr id="3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1440" y="2248890"/>
            <a:ext cx="9311641" cy="5738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32247" y="1641994"/>
            <a:ext cx="5881424" cy="710214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pic>
        <p:nvPicPr>
          <p:cNvPr id="41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7200" y="2423328"/>
            <a:ext cx="9682481" cy="157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304971" y="2010229"/>
            <a:ext cx="3294743" cy="4847772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808080"/>
                </a:solidFill>
              </a:defRPr>
            </a:lvl1pPr>
            <a:lvl2pPr marL="742950" indent="-285750">
              <a:spcBef>
                <a:spcPts val="400"/>
              </a:spcBef>
              <a:defRPr sz="2000">
                <a:solidFill>
                  <a:srgbClr val="808080"/>
                </a:solidFill>
              </a:defRPr>
            </a:lvl2pPr>
            <a:lvl3pPr marL="1168400" indent="-254000">
              <a:spcBef>
                <a:spcPts val="400"/>
              </a:spcBef>
              <a:defRPr sz="2000">
                <a:solidFill>
                  <a:srgbClr val="808080"/>
                </a:solidFill>
              </a:defRPr>
            </a:lvl3pPr>
            <a:lvl4pPr marL="1657350" indent="-285750">
              <a:spcBef>
                <a:spcPts val="400"/>
              </a:spcBef>
              <a:defRPr sz="2000">
                <a:solidFill>
                  <a:srgbClr val="808080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80808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751840" y="847519"/>
            <a:ext cx="7772401" cy="116271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51840" y="847518"/>
            <a:ext cx="7772401" cy="112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51840" y="1974573"/>
            <a:ext cx="7191434" cy="47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Five</a:t>
            </a:r>
          </a:p>
        </p:txBody>
      </p:sp>
      <p:sp>
        <p:nvSpPr>
          <p:cNvPr id="5" name="Shape 5"/>
          <p:cNvSpPr/>
          <p:nvPr/>
        </p:nvSpPr>
        <p:spPr>
          <a:xfrm>
            <a:off x="0" y="1413576"/>
            <a:ext cx="9144000" cy="1"/>
          </a:xfrm>
          <a:prstGeom prst="line">
            <a:avLst/>
          </a:prstGeom>
          <a:ln w="12700">
            <a:solidFill>
              <a:srgbClr val="59595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1pPr>
      <a:lvl2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2pPr>
      <a:lvl3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3pPr>
      <a:lvl4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4pPr>
      <a:lvl5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5pPr>
      <a:lvl6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6pPr>
      <a:lvl7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7pPr>
      <a:lvl8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8pPr>
      <a:lvl9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1pPr>
      <a:lvl2pPr marL="800100" indent="-342900" defTabSz="457200">
        <a:spcBef>
          <a:spcPts val="500"/>
        </a:spcBef>
        <a:buSzPct val="100000"/>
        <a:buFont typeface="Arial"/>
        <a:buChar char="–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2pPr>
      <a:lvl3pPr marL="1219200" indent="-30480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3pPr>
      <a:lvl4pPr marL="1714500" indent="-342900" defTabSz="457200">
        <a:spcBef>
          <a:spcPts val="500"/>
        </a:spcBef>
        <a:buSzPct val="100000"/>
        <a:buFont typeface="Arial"/>
        <a:buChar char="–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4pPr>
      <a:lvl5pPr marL="2171700" indent="-342900" defTabSz="457200">
        <a:spcBef>
          <a:spcPts val="500"/>
        </a:spcBef>
        <a:buSzPct val="100000"/>
        <a:buFont typeface="Arial"/>
        <a:buChar char="»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5pPr>
      <a:lvl6pPr marL="2560320" indent="-27432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6pPr>
      <a:lvl7pPr marL="3017520" indent="-27432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7pPr>
      <a:lvl8pPr marL="3474720" indent="-27432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8pPr>
      <a:lvl9pPr marL="3931920" indent="-27432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87084" y="3259592"/>
            <a:ext cx="7772401" cy="1500188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Introduction to Tableau</a:t>
            </a: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808080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800" cap="all">
                <a:solidFill>
                  <a:srgbClr val="17375E"/>
                </a:solidFill>
              </a:rPr>
              <a:t>data visualization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what is tableau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A Self-Service BI tool (SSBI) that can render your data in quick, easy to consume way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It takes the guess work out of many of the report generation tasks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WHERE DOES tableau fit in?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7110438" y="3225211"/>
            <a:ext cx="1170920" cy="381001"/>
            <a:chOff x="0" y="39370"/>
            <a:chExt cx="1170919" cy="381000"/>
          </a:xfrm>
        </p:grpSpPr>
        <p:sp>
          <p:nvSpPr>
            <p:cNvPr id="91" name="Shape 91"/>
            <p:cNvSpPr/>
            <p:nvPr/>
          </p:nvSpPr>
          <p:spPr>
            <a:xfrm>
              <a:off x="0" y="39370"/>
              <a:ext cx="1170920" cy="381001"/>
            </a:xfrm>
            <a:prstGeom prst="rect">
              <a:avLst/>
            </a:prstGeom>
            <a:solidFill>
              <a:srgbClr val="FFC000"/>
            </a:solidFill>
            <a:ln w="2540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4450"/>
              <a:ext cx="117092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F447D"/>
                  </a:solidFill>
                </a:rPr>
                <a:t>Tableau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4694325" y="4381081"/>
            <a:ext cx="990350" cy="459741"/>
            <a:chOff x="0" y="0"/>
            <a:chExt cx="990349" cy="459740"/>
          </a:xfrm>
        </p:grpSpPr>
        <p:sp>
          <p:nvSpPr>
            <p:cNvPr id="94" name="Shape 94"/>
            <p:cNvSpPr/>
            <p:nvPr/>
          </p:nvSpPr>
          <p:spPr>
            <a:xfrm>
              <a:off x="0" y="39370"/>
              <a:ext cx="990350" cy="381001"/>
            </a:xfrm>
            <a:prstGeom prst="rect">
              <a:avLst/>
            </a:prstGeom>
            <a:solidFill>
              <a:srgbClr val="AAAA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-1"/>
              <a:ext cx="99035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24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1F447D"/>
                  </a:solidFill>
                </a:rPr>
                <a:t>Excel</a:t>
              </a:r>
            </a:p>
          </p:txBody>
        </p:sp>
      </p:grpSp>
      <p:sp>
        <p:nvSpPr>
          <p:cNvPr id="97" name="Shape 97"/>
          <p:cNvSpPr/>
          <p:nvPr/>
        </p:nvSpPr>
        <p:spPr>
          <a:xfrm>
            <a:off x="2189215" y="4438451"/>
            <a:ext cx="650101" cy="381001"/>
          </a:xfrm>
          <a:prstGeom prst="rect">
            <a:avLst/>
          </a:prstGeom>
          <a:solidFill>
            <a:srgbClr val="AAA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563565" y="4420451"/>
            <a:ext cx="436202" cy="381001"/>
          </a:xfrm>
          <a:prstGeom prst="rect">
            <a:avLst/>
          </a:prstGeom>
          <a:solidFill>
            <a:srgbClr val="AAA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898962" y="4420451"/>
            <a:ext cx="385515" cy="381001"/>
          </a:xfrm>
          <a:prstGeom prst="rect">
            <a:avLst/>
          </a:prstGeom>
          <a:solidFill>
            <a:srgbClr val="AAA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grpSp>
        <p:nvGrpSpPr>
          <p:cNvPr id="102" name="Group 102"/>
          <p:cNvGrpSpPr/>
          <p:nvPr/>
        </p:nvGrpSpPr>
        <p:grpSpPr>
          <a:xfrm>
            <a:off x="4446277" y="3865681"/>
            <a:ext cx="1222801" cy="459741"/>
            <a:chOff x="0" y="0"/>
            <a:chExt cx="1222799" cy="459740"/>
          </a:xfrm>
        </p:grpSpPr>
        <p:sp>
          <p:nvSpPr>
            <p:cNvPr id="100" name="Shape 100"/>
            <p:cNvSpPr/>
            <p:nvPr/>
          </p:nvSpPr>
          <p:spPr>
            <a:xfrm>
              <a:off x="0" y="39370"/>
              <a:ext cx="1222800" cy="38100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6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122280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24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R</a:t>
              </a:r>
              <a:r>
                <a:rPr sz="16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/Rattle UI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5640035" y="5392078"/>
            <a:ext cx="1462116" cy="459741"/>
            <a:chOff x="0" y="0"/>
            <a:chExt cx="1462115" cy="459740"/>
          </a:xfrm>
        </p:grpSpPr>
        <p:sp>
          <p:nvSpPr>
            <p:cNvPr id="103" name="Shape 103"/>
            <p:cNvSpPr/>
            <p:nvPr/>
          </p:nvSpPr>
          <p:spPr>
            <a:xfrm>
              <a:off x="0" y="39370"/>
              <a:ext cx="1462116" cy="381001"/>
            </a:xfrm>
            <a:prstGeom prst="rect">
              <a:avLst/>
            </a:prstGeom>
            <a:solidFill>
              <a:srgbClr val="C739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-1"/>
              <a:ext cx="14621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E2E2E2"/>
                  </a:solidFill>
                </a:rPr>
                <a:t>Alteryx</a:t>
              </a:r>
            </a:p>
          </p:txBody>
        </p:sp>
      </p:grpSp>
      <p:sp>
        <p:nvSpPr>
          <p:cNvPr id="106" name="Shape 106"/>
          <p:cNvSpPr/>
          <p:nvPr/>
        </p:nvSpPr>
        <p:spPr>
          <a:xfrm>
            <a:off x="2963223" y="5410200"/>
            <a:ext cx="1156487" cy="381000"/>
          </a:xfrm>
          <a:prstGeom prst="rect">
            <a:avLst/>
          </a:prstGeom>
          <a:solidFill>
            <a:srgbClr val="C7399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71717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935886" y="5410200"/>
            <a:ext cx="369914" cy="381000"/>
          </a:xfrm>
          <a:prstGeom prst="rect">
            <a:avLst/>
          </a:prstGeom>
          <a:solidFill>
            <a:srgbClr val="C7399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71717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709062" y="5410200"/>
            <a:ext cx="1156487" cy="381000"/>
          </a:xfrm>
          <a:prstGeom prst="rect">
            <a:avLst/>
          </a:prstGeom>
          <a:solidFill>
            <a:srgbClr val="C7399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71717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22636" y="5301155"/>
            <a:ext cx="1069887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/>
            <a:r>
              <a:rPr sz="1200" b="1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1F447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914400"/>
            <a:r>
              <a:rPr sz="1200" b="1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rPr>
              <a:t>trial available</a:t>
            </a:r>
          </a:p>
        </p:txBody>
      </p:sp>
      <p:sp>
        <p:nvSpPr>
          <p:cNvPr id="110" name="Shape 110"/>
          <p:cNvSpPr/>
          <p:nvPr/>
        </p:nvSpPr>
        <p:spPr>
          <a:xfrm>
            <a:off x="1709062" y="4927112"/>
            <a:ext cx="1142505" cy="381001"/>
          </a:xfrm>
          <a:prstGeom prst="rect">
            <a:avLst/>
          </a:prstGeom>
          <a:solidFill>
            <a:srgbClr val="F09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527174" y="4906264"/>
            <a:ext cx="1152536" cy="381001"/>
          </a:xfrm>
          <a:prstGeom prst="rect">
            <a:avLst/>
          </a:prstGeom>
          <a:solidFill>
            <a:srgbClr val="F09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550555" y="4906264"/>
            <a:ext cx="444242" cy="381001"/>
          </a:xfrm>
          <a:prstGeom prst="rect">
            <a:avLst/>
          </a:prstGeom>
          <a:solidFill>
            <a:srgbClr val="F09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102351" y="4906264"/>
            <a:ext cx="175958" cy="381001"/>
          </a:xfrm>
          <a:prstGeom prst="rect">
            <a:avLst/>
          </a:prstGeom>
          <a:solidFill>
            <a:srgbClr val="F09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246079" y="4906264"/>
            <a:ext cx="11713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F447D"/>
                </a:solidFill>
              </a:rPr>
              <a:t>Lavastorm</a:t>
            </a:r>
          </a:p>
        </p:txBody>
      </p:sp>
      <p:sp>
        <p:nvSpPr>
          <p:cNvPr id="115" name="Shape 115"/>
          <p:cNvSpPr/>
          <p:nvPr/>
        </p:nvSpPr>
        <p:spPr>
          <a:xfrm>
            <a:off x="222636" y="4931623"/>
            <a:ext cx="92150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 b="1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1F447D"/>
                </a:solidFill>
              </a:rPr>
              <a:t>Freemium+</a:t>
            </a:r>
          </a:p>
        </p:txBody>
      </p:sp>
      <p:sp>
        <p:nvSpPr>
          <p:cNvPr id="116" name="Shape 116"/>
          <p:cNvSpPr/>
          <p:nvPr/>
        </p:nvSpPr>
        <p:spPr>
          <a:xfrm>
            <a:off x="217726" y="4469184"/>
            <a:ext cx="5784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 b="1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1F447D"/>
                </a:solidFill>
              </a:rPr>
              <a:t>“Free”</a:t>
            </a:r>
          </a:p>
        </p:txBody>
      </p:sp>
      <p:sp>
        <p:nvSpPr>
          <p:cNvPr id="117" name="Shape 117"/>
          <p:cNvSpPr/>
          <p:nvPr/>
        </p:nvSpPr>
        <p:spPr>
          <a:xfrm>
            <a:off x="230627" y="3971738"/>
            <a:ext cx="105262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 b="1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1F447D"/>
                </a:solidFill>
              </a:rPr>
              <a:t>Open Source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5673607" y="1772454"/>
            <a:ext cx="1577532" cy="1176621"/>
            <a:chOff x="0" y="0"/>
            <a:chExt cx="1577531" cy="1176620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1577532" cy="1176621"/>
            </a:xfrm>
            <a:prstGeom prst="chevron">
              <a:avLst>
                <a:gd name="adj" fmla="val 22344"/>
              </a:avLst>
            </a:prstGeom>
            <a:solidFill>
              <a:srgbClr val="8EAF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2903" y="98090"/>
              <a:ext cx="1051724" cy="98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Star Schema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Archive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Time Slice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What-If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Real-Time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4345013" y="1781080"/>
            <a:ext cx="1477214" cy="1171603"/>
            <a:chOff x="0" y="0"/>
            <a:chExt cx="1477213" cy="1171602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1477214" cy="1171603"/>
            </a:xfrm>
            <a:prstGeom prst="chevron">
              <a:avLst>
                <a:gd name="adj" fmla="val 22344"/>
              </a:avLst>
            </a:prstGeom>
            <a:solidFill>
              <a:srgbClr val="8EAF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61782" y="362281"/>
              <a:ext cx="95364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Statistics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Prediction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1522413" y="1783521"/>
            <a:ext cx="1539763" cy="1183452"/>
            <a:chOff x="0" y="0"/>
            <a:chExt cx="1539762" cy="1183451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1539763" cy="1183452"/>
            </a:xfrm>
            <a:prstGeom prst="chevron">
              <a:avLst>
                <a:gd name="adj" fmla="val 22344"/>
              </a:avLst>
            </a:prstGeom>
            <a:solidFill>
              <a:srgbClr val="8EAF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4429" y="101505"/>
              <a:ext cx="1010904" cy="98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Extract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Federate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Transform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Cleanse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Enrich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7110438" y="1771855"/>
            <a:ext cx="1341712" cy="1171604"/>
            <a:chOff x="0" y="0"/>
            <a:chExt cx="1341711" cy="1171602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341712" cy="1171603"/>
            </a:xfrm>
            <a:prstGeom prst="chevron">
              <a:avLst>
                <a:gd name="adj" fmla="val 22344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200" b="1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61782" y="362281"/>
              <a:ext cx="818147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 b="1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1F447D"/>
                  </a:solidFill>
                </a:rPr>
                <a:t>Analyze Visually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1461088" y="1495455"/>
            <a:ext cx="38364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ETL</a:t>
            </a:r>
          </a:p>
        </p:txBody>
      </p:sp>
      <p:sp>
        <p:nvSpPr>
          <p:cNvPr id="131" name="Shape 131"/>
          <p:cNvSpPr/>
          <p:nvPr/>
        </p:nvSpPr>
        <p:spPr>
          <a:xfrm>
            <a:off x="4218263" y="1493476"/>
            <a:ext cx="1425734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Advanced Analytics</a:t>
            </a:r>
          </a:p>
        </p:txBody>
      </p:sp>
      <p:sp>
        <p:nvSpPr>
          <p:cNvPr id="132" name="Shape 132"/>
          <p:cNvSpPr/>
          <p:nvPr/>
        </p:nvSpPr>
        <p:spPr>
          <a:xfrm>
            <a:off x="5621256" y="1495453"/>
            <a:ext cx="7731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Data Mart</a:t>
            </a:r>
          </a:p>
        </p:txBody>
      </p:sp>
      <p:sp>
        <p:nvSpPr>
          <p:cNvPr id="133" name="Shape 133"/>
          <p:cNvSpPr/>
          <p:nvPr/>
        </p:nvSpPr>
        <p:spPr>
          <a:xfrm>
            <a:off x="7155481" y="1493478"/>
            <a:ext cx="688664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Rapid BI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308343" y="1794590"/>
            <a:ext cx="1352480" cy="1171603"/>
            <a:chOff x="0" y="0"/>
            <a:chExt cx="1352478" cy="1171602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352479" cy="1171603"/>
            </a:xfrm>
            <a:prstGeom prst="chevron">
              <a:avLst>
                <a:gd name="adj" fmla="val 22344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1783" y="362281"/>
              <a:ext cx="82891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1200" b="1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Source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Systems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2912947" y="1777856"/>
            <a:ext cx="1584625" cy="1183453"/>
            <a:chOff x="0" y="0"/>
            <a:chExt cx="1584624" cy="1183451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1584625" cy="1183452"/>
            </a:xfrm>
            <a:prstGeom prst="chevron">
              <a:avLst>
                <a:gd name="adj" fmla="val 22344"/>
              </a:avLst>
            </a:prstGeom>
            <a:solidFill>
              <a:srgbClr val="8EAF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64429" y="279305"/>
              <a:ext cx="1055766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Spatial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Enrichment &amp; Operations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2873801" y="1495455"/>
            <a:ext cx="57012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Spatial</a:t>
            </a:r>
          </a:p>
        </p:txBody>
      </p:sp>
      <p:sp>
        <p:nvSpPr>
          <p:cNvPr id="141" name="Shape 141"/>
          <p:cNvSpPr/>
          <p:nvPr/>
        </p:nvSpPr>
        <p:spPr>
          <a:xfrm>
            <a:off x="152400" y="5856308"/>
            <a:ext cx="909730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717171"/>
                </a:solidFill>
              </a:rPr>
              <a:t>* This list is an incomplete list.  There are many solutions in the marketplace. Warehousing is an activity achieved along the way after ETL. This is merely representational.</a:t>
            </a:r>
          </a:p>
        </p:txBody>
      </p:sp>
      <p:sp>
        <p:nvSpPr>
          <p:cNvPr id="142" name="Shape 142"/>
          <p:cNvSpPr/>
          <p:nvPr/>
        </p:nvSpPr>
        <p:spPr>
          <a:xfrm>
            <a:off x="4648544" y="3227020"/>
            <a:ext cx="818266" cy="381001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lin ang="2700000"/>
          </a:gradFill>
          <a:ln w="25400">
            <a:solidFill>
              <a:srgbClr val="FFC000"/>
            </a:solidFill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3477043" y="3225212"/>
            <a:ext cx="747798" cy="381001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lin ang="2700000"/>
          </a:gradFill>
          <a:ln w="25400">
            <a:solidFill>
              <a:srgbClr val="FFC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defRPr sz="15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1F447D"/>
                </a:solidFill>
              </a:rPr>
              <a:t>ArcGIS</a:t>
            </a:r>
          </a:p>
        </p:txBody>
      </p:sp>
      <p:sp>
        <p:nvSpPr>
          <p:cNvPr id="144" name="Shape 144"/>
          <p:cNvSpPr/>
          <p:nvPr/>
        </p:nvSpPr>
        <p:spPr>
          <a:xfrm>
            <a:off x="5739031" y="3227020"/>
            <a:ext cx="1111886" cy="381001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lin ang="2700000"/>
          </a:gradFill>
          <a:ln w="25400">
            <a:solidFill>
              <a:srgbClr val="FFC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defRPr sz="16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1F447D"/>
                </a:solidFill>
              </a:rPr>
              <a:t>Composite</a:t>
            </a:r>
          </a:p>
        </p:txBody>
      </p:sp>
      <p:sp>
        <p:nvSpPr>
          <p:cNvPr id="145" name="Shape 145"/>
          <p:cNvSpPr/>
          <p:nvPr/>
        </p:nvSpPr>
        <p:spPr>
          <a:xfrm>
            <a:off x="4709374" y="3246434"/>
            <a:ext cx="508900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defRPr sz="16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1F447D"/>
                </a:solidFill>
              </a:rPr>
              <a:t>SAS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12828" y="1495455"/>
            <a:ext cx="83272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Databases</a:t>
            </a:r>
          </a:p>
        </p:txBody>
      </p:sp>
      <p:sp>
        <p:nvSpPr>
          <p:cNvPr id="147" name="Shape 147"/>
          <p:cNvSpPr/>
          <p:nvPr/>
        </p:nvSpPr>
        <p:spPr>
          <a:xfrm>
            <a:off x="326706" y="3225212"/>
            <a:ext cx="1117105" cy="381001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lin ang="2700000"/>
          </a:gradFill>
          <a:ln w="25400">
            <a:solidFill>
              <a:srgbClr val="FFC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defTabSz="914400"/>
            <a:r>
              <a:rPr sz="17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rPr>
              <a:t>Oracle </a:t>
            </a:r>
          </a:p>
          <a:p>
            <a:pPr lvl="0" defTabSz="914400"/>
            <a:r>
              <a:rPr sz="17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rPr>
              <a:t>SQL Server</a:t>
            </a:r>
          </a:p>
        </p:txBody>
      </p:sp>
      <p:sp>
        <p:nvSpPr>
          <p:cNvPr id="148" name="Shape 148"/>
          <p:cNvSpPr/>
          <p:nvPr/>
        </p:nvSpPr>
        <p:spPr>
          <a:xfrm>
            <a:off x="1655179" y="3218681"/>
            <a:ext cx="1117105" cy="381001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lin ang="2700000"/>
          </a:gradFill>
          <a:ln w="25400">
            <a:solidFill>
              <a:srgbClr val="FFC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defRPr sz="16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1F447D"/>
                </a:solidFill>
              </a:rPr>
              <a:t>Talend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1" animBg="1" advAuto="0"/>
      <p:bldP spid="116" grpId="3" animBg="1" advAuto="0"/>
      <p:bldP spid="117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why tableau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5048" lvl="0" indent="-455048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1717"/>
                </a:solidFill>
                <a:latin typeface="Gill Sans MT"/>
                <a:ea typeface="Gill Sans MT"/>
                <a:cs typeface="Gill Sans MT"/>
                <a:sym typeface="Gill Sans MT"/>
              </a:rPr>
              <a:t>Best of breed, industry leading and FUN data visualization.</a:t>
            </a:r>
          </a:p>
          <a:p>
            <a:pPr marL="455048" lvl="0" indent="-455048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1717"/>
                </a:solidFill>
                <a:latin typeface="Gill Sans MT"/>
                <a:ea typeface="Gill Sans MT"/>
                <a:cs typeface="Gill Sans MT"/>
                <a:sym typeface="Gill Sans MT"/>
              </a:rPr>
              <a:t>Unleashing business intelligence for the subject matter expert</a:t>
            </a:r>
          </a:p>
          <a:p>
            <a:pPr marL="455048" lvl="0" indent="-455048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1717"/>
                </a:solidFill>
                <a:latin typeface="Gill Sans MT"/>
                <a:ea typeface="Gill Sans MT"/>
                <a:cs typeface="Gill Sans MT"/>
                <a:sym typeface="Gill Sans MT"/>
              </a:rPr>
              <a:t>Use complimentary tools for:</a:t>
            </a:r>
          </a:p>
          <a:p>
            <a:pPr marL="1011607" lvl="1" indent="-495886" defTabSz="429768">
              <a:buClr>
                <a:srgbClr val="E8762C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1879">
                <a:solidFill>
                  <a:srgbClr val="393939"/>
                </a:solidFill>
                <a:latin typeface="Gill Sans MT"/>
                <a:ea typeface="Gill Sans MT"/>
                <a:cs typeface="Gill Sans MT"/>
                <a:sym typeface="Gill Sans MT"/>
              </a:rPr>
              <a:t>Complex, unstructured data sources including XML</a:t>
            </a:r>
            <a:endParaRPr sz="1222">
              <a:solidFill>
                <a:srgbClr val="393939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1011607" lvl="1" indent="-495886" defTabSz="429768">
              <a:buClr>
                <a:srgbClr val="E8762C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1879">
                <a:solidFill>
                  <a:srgbClr val="393939"/>
                </a:solidFill>
                <a:latin typeface="Gill Sans MT"/>
                <a:ea typeface="Gill Sans MT"/>
                <a:cs typeface="Gill Sans MT"/>
                <a:sym typeface="Gill Sans MT"/>
              </a:rPr>
              <a:t>Geocoding deeper than postal code</a:t>
            </a:r>
            <a:endParaRPr sz="1222">
              <a:solidFill>
                <a:srgbClr val="393939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1011607" lvl="1" indent="-495886" defTabSz="429768">
              <a:buClr>
                <a:srgbClr val="E8762C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1879">
                <a:solidFill>
                  <a:srgbClr val="393939"/>
                </a:solidFill>
                <a:latin typeface="Gill Sans MT"/>
                <a:ea typeface="Gill Sans MT"/>
                <a:cs typeface="Gill Sans MT"/>
                <a:sym typeface="Gill Sans MT"/>
              </a:rPr>
              <a:t>Generation of polygons for sales territories or trade areas</a:t>
            </a:r>
            <a:endParaRPr sz="1222">
              <a:solidFill>
                <a:srgbClr val="393939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1011607" lvl="1" indent="-495886" defTabSz="429768">
              <a:buClr>
                <a:srgbClr val="E8762C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1879">
                <a:solidFill>
                  <a:srgbClr val="393939"/>
                </a:solidFill>
                <a:latin typeface="Gill Sans MT"/>
                <a:ea typeface="Gill Sans MT"/>
                <a:cs typeface="Gill Sans MT"/>
                <a:sym typeface="Gill Sans MT"/>
              </a:rPr>
              <a:t>Demographic and behavioral analysis</a:t>
            </a:r>
            <a:endParaRPr sz="1222">
              <a:solidFill>
                <a:srgbClr val="393939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1011607" lvl="1" indent="-495886" defTabSz="429768">
              <a:buClr>
                <a:srgbClr val="E8762C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1879">
                <a:solidFill>
                  <a:srgbClr val="393939"/>
                </a:solidFill>
                <a:latin typeface="Gill Sans MT"/>
                <a:ea typeface="Gill Sans MT"/>
                <a:cs typeface="Gill Sans MT"/>
                <a:sym typeface="Gill Sans MT"/>
              </a:rPr>
              <a:t>Advanced statistics using R</a:t>
            </a:r>
            <a:endParaRPr sz="1222">
              <a:solidFill>
                <a:srgbClr val="393939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5048" lvl="0" indent="-455048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1717"/>
                </a:solidFill>
                <a:latin typeface="Gill Sans MT"/>
                <a:ea typeface="Gill Sans MT"/>
                <a:cs typeface="Gill Sans MT"/>
                <a:sym typeface="Gill Sans MT"/>
              </a:rPr>
              <a:t>Additional tools to perform ETL-like processes beyond the Tableau data re-shaper and to handle cleansing, MDM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DEMO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751840" y="847519"/>
            <a:ext cx="7772401" cy="5660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2400" cap="all" dirty="0" smtClean="0">
                <a:solidFill>
                  <a:srgbClr val="17375E"/>
                </a:solidFill>
              </a:rPr>
              <a:t>agenda</a:t>
            </a:r>
            <a:endParaRPr sz="2400" cap="all">
              <a:solidFill>
                <a:srgbClr val="17375E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755015" y="2072337"/>
            <a:ext cx="7338349" cy="3146210"/>
          </a:xfrm>
          <a:prstGeom prst="rect">
            <a:avLst/>
          </a:prstGeom>
          <a:ln w="9525">
            <a:solidFill>
              <a:srgbClr val="A6A6A6"/>
            </a:solidFill>
            <a:bevel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17375E"/>
                </a:solidFill>
              </a:rPr>
              <a:t>Need of data visualization</a:t>
            </a:r>
            <a:endParaRPr sz="2400" smtClean="0">
              <a:solidFill>
                <a:srgbClr val="17375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smtClean="0">
                <a:solidFill>
                  <a:srgbClr val="17375E"/>
                </a:solidFill>
              </a:rPr>
              <a:t>Journey </a:t>
            </a:r>
            <a:r>
              <a:rPr sz="2400">
                <a:solidFill>
                  <a:srgbClr val="17375E"/>
                </a:solidFill>
              </a:rPr>
              <a:t>of Business Intelligence (BI)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What is Tableau?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smtClean="0">
                <a:solidFill>
                  <a:srgbClr val="17375E"/>
                </a:solidFill>
              </a:rPr>
              <a:t>DEMO</a:t>
            </a:r>
            <a:endParaRPr sz="2400">
              <a:solidFill>
                <a:srgbClr val="17375E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WHY are we here today?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751840" y="5183827"/>
            <a:ext cx="7191434" cy="15642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We need to be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Decision Driven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Supported by factual evidence in data</a:t>
            </a:r>
          </a:p>
        </p:txBody>
      </p:sp>
      <p:pic>
        <p:nvPicPr>
          <p:cNvPr id="62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157" y="1615162"/>
            <a:ext cx="6551750" cy="3118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THis is how we read reports</a:t>
            </a:r>
          </a:p>
        </p:txBody>
      </p:sp>
      <p:pic>
        <p:nvPicPr>
          <p:cNvPr id="6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072" y="1674160"/>
            <a:ext cx="8723936" cy="4776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THEN CAME graphs (our use matured)</a:t>
            </a:r>
          </a:p>
        </p:txBody>
      </p:sp>
      <p:pic>
        <p:nvPicPr>
          <p:cNvPr id="71" name="image8.jpg" descr="Source: www.pegasus3d.co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637" y="1578946"/>
            <a:ext cx="8204806" cy="5135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let’s state the obvious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Technology has matured</a:t>
            </a:r>
          </a:p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Our use has matured</a:t>
            </a:r>
          </a:p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Our needs have evolved</a:t>
            </a:r>
          </a:p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endParaRPr sz="2256">
              <a:solidFill>
                <a:srgbClr val="17375E"/>
              </a:solidFill>
            </a:endParaRPr>
          </a:p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As humans, </a:t>
            </a:r>
          </a:p>
          <a:p>
            <a:pPr marL="752094" lvl="1" indent="-322325" defTabSz="429768">
              <a:buChar char="•"/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we are wired to learn faster visually than any other means</a:t>
            </a:r>
          </a:p>
          <a:p>
            <a:pPr marL="752094" lvl="1" indent="-322325" defTabSz="429768">
              <a:buChar char="•"/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we need tools that relate closely with our Natural Senses to understand the world around us</a:t>
            </a:r>
          </a:p>
          <a:p>
            <a:pPr marL="752094" lvl="1" indent="-322325" defTabSz="429768">
              <a:buChar char="•"/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we like the phrase, </a:t>
            </a:r>
          </a:p>
          <a:p>
            <a:pPr marL="1181861" lvl="2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“A Picture is worth a 1,000 words!”</a:t>
            </a:r>
          </a:p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A Case for data visualization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WHat is data visualization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A clear portrayal of complex relationships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with insight in behaviors, not pictures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it is no longer a function of the specialists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17375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17375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WHY is it IMPORTANT?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Speed - time to value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Empowers business users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Enables self-driven data discovery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IT does what it knows best, you do what you know best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ACTUAL Customer requirements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i="1">
                <a:latin typeface="Calibri"/>
                <a:ea typeface="Calibri"/>
                <a:cs typeface="Calibri"/>
                <a:sym typeface="Calibri"/>
              </a:rPr>
              <a:t>Our users are traditionally used to a lot of reporting services reports - is there an elegant way to connect Tableau with reporting services and automatically pass parameters and data between the two?</a:t>
            </a:r>
          </a:p>
          <a:p>
            <a:pPr marL="0" lvl="0" indent="0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i="1">
                <a:latin typeface="Calibri"/>
                <a:ea typeface="Calibri"/>
                <a:cs typeface="Calibri"/>
                <a:sym typeface="Calibri"/>
              </a:rPr>
              <a:t>Can I set up data driven alerts which trigger emails and/or other behavior?  Can we schedule email of a dashboard without a data driven event? </a:t>
            </a:r>
          </a:p>
          <a:p>
            <a:pPr marL="0" lvl="0" indent="0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i="1">
                <a:latin typeface="Calibri"/>
                <a:ea typeface="Calibri"/>
                <a:cs typeface="Calibri"/>
                <a:sym typeface="Calibri"/>
              </a:rPr>
              <a:t>Can I get a 3D bar chart or pie chart?</a:t>
            </a:r>
          </a:p>
          <a:p>
            <a:pPr marL="0" lvl="0" indent="0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i="1">
                <a:latin typeface="Calibri"/>
                <a:ea typeface="Calibri"/>
                <a:cs typeface="Calibri"/>
                <a:sym typeface="Calibri"/>
              </a:rPr>
              <a:t>It seems that I can apply gradient color on tables. Can I just apply it just on specific columns, instead of the whole table?</a:t>
            </a:r>
          </a:p>
          <a:p>
            <a:pPr marL="0" lvl="0" indent="0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i="1">
                <a:latin typeface="Calibri"/>
                <a:ea typeface="Calibri"/>
                <a:cs typeface="Calibri"/>
                <a:sym typeface="Calibri"/>
              </a:rPr>
              <a:t>Do you have an excel plugin to use PivotTables in Excel on your data?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622300" y="5133477"/>
          <a:ext cx="7899399" cy="190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43878"/>
                <a:gridCol w="5855521"/>
              </a:tblGrid>
              <a:tr h="1905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Report bursting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Ability to send the reports across to multiple Users.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2"/>
          <p:cNvGraphicFramePr/>
          <p:nvPr/>
        </p:nvGraphicFramePr>
        <p:xfrm>
          <a:off x="622300" y="5315353"/>
          <a:ext cx="7899399" cy="571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43878"/>
                <a:gridCol w="5855521"/>
              </a:tblGrid>
              <a:tr h="3810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Exports to Other Formats( PDF, Excel, PDF,CSV, etc)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Data view to be exported to various format for in-depth Analysis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export interactive PivotTables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Ability to export interactive PivotTables to Excel 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85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52838" y="722780"/>
            <a:ext cx="10849676" cy="6102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476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data visualization</vt:lpstr>
      <vt:lpstr>agenda</vt:lpstr>
      <vt:lpstr>WHY are we here today?</vt:lpstr>
      <vt:lpstr>THis is how we read reports</vt:lpstr>
      <vt:lpstr>THEN CAME graphs (our use matured)</vt:lpstr>
      <vt:lpstr>let’s state the obvious</vt:lpstr>
      <vt:lpstr>WHat is data visualization</vt:lpstr>
      <vt:lpstr>ACTUAL Customer requirements</vt:lpstr>
      <vt:lpstr>Slide 9</vt:lpstr>
      <vt:lpstr>what is tableau</vt:lpstr>
      <vt:lpstr>WHERE DOES tableau fit in?</vt:lpstr>
      <vt:lpstr>why tableau</vt:lpstr>
      <vt:lpstr>DEMO</vt:lpstr>
      <vt:lpstr>QUESTIONS?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Chen, Angela</dc:creator>
  <cp:lastModifiedBy>MEIT-17</cp:lastModifiedBy>
  <cp:revision>4</cp:revision>
  <dcterms:modified xsi:type="dcterms:W3CDTF">2018-03-22T04:22:29Z</dcterms:modified>
</cp:coreProperties>
</file>