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49"/>
  </p:notesMasterIdLst>
  <p:sldIdLst>
    <p:sldId id="257" r:id="rId2"/>
    <p:sldId id="258" r:id="rId3"/>
    <p:sldId id="259" r:id="rId4"/>
    <p:sldId id="260" r:id="rId5"/>
    <p:sldId id="298" r:id="rId6"/>
    <p:sldId id="299" r:id="rId7"/>
    <p:sldId id="300" r:id="rId8"/>
    <p:sldId id="301" r:id="rId9"/>
    <p:sldId id="302" r:id="rId10"/>
    <p:sldId id="303" r:id="rId11"/>
    <p:sldId id="261" r:id="rId12"/>
    <p:sldId id="283" r:id="rId13"/>
    <p:sldId id="262" r:id="rId14"/>
    <p:sldId id="272" r:id="rId15"/>
    <p:sldId id="305" r:id="rId16"/>
    <p:sldId id="304" r:id="rId17"/>
    <p:sldId id="273" r:id="rId18"/>
    <p:sldId id="274" r:id="rId19"/>
    <p:sldId id="275" r:id="rId20"/>
    <p:sldId id="282" r:id="rId21"/>
    <p:sldId id="284" r:id="rId22"/>
    <p:sldId id="285" r:id="rId23"/>
    <p:sldId id="286" r:id="rId24"/>
    <p:sldId id="287" r:id="rId25"/>
    <p:sldId id="288" r:id="rId26"/>
    <p:sldId id="289" r:id="rId27"/>
    <p:sldId id="290" r:id="rId28"/>
    <p:sldId id="291" r:id="rId29"/>
    <p:sldId id="292" r:id="rId30"/>
    <p:sldId id="295" r:id="rId31"/>
    <p:sldId id="294" r:id="rId32"/>
    <p:sldId id="293" r:id="rId33"/>
    <p:sldId id="296" r:id="rId34"/>
    <p:sldId id="297" r:id="rId35"/>
    <p:sldId id="263" r:id="rId36"/>
    <p:sldId id="264" r:id="rId37"/>
    <p:sldId id="265" r:id="rId38"/>
    <p:sldId id="266" r:id="rId39"/>
    <p:sldId id="267" r:id="rId40"/>
    <p:sldId id="268" r:id="rId41"/>
    <p:sldId id="278" r:id="rId42"/>
    <p:sldId id="269" r:id="rId43"/>
    <p:sldId id="271" r:id="rId44"/>
    <p:sldId id="270" r:id="rId45"/>
    <p:sldId id="279" r:id="rId46"/>
    <p:sldId id="280" r:id="rId47"/>
    <p:sldId id="281"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48BDB2-491B-4EAE-853F-FAF27A6FBB8E}" type="datetimeFigureOut">
              <a:rPr lang="en-US" smtClean="0"/>
              <a:pPr/>
              <a:t>12/20/2019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9A84E2-E52C-4A47-B7F9-63716E62A6BC}" type="slidenum">
              <a:rPr lang="en-US" smtClean="0"/>
              <a:pPr/>
              <a:t>‹#›</a:t>
            </a:fld>
            <a:endParaRPr lang="en-US"/>
          </a:p>
        </p:txBody>
      </p:sp>
    </p:spTree>
    <p:extLst>
      <p:ext uri="{BB962C8B-B14F-4D97-AF65-F5344CB8AC3E}">
        <p14:creationId xmlns:p14="http://schemas.microsoft.com/office/powerpoint/2010/main" val="177920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6"/>
          <p:cNvSpPr>
            <a:spLocks noGrp="1" noChangeArrowheads="1"/>
          </p:cNvSpPr>
          <p:nvPr>
            <p:ph type="sldNum" sz="quarter" idx="5"/>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615D504-5C64-40EE-ACFD-E4076BBED499}" type="slidenum">
              <a:rPr lang="en-US" altLang="en-US" smtClean="0"/>
              <a:pPr fontAlgn="base">
                <a:spcBef>
                  <a:spcPct val="0"/>
                </a:spcBef>
                <a:spcAft>
                  <a:spcPct val="0"/>
                </a:spcAft>
                <a:defRPr/>
              </a:pPr>
              <a:t>13</a:t>
            </a:fld>
            <a:endParaRPr lang="en-US" altLang="en-US" smtClean="0"/>
          </a:p>
        </p:txBody>
      </p:sp>
      <p:sp>
        <p:nvSpPr>
          <p:cNvPr id="131075"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p:spPr>
      </p:sp>
      <p:sp>
        <p:nvSpPr>
          <p:cNvPr id="131076" name="Rectangle 2"/>
          <p:cNvSpPr>
            <a:spLocks noGrp="1" noChangeArrowheads="1"/>
          </p:cNvSpPr>
          <p:nvPr>
            <p:ph type="body" idx="1"/>
          </p:nvPr>
        </p:nvSpPr>
        <p:spPr bwMode="auto">
          <a:noFill/>
        </p:spPr>
        <p:txBody>
          <a:bodyPr wrap="none" numCol="1" anchor="ctr" anchorCtr="0" compatLnSpc="1">
            <a:prstTxWarp prst="textNoShape">
              <a:avLst/>
            </a:prstTxWarp>
          </a:bodyPr>
          <a:lstStyle/>
          <a:p>
            <a:pPr eaLnBrk="1" hangingPunct="1">
              <a:spcBef>
                <a:spcPct val="0"/>
              </a:spcBef>
            </a:pPr>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6" name="Rectangle 6"/>
          <p:cNvSpPr>
            <a:spLocks noGrp="1" noChangeArrowheads="1"/>
          </p:cNvSpPr>
          <p:nvPr>
            <p:ph type="sldNum" sz="quarter" idx="5"/>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D19B09B0-8EF7-4E57-842F-9E7BEA0DD2FD}" type="slidenum">
              <a:rPr lang="en-US" altLang="en-US" smtClean="0"/>
              <a:pPr fontAlgn="base">
                <a:spcBef>
                  <a:spcPct val="0"/>
                </a:spcBef>
                <a:spcAft>
                  <a:spcPct val="0"/>
                </a:spcAft>
                <a:defRPr/>
              </a:pPr>
              <a:t>35</a:t>
            </a:fld>
            <a:endParaRPr lang="en-US" altLang="en-US" smtClean="0"/>
          </a:p>
        </p:txBody>
      </p:sp>
      <p:sp>
        <p:nvSpPr>
          <p:cNvPr id="132099"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p:spPr>
      </p:sp>
      <p:sp>
        <p:nvSpPr>
          <p:cNvPr id="132100" name="Rectangle 2"/>
          <p:cNvSpPr>
            <a:spLocks noGrp="1" noChangeArrowheads="1"/>
          </p:cNvSpPr>
          <p:nvPr>
            <p:ph type="body" idx="1"/>
          </p:nvPr>
        </p:nvSpPr>
        <p:spPr bwMode="auto">
          <a:noFill/>
        </p:spPr>
        <p:txBody>
          <a:bodyPr wrap="none" numCol="1" anchor="ctr" anchorCtr="0" compatLnSpc="1">
            <a:prstTxWarp prst="textNoShape">
              <a:avLst/>
            </a:prstTxWarp>
          </a:bodyPr>
          <a:lstStyle/>
          <a:p>
            <a:pPr eaLnBrk="1" hangingPunct="1">
              <a:spcBef>
                <a:spcPct val="0"/>
              </a:spcBef>
            </a:pPr>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30" name="Rectangle 6"/>
          <p:cNvSpPr>
            <a:spLocks noGrp="1" noChangeArrowheads="1"/>
          </p:cNvSpPr>
          <p:nvPr>
            <p:ph type="sldNum" sz="quarter" idx="5"/>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0B84F5A8-CFE8-45A7-B762-C8DC8830608A}" type="slidenum">
              <a:rPr lang="en-US" altLang="en-US" smtClean="0"/>
              <a:pPr fontAlgn="base">
                <a:spcBef>
                  <a:spcPct val="0"/>
                </a:spcBef>
                <a:spcAft>
                  <a:spcPct val="0"/>
                </a:spcAft>
                <a:defRPr/>
              </a:pPr>
              <a:t>36</a:t>
            </a:fld>
            <a:endParaRPr lang="en-US" altLang="en-US" smtClean="0"/>
          </a:p>
        </p:txBody>
      </p:sp>
      <p:sp>
        <p:nvSpPr>
          <p:cNvPr id="133123"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p:spPr>
      </p:sp>
      <p:sp>
        <p:nvSpPr>
          <p:cNvPr id="133124" name="Rectangle 2"/>
          <p:cNvSpPr>
            <a:spLocks noGrp="1" noChangeArrowheads="1"/>
          </p:cNvSpPr>
          <p:nvPr>
            <p:ph type="body" idx="1"/>
          </p:nvPr>
        </p:nvSpPr>
        <p:spPr bwMode="auto">
          <a:noFill/>
        </p:spPr>
        <p:txBody>
          <a:bodyPr wrap="none" numCol="1" anchor="ctr" anchorCtr="0" compatLnSpc="1">
            <a:prstTxWarp prst="textNoShape">
              <a:avLst/>
            </a:prstTxWarp>
          </a:bodyPr>
          <a:lstStyle/>
          <a:p>
            <a:pPr eaLnBrk="1" hangingPunct="1">
              <a:spcBef>
                <a:spcPct val="0"/>
              </a:spcBef>
            </a:pPr>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474960-A2F2-46A5-8902-D528CE48A6EE}" type="datetime1">
              <a:rPr lang="en-US" smtClean="0"/>
              <a:t>12/20/2019</a:t>
            </a:fld>
            <a:endParaRPr lang="en-US"/>
          </a:p>
        </p:txBody>
      </p:sp>
      <p:sp>
        <p:nvSpPr>
          <p:cNvPr id="5" name="Footer Placeholder 4"/>
          <p:cNvSpPr>
            <a:spLocks noGrp="1"/>
          </p:cNvSpPr>
          <p:nvPr>
            <p:ph type="ftr" sz="quarter" idx="11"/>
          </p:nvPr>
        </p:nvSpPr>
        <p:spPr/>
        <p:txBody>
          <a:bodyPr/>
          <a:lstStyle/>
          <a:p>
            <a:r>
              <a:rPr lang="en-US" smtClean="0"/>
              <a:t>Dr. Anant M.Bagade</a:t>
            </a:r>
            <a:endParaRPr lang="en-US"/>
          </a:p>
        </p:txBody>
      </p:sp>
      <p:sp>
        <p:nvSpPr>
          <p:cNvPr id="6" name="Slide Number Placeholder 5"/>
          <p:cNvSpPr>
            <a:spLocks noGrp="1"/>
          </p:cNvSpPr>
          <p:nvPr>
            <p:ph type="sldNum" sz="quarter" idx="12"/>
          </p:nvPr>
        </p:nvSpPr>
        <p:spPr/>
        <p:txBody>
          <a:bodyPr/>
          <a:lstStyle/>
          <a:p>
            <a:fld id="{DE7032A5-B8CA-4229-89ED-9C062F781B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545928-16DA-4BE7-9A36-15332F3AFDB7}" type="datetime1">
              <a:rPr lang="en-US" smtClean="0"/>
              <a:t>12/20/2019</a:t>
            </a:fld>
            <a:endParaRPr lang="en-US"/>
          </a:p>
        </p:txBody>
      </p:sp>
      <p:sp>
        <p:nvSpPr>
          <p:cNvPr id="5" name="Footer Placeholder 4"/>
          <p:cNvSpPr>
            <a:spLocks noGrp="1"/>
          </p:cNvSpPr>
          <p:nvPr>
            <p:ph type="ftr" sz="quarter" idx="11"/>
          </p:nvPr>
        </p:nvSpPr>
        <p:spPr/>
        <p:txBody>
          <a:bodyPr/>
          <a:lstStyle/>
          <a:p>
            <a:r>
              <a:rPr lang="en-US" smtClean="0"/>
              <a:t>Dr. Anant M.Bagade</a:t>
            </a:r>
            <a:endParaRPr lang="en-US"/>
          </a:p>
        </p:txBody>
      </p:sp>
      <p:sp>
        <p:nvSpPr>
          <p:cNvPr id="6" name="Slide Number Placeholder 5"/>
          <p:cNvSpPr>
            <a:spLocks noGrp="1"/>
          </p:cNvSpPr>
          <p:nvPr>
            <p:ph type="sldNum" sz="quarter" idx="12"/>
          </p:nvPr>
        </p:nvSpPr>
        <p:spPr/>
        <p:txBody>
          <a:bodyPr/>
          <a:lstStyle/>
          <a:p>
            <a:fld id="{DE7032A5-B8CA-4229-89ED-9C062F781B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CEFB71-92F3-4D8B-AD5B-8CBC7DE9E707}" type="datetime1">
              <a:rPr lang="en-US" smtClean="0"/>
              <a:t>12/20/2019</a:t>
            </a:fld>
            <a:endParaRPr lang="en-US"/>
          </a:p>
        </p:txBody>
      </p:sp>
      <p:sp>
        <p:nvSpPr>
          <p:cNvPr id="5" name="Footer Placeholder 4"/>
          <p:cNvSpPr>
            <a:spLocks noGrp="1"/>
          </p:cNvSpPr>
          <p:nvPr>
            <p:ph type="ftr" sz="quarter" idx="11"/>
          </p:nvPr>
        </p:nvSpPr>
        <p:spPr/>
        <p:txBody>
          <a:bodyPr/>
          <a:lstStyle/>
          <a:p>
            <a:r>
              <a:rPr lang="en-US" smtClean="0"/>
              <a:t>Dr. Anant M.Bagade</a:t>
            </a:r>
            <a:endParaRPr lang="en-US"/>
          </a:p>
        </p:txBody>
      </p:sp>
      <p:sp>
        <p:nvSpPr>
          <p:cNvPr id="6" name="Slide Number Placeholder 5"/>
          <p:cNvSpPr>
            <a:spLocks noGrp="1"/>
          </p:cNvSpPr>
          <p:nvPr>
            <p:ph type="sldNum" sz="quarter" idx="12"/>
          </p:nvPr>
        </p:nvSpPr>
        <p:spPr/>
        <p:txBody>
          <a:bodyPr/>
          <a:lstStyle/>
          <a:p>
            <a:fld id="{DE7032A5-B8CA-4229-89ED-9C062F781BD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3" y="1797051"/>
            <a:ext cx="8280057" cy="409859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US" smtClean="0"/>
              <a:t>Click to edit Master text styles</a:t>
            </a:r>
          </a:p>
        </p:txBody>
      </p:sp>
      <p:sp>
        <p:nvSpPr>
          <p:cNvPr id="4" name="Title Placeholder 5"/>
          <p:cNvSpPr>
            <a:spLocks noGrp="1"/>
          </p:cNvSpPr>
          <p:nvPr>
            <p:ph type="title"/>
          </p:nvPr>
        </p:nvSpPr>
        <p:spPr bwMode="auto">
          <a:xfrm>
            <a:off x="437766" y="455085"/>
            <a:ext cx="8345488" cy="975783"/>
          </a:xfrm>
          <a:prstGeom prst="rect">
            <a:avLst/>
          </a:prstGeom>
          <a:noFill/>
          <a:ln>
            <a:noFill/>
          </a:ln>
          <a:extLst>
            <a:ext uri="{FAA26D3D-D897-4be2-8F04-BA451C77F1D7}"/>
          </a:extLst>
        </p:spPr>
        <p:txBody>
          <a:bodyPr lIns="91424" tIns="45712" rIns="91424" bIns="45712"/>
          <a:lstStyle/>
          <a:p>
            <a:pPr lvl="0"/>
            <a:r>
              <a:rPr lang="en-US" smtClean="0"/>
              <a:t>Click to edit Master title style</a:t>
            </a:r>
            <a:endParaRPr lang="en-GB" dirty="0"/>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2301" y="1797051"/>
            <a:ext cx="8277344" cy="4224280"/>
          </a:xfrm>
          <a:prstGeom prst="rect">
            <a:avLst/>
          </a:prstGeom>
        </p:spPr>
        <p:txBody>
          <a:bodyPr lIns="91420" tIns="45710" rIns="91420" bIns="45710">
            <a:noAutofit/>
          </a:bodyPr>
          <a:lstStyle>
            <a:lvl1pPr marL="280928" indent="-223792">
              <a:lnSpc>
                <a:spcPct val="95000"/>
              </a:lnSpc>
              <a:spcBef>
                <a:spcPts val="1110"/>
              </a:spcBef>
              <a:buClr>
                <a:schemeClr val="tx1"/>
              </a:buClr>
              <a:buSzPct val="80000"/>
              <a:buFont typeface="Arial"/>
              <a:buChar char="•"/>
              <a:defRPr sz="20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5"/>
          <p:cNvSpPr>
            <a:spLocks noGrp="1"/>
          </p:cNvSpPr>
          <p:nvPr>
            <p:ph type="title"/>
          </p:nvPr>
        </p:nvSpPr>
        <p:spPr bwMode="auto">
          <a:xfrm>
            <a:off x="437766" y="455085"/>
            <a:ext cx="8345488" cy="975783"/>
          </a:xfrm>
          <a:prstGeom prst="rect">
            <a:avLst/>
          </a:prstGeom>
          <a:noFill/>
          <a:ln>
            <a:noFill/>
          </a:ln>
          <a:extLst>
            <a:ext uri="{FAA26D3D-D897-4be2-8F04-BA451C77F1D7}"/>
          </a:extLst>
        </p:spPr>
        <p:txBody>
          <a:bodyPr lIns="91424" tIns="45712" rIns="91424" bIns="45712"/>
          <a:lstStyle/>
          <a:p>
            <a:pPr lvl="0"/>
            <a:r>
              <a:rPr lang="en-US" smtClean="0"/>
              <a:t>Click to edit Master title style</a:t>
            </a:r>
            <a:endParaRPr lang="en-GB"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A79F0C-B9EB-44FC-B144-96820C610B17}" type="datetime1">
              <a:rPr lang="en-US" smtClean="0"/>
              <a:t>12/20/2019</a:t>
            </a:fld>
            <a:endParaRPr lang="en-US"/>
          </a:p>
        </p:txBody>
      </p:sp>
      <p:sp>
        <p:nvSpPr>
          <p:cNvPr id="5" name="Footer Placeholder 4"/>
          <p:cNvSpPr>
            <a:spLocks noGrp="1"/>
          </p:cNvSpPr>
          <p:nvPr>
            <p:ph type="ftr" sz="quarter" idx="11"/>
          </p:nvPr>
        </p:nvSpPr>
        <p:spPr/>
        <p:txBody>
          <a:bodyPr/>
          <a:lstStyle/>
          <a:p>
            <a:r>
              <a:rPr lang="en-US" smtClean="0"/>
              <a:t>Dr. Anant M.Bagade</a:t>
            </a:r>
            <a:endParaRPr lang="en-US"/>
          </a:p>
        </p:txBody>
      </p:sp>
      <p:sp>
        <p:nvSpPr>
          <p:cNvPr id="6" name="Slide Number Placeholder 5"/>
          <p:cNvSpPr>
            <a:spLocks noGrp="1"/>
          </p:cNvSpPr>
          <p:nvPr>
            <p:ph type="sldNum" sz="quarter" idx="12"/>
          </p:nvPr>
        </p:nvSpPr>
        <p:spPr/>
        <p:txBody>
          <a:bodyPr/>
          <a:lstStyle/>
          <a:p>
            <a:fld id="{DE7032A5-B8CA-4229-89ED-9C062F781B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29133C-40E5-4CA2-82F7-8919BA64FF15}" type="datetime1">
              <a:rPr lang="en-US" smtClean="0"/>
              <a:t>12/20/2019</a:t>
            </a:fld>
            <a:endParaRPr lang="en-US"/>
          </a:p>
        </p:txBody>
      </p:sp>
      <p:sp>
        <p:nvSpPr>
          <p:cNvPr id="5" name="Footer Placeholder 4"/>
          <p:cNvSpPr>
            <a:spLocks noGrp="1"/>
          </p:cNvSpPr>
          <p:nvPr>
            <p:ph type="ftr" sz="quarter" idx="11"/>
          </p:nvPr>
        </p:nvSpPr>
        <p:spPr/>
        <p:txBody>
          <a:bodyPr/>
          <a:lstStyle/>
          <a:p>
            <a:r>
              <a:rPr lang="en-US" smtClean="0"/>
              <a:t>Dr. Anant M.Bagade</a:t>
            </a:r>
            <a:endParaRPr lang="en-US"/>
          </a:p>
        </p:txBody>
      </p:sp>
      <p:sp>
        <p:nvSpPr>
          <p:cNvPr id="6" name="Slide Number Placeholder 5"/>
          <p:cNvSpPr>
            <a:spLocks noGrp="1"/>
          </p:cNvSpPr>
          <p:nvPr>
            <p:ph type="sldNum" sz="quarter" idx="12"/>
          </p:nvPr>
        </p:nvSpPr>
        <p:spPr/>
        <p:txBody>
          <a:bodyPr/>
          <a:lstStyle/>
          <a:p>
            <a:fld id="{DE7032A5-B8CA-4229-89ED-9C062F781B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92F394-063F-4CE3-97D7-78BB2670B2E4}" type="datetime1">
              <a:rPr lang="en-US" smtClean="0"/>
              <a:t>12/20/2019</a:t>
            </a:fld>
            <a:endParaRPr lang="en-US"/>
          </a:p>
        </p:txBody>
      </p:sp>
      <p:sp>
        <p:nvSpPr>
          <p:cNvPr id="6" name="Footer Placeholder 5"/>
          <p:cNvSpPr>
            <a:spLocks noGrp="1"/>
          </p:cNvSpPr>
          <p:nvPr>
            <p:ph type="ftr" sz="quarter" idx="11"/>
          </p:nvPr>
        </p:nvSpPr>
        <p:spPr/>
        <p:txBody>
          <a:bodyPr/>
          <a:lstStyle/>
          <a:p>
            <a:r>
              <a:rPr lang="en-US" smtClean="0"/>
              <a:t>Dr. Anant M.Bagade</a:t>
            </a:r>
            <a:endParaRPr lang="en-US"/>
          </a:p>
        </p:txBody>
      </p:sp>
      <p:sp>
        <p:nvSpPr>
          <p:cNvPr id="7" name="Slide Number Placeholder 6"/>
          <p:cNvSpPr>
            <a:spLocks noGrp="1"/>
          </p:cNvSpPr>
          <p:nvPr>
            <p:ph type="sldNum" sz="quarter" idx="12"/>
          </p:nvPr>
        </p:nvSpPr>
        <p:spPr/>
        <p:txBody>
          <a:bodyPr/>
          <a:lstStyle/>
          <a:p>
            <a:fld id="{DE7032A5-B8CA-4229-89ED-9C062F781B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AE4CEB-835F-4501-9E84-548E036BDD5C}" type="datetime1">
              <a:rPr lang="en-US" smtClean="0"/>
              <a:t>12/20/2019</a:t>
            </a:fld>
            <a:endParaRPr lang="en-US"/>
          </a:p>
        </p:txBody>
      </p:sp>
      <p:sp>
        <p:nvSpPr>
          <p:cNvPr id="8" name="Footer Placeholder 7"/>
          <p:cNvSpPr>
            <a:spLocks noGrp="1"/>
          </p:cNvSpPr>
          <p:nvPr>
            <p:ph type="ftr" sz="quarter" idx="11"/>
          </p:nvPr>
        </p:nvSpPr>
        <p:spPr/>
        <p:txBody>
          <a:bodyPr/>
          <a:lstStyle/>
          <a:p>
            <a:r>
              <a:rPr lang="en-US" smtClean="0"/>
              <a:t>Dr. Anant M.Bagade</a:t>
            </a:r>
            <a:endParaRPr lang="en-US"/>
          </a:p>
        </p:txBody>
      </p:sp>
      <p:sp>
        <p:nvSpPr>
          <p:cNvPr id="9" name="Slide Number Placeholder 8"/>
          <p:cNvSpPr>
            <a:spLocks noGrp="1"/>
          </p:cNvSpPr>
          <p:nvPr>
            <p:ph type="sldNum" sz="quarter" idx="12"/>
          </p:nvPr>
        </p:nvSpPr>
        <p:spPr/>
        <p:txBody>
          <a:bodyPr/>
          <a:lstStyle/>
          <a:p>
            <a:fld id="{DE7032A5-B8CA-4229-89ED-9C062F781BD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66F89C-6F5F-4FE0-B19B-7DC059487C58}" type="datetime1">
              <a:rPr lang="en-US" smtClean="0"/>
              <a:t>12/20/2019</a:t>
            </a:fld>
            <a:endParaRPr lang="en-US"/>
          </a:p>
        </p:txBody>
      </p:sp>
      <p:sp>
        <p:nvSpPr>
          <p:cNvPr id="4" name="Footer Placeholder 3"/>
          <p:cNvSpPr>
            <a:spLocks noGrp="1"/>
          </p:cNvSpPr>
          <p:nvPr>
            <p:ph type="ftr" sz="quarter" idx="11"/>
          </p:nvPr>
        </p:nvSpPr>
        <p:spPr/>
        <p:txBody>
          <a:bodyPr/>
          <a:lstStyle/>
          <a:p>
            <a:r>
              <a:rPr lang="en-US" smtClean="0"/>
              <a:t>Dr. Anant M.Bagade</a:t>
            </a:r>
            <a:endParaRPr lang="en-US"/>
          </a:p>
        </p:txBody>
      </p:sp>
      <p:sp>
        <p:nvSpPr>
          <p:cNvPr id="5" name="Slide Number Placeholder 4"/>
          <p:cNvSpPr>
            <a:spLocks noGrp="1"/>
          </p:cNvSpPr>
          <p:nvPr>
            <p:ph type="sldNum" sz="quarter" idx="12"/>
          </p:nvPr>
        </p:nvSpPr>
        <p:spPr/>
        <p:txBody>
          <a:bodyPr/>
          <a:lstStyle/>
          <a:p>
            <a:fld id="{DE7032A5-B8CA-4229-89ED-9C062F781B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E0F24-2B02-42FE-B589-7A286F43997A}" type="datetime1">
              <a:rPr lang="en-US" smtClean="0"/>
              <a:t>12/20/2019</a:t>
            </a:fld>
            <a:endParaRPr lang="en-US"/>
          </a:p>
        </p:txBody>
      </p:sp>
      <p:sp>
        <p:nvSpPr>
          <p:cNvPr id="3" name="Footer Placeholder 2"/>
          <p:cNvSpPr>
            <a:spLocks noGrp="1"/>
          </p:cNvSpPr>
          <p:nvPr>
            <p:ph type="ftr" sz="quarter" idx="11"/>
          </p:nvPr>
        </p:nvSpPr>
        <p:spPr/>
        <p:txBody>
          <a:bodyPr/>
          <a:lstStyle/>
          <a:p>
            <a:r>
              <a:rPr lang="en-US" smtClean="0"/>
              <a:t>Dr. Anant M.Bagade</a:t>
            </a:r>
            <a:endParaRPr lang="en-US"/>
          </a:p>
        </p:txBody>
      </p:sp>
      <p:sp>
        <p:nvSpPr>
          <p:cNvPr id="4" name="Slide Number Placeholder 3"/>
          <p:cNvSpPr>
            <a:spLocks noGrp="1"/>
          </p:cNvSpPr>
          <p:nvPr>
            <p:ph type="sldNum" sz="quarter" idx="12"/>
          </p:nvPr>
        </p:nvSpPr>
        <p:spPr/>
        <p:txBody>
          <a:bodyPr/>
          <a:lstStyle/>
          <a:p>
            <a:fld id="{DE7032A5-B8CA-4229-89ED-9C062F781B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0CAEA-25BF-40B1-86AC-D28346C98366}" type="datetime1">
              <a:rPr lang="en-US" smtClean="0"/>
              <a:t>12/20/2019</a:t>
            </a:fld>
            <a:endParaRPr lang="en-US"/>
          </a:p>
        </p:txBody>
      </p:sp>
      <p:sp>
        <p:nvSpPr>
          <p:cNvPr id="6" name="Footer Placeholder 5"/>
          <p:cNvSpPr>
            <a:spLocks noGrp="1"/>
          </p:cNvSpPr>
          <p:nvPr>
            <p:ph type="ftr" sz="quarter" idx="11"/>
          </p:nvPr>
        </p:nvSpPr>
        <p:spPr/>
        <p:txBody>
          <a:bodyPr/>
          <a:lstStyle/>
          <a:p>
            <a:r>
              <a:rPr lang="en-US" smtClean="0"/>
              <a:t>Dr. Anant M.Bagade</a:t>
            </a:r>
            <a:endParaRPr lang="en-US"/>
          </a:p>
        </p:txBody>
      </p:sp>
      <p:sp>
        <p:nvSpPr>
          <p:cNvPr id="7" name="Slide Number Placeholder 6"/>
          <p:cNvSpPr>
            <a:spLocks noGrp="1"/>
          </p:cNvSpPr>
          <p:nvPr>
            <p:ph type="sldNum" sz="quarter" idx="12"/>
          </p:nvPr>
        </p:nvSpPr>
        <p:spPr/>
        <p:txBody>
          <a:bodyPr/>
          <a:lstStyle/>
          <a:p>
            <a:fld id="{DE7032A5-B8CA-4229-89ED-9C062F781B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4945A3-DE49-41AF-8366-36814B1183C9}" type="datetime1">
              <a:rPr lang="en-US" smtClean="0"/>
              <a:t>12/20/2019</a:t>
            </a:fld>
            <a:endParaRPr lang="en-US"/>
          </a:p>
        </p:txBody>
      </p:sp>
      <p:sp>
        <p:nvSpPr>
          <p:cNvPr id="6" name="Footer Placeholder 5"/>
          <p:cNvSpPr>
            <a:spLocks noGrp="1"/>
          </p:cNvSpPr>
          <p:nvPr>
            <p:ph type="ftr" sz="quarter" idx="11"/>
          </p:nvPr>
        </p:nvSpPr>
        <p:spPr/>
        <p:txBody>
          <a:bodyPr/>
          <a:lstStyle/>
          <a:p>
            <a:r>
              <a:rPr lang="en-US" smtClean="0"/>
              <a:t>Dr. Anant M.Bagade</a:t>
            </a:r>
            <a:endParaRPr lang="en-US"/>
          </a:p>
        </p:txBody>
      </p:sp>
      <p:sp>
        <p:nvSpPr>
          <p:cNvPr id="7" name="Slide Number Placeholder 6"/>
          <p:cNvSpPr>
            <a:spLocks noGrp="1"/>
          </p:cNvSpPr>
          <p:nvPr>
            <p:ph type="sldNum" sz="quarter" idx="12"/>
          </p:nvPr>
        </p:nvSpPr>
        <p:spPr/>
        <p:txBody>
          <a:bodyPr/>
          <a:lstStyle/>
          <a:p>
            <a:fld id="{DE7032A5-B8CA-4229-89ED-9C062F781B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93C66-BE93-498A-8343-AE322CC322D0}" type="datetime1">
              <a:rPr lang="en-US" smtClean="0"/>
              <a:t>12/20/2019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Anant M.Bagade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7032A5-B8CA-4229-89ED-9C062F781B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1143000" y="2209800"/>
            <a:ext cx="7407275" cy="1471612"/>
          </a:xfrm>
        </p:spPr>
        <p:txBody>
          <a:bodyPr>
            <a:normAutofit/>
          </a:bodyPr>
          <a:lstStyle/>
          <a:p>
            <a:pPr eaLnBrk="1" fontAlgn="auto" hangingPunct="1">
              <a:spcAft>
                <a:spcPts val="0"/>
              </a:spcAft>
              <a:defRPr/>
            </a:pPr>
            <a:r>
              <a:rPr lang="en-US" dirty="0" smtClean="0">
                <a:solidFill>
                  <a:schemeClr val="tx2">
                    <a:satMod val="130000"/>
                  </a:schemeClr>
                </a:solidFill>
                <a:latin typeface="Times New Roman" pitchFamily="18" charset="0"/>
                <a:cs typeface="Times New Roman" pitchFamily="18" charset="0"/>
              </a:rPr>
              <a:t>Data Science and Big Data Analytics</a:t>
            </a:r>
            <a:endParaRPr lang="en-IN" dirty="0" smtClean="0">
              <a:solidFill>
                <a:schemeClr val="tx2">
                  <a:satMod val="13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2">
                    <a:satMod val="130000"/>
                  </a:schemeClr>
                </a:solidFill>
                <a:latin typeface="Times New Roman" pitchFamily="18" charset="0"/>
                <a:cs typeface="Times New Roman" pitchFamily="18" charset="0"/>
              </a:rPr>
              <a:t>Reference Books (</a:t>
            </a:r>
            <a:r>
              <a:rPr lang="en-US" sz="4000" b="1" dirty="0" err="1">
                <a:solidFill>
                  <a:schemeClr val="tx2">
                    <a:satMod val="130000"/>
                  </a:schemeClr>
                </a:solidFill>
                <a:latin typeface="Times New Roman" pitchFamily="18" charset="0"/>
                <a:cs typeface="Times New Roman" pitchFamily="18" charset="0"/>
              </a:rPr>
              <a:t>Cont</a:t>
            </a:r>
            <a:r>
              <a:rPr lang="en-US" sz="4000" b="1" dirty="0">
                <a:solidFill>
                  <a:schemeClr val="tx2">
                    <a:satMod val="130000"/>
                  </a:schemeClr>
                </a:solidFill>
                <a:latin typeface="Times New Roman" pitchFamily="18" charset="0"/>
                <a:cs typeface="Times New Roman" pitchFamily="18" charset="0"/>
              </a:rPr>
              <a:t>…)</a:t>
            </a:r>
          </a:p>
        </p:txBody>
      </p:sp>
      <p:sp>
        <p:nvSpPr>
          <p:cNvPr id="3" name="Content Placeholder 2"/>
          <p:cNvSpPr>
            <a:spLocks noGrp="1"/>
          </p:cNvSpPr>
          <p:nvPr>
            <p:ph idx="1"/>
          </p:nvPr>
        </p:nvSpPr>
        <p:spPr>
          <a:xfrm>
            <a:off x="457200" y="1600200"/>
            <a:ext cx="8229600" cy="4724400"/>
          </a:xfrm>
        </p:spPr>
        <p:txBody>
          <a:bodyPr>
            <a:normAutofit fontScale="55000" lnSpcReduction="20000"/>
          </a:bodyPr>
          <a:lstStyle/>
          <a:p>
            <a:pPr algn="just"/>
            <a:r>
              <a:rPr lang="en-US" dirty="0"/>
              <a:t>8. EMC Education Services, Data Science and Big Data Analytics- Discovering, analyzing Visualizing and Presenting Data. </a:t>
            </a:r>
            <a:endParaRPr lang="en-US" dirty="0" smtClean="0"/>
          </a:p>
          <a:p>
            <a:pPr algn="just"/>
            <a:r>
              <a:rPr lang="en-US" dirty="0" smtClean="0"/>
              <a:t>9</a:t>
            </a:r>
            <a:r>
              <a:rPr lang="en-US" dirty="0"/>
              <a:t>. Li Chen, </a:t>
            </a:r>
            <a:r>
              <a:rPr lang="en-US" dirty="0" err="1"/>
              <a:t>Zhixun</a:t>
            </a:r>
            <a:r>
              <a:rPr lang="en-US" dirty="0"/>
              <a:t> Su, Bo Jiang, Mathematical Problems in Data Science, Springer, ISBN :978-3-31925127-1. </a:t>
            </a:r>
            <a:endParaRPr lang="en-US" dirty="0" smtClean="0"/>
          </a:p>
          <a:p>
            <a:pPr algn="just"/>
            <a:r>
              <a:rPr lang="en-US" dirty="0" smtClean="0"/>
              <a:t>10</a:t>
            </a:r>
            <a:r>
              <a:rPr lang="en-US" dirty="0"/>
              <a:t>. Philip Kromer and Russell </a:t>
            </a:r>
            <a:r>
              <a:rPr lang="en-US" dirty="0" err="1"/>
              <a:t>Jurney</a:t>
            </a:r>
            <a:r>
              <a:rPr lang="en-US" dirty="0"/>
              <a:t>, Big Data for chips, O’Reilly, ISBN :9789352132447. </a:t>
            </a:r>
            <a:endParaRPr lang="en-US" dirty="0" smtClean="0"/>
          </a:p>
          <a:p>
            <a:pPr algn="just"/>
            <a:r>
              <a:rPr lang="en-US" dirty="0" smtClean="0"/>
              <a:t>11</a:t>
            </a:r>
            <a:r>
              <a:rPr lang="en-US" dirty="0"/>
              <a:t>. EMC Education services, Data Science and Big Data Analytics, EMC2 Wiley, ISBN :9788126556533. </a:t>
            </a:r>
            <a:endParaRPr lang="en-US" dirty="0" smtClean="0"/>
          </a:p>
          <a:p>
            <a:pPr algn="just"/>
            <a:r>
              <a:rPr lang="en-US" dirty="0" smtClean="0"/>
              <a:t>12</a:t>
            </a:r>
            <a:r>
              <a:rPr lang="en-US" dirty="0"/>
              <a:t>. Mueller </a:t>
            </a:r>
            <a:r>
              <a:rPr lang="en-US" dirty="0" err="1"/>
              <a:t>Massaron</a:t>
            </a:r>
            <a:r>
              <a:rPr lang="en-US" dirty="0"/>
              <a:t>, Python for Data science, Wiley, ISBN :9788126557394. </a:t>
            </a:r>
            <a:endParaRPr lang="en-US" dirty="0" smtClean="0"/>
          </a:p>
          <a:p>
            <a:pPr algn="just"/>
            <a:r>
              <a:rPr lang="en-US" dirty="0" smtClean="0"/>
              <a:t>13</a:t>
            </a:r>
            <a:r>
              <a:rPr lang="en-US" dirty="0"/>
              <a:t>. EMC Education Services, Data Science and Big Data Analytics, Wiley India, ISBN: 9788126556533 </a:t>
            </a:r>
            <a:endParaRPr lang="en-US" dirty="0" smtClean="0"/>
          </a:p>
          <a:p>
            <a:pPr algn="just"/>
            <a:r>
              <a:rPr lang="en-US" dirty="0" smtClean="0"/>
              <a:t>14</a:t>
            </a:r>
            <a:r>
              <a:rPr lang="en-US" dirty="0"/>
              <a:t>. </a:t>
            </a:r>
            <a:r>
              <a:rPr lang="en-US" dirty="0" err="1"/>
              <a:t>Benoy</a:t>
            </a:r>
            <a:r>
              <a:rPr lang="en-US" dirty="0"/>
              <a:t> Antony, Konstantin </a:t>
            </a:r>
            <a:r>
              <a:rPr lang="en-US" dirty="0" err="1"/>
              <a:t>Boudnik</a:t>
            </a:r>
            <a:r>
              <a:rPr lang="en-US" dirty="0"/>
              <a:t>, Cheryl </a:t>
            </a:r>
            <a:r>
              <a:rPr lang="en-US" dirty="0" err="1"/>
              <a:t>Adams,,Professional</a:t>
            </a:r>
            <a:r>
              <a:rPr lang="en-US" dirty="0"/>
              <a:t> Hadoop, Wiley India, ISBN :9788126563029 </a:t>
            </a:r>
            <a:endParaRPr lang="en-US" dirty="0" smtClean="0"/>
          </a:p>
          <a:p>
            <a:pPr algn="just"/>
            <a:r>
              <a:rPr lang="en-US" dirty="0" smtClean="0"/>
              <a:t>15</a:t>
            </a:r>
            <a:r>
              <a:rPr lang="en-US" dirty="0"/>
              <a:t>. Mark Gardener, Beginning R: The Statistical Programming Language ,Wiley India, ISBN :9788126541201 </a:t>
            </a:r>
            <a:endParaRPr lang="en-US" dirty="0" smtClean="0"/>
          </a:p>
          <a:p>
            <a:pPr algn="just"/>
            <a:r>
              <a:rPr lang="en-US" dirty="0" smtClean="0"/>
              <a:t>16</a:t>
            </a:r>
            <a:r>
              <a:rPr lang="en-US" dirty="0"/>
              <a:t>. Mark Gardener, The Essential R Reference ,Wiley India, ISBN : 9788126546015 </a:t>
            </a:r>
            <a:endParaRPr lang="en-US" dirty="0" smtClean="0"/>
          </a:p>
          <a:p>
            <a:pPr algn="just"/>
            <a:r>
              <a:rPr lang="en-US" dirty="0" smtClean="0"/>
              <a:t>17</a:t>
            </a:r>
            <a:r>
              <a:rPr lang="en-US" dirty="0"/>
              <a:t>. Judith Hurwitz, Alan Nugent, Big Data For </a:t>
            </a:r>
            <a:r>
              <a:rPr lang="en-US" dirty="0" smtClean="0"/>
              <a:t>Dummies, </a:t>
            </a:r>
            <a:r>
              <a:rPr lang="en-US" dirty="0"/>
              <a:t>Wiley India, ISBN : 9788126543281 </a:t>
            </a:r>
          </a:p>
        </p:txBody>
      </p:sp>
    </p:spTree>
    <p:extLst>
      <p:ext uri="{BB962C8B-B14F-4D97-AF65-F5344CB8AC3E}">
        <p14:creationId xmlns:p14="http://schemas.microsoft.com/office/powerpoint/2010/main" val="3128294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6049962"/>
          </a:xfrm>
        </p:spPr>
        <p:txBody>
          <a:bodyPr>
            <a:normAutofit/>
          </a:bodyPr>
          <a:lstStyle/>
          <a:p>
            <a:pPr eaLnBrk="1" fontAlgn="auto" hangingPunct="1">
              <a:spcAft>
                <a:spcPts val="0"/>
              </a:spcAft>
              <a:defRPr/>
            </a:pPr>
            <a:r>
              <a:rPr lang="en-IN" sz="3200" b="1" dirty="0" smtClean="0">
                <a:solidFill>
                  <a:schemeClr val="tx2">
                    <a:satMod val="130000"/>
                  </a:schemeClr>
                </a:solidFill>
                <a:latin typeface="Times New Roman" pitchFamily="18" charset="0"/>
                <a:cs typeface="Times New Roman" pitchFamily="18" charset="0"/>
              </a:rPr>
              <a:t/>
            </a:r>
            <a:br>
              <a:rPr lang="en-IN" sz="3200" b="1" dirty="0" smtClean="0">
                <a:solidFill>
                  <a:schemeClr val="tx2">
                    <a:satMod val="130000"/>
                  </a:schemeClr>
                </a:solidFill>
                <a:latin typeface="Times New Roman" pitchFamily="18" charset="0"/>
                <a:cs typeface="Times New Roman" pitchFamily="18" charset="0"/>
              </a:rPr>
            </a:br>
            <a:r>
              <a:rPr lang="en-IN" sz="3200" b="1" dirty="0" smtClean="0">
                <a:solidFill>
                  <a:schemeClr val="tx2">
                    <a:satMod val="130000"/>
                  </a:schemeClr>
                </a:solidFill>
                <a:latin typeface="Times New Roman" pitchFamily="18" charset="0"/>
                <a:cs typeface="Times New Roman" pitchFamily="18" charset="0"/>
              </a:rPr>
              <a:t/>
            </a:r>
            <a:br>
              <a:rPr lang="en-IN" sz="3200" b="1" dirty="0" smtClean="0">
                <a:solidFill>
                  <a:schemeClr val="tx2">
                    <a:satMod val="130000"/>
                  </a:schemeClr>
                </a:solidFill>
                <a:latin typeface="Times New Roman" pitchFamily="18" charset="0"/>
                <a:cs typeface="Times New Roman" pitchFamily="18" charset="0"/>
              </a:rPr>
            </a:br>
            <a:r>
              <a:rPr lang="en-IN" sz="3200" b="1" dirty="0" smtClean="0">
                <a:solidFill>
                  <a:schemeClr val="tx2">
                    <a:satMod val="130000"/>
                  </a:schemeClr>
                </a:solidFill>
                <a:latin typeface="Times New Roman" pitchFamily="18" charset="0"/>
                <a:cs typeface="Times New Roman" pitchFamily="18" charset="0"/>
              </a:rPr>
              <a:t/>
            </a:r>
            <a:br>
              <a:rPr lang="en-IN" sz="3200" b="1" dirty="0" smtClean="0">
                <a:solidFill>
                  <a:schemeClr val="tx2">
                    <a:satMod val="130000"/>
                  </a:schemeClr>
                </a:solidFill>
                <a:latin typeface="Times New Roman" pitchFamily="18" charset="0"/>
                <a:cs typeface="Times New Roman" pitchFamily="18" charset="0"/>
              </a:rPr>
            </a:br>
            <a:r>
              <a:rPr lang="en-IN" b="1" dirty="0" smtClean="0">
                <a:solidFill>
                  <a:schemeClr val="tx2">
                    <a:satMod val="130000"/>
                  </a:schemeClr>
                </a:solidFill>
                <a:latin typeface="Times New Roman" pitchFamily="18" charset="0"/>
                <a:cs typeface="Times New Roman" pitchFamily="18" charset="0"/>
              </a:rPr>
              <a:t>UNIT – I</a:t>
            </a:r>
            <a:r>
              <a:rPr lang="en-IN" dirty="0" smtClean="0">
                <a:solidFill>
                  <a:schemeClr val="tx2">
                    <a:satMod val="130000"/>
                  </a:schemeClr>
                </a:solidFill>
                <a:latin typeface="Times New Roman" pitchFamily="18" charset="0"/>
                <a:cs typeface="Times New Roman" pitchFamily="18" charset="0"/>
              </a:rPr>
              <a:t/>
            </a:r>
            <a:br>
              <a:rPr lang="en-IN" dirty="0" smtClean="0">
                <a:solidFill>
                  <a:schemeClr val="tx2">
                    <a:satMod val="130000"/>
                  </a:schemeClr>
                </a:solidFill>
                <a:latin typeface="Times New Roman" pitchFamily="18" charset="0"/>
                <a:cs typeface="Times New Roman" pitchFamily="18" charset="0"/>
              </a:rPr>
            </a:br>
            <a:r>
              <a:rPr lang="en-IN" b="1" dirty="0" smtClean="0">
                <a:solidFill>
                  <a:schemeClr val="tx2">
                    <a:satMod val="130000"/>
                  </a:schemeClr>
                </a:solidFill>
                <a:latin typeface="Times New Roman" pitchFamily="18" charset="0"/>
                <a:cs typeface="Times New Roman" pitchFamily="18" charset="0"/>
              </a:rPr>
              <a:t>Introduction: Data Science and Big Data</a:t>
            </a:r>
            <a:r>
              <a:rPr lang="en-IN" dirty="0" smtClean="0">
                <a:solidFill>
                  <a:schemeClr val="tx2">
                    <a:satMod val="130000"/>
                  </a:schemeClr>
                </a:solidFill>
                <a:latin typeface="Times New Roman" pitchFamily="18" charset="0"/>
                <a:cs typeface="Times New Roman" pitchFamily="18" charset="0"/>
              </a:rPr>
              <a:t/>
            </a:r>
            <a:br>
              <a:rPr lang="en-IN" dirty="0" smtClean="0">
                <a:solidFill>
                  <a:schemeClr val="tx2">
                    <a:satMod val="130000"/>
                  </a:schemeClr>
                </a:solidFill>
                <a:latin typeface="Times New Roman" pitchFamily="18" charset="0"/>
                <a:cs typeface="Times New Roman" pitchFamily="18" charset="0"/>
              </a:rPr>
            </a:br>
            <a:r>
              <a:rPr lang="en-IN" dirty="0" smtClean="0">
                <a:solidFill>
                  <a:schemeClr val="tx2">
                    <a:satMod val="130000"/>
                  </a:schemeClr>
                </a:solidFill>
              </a:rPr>
              <a:t/>
            </a:r>
            <a:br>
              <a:rPr lang="en-IN" dirty="0" smtClean="0">
                <a:solidFill>
                  <a:schemeClr val="tx2">
                    <a:satMod val="130000"/>
                  </a:schemeClr>
                </a:solidFill>
              </a:rPr>
            </a:br>
            <a:endParaRPr lang="en-IN" dirty="0" smtClean="0">
              <a:solidFill>
                <a:schemeClr val="tx2">
                  <a:satMod val="130000"/>
                </a:schemeClr>
              </a:solidFill>
            </a:endParaRPr>
          </a:p>
        </p:txBody>
      </p:sp>
      <p:sp>
        <p:nvSpPr>
          <p:cNvPr id="14339" name="Content Placeholder 2"/>
          <p:cNvSpPr>
            <a:spLocks noGrp="1"/>
          </p:cNvSpPr>
          <p:nvPr>
            <p:ph idx="1"/>
          </p:nvPr>
        </p:nvSpPr>
        <p:spPr>
          <a:xfrm>
            <a:off x="457200" y="1219200"/>
            <a:ext cx="8229600" cy="4525963"/>
          </a:xfrm>
        </p:spPr>
        <p:txBody>
          <a:bodyPr/>
          <a:lstStyle/>
          <a:p>
            <a:pPr algn="just" eaLnBrk="1" hangingPunct="1"/>
            <a:r>
              <a:rPr lang="en-IN" sz="2800" dirty="0" smtClean="0">
                <a:latin typeface="Times New Roman" pitchFamily="18" charset="0"/>
                <a:cs typeface="Times New Roman" pitchFamily="18" charset="0"/>
              </a:rPr>
              <a:t>.	</a:t>
            </a:r>
          </a:p>
          <a:p>
            <a:pPr eaLnBrk="1" hangingPunct="1"/>
            <a:endParaRPr lang="en-IN" sz="4000" b="1" dirty="0">
              <a:solidFill>
                <a:schemeClr val="tx2">
                  <a:satMod val="130000"/>
                </a:schemeClr>
              </a:solidFill>
              <a:latin typeface="Times New Roman" pitchFamily="18" charset="0"/>
              <a:ea typeface="+mj-ea"/>
              <a:cs typeface="Times New Roman" pitchFamily="18" charset="0"/>
            </a:endParaRPr>
          </a:p>
          <a:p>
            <a:pPr eaLnBrk="1" hangingPunct="1"/>
            <a:endParaRPr lang="en-I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Introduction</a:t>
            </a:r>
            <a:endParaRPr lang="en-US" dirty="0"/>
          </a:p>
        </p:txBody>
      </p:sp>
      <p:sp>
        <p:nvSpPr>
          <p:cNvPr id="3" name="Content Placeholder 2"/>
          <p:cNvSpPr>
            <a:spLocks noGrp="1"/>
          </p:cNvSpPr>
          <p:nvPr>
            <p:ph idx="1"/>
          </p:nvPr>
        </p:nvSpPr>
        <p:spPr/>
        <p:txBody>
          <a:bodyPr>
            <a:noAutofit/>
          </a:bodyPr>
          <a:lstStyle/>
          <a:p>
            <a:pPr algn="just"/>
            <a:r>
              <a:rPr lang="en-US" sz="2800" dirty="0" smtClean="0"/>
              <a:t>Big Data is large volume of Data in structured or unstructured form.</a:t>
            </a:r>
          </a:p>
          <a:p>
            <a:pPr algn="just"/>
            <a:r>
              <a:rPr lang="en-US" sz="2800" dirty="0" smtClean="0"/>
              <a:t>The rate of data generation has increased exponentially by increasing use of data intensive technologies.</a:t>
            </a:r>
          </a:p>
          <a:p>
            <a:pPr algn="just"/>
            <a:r>
              <a:rPr lang="en-US" sz="2800" dirty="0" smtClean="0"/>
              <a:t>Processing or analyzing the huge amount of data is a</a:t>
            </a:r>
          </a:p>
          <a:p>
            <a:pPr algn="just">
              <a:buNone/>
            </a:pPr>
            <a:r>
              <a:rPr lang="en-US" sz="2800" dirty="0" smtClean="0"/>
              <a:t>     challenging task.</a:t>
            </a:r>
          </a:p>
          <a:p>
            <a:pPr algn="just"/>
            <a:r>
              <a:rPr lang="en-US" sz="2800" dirty="0" smtClean="0"/>
              <a:t>It requires new infrastructure and a new way of thinking about the way business and IT industry works</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457200" y="273050"/>
            <a:ext cx="8228013" cy="1146175"/>
          </a:xfrm>
        </p:spPr>
        <p:txBody>
          <a:bodyPr tIns="35203"/>
          <a:lstStyle/>
          <a:p>
            <a:pPr eaLnBrk="1" fontAlgn="auto" hangingPunct="1">
              <a:spcAft>
                <a:spcPts val="0"/>
              </a:spcAft>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defRPr/>
            </a:pPr>
            <a:r>
              <a:rPr lang="en-US" altLang="en-US" dirty="0" smtClean="0">
                <a:solidFill>
                  <a:schemeClr val="tx2">
                    <a:satMod val="130000"/>
                  </a:schemeClr>
                </a:solidFill>
              </a:rPr>
              <a:t>What is Big Data?</a:t>
            </a:r>
          </a:p>
        </p:txBody>
      </p:sp>
      <p:sp>
        <p:nvSpPr>
          <p:cNvPr id="50182" name="Rectangle 2"/>
          <p:cNvSpPr>
            <a:spLocks noGrp="1" noChangeArrowheads="1"/>
          </p:cNvSpPr>
          <p:nvPr>
            <p:ph idx="1"/>
          </p:nvPr>
        </p:nvSpPr>
        <p:spPr>
          <a:xfrm>
            <a:off x="163513" y="1157288"/>
            <a:ext cx="6529387" cy="5503862"/>
          </a:xfrm>
        </p:spPr>
        <p:txBody>
          <a:bodyPr tIns="17601"/>
          <a:lstStyle/>
          <a:p>
            <a:pPr marL="390525" indent="-293688" algn="just" eaLnBrk="1" hangingPunct="1">
              <a:buSzPct val="45000"/>
              <a:buFont typeface="Wingdings" pitchFamily="2" charset="2"/>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Lst>
            </a:pPr>
            <a:r>
              <a:rPr lang="en-US" altLang="en-US" sz="1800" dirty="0" smtClean="0">
                <a:latin typeface="Times New Roman" pitchFamily="18" charset="0"/>
                <a:cs typeface="Times New Roman" pitchFamily="18" charset="0"/>
              </a:rPr>
              <a:t>The are many examples of "data", but what makes some of it “big”?  The classic definition revolves around the </a:t>
            </a:r>
            <a:r>
              <a:rPr lang="en-US" altLang="en-US" sz="1800" b="1" dirty="0" smtClean="0">
                <a:latin typeface="Times New Roman" pitchFamily="18" charset="0"/>
                <a:cs typeface="Times New Roman" pitchFamily="18" charset="0"/>
              </a:rPr>
              <a:t>three Vs</a:t>
            </a:r>
            <a:r>
              <a:rPr lang="en-US" altLang="en-US" sz="1800" dirty="0" smtClean="0">
                <a:latin typeface="Times New Roman" pitchFamily="18" charset="0"/>
                <a:cs typeface="Times New Roman" pitchFamily="18" charset="0"/>
              </a:rPr>
              <a:t>.  </a:t>
            </a:r>
          </a:p>
          <a:p>
            <a:pPr marL="390525" indent="-293688" algn="just" eaLnBrk="1" hangingPunct="1">
              <a:buSzPct val="45000"/>
              <a:buFont typeface="Wingdings" pitchFamily="2" charset="2"/>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Lst>
            </a:pPr>
            <a:r>
              <a:rPr lang="en-US" altLang="en-US" sz="1800" b="1" dirty="0" smtClean="0">
                <a:latin typeface="Times New Roman" pitchFamily="18" charset="0"/>
                <a:cs typeface="Times New Roman" pitchFamily="18" charset="0"/>
              </a:rPr>
              <a:t>Volume, velocity, and variety. </a:t>
            </a:r>
            <a:r>
              <a:rPr lang="en-US" altLang="en-US" sz="1800" dirty="0" smtClean="0">
                <a:latin typeface="Times New Roman" pitchFamily="18" charset="0"/>
                <a:cs typeface="Times New Roman" pitchFamily="18" charset="0"/>
              </a:rPr>
              <a:t> </a:t>
            </a:r>
          </a:p>
          <a:p>
            <a:pPr marL="782638" lvl="1" indent="-293688" algn="just" eaLnBrk="1" hangingPunct="1">
              <a:buSzPct val="45000"/>
              <a:buFont typeface="Wingdings" pitchFamily="2" charset="2"/>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Lst>
            </a:pPr>
            <a:r>
              <a:rPr lang="en-US" altLang="en-US" sz="1800" b="1" dirty="0" smtClean="0">
                <a:latin typeface="Times New Roman" pitchFamily="18" charset="0"/>
                <a:cs typeface="Times New Roman" pitchFamily="18" charset="0"/>
              </a:rPr>
              <a:t>Volume:</a:t>
            </a:r>
            <a:r>
              <a:rPr lang="en-US" altLang="en-US" sz="1800" dirty="0" smtClean="0">
                <a:latin typeface="Times New Roman" pitchFamily="18" charset="0"/>
                <a:cs typeface="Times New Roman" pitchFamily="18" charset="0"/>
              </a:rPr>
              <a:t>  There is a just a lot of it being generated all the time.  Things get interesting and “big”, when you can’t fit it all on one computer anymore.  Why?   There are many ideas here such as </a:t>
            </a:r>
            <a:r>
              <a:rPr lang="en-US" altLang="en-US" sz="1800" dirty="0" err="1" smtClean="0">
                <a:latin typeface="Times New Roman" pitchFamily="18" charset="0"/>
                <a:cs typeface="Times New Roman" pitchFamily="18" charset="0"/>
              </a:rPr>
              <a:t>MapReduce</a:t>
            </a:r>
            <a:r>
              <a:rPr lang="en-US" altLang="en-US" sz="1800" dirty="0" smtClean="0">
                <a:latin typeface="Times New Roman" pitchFamily="18" charset="0"/>
                <a:cs typeface="Times New Roman" pitchFamily="18" charset="0"/>
              </a:rPr>
              <a:t>, </a:t>
            </a:r>
            <a:r>
              <a:rPr lang="en-US" altLang="en-US" sz="1800" dirty="0" err="1" smtClean="0">
                <a:latin typeface="Times New Roman" pitchFamily="18" charset="0"/>
                <a:cs typeface="Times New Roman" pitchFamily="18" charset="0"/>
              </a:rPr>
              <a:t>Hadoop</a:t>
            </a:r>
            <a:r>
              <a:rPr lang="en-US" altLang="en-US" sz="1800" dirty="0" smtClean="0">
                <a:latin typeface="Times New Roman" pitchFamily="18" charset="0"/>
                <a:cs typeface="Times New Roman" pitchFamily="18" charset="0"/>
              </a:rPr>
              <a:t>, etc. that all revolve around being able to process data that  goes from Terabytes, to </a:t>
            </a:r>
            <a:r>
              <a:rPr lang="en-US" altLang="en-US" sz="1800" dirty="0" err="1" smtClean="0">
                <a:latin typeface="Times New Roman" pitchFamily="18" charset="0"/>
                <a:cs typeface="Times New Roman" pitchFamily="18" charset="0"/>
              </a:rPr>
              <a:t>Petabytes</a:t>
            </a:r>
            <a:r>
              <a:rPr lang="en-US" altLang="en-US" sz="1800" dirty="0" smtClean="0">
                <a:latin typeface="Times New Roman" pitchFamily="18" charset="0"/>
                <a:cs typeface="Times New Roman" pitchFamily="18" charset="0"/>
              </a:rPr>
              <a:t>, to </a:t>
            </a:r>
            <a:r>
              <a:rPr lang="en-US" altLang="en-US" sz="1800" dirty="0" err="1" smtClean="0">
                <a:latin typeface="Times New Roman" pitchFamily="18" charset="0"/>
                <a:cs typeface="Times New Roman" pitchFamily="18" charset="0"/>
              </a:rPr>
              <a:t>Exabytes</a:t>
            </a:r>
            <a:r>
              <a:rPr lang="en-US" altLang="en-US" sz="1800" dirty="0" smtClean="0">
                <a:latin typeface="Times New Roman" pitchFamily="18" charset="0"/>
                <a:cs typeface="Times New Roman" pitchFamily="18" charset="0"/>
              </a:rPr>
              <a:t>.  </a:t>
            </a:r>
          </a:p>
          <a:p>
            <a:pPr marL="782638" lvl="1" indent="-293688" algn="just" eaLnBrk="1" hangingPunct="1">
              <a:buSzPct val="45000"/>
              <a:buFont typeface="Wingdings" pitchFamily="2" charset="2"/>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Lst>
            </a:pPr>
            <a:r>
              <a:rPr lang="en-US" altLang="en-US" sz="1800" b="1" dirty="0" smtClean="0">
                <a:latin typeface="Times New Roman" pitchFamily="18" charset="0"/>
                <a:cs typeface="Times New Roman" pitchFamily="18" charset="0"/>
              </a:rPr>
              <a:t>Velocity: </a:t>
            </a:r>
            <a:r>
              <a:rPr lang="en-US" altLang="en-US" sz="1800" dirty="0" smtClean="0">
                <a:latin typeface="Times New Roman" pitchFamily="18" charset="0"/>
                <a:cs typeface="Times New Roman" pitchFamily="18" charset="0"/>
              </a:rPr>
              <a:t> Data is being generated very quickly.  Can you even store it all?  If not, then what do you get rid of and what do you keep?</a:t>
            </a:r>
          </a:p>
          <a:p>
            <a:pPr marL="782638" lvl="1" indent="-293688" algn="just" eaLnBrk="1" hangingPunct="1">
              <a:buSzPct val="45000"/>
              <a:buFont typeface="Wingdings" pitchFamily="2" charset="2"/>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Lst>
            </a:pPr>
            <a:r>
              <a:rPr lang="en-US" altLang="en-US" sz="1800" b="1" dirty="0" smtClean="0">
                <a:latin typeface="Times New Roman" pitchFamily="18" charset="0"/>
                <a:cs typeface="Times New Roman" pitchFamily="18" charset="0"/>
              </a:rPr>
              <a:t>Variety: </a:t>
            </a:r>
            <a:r>
              <a:rPr lang="en-US" altLang="en-US" sz="1800" dirty="0" smtClean="0">
                <a:latin typeface="Times New Roman" pitchFamily="18" charset="0"/>
                <a:cs typeface="Times New Roman" pitchFamily="18" charset="0"/>
              </a:rPr>
              <a:t> The data types you mention all take different shapes.  What does it mean to store them so that you can play with or compare them? </a:t>
            </a:r>
          </a:p>
          <a:p>
            <a:pPr marL="390525" indent="-293688" algn="just" eaLnBrk="1" hangingPunct="1">
              <a:buSzPct val="45000"/>
              <a:buFont typeface="Arial" pitchFamily="34" charset="0"/>
              <a:buNone/>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Lst>
            </a:pPr>
            <a:endParaRPr lang="en-US" altLang="en-US" sz="1800" dirty="0" smtClean="0">
              <a:latin typeface="Times New Roman" pitchFamily="18" charset="0"/>
              <a:cs typeface="Times New Roman" pitchFamily="18" charset="0"/>
            </a:endParaRPr>
          </a:p>
        </p:txBody>
      </p:sp>
      <p:pic>
        <p:nvPicPr>
          <p:cNvPr id="15364" name="Picture 3"/>
          <p:cNvPicPr>
            <a:picLocks noChangeAspect="1" noChangeArrowheads="1"/>
          </p:cNvPicPr>
          <p:nvPr/>
        </p:nvPicPr>
        <p:blipFill>
          <a:blip r:embed="rId3" cstate="print"/>
          <a:srcRect/>
          <a:stretch>
            <a:fillRect/>
          </a:stretch>
        </p:blipFill>
        <p:spPr bwMode="auto">
          <a:xfrm>
            <a:off x="6726238" y="1174750"/>
            <a:ext cx="2286000" cy="2776538"/>
          </a:xfrm>
          <a:prstGeom prst="rect">
            <a:avLst/>
          </a:prstGeom>
          <a:noFill/>
          <a:ln w="9525">
            <a:noFill/>
            <a:round/>
            <a:headEnd/>
            <a:tailEnd/>
          </a:ln>
        </p:spPr>
      </p:pic>
      <p:sp>
        <p:nvSpPr>
          <p:cNvPr id="15365" name="Text Box 4"/>
          <p:cNvSpPr txBox="1">
            <a:spLocks noChangeArrowheads="1"/>
          </p:cNvSpPr>
          <p:nvPr/>
        </p:nvSpPr>
        <p:spPr bwMode="auto">
          <a:xfrm>
            <a:off x="7165975" y="4083050"/>
            <a:ext cx="1489075" cy="776288"/>
          </a:xfrm>
          <a:prstGeom prst="rect">
            <a:avLst/>
          </a:prstGeom>
          <a:noFill/>
          <a:ln w="9525">
            <a:noFill/>
            <a:round/>
            <a:headEnd/>
            <a:tailEnd/>
          </a:ln>
        </p:spPr>
        <p:txBody>
          <a:bodyPr lIns="81639" tIns="50420" rIns="81639" bIns="40820"/>
          <a:lstStyle/>
          <a:p>
            <a:pPr>
              <a:lnSpc>
                <a:spcPct val="93000"/>
              </a:lnSpc>
              <a:buClr>
                <a:srgbClr val="000000"/>
              </a:buClr>
              <a:buSzPct val="100000"/>
              <a:tabLst>
                <a:tab pos="406400" algn="l"/>
                <a:tab pos="814388" algn="l"/>
                <a:tab pos="1222375" algn="l"/>
              </a:tabLst>
            </a:pPr>
            <a:r>
              <a:rPr lang="en-US" altLang="en-US" sz="1100" dirty="0">
                <a:solidFill>
                  <a:srgbClr val="000000"/>
                </a:solidFill>
                <a:latin typeface="Calibri" pitchFamily="34" charset="0"/>
              </a:rPr>
              <a:t>http://pl.wikipedia.org/wiki/Green_Giant#mediaviewer/Plik:Jolly_green_giant.jpg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0182">
                                            <p:txEl>
                                              <p:pRg st="1" end="1"/>
                                            </p:txEl>
                                          </p:spTgt>
                                        </p:tgtEl>
                                        <p:attrNameLst>
                                          <p:attrName>style.visibility</p:attrName>
                                        </p:attrNameLst>
                                      </p:cBhvr>
                                      <p:to>
                                        <p:strVal val="visible"/>
                                      </p:to>
                                    </p:set>
                                    <p:anim calcmode="lin" valueType="num">
                                      <p:cBhvr additive="base">
                                        <p:cTn id="7" dur="500" fill="hold"/>
                                        <p:tgtEl>
                                          <p:spTgt spid="5018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8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82">
                                            <p:txEl>
                                              <p:pRg st="2" end="2"/>
                                            </p:txEl>
                                          </p:spTgt>
                                        </p:tgtEl>
                                        <p:attrNameLst>
                                          <p:attrName>style.visibility</p:attrName>
                                        </p:attrNameLst>
                                      </p:cBhvr>
                                      <p:to>
                                        <p:strVal val="visible"/>
                                      </p:to>
                                    </p:set>
                                    <p:anim calcmode="lin" valueType="num">
                                      <p:cBhvr additive="base">
                                        <p:cTn id="11" dur="500" fill="hold"/>
                                        <p:tgtEl>
                                          <p:spTgt spid="5018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018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0182">
                                            <p:txEl>
                                              <p:pRg st="3" end="3"/>
                                            </p:txEl>
                                          </p:spTgt>
                                        </p:tgtEl>
                                        <p:attrNameLst>
                                          <p:attrName>style.visibility</p:attrName>
                                        </p:attrNameLst>
                                      </p:cBhvr>
                                      <p:to>
                                        <p:strVal val="visible"/>
                                      </p:to>
                                    </p:set>
                                    <p:anim calcmode="lin" valueType="num">
                                      <p:cBhvr additive="base">
                                        <p:cTn id="15" dur="500" fill="hold"/>
                                        <p:tgtEl>
                                          <p:spTgt spid="5018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018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0182">
                                            <p:txEl>
                                              <p:pRg st="4" end="4"/>
                                            </p:txEl>
                                          </p:spTgt>
                                        </p:tgtEl>
                                        <p:attrNameLst>
                                          <p:attrName>style.visibility</p:attrName>
                                        </p:attrNameLst>
                                      </p:cBhvr>
                                      <p:to>
                                        <p:strVal val="visible"/>
                                      </p:to>
                                    </p:set>
                                    <p:anim calcmode="lin" valueType="num">
                                      <p:cBhvr additive="base">
                                        <p:cTn id="19" dur="500" fill="hold"/>
                                        <p:tgtEl>
                                          <p:spTgt spid="5018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8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Defining Big Data</a:t>
            </a:r>
            <a:endParaRPr lang="en-US" sz="32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14400" y="1676400"/>
            <a:ext cx="73914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V’s of Big Data</a:t>
            </a:r>
          </a:p>
        </p:txBody>
      </p:sp>
      <p:pic>
        <p:nvPicPr>
          <p:cNvPr id="2050" name="Picture 2" descr="Image result for 6 v's of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78486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216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study: 6 V’s in clinical dataset</a:t>
            </a:r>
            <a:endParaRPr lang="en-US" dirty="0"/>
          </a:p>
        </p:txBody>
      </p:sp>
      <p:pic>
        <p:nvPicPr>
          <p:cNvPr id="1026" name="Picture 2" descr="Six V’s of big data (value, volume, velocity, variety, veracity, and variability), which also apply to health data.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918" y="1600200"/>
            <a:ext cx="8230696"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068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Data Volume</a:t>
            </a:r>
            <a:endParaRPr lang="en-US" sz="32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914400" y="1371600"/>
            <a:ext cx="73152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Data Velocity</a:t>
            </a:r>
            <a:endParaRPr lang="en-US" sz="3200"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914400" y="1371600"/>
            <a:ext cx="72390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a:bodyPr>
          <a:lstStyle/>
          <a:p>
            <a:r>
              <a:rPr lang="en-US" sz="3200" dirty="0" smtClean="0">
                <a:latin typeface="Times New Roman" pitchFamily="18" charset="0"/>
                <a:cs typeface="Times New Roman" pitchFamily="18" charset="0"/>
              </a:rPr>
              <a:t>Data Variety</a:t>
            </a:r>
            <a:endParaRPr lang="en-US" sz="3200"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914400" y="990600"/>
            <a:ext cx="7315200" cy="4572000"/>
          </a:xfrm>
          <a:prstGeom prst="rect">
            <a:avLst/>
          </a:prstGeom>
          <a:noFill/>
          <a:ln w="9525">
            <a:noFill/>
            <a:miter lim="800000"/>
            <a:headEnd/>
            <a:tailEnd/>
          </a:ln>
          <a:effectLst/>
        </p:spPr>
      </p:pic>
      <p:sp>
        <p:nvSpPr>
          <p:cNvPr id="3" name="TextBox 2"/>
          <p:cNvSpPr txBox="1"/>
          <p:nvPr/>
        </p:nvSpPr>
        <p:spPr>
          <a:xfrm>
            <a:off x="838200" y="5486400"/>
            <a:ext cx="7620000" cy="923330"/>
          </a:xfrm>
          <a:prstGeom prst="rect">
            <a:avLst/>
          </a:prstGeom>
          <a:noFill/>
        </p:spPr>
        <p:txBody>
          <a:bodyPr wrap="square" rtlCol="0">
            <a:spAutoFit/>
          </a:bodyPr>
          <a:lstStyle/>
          <a:p>
            <a:r>
              <a:rPr lang="en-US" dirty="0" smtClean="0"/>
              <a:t>Ambiguity --  Uncertainty</a:t>
            </a:r>
            <a:endParaRPr lang="en-US" dirty="0"/>
          </a:p>
          <a:p>
            <a:r>
              <a:rPr lang="en-US" dirty="0" smtClean="0"/>
              <a:t>Viscosity    –   It is the </a:t>
            </a:r>
            <a:r>
              <a:rPr lang="en-US" dirty="0"/>
              <a:t>inertia when navigating through a data collection. </a:t>
            </a:r>
            <a:endParaRPr lang="en-US" dirty="0" smtClean="0"/>
          </a:p>
          <a:p>
            <a:r>
              <a:rPr lang="en-US" dirty="0" err="1" smtClean="0"/>
              <a:t>Virality</a:t>
            </a:r>
            <a:r>
              <a:rPr lang="en-US" dirty="0" smtClean="0"/>
              <a:t>       –   measures </a:t>
            </a:r>
            <a:r>
              <a:rPr lang="en-US" dirty="0"/>
              <a:t>the speed at which data can spread through a network.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pPr eaLnBrk="1" fontAlgn="auto" hangingPunct="1">
              <a:spcAft>
                <a:spcPts val="0"/>
              </a:spcAft>
              <a:defRPr/>
            </a:pPr>
            <a:r>
              <a:rPr lang="en-IN" b="1" dirty="0" smtClean="0">
                <a:solidFill>
                  <a:schemeClr val="tx2">
                    <a:satMod val="130000"/>
                  </a:schemeClr>
                </a:solidFill>
              </a:rPr>
              <a:t/>
            </a:r>
            <a:br>
              <a:rPr lang="en-IN" b="1" dirty="0" smtClean="0">
                <a:solidFill>
                  <a:schemeClr val="tx2">
                    <a:satMod val="130000"/>
                  </a:schemeClr>
                </a:solidFill>
              </a:rPr>
            </a:br>
            <a:r>
              <a:rPr lang="en-IN" sz="3200" b="1" dirty="0" smtClean="0">
                <a:solidFill>
                  <a:schemeClr val="tx2">
                    <a:satMod val="130000"/>
                  </a:schemeClr>
                </a:solidFill>
                <a:latin typeface="Times New Roman" pitchFamily="18" charset="0"/>
                <a:cs typeface="Times New Roman" pitchFamily="18" charset="0"/>
              </a:rPr>
              <a:t>314453 : DATA SCIENCE AND BIG DATA ANALYTICS</a:t>
            </a:r>
            <a:r>
              <a:rPr lang="en-IN" dirty="0" smtClean="0">
                <a:solidFill>
                  <a:schemeClr val="tx2">
                    <a:satMod val="130000"/>
                  </a:schemeClr>
                </a:solidFill>
              </a:rPr>
              <a:t/>
            </a:r>
            <a:br>
              <a:rPr lang="en-IN" dirty="0" smtClean="0">
                <a:solidFill>
                  <a:schemeClr val="tx2">
                    <a:satMod val="130000"/>
                  </a:schemeClr>
                </a:solidFill>
              </a:rPr>
            </a:br>
            <a:endParaRPr lang="en-IN" dirty="0" smtClean="0">
              <a:solidFill>
                <a:schemeClr val="tx2">
                  <a:satMod val="130000"/>
                </a:schemeClr>
              </a:solidFill>
            </a:endParaRPr>
          </a:p>
        </p:txBody>
      </p:sp>
      <p:sp>
        <p:nvSpPr>
          <p:cNvPr id="3" name="Content Placeholder 2"/>
          <p:cNvSpPr>
            <a:spLocks noGrp="1"/>
          </p:cNvSpPr>
          <p:nvPr>
            <p:ph idx="1"/>
          </p:nvPr>
        </p:nvSpPr>
        <p:spPr/>
        <p:txBody>
          <a:bodyPr rtlCol="0">
            <a:normAutofit fontScale="70000" lnSpcReduction="20000"/>
          </a:bodyPr>
          <a:lstStyle/>
          <a:p>
            <a:pPr marL="365760" indent="-283464" eaLnBrk="1" fontAlgn="auto" hangingPunct="1">
              <a:spcAft>
                <a:spcPts val="0"/>
              </a:spcAft>
              <a:buFont typeface="Wingdings 2"/>
              <a:buNone/>
              <a:defRPr/>
            </a:pPr>
            <a:endParaRPr lang="en-IN" dirty="0" smtClean="0"/>
          </a:p>
          <a:p>
            <a:pPr marL="365760" indent="-283464" eaLnBrk="1" fontAlgn="auto" hangingPunct="1">
              <a:spcAft>
                <a:spcPts val="0"/>
              </a:spcAft>
              <a:buFont typeface="Wingdings 2"/>
              <a:buNone/>
              <a:defRPr/>
            </a:pPr>
            <a:r>
              <a:rPr lang="en-IN" b="1" dirty="0" smtClean="0"/>
              <a:t>Teaching Scheme:</a:t>
            </a:r>
            <a:endParaRPr lang="en-IN" dirty="0" smtClean="0"/>
          </a:p>
          <a:p>
            <a:pPr marL="365760" indent="-283464" eaLnBrk="1" fontAlgn="auto" hangingPunct="1">
              <a:spcAft>
                <a:spcPts val="0"/>
              </a:spcAft>
              <a:buFont typeface="Wingdings 2"/>
              <a:buNone/>
              <a:defRPr/>
            </a:pPr>
            <a:r>
              <a:rPr lang="en-IN" dirty="0" smtClean="0"/>
              <a:t>Lectures: 4 Hours/Week </a:t>
            </a:r>
          </a:p>
          <a:p>
            <a:pPr marL="365760" indent="-283464" eaLnBrk="1" fontAlgn="auto" hangingPunct="1">
              <a:spcAft>
                <a:spcPts val="0"/>
              </a:spcAft>
              <a:buFont typeface="Wingdings 2"/>
              <a:buNone/>
              <a:defRPr/>
            </a:pPr>
            <a:r>
              <a:rPr lang="en-IN" b="1" dirty="0" smtClean="0"/>
              <a:t>Credits  04                                                </a:t>
            </a:r>
            <a:r>
              <a:rPr lang="en-IN" dirty="0" smtClean="0"/>
              <a:t>                                                      </a:t>
            </a:r>
          </a:p>
          <a:p>
            <a:pPr marL="365760" indent="-283464" eaLnBrk="1" fontAlgn="auto" hangingPunct="1">
              <a:spcAft>
                <a:spcPts val="0"/>
              </a:spcAft>
              <a:buFont typeface="Wingdings 2"/>
              <a:buNone/>
              <a:defRPr/>
            </a:pPr>
            <a:r>
              <a:rPr lang="en-IN" b="1" dirty="0" smtClean="0"/>
              <a:t>Examination Scheme:</a:t>
            </a:r>
            <a:r>
              <a:rPr lang="en-IN" dirty="0" smtClean="0"/>
              <a:t>                                                         </a:t>
            </a:r>
          </a:p>
          <a:p>
            <a:pPr marL="365760" indent="-283464" eaLnBrk="1" fontAlgn="auto" hangingPunct="1">
              <a:spcAft>
                <a:spcPts val="0"/>
              </a:spcAft>
              <a:buFont typeface="Wingdings 2"/>
              <a:buChar char=""/>
              <a:defRPr/>
            </a:pPr>
            <a:r>
              <a:rPr lang="en-IN" dirty="0" smtClean="0"/>
              <a:t>In-Semester   :  30 Marks</a:t>
            </a:r>
          </a:p>
          <a:p>
            <a:pPr marL="365760" indent="-283464" eaLnBrk="1" fontAlgn="auto" hangingPunct="1">
              <a:spcAft>
                <a:spcPts val="0"/>
              </a:spcAft>
              <a:buFont typeface="Wingdings 2"/>
              <a:buChar char=""/>
              <a:defRPr/>
            </a:pPr>
            <a:r>
              <a:rPr lang="en-IN" dirty="0" smtClean="0"/>
              <a:t>End-Semester:  70 Marks</a:t>
            </a:r>
          </a:p>
          <a:p>
            <a:pPr marL="365760" indent="-283464" eaLnBrk="1" fontAlgn="auto" hangingPunct="1">
              <a:spcAft>
                <a:spcPts val="0"/>
              </a:spcAft>
              <a:buFont typeface="Wingdings 2"/>
              <a:buNone/>
              <a:defRPr/>
            </a:pPr>
            <a:r>
              <a:rPr lang="en-IN" dirty="0" smtClean="0"/>
              <a:t> </a:t>
            </a:r>
          </a:p>
          <a:p>
            <a:pPr marL="365760" indent="-283464" eaLnBrk="1" fontAlgn="auto" hangingPunct="1">
              <a:spcAft>
                <a:spcPts val="0"/>
              </a:spcAft>
              <a:buFont typeface="Wingdings 2"/>
              <a:buNone/>
              <a:defRPr/>
            </a:pPr>
            <a:r>
              <a:rPr lang="en-IN" b="1" dirty="0" smtClean="0"/>
              <a:t>Prerequisites: </a:t>
            </a:r>
            <a:endParaRPr lang="en-IN" dirty="0" smtClean="0"/>
          </a:p>
          <a:p>
            <a:pPr marL="365760" indent="-283464" eaLnBrk="1" fontAlgn="auto" hangingPunct="1">
              <a:spcAft>
                <a:spcPts val="0"/>
              </a:spcAft>
              <a:buFont typeface="Wingdings 2"/>
              <a:buChar char=""/>
              <a:defRPr/>
            </a:pPr>
            <a:r>
              <a:rPr lang="en-IN" dirty="0" smtClean="0"/>
              <a:t>Discrete Mathematics</a:t>
            </a:r>
          </a:p>
          <a:p>
            <a:pPr marL="365760" indent="-283464" eaLnBrk="1" fontAlgn="auto" hangingPunct="1">
              <a:spcAft>
                <a:spcPts val="0"/>
              </a:spcAft>
              <a:buFont typeface="Wingdings 2"/>
              <a:buChar char=""/>
              <a:defRPr/>
            </a:pPr>
            <a:r>
              <a:rPr lang="en-IN" dirty="0" smtClean="0"/>
              <a:t>Database management system</a:t>
            </a:r>
          </a:p>
          <a:p>
            <a:pPr marL="365760" indent="-283464" eaLnBrk="1" fontAlgn="auto" hangingPunct="1">
              <a:spcAft>
                <a:spcPts val="0"/>
              </a:spcAft>
              <a:buFont typeface="Wingdings 2"/>
              <a:buChar char=""/>
              <a:defRPr/>
            </a:pPr>
            <a:r>
              <a:rPr lang="en-IN" dirty="0" smtClean="0"/>
              <a:t>Data mining and Data warehousing</a:t>
            </a:r>
          </a:p>
          <a:p>
            <a:pPr marL="365760" indent="-283464" eaLnBrk="1" fontAlgn="auto" hangingPunct="1">
              <a:spcAft>
                <a:spcPts val="0"/>
              </a:spcAft>
              <a:buFont typeface="Wingdings 2"/>
              <a:buChar char=""/>
              <a:defRPr/>
            </a:pPr>
            <a:endParaRPr lang="en-I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Data Explosion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524000"/>
            <a:ext cx="8160361"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Data Explosion (Cont…)</a:t>
            </a:r>
            <a:endParaRPr lang="en-US" dirty="0"/>
          </a:p>
        </p:txBody>
      </p:sp>
      <p:sp>
        <p:nvSpPr>
          <p:cNvPr id="3" name="Content Placeholder 2"/>
          <p:cNvSpPr>
            <a:spLocks noGrp="1"/>
          </p:cNvSpPr>
          <p:nvPr>
            <p:ph idx="1"/>
          </p:nvPr>
        </p:nvSpPr>
        <p:spPr/>
        <p:txBody>
          <a:bodyPr>
            <a:normAutofit lnSpcReduction="10000"/>
          </a:bodyPr>
          <a:lstStyle/>
          <a:p>
            <a:r>
              <a:rPr lang="en-US" dirty="0" smtClean="0"/>
              <a:t>The International Data Corporation (IDC) study predicts that overall data will grow by 50 times by 2020.</a:t>
            </a:r>
          </a:p>
          <a:p>
            <a:r>
              <a:rPr lang="en-US" dirty="0" smtClean="0"/>
              <a:t>The digital universe is 1.8 trillion </a:t>
            </a:r>
            <a:r>
              <a:rPr lang="en-US" i="1" dirty="0" smtClean="0"/>
              <a:t>gigabytes (109) in size </a:t>
            </a:r>
            <a:r>
              <a:rPr lang="en-US" dirty="0" smtClean="0"/>
              <a:t>and stored in 500 </a:t>
            </a:r>
            <a:r>
              <a:rPr lang="en-US" i="1" dirty="0" smtClean="0"/>
              <a:t>quadrillion (1015) files.</a:t>
            </a:r>
          </a:p>
          <a:p>
            <a:r>
              <a:rPr lang="en-US" dirty="0" smtClean="0"/>
              <a:t>Information Bits in the digital universe as stars in our physical universe.</a:t>
            </a:r>
          </a:p>
          <a:p>
            <a:r>
              <a:rPr lang="en-US" dirty="0" smtClean="0"/>
              <a:t>90% Data is in unstructured form.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Issues in Big Data</a:t>
            </a:r>
            <a:endParaRPr lang="en-US" dirty="0"/>
          </a:p>
        </p:txBody>
      </p:sp>
      <p:sp>
        <p:nvSpPr>
          <p:cNvPr id="3" name="Content Placeholder 2"/>
          <p:cNvSpPr>
            <a:spLocks noGrp="1"/>
          </p:cNvSpPr>
          <p:nvPr>
            <p:ph idx="1"/>
          </p:nvPr>
        </p:nvSpPr>
        <p:spPr/>
        <p:txBody>
          <a:bodyPr>
            <a:normAutofit/>
          </a:bodyPr>
          <a:lstStyle/>
          <a:p>
            <a:r>
              <a:rPr lang="en-US" sz="4000" dirty="0" smtClean="0"/>
              <a:t>Issues related to the Characteristics</a:t>
            </a:r>
          </a:p>
          <a:p>
            <a:r>
              <a:rPr lang="en-US" sz="4000" dirty="0" smtClean="0"/>
              <a:t>Storage and Transfer Issues</a:t>
            </a:r>
          </a:p>
          <a:p>
            <a:r>
              <a:rPr lang="en-US" sz="4000" dirty="0" smtClean="0"/>
              <a:t>Data Management Issues</a:t>
            </a:r>
          </a:p>
          <a:p>
            <a:r>
              <a:rPr lang="en-US" sz="4000" dirty="0" smtClean="0"/>
              <a:t>Processing Issues</a:t>
            </a:r>
            <a:endParaRPr lang="en-US" sz="4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Issues related to the Characteristics</a:t>
            </a:r>
            <a:endParaRPr lang="en-US" dirty="0"/>
          </a:p>
        </p:txBody>
      </p:sp>
      <p:sp>
        <p:nvSpPr>
          <p:cNvPr id="3" name="Content Placeholder 2"/>
          <p:cNvSpPr>
            <a:spLocks noGrp="1"/>
          </p:cNvSpPr>
          <p:nvPr>
            <p:ph idx="1"/>
          </p:nvPr>
        </p:nvSpPr>
        <p:spPr/>
        <p:txBody>
          <a:bodyPr/>
          <a:lstStyle/>
          <a:p>
            <a:r>
              <a:rPr lang="en-US" dirty="0" smtClean="0"/>
              <a:t>Data Volume Issues</a:t>
            </a:r>
          </a:p>
          <a:p>
            <a:r>
              <a:rPr lang="en-US" dirty="0" smtClean="0"/>
              <a:t>Data Velocity Issues</a:t>
            </a:r>
          </a:p>
          <a:p>
            <a:r>
              <a:rPr lang="en-US" dirty="0" smtClean="0"/>
              <a:t>Data Variety Issues</a:t>
            </a:r>
          </a:p>
          <a:p>
            <a:r>
              <a:rPr lang="en-US" dirty="0" smtClean="0"/>
              <a:t>Worth of Data Issues</a:t>
            </a:r>
          </a:p>
          <a:p>
            <a:r>
              <a:rPr lang="en-US" dirty="0" smtClean="0"/>
              <a:t>Data Complexity Issues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Storage and Transfer Issues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Current Storage Techniques and Storage Medium are not appropriate for effectively handling Big Data.</a:t>
            </a:r>
          </a:p>
          <a:p>
            <a:r>
              <a:rPr lang="en-US" dirty="0" smtClean="0"/>
              <a:t>Current Technology limits 4 </a:t>
            </a:r>
            <a:r>
              <a:rPr lang="en-US" i="1" dirty="0" smtClean="0"/>
              <a:t>Terabytes (1012) per disk, so</a:t>
            </a:r>
            <a:r>
              <a:rPr lang="en-US" dirty="0" smtClean="0"/>
              <a:t>1 </a:t>
            </a:r>
            <a:r>
              <a:rPr lang="en-US" i="1" dirty="0" smtClean="0"/>
              <a:t>Exabyte (1018) size data will take 25,000 Disks.</a:t>
            </a:r>
          </a:p>
          <a:p>
            <a:r>
              <a:rPr lang="en-US" dirty="0" smtClean="0"/>
              <a:t>Accessing that data will also overwhelm network.</a:t>
            </a:r>
          </a:p>
          <a:p>
            <a:r>
              <a:rPr lang="en-US" dirty="0" smtClean="0"/>
              <a:t>Assuming a sustained transfer of 1 Exabyte will take 2,800 hours with a 1 </a:t>
            </a:r>
            <a:r>
              <a:rPr lang="en-US" dirty="0" err="1" smtClean="0"/>
              <a:t>Gbps</a:t>
            </a:r>
            <a:r>
              <a:rPr lang="en-US" dirty="0" smtClean="0"/>
              <a:t> capable network with 80% effective transfer rate and 100Mbps sustainable speed.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Management Issues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Resolving issues of access, utilization, updating, governance, and reference (in publications) have proven to be major stumbling blocks.</a:t>
            </a:r>
          </a:p>
          <a:p>
            <a:pPr algn="just"/>
            <a:r>
              <a:rPr lang="en-US" dirty="0" smtClean="0"/>
              <a:t>In such volume, it is impractical to validate every data item.</a:t>
            </a:r>
          </a:p>
          <a:p>
            <a:pPr algn="just"/>
            <a:r>
              <a:rPr lang="en-US" dirty="0" smtClean="0"/>
              <a:t>New approaches and research to data qualification and validation are needed.</a:t>
            </a:r>
          </a:p>
          <a:p>
            <a:pPr algn="just"/>
            <a:r>
              <a:rPr lang="en-US" dirty="0" smtClean="0"/>
              <a:t>The richness of digital data representation prohibits a personalized methodology for data collection.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Processing Issues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Processing Issues are critical to handle.</a:t>
            </a:r>
          </a:p>
          <a:p>
            <a:pPr algn="just"/>
            <a:r>
              <a:rPr lang="en-US" dirty="0" smtClean="0"/>
              <a:t> Example: </a:t>
            </a:r>
            <a:r>
              <a:rPr lang="nb-NO" dirty="0" smtClean="0"/>
              <a:t>1 Exabyte = 1000 Petabytes (1015). </a:t>
            </a:r>
            <a:r>
              <a:rPr lang="en-US" dirty="0" smtClean="0"/>
              <a:t>Assuming a processor expends 100 instructions on one block at 5 gigahertz, the time required for end to-end processing would be 20 nanoseconds. To process 1K </a:t>
            </a:r>
            <a:r>
              <a:rPr lang="en-US" dirty="0" err="1" smtClean="0"/>
              <a:t>petabytes</a:t>
            </a:r>
            <a:r>
              <a:rPr lang="en-US" dirty="0" smtClean="0"/>
              <a:t> would require a total end-to-end processing time of roughly 635 years.</a:t>
            </a:r>
          </a:p>
          <a:p>
            <a:pPr algn="just"/>
            <a:r>
              <a:rPr lang="en-US" dirty="0" smtClean="0"/>
              <a:t>Effective processing of Exabyte of data will require extensive parallel processing and new analytics algorithms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 in Big Data</a:t>
            </a:r>
            <a:endParaRPr lang="en-US" dirty="0"/>
          </a:p>
        </p:txBody>
      </p:sp>
      <p:sp>
        <p:nvSpPr>
          <p:cNvPr id="3" name="Content Placeholder 2"/>
          <p:cNvSpPr>
            <a:spLocks noGrp="1"/>
          </p:cNvSpPr>
          <p:nvPr>
            <p:ph idx="1"/>
          </p:nvPr>
        </p:nvSpPr>
        <p:spPr/>
        <p:txBody>
          <a:bodyPr/>
          <a:lstStyle/>
          <a:p>
            <a:r>
              <a:rPr lang="en-US" dirty="0" smtClean="0"/>
              <a:t>Privacy and Security</a:t>
            </a:r>
          </a:p>
          <a:p>
            <a:r>
              <a:rPr lang="en-US" dirty="0" smtClean="0"/>
              <a:t>Data Access and Sharing of Information</a:t>
            </a:r>
          </a:p>
          <a:p>
            <a:r>
              <a:rPr lang="en-US" dirty="0" smtClean="0"/>
              <a:t>Analytical Challenges</a:t>
            </a:r>
          </a:p>
          <a:p>
            <a:r>
              <a:rPr lang="en-US" dirty="0" smtClean="0"/>
              <a:t>Human Resources and Manpower</a:t>
            </a:r>
          </a:p>
          <a:p>
            <a:r>
              <a:rPr lang="en-US" dirty="0" smtClean="0"/>
              <a:t>Technical Challenges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Privacy and Security</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Privacy and Security are sensitive and includes conceptual, Technical as well as legal significance.</a:t>
            </a:r>
          </a:p>
          <a:p>
            <a:pPr algn="just"/>
            <a:r>
              <a:rPr lang="en-US" dirty="0" smtClean="0"/>
              <a:t>Most Peoples are vulnerable to Information Theft.</a:t>
            </a:r>
          </a:p>
          <a:p>
            <a:pPr algn="just"/>
            <a:r>
              <a:rPr lang="en-US" dirty="0" smtClean="0"/>
              <a:t>Privacy can be compromised in the large data sets.</a:t>
            </a:r>
          </a:p>
          <a:p>
            <a:pPr algn="just"/>
            <a:r>
              <a:rPr lang="en-US" dirty="0" smtClean="0"/>
              <a:t>The Security is also critical to handle in such large data.</a:t>
            </a:r>
          </a:p>
          <a:p>
            <a:pPr algn="just"/>
            <a:r>
              <a:rPr lang="en-US" dirty="0" smtClean="0"/>
              <a:t>Social stratification would be important arising consequence.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Access and Sharing of Information</a:t>
            </a:r>
            <a:endParaRPr lang="en-US" dirty="0"/>
          </a:p>
        </p:txBody>
      </p:sp>
      <p:sp>
        <p:nvSpPr>
          <p:cNvPr id="3" name="Content Placeholder 2"/>
          <p:cNvSpPr>
            <a:spLocks noGrp="1"/>
          </p:cNvSpPr>
          <p:nvPr>
            <p:ph idx="1"/>
          </p:nvPr>
        </p:nvSpPr>
        <p:spPr/>
        <p:txBody>
          <a:bodyPr>
            <a:normAutofit/>
          </a:bodyPr>
          <a:lstStyle/>
          <a:p>
            <a:pPr algn="just"/>
            <a:r>
              <a:rPr lang="en-US" dirty="0" smtClean="0"/>
              <a:t>Data should be available in accurate, complete and timely manner.</a:t>
            </a:r>
          </a:p>
          <a:p>
            <a:pPr algn="just"/>
            <a:r>
              <a:rPr lang="en-US" dirty="0" smtClean="0"/>
              <a:t>The data management and governance process bit complex adding the necessity to make data open and make it available to government agencies.</a:t>
            </a:r>
          </a:p>
          <a:p>
            <a:pPr algn="just"/>
            <a:r>
              <a:rPr lang="en-US" dirty="0" smtClean="0"/>
              <a:t>Expecting sharing of data between companies is awkward.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725487"/>
          </a:xfrm>
        </p:spPr>
        <p:txBody>
          <a:bodyPr>
            <a:normAutofit fontScale="90000"/>
          </a:bodyPr>
          <a:lstStyle/>
          <a:p>
            <a:pPr eaLnBrk="1" fontAlgn="auto" hangingPunct="1">
              <a:spcAft>
                <a:spcPts val="0"/>
              </a:spcAft>
              <a:defRPr/>
            </a:pPr>
            <a:r>
              <a:rPr lang="en-IN" sz="4000" b="1" dirty="0" smtClean="0">
                <a:solidFill>
                  <a:schemeClr val="tx2">
                    <a:satMod val="130000"/>
                  </a:schemeClr>
                </a:solidFill>
                <a:latin typeface="Times New Roman" pitchFamily="18" charset="0"/>
                <a:cs typeface="Times New Roman" pitchFamily="18" charset="0"/>
              </a:rPr>
              <a:t/>
            </a:r>
            <a:br>
              <a:rPr lang="en-IN" sz="4000" b="1" dirty="0" smtClean="0">
                <a:solidFill>
                  <a:schemeClr val="tx2">
                    <a:satMod val="130000"/>
                  </a:schemeClr>
                </a:solidFill>
                <a:latin typeface="Times New Roman" pitchFamily="18" charset="0"/>
                <a:cs typeface="Times New Roman" pitchFamily="18" charset="0"/>
              </a:rPr>
            </a:br>
            <a:r>
              <a:rPr lang="en-IN" sz="4000" b="1" dirty="0" smtClean="0">
                <a:solidFill>
                  <a:schemeClr val="tx2">
                    <a:satMod val="130000"/>
                  </a:schemeClr>
                </a:solidFill>
                <a:latin typeface="Times New Roman" pitchFamily="18" charset="0"/>
                <a:cs typeface="Times New Roman" pitchFamily="18" charset="0"/>
              </a:rPr>
              <a:t>Course Objectives  </a:t>
            </a:r>
            <a:r>
              <a:rPr lang="en-IN" sz="4000" dirty="0" smtClean="0">
                <a:solidFill>
                  <a:schemeClr val="tx2">
                    <a:satMod val="130000"/>
                  </a:schemeClr>
                </a:solidFill>
                <a:latin typeface="Times New Roman" pitchFamily="18" charset="0"/>
                <a:cs typeface="Times New Roman" pitchFamily="18" charset="0"/>
              </a:rPr>
              <a:t/>
            </a:r>
            <a:br>
              <a:rPr lang="en-IN" sz="4000" dirty="0" smtClean="0">
                <a:solidFill>
                  <a:schemeClr val="tx2">
                    <a:satMod val="130000"/>
                  </a:schemeClr>
                </a:solidFill>
                <a:latin typeface="Times New Roman" pitchFamily="18" charset="0"/>
                <a:cs typeface="Times New Roman" pitchFamily="18" charset="0"/>
              </a:rPr>
            </a:br>
            <a:endParaRPr lang="en-IN" sz="4000" dirty="0" smtClean="0">
              <a:solidFill>
                <a:schemeClr val="tx2">
                  <a:satMod val="13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rtlCol="0">
            <a:normAutofit fontScale="85000" lnSpcReduction="10000"/>
          </a:bodyPr>
          <a:lstStyle/>
          <a:p>
            <a:pPr marL="514350" indent="-514350" algn="just" eaLnBrk="1" fontAlgn="auto" hangingPunct="1">
              <a:spcAft>
                <a:spcPts val="0"/>
              </a:spcAft>
              <a:buFont typeface="+mj-lt"/>
              <a:buAutoNum type="arabicPeriod"/>
              <a:defRPr/>
            </a:pPr>
            <a:r>
              <a:rPr lang="en-IN" dirty="0" smtClean="0"/>
              <a:t> To introduce basic need of Big Data and Data science to handle huge amount of data.</a:t>
            </a:r>
          </a:p>
          <a:p>
            <a:pPr marL="514350" indent="-514350" algn="just" eaLnBrk="1" fontAlgn="auto" hangingPunct="1">
              <a:spcAft>
                <a:spcPts val="0"/>
              </a:spcAft>
              <a:buFont typeface="+mj-lt"/>
              <a:buAutoNum type="arabicPeriod"/>
              <a:defRPr/>
            </a:pPr>
            <a:r>
              <a:rPr lang="en-US" dirty="0" smtClean="0"/>
              <a:t> </a:t>
            </a:r>
            <a:r>
              <a:rPr lang="en-IN" dirty="0" smtClean="0"/>
              <a:t>To understand the basic mathematics behind the Big data. </a:t>
            </a:r>
          </a:p>
          <a:p>
            <a:pPr marL="514350" indent="-514350" algn="just" eaLnBrk="1" fontAlgn="auto" hangingPunct="1">
              <a:spcAft>
                <a:spcPts val="0"/>
              </a:spcAft>
              <a:buFont typeface="+mj-lt"/>
              <a:buAutoNum type="arabicPeriod"/>
              <a:defRPr/>
            </a:pPr>
            <a:r>
              <a:rPr lang="en-IN" dirty="0" smtClean="0"/>
              <a:t>To understand the different Big data processing techniques. </a:t>
            </a:r>
          </a:p>
          <a:p>
            <a:pPr marL="514350" indent="-514350" algn="just" eaLnBrk="1" fontAlgn="auto" hangingPunct="1">
              <a:spcAft>
                <a:spcPts val="0"/>
              </a:spcAft>
              <a:buFont typeface="+mj-lt"/>
              <a:buAutoNum type="arabicPeriod"/>
              <a:defRPr/>
            </a:pPr>
            <a:r>
              <a:rPr lang="en-IN" dirty="0" smtClean="0"/>
              <a:t>To understand and apply the Analytical concept of Big data using R. </a:t>
            </a:r>
          </a:p>
          <a:p>
            <a:pPr marL="514350" indent="-514350" algn="just" eaLnBrk="1" fontAlgn="auto" hangingPunct="1">
              <a:spcAft>
                <a:spcPts val="0"/>
              </a:spcAft>
              <a:buFont typeface="+mj-lt"/>
              <a:buAutoNum type="arabicPeriod"/>
              <a:defRPr/>
            </a:pPr>
            <a:r>
              <a:rPr lang="en-IN" dirty="0" smtClean="0"/>
              <a:t>To visualize the Big Data using different tools. </a:t>
            </a:r>
          </a:p>
          <a:p>
            <a:pPr marL="514350" indent="-514350" algn="just" eaLnBrk="1" fontAlgn="auto" hangingPunct="1">
              <a:spcAft>
                <a:spcPts val="0"/>
              </a:spcAft>
              <a:buFont typeface="+mj-lt"/>
              <a:buAutoNum type="arabicPeriod"/>
              <a:defRPr/>
            </a:pPr>
            <a:r>
              <a:rPr lang="en-IN" dirty="0" smtClean="0"/>
              <a:t>To understand the application and impact of Big Data.</a:t>
            </a:r>
          </a:p>
          <a:p>
            <a:pPr marL="365760" indent="-283464" eaLnBrk="1" fontAlgn="auto" hangingPunct="1">
              <a:spcAft>
                <a:spcPts val="0"/>
              </a:spcAft>
              <a:buFont typeface="Wingdings 2"/>
              <a:buChar char=""/>
              <a:defRPr/>
            </a:pPr>
            <a:endParaRPr lang="en-I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Analytical Challenges</a:t>
            </a:r>
            <a:endParaRPr lang="en-US" dirty="0"/>
          </a:p>
        </p:txBody>
      </p:sp>
      <p:sp>
        <p:nvSpPr>
          <p:cNvPr id="3" name="Content Placeholder 2"/>
          <p:cNvSpPr>
            <a:spLocks noGrp="1"/>
          </p:cNvSpPr>
          <p:nvPr>
            <p:ph idx="1"/>
          </p:nvPr>
        </p:nvSpPr>
        <p:spPr/>
        <p:txBody>
          <a:bodyPr>
            <a:normAutofit/>
          </a:bodyPr>
          <a:lstStyle/>
          <a:p>
            <a:pPr algn="just"/>
            <a:r>
              <a:rPr lang="en-US" dirty="0" smtClean="0"/>
              <a:t>Big data brings along with it some huge analytical challenges.</a:t>
            </a:r>
          </a:p>
          <a:p>
            <a:pPr algn="just"/>
            <a:r>
              <a:rPr lang="en-US" dirty="0" smtClean="0"/>
              <a:t>Analysis on such huge data, requires a large number of advance skills.</a:t>
            </a:r>
          </a:p>
          <a:p>
            <a:pPr algn="just"/>
            <a:r>
              <a:rPr lang="en-US" dirty="0" smtClean="0"/>
              <a:t>The type of analysis which is needed to be done on the data depends highly on the results to be obtained.</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Human Resources and Manpower</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Big Data needs to attract organizations and youth with diverse new skill sets.</a:t>
            </a:r>
          </a:p>
          <a:p>
            <a:pPr algn="just"/>
            <a:r>
              <a:rPr lang="en-US" dirty="0" smtClean="0"/>
              <a:t>The skills includes technical as well as research, analytical, interpretive and creative ones.</a:t>
            </a:r>
          </a:p>
          <a:p>
            <a:pPr algn="just"/>
            <a:r>
              <a:rPr lang="en-US" dirty="0" smtClean="0"/>
              <a:t>It requires training programs to be held by the organizations.</a:t>
            </a:r>
          </a:p>
          <a:p>
            <a:pPr algn="just"/>
            <a:r>
              <a:rPr lang="en-US" dirty="0" smtClean="0"/>
              <a:t>Universities need to introduce curriculum on Big data.</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Technical Challenges</a:t>
            </a:r>
            <a:endParaRPr lang="en-US" dirty="0"/>
          </a:p>
        </p:txBody>
      </p:sp>
      <p:sp>
        <p:nvSpPr>
          <p:cNvPr id="3" name="Content Placeholder 2"/>
          <p:cNvSpPr>
            <a:spLocks noGrp="1"/>
          </p:cNvSpPr>
          <p:nvPr>
            <p:ph idx="1"/>
          </p:nvPr>
        </p:nvSpPr>
        <p:spPr/>
        <p:txBody>
          <a:bodyPr>
            <a:noAutofit/>
          </a:bodyPr>
          <a:lstStyle/>
          <a:p>
            <a:pPr algn="just"/>
            <a:r>
              <a:rPr lang="en-US" sz="2800" dirty="0" smtClean="0"/>
              <a:t>Fault Tolerance: If the failure occurs the damage done should be within acceptable threshold rather than beginning the whole task from the scratch.</a:t>
            </a:r>
          </a:p>
          <a:p>
            <a:pPr algn="just"/>
            <a:r>
              <a:rPr lang="en-US" sz="2800" dirty="0" smtClean="0"/>
              <a:t>Scalability: Requires a high level of sharing of resources which is expensive and dealing with the system failures in an efficient manner.</a:t>
            </a:r>
          </a:p>
          <a:p>
            <a:pPr algn="just"/>
            <a:r>
              <a:rPr lang="en-US" sz="2800" dirty="0" smtClean="0"/>
              <a:t>Quality of Data: Big data focuses on quality data storage rather than having very large irrelevant data.</a:t>
            </a:r>
          </a:p>
          <a:p>
            <a:pPr algn="just"/>
            <a:r>
              <a:rPr lang="en-US" sz="2800" dirty="0" smtClean="0"/>
              <a:t>Heterogeneous Data: Structured and Unstructured Data.</a:t>
            </a:r>
            <a:endParaRPr 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Big Data</a:t>
            </a:r>
            <a:endParaRPr lang="en-US" dirty="0"/>
          </a:p>
        </p:txBody>
      </p:sp>
      <p:sp>
        <p:nvSpPr>
          <p:cNvPr id="3" name="Content Placeholder 2"/>
          <p:cNvSpPr>
            <a:spLocks noGrp="1"/>
          </p:cNvSpPr>
          <p:nvPr>
            <p:ph idx="1"/>
          </p:nvPr>
        </p:nvSpPr>
        <p:spPr/>
        <p:txBody>
          <a:bodyPr>
            <a:normAutofit fontScale="92500"/>
          </a:bodyPr>
          <a:lstStyle/>
          <a:p>
            <a:r>
              <a:rPr lang="en-US" dirty="0" smtClean="0"/>
              <a:t>Understanding and Targeting Customers</a:t>
            </a:r>
          </a:p>
          <a:p>
            <a:r>
              <a:rPr lang="en-US" dirty="0" smtClean="0"/>
              <a:t>Understanding and Optimizing Business Process</a:t>
            </a:r>
          </a:p>
          <a:p>
            <a:r>
              <a:rPr lang="en-US" dirty="0" smtClean="0"/>
              <a:t>Improving Science and Research</a:t>
            </a:r>
          </a:p>
          <a:p>
            <a:r>
              <a:rPr lang="en-US" dirty="0" smtClean="0"/>
              <a:t>Improving Healthcare and Public Health</a:t>
            </a:r>
          </a:p>
          <a:p>
            <a:r>
              <a:rPr lang="en-US" dirty="0" smtClean="0"/>
              <a:t>Optimizing Machine and Device Performance</a:t>
            </a:r>
          </a:p>
          <a:p>
            <a:r>
              <a:rPr lang="en-US" dirty="0" smtClean="0"/>
              <a:t>Financial Trading</a:t>
            </a:r>
          </a:p>
          <a:p>
            <a:r>
              <a:rPr lang="en-US" dirty="0" smtClean="0"/>
              <a:t>Improving Sports Performance</a:t>
            </a:r>
          </a:p>
          <a:p>
            <a:r>
              <a:rPr lang="en-US" dirty="0" smtClean="0"/>
              <a:t>Improving Security and Law Enforcement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Projects using Big Data</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Amazon.com handles millions of back-end operations and have 7.8 TB, 18.5 TB, and 24.7 TB Databases.</a:t>
            </a:r>
          </a:p>
          <a:p>
            <a:r>
              <a:rPr lang="en-US" dirty="0" err="1" smtClean="0"/>
              <a:t>Walmart</a:t>
            </a:r>
            <a:r>
              <a:rPr lang="en-US" dirty="0" smtClean="0"/>
              <a:t> is estimated to store more than 2.5 PB Data for handling 1 million transactions per hour.</a:t>
            </a:r>
          </a:p>
          <a:p>
            <a:r>
              <a:rPr lang="en-US" dirty="0" smtClean="0"/>
              <a:t>The Large </a:t>
            </a:r>
            <a:r>
              <a:rPr lang="en-US" dirty="0" err="1" smtClean="0"/>
              <a:t>Hadron</a:t>
            </a:r>
            <a:r>
              <a:rPr lang="en-US" dirty="0" smtClean="0"/>
              <a:t> Collider (LHC) generates 25 PB data before replication and 200 PB Data after replication.</a:t>
            </a:r>
          </a:p>
          <a:p>
            <a:r>
              <a:rPr lang="en-US" dirty="0" smtClean="0"/>
              <a:t>Sloan Digital Sky Survey ,continuing at a rate of about 200 GB per night and has more than 140 TB of information.</a:t>
            </a:r>
          </a:p>
          <a:p>
            <a:r>
              <a:rPr lang="en-US" dirty="0" smtClean="0"/>
              <a:t>Utah Data Center for Cyber Security stores </a:t>
            </a:r>
            <a:r>
              <a:rPr lang="en-US" dirty="0" err="1" smtClean="0"/>
              <a:t>Yottabytes</a:t>
            </a:r>
            <a:r>
              <a:rPr lang="en-US" dirty="0" smtClean="0"/>
              <a:t> (1024).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273050"/>
            <a:ext cx="8228013" cy="1146175"/>
          </a:xfrm>
        </p:spPr>
        <p:txBody>
          <a:bodyPr tIns="35203" rtlCol="0">
            <a:normAutofit fontScale="90000"/>
          </a:bodyPr>
          <a:lstStyle/>
          <a:p>
            <a:pPr eaLnBrk="1" fontAlgn="auto" hangingPunct="1">
              <a:spcAft>
                <a:spcPts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US" altLang="en-US" dirty="0" smtClean="0">
                <a:solidFill>
                  <a:schemeClr val="tx2">
                    <a:satMod val="130000"/>
                  </a:schemeClr>
                </a:solidFill>
                <a:latin typeface="Times New Roman" pitchFamily="18" charset="0"/>
                <a:cs typeface="Times New Roman" pitchFamily="18" charset="0"/>
              </a:rPr>
              <a:t>Is Big Data the same as Data Science?</a:t>
            </a:r>
          </a:p>
        </p:txBody>
      </p:sp>
      <p:sp>
        <p:nvSpPr>
          <p:cNvPr id="60419" name="Rectangle 2"/>
          <p:cNvSpPr>
            <a:spLocks noGrp="1" noChangeArrowheads="1"/>
          </p:cNvSpPr>
          <p:nvPr>
            <p:ph idx="1"/>
          </p:nvPr>
        </p:nvSpPr>
        <p:spPr>
          <a:xfrm>
            <a:off x="457200" y="1604963"/>
            <a:ext cx="8228013" cy="4056062"/>
          </a:xfrm>
        </p:spPr>
        <p:txBody>
          <a:bodyPr/>
          <a:lstStyle/>
          <a:p>
            <a:pPr marL="390525" indent="-293688" algn="just" eaLnBrk="1" hangingPunct="1">
              <a:buSzPct val="45000"/>
              <a:buFont typeface="Wingdings" pitchFamily="2" charset="2"/>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pPr>
            <a:r>
              <a:rPr lang="en-US" altLang="en-US" dirty="0" smtClean="0">
                <a:latin typeface="Times New Roman" pitchFamily="18" charset="0"/>
                <a:cs typeface="Times New Roman" pitchFamily="18" charset="0"/>
              </a:rPr>
              <a:t>Are Big Data and Data Science the same thing?</a:t>
            </a:r>
          </a:p>
          <a:p>
            <a:pPr marL="782638" lvl="1" indent="-293688" algn="just" eaLnBrk="1" hangingPunct="1">
              <a:buSzPct val="45000"/>
              <a:buFont typeface="Wingdings" pitchFamily="2" charset="2"/>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pPr>
            <a:r>
              <a:rPr lang="en-US" altLang="en-US" dirty="0" smtClean="0">
                <a:latin typeface="Times New Roman" pitchFamily="18" charset="0"/>
                <a:cs typeface="Times New Roman" pitchFamily="18" charset="0"/>
              </a:rPr>
              <a:t>I wouldn't say so...  </a:t>
            </a:r>
          </a:p>
          <a:p>
            <a:pPr marL="782638" lvl="1" indent="-293688" algn="just" eaLnBrk="1" hangingPunct="1">
              <a:buSzPct val="45000"/>
              <a:buFont typeface="Wingdings" pitchFamily="2" charset="2"/>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pPr>
            <a:r>
              <a:rPr lang="en-US" altLang="en-US" dirty="0" smtClean="0">
                <a:latin typeface="Times New Roman" pitchFamily="18" charset="0"/>
                <a:cs typeface="Times New Roman" pitchFamily="18" charset="0"/>
              </a:rPr>
              <a:t>Data Science can be done on small data sets.</a:t>
            </a:r>
          </a:p>
          <a:p>
            <a:pPr marL="782638" lvl="1" indent="-293688" algn="just" eaLnBrk="1" hangingPunct="1">
              <a:buSzPct val="45000"/>
              <a:buFont typeface="Wingdings" pitchFamily="2" charset="2"/>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pPr>
            <a:r>
              <a:rPr lang="en-US" altLang="en-US" dirty="0" smtClean="0">
                <a:latin typeface="Times New Roman" pitchFamily="18" charset="0"/>
                <a:cs typeface="Times New Roman" pitchFamily="18" charset="0"/>
              </a:rPr>
              <a:t>And not everything done using Big Data would necessarily be called Data Science.</a:t>
            </a:r>
          </a:p>
          <a:p>
            <a:pPr marL="390525" indent="-293688" eaLnBrk="1" hangingPunct="1">
              <a:buSzPct val="45000"/>
              <a:buFont typeface="Arial" pitchFamily="34" charset="0"/>
              <a:buNone/>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pPr>
            <a:endParaRPr lang="en-US" altLang="en-US" dirty="0" smtClean="0"/>
          </a:p>
        </p:txBody>
      </p:sp>
      <p:sp>
        <p:nvSpPr>
          <p:cNvPr id="16388" name="Oval 3"/>
          <p:cNvSpPr>
            <a:spLocks noChangeArrowheads="1"/>
          </p:cNvSpPr>
          <p:nvPr/>
        </p:nvSpPr>
        <p:spPr bwMode="auto">
          <a:xfrm>
            <a:off x="217488" y="4535488"/>
            <a:ext cx="1960562" cy="1990725"/>
          </a:xfrm>
          <a:prstGeom prst="ellipse">
            <a:avLst/>
          </a:prstGeom>
          <a:solidFill>
            <a:srgbClr val="99CCFF"/>
          </a:solidFill>
          <a:ln w="9525">
            <a:solidFill>
              <a:srgbClr val="000000"/>
            </a:solidFill>
            <a:round/>
            <a:headEnd/>
            <a:tailEnd/>
          </a:ln>
        </p:spPr>
        <p:txBody>
          <a:bodyPr wrap="none" lIns="81639" tIns="63220" rIns="81639" bIns="40820" anchor="ctr"/>
          <a:lstStyle/>
          <a:p>
            <a:pPr algn="ctr">
              <a:lnSpc>
                <a:spcPct val="93000"/>
              </a:lnSpc>
              <a:buClr>
                <a:srgbClr val="000000"/>
              </a:buClr>
              <a:buSzPct val="100000"/>
              <a:tabLst>
                <a:tab pos="406400" algn="l"/>
                <a:tab pos="814388" algn="l"/>
                <a:tab pos="1222375" algn="l"/>
                <a:tab pos="1628775" algn="l"/>
              </a:tabLst>
            </a:pPr>
            <a:r>
              <a:rPr lang="en-US" altLang="en-US" sz="2500">
                <a:solidFill>
                  <a:srgbClr val="000000"/>
                </a:solidFill>
                <a:latin typeface="Calibri" pitchFamily="34" charset="0"/>
              </a:rPr>
              <a:t>Big Data</a:t>
            </a:r>
          </a:p>
        </p:txBody>
      </p:sp>
      <p:sp>
        <p:nvSpPr>
          <p:cNvPr id="16389" name="Oval 4"/>
          <p:cNvSpPr>
            <a:spLocks noChangeArrowheads="1"/>
          </p:cNvSpPr>
          <p:nvPr/>
        </p:nvSpPr>
        <p:spPr bwMode="auto">
          <a:xfrm>
            <a:off x="6562725" y="4535488"/>
            <a:ext cx="2122488" cy="1990725"/>
          </a:xfrm>
          <a:prstGeom prst="ellipse">
            <a:avLst/>
          </a:prstGeom>
          <a:solidFill>
            <a:srgbClr val="33FF99">
              <a:alpha val="50195"/>
            </a:srgbClr>
          </a:solidFill>
          <a:ln w="9525">
            <a:solidFill>
              <a:srgbClr val="000000"/>
            </a:solidFill>
            <a:round/>
            <a:headEnd/>
            <a:tailEnd/>
          </a:ln>
        </p:spPr>
        <p:txBody>
          <a:bodyPr wrap="none" lIns="81639" tIns="63220" rIns="81639" bIns="40820" anchor="ctr"/>
          <a:lstStyle/>
          <a:p>
            <a:pPr algn="ctr">
              <a:lnSpc>
                <a:spcPct val="93000"/>
              </a:lnSpc>
              <a:buClr>
                <a:srgbClr val="000000"/>
              </a:buClr>
              <a:buSzPct val="100000"/>
              <a:tabLst>
                <a:tab pos="406400" algn="l"/>
                <a:tab pos="814388" algn="l"/>
                <a:tab pos="1222375" algn="l"/>
                <a:tab pos="1628775" algn="l"/>
                <a:tab pos="2036763" algn="l"/>
              </a:tabLst>
            </a:pPr>
            <a:r>
              <a:rPr lang="en-US" altLang="en-US" sz="2500">
                <a:solidFill>
                  <a:srgbClr val="000000"/>
                </a:solidFill>
                <a:latin typeface="Calibri" pitchFamily="34" charset="0"/>
              </a:rPr>
              <a:t>Data </a:t>
            </a:r>
          </a:p>
          <a:p>
            <a:pPr algn="ctr">
              <a:lnSpc>
                <a:spcPct val="93000"/>
              </a:lnSpc>
              <a:buClr>
                <a:srgbClr val="000000"/>
              </a:buClr>
              <a:buSzPct val="100000"/>
              <a:tabLst>
                <a:tab pos="406400" algn="l"/>
                <a:tab pos="814388" algn="l"/>
                <a:tab pos="1222375" algn="l"/>
                <a:tab pos="1628775" algn="l"/>
                <a:tab pos="2036763" algn="l"/>
              </a:tabLst>
            </a:pPr>
            <a:r>
              <a:rPr lang="en-US" altLang="en-US" sz="2500">
                <a:solidFill>
                  <a:srgbClr val="000000"/>
                </a:solidFill>
                <a:latin typeface="Calibri" pitchFamily="34" charset="0"/>
              </a:rPr>
              <a:t>Science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fade">
                                      <p:cBhvr>
                                        <p:cTn id="7" dur="500"/>
                                        <p:tgtEl>
                                          <p:spTgt spid="6041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0419">
                                            <p:txEl>
                                              <p:pRg st="2" end="2"/>
                                            </p:txEl>
                                          </p:spTgt>
                                        </p:tgtEl>
                                        <p:attrNameLst>
                                          <p:attrName>style.visibility</p:attrName>
                                        </p:attrNameLst>
                                      </p:cBhvr>
                                      <p:to>
                                        <p:strVal val="visible"/>
                                      </p:to>
                                    </p:set>
                                    <p:animEffect transition="in" filter="fade">
                                      <p:cBhvr>
                                        <p:cTn id="10" dur="500"/>
                                        <p:tgtEl>
                                          <p:spTgt spid="6041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0419">
                                            <p:txEl>
                                              <p:pRg st="3" end="3"/>
                                            </p:txEl>
                                          </p:spTgt>
                                        </p:tgtEl>
                                        <p:attrNameLst>
                                          <p:attrName>style.visibility</p:attrName>
                                        </p:attrNameLst>
                                      </p:cBhvr>
                                      <p:to>
                                        <p:strVal val="visible"/>
                                      </p:to>
                                    </p:set>
                                    <p:animEffect transition="in" filter="fade">
                                      <p:cBhvr>
                                        <p:cTn id="13" dur="500"/>
                                        <p:tgtEl>
                                          <p:spTgt spid="60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57200" y="273050"/>
            <a:ext cx="8228013" cy="1146175"/>
          </a:xfrm>
        </p:spPr>
        <p:txBody>
          <a:bodyPr tIns="35203" rtlCol="0">
            <a:normAutofit fontScale="90000"/>
          </a:bodyPr>
          <a:lstStyle/>
          <a:p>
            <a:pPr eaLnBrk="1" fontAlgn="auto" hangingPunct="1">
              <a:spcAft>
                <a:spcPts val="0"/>
              </a:spcAft>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defRPr/>
            </a:pPr>
            <a:r>
              <a:rPr lang="en-US" altLang="en-US" dirty="0" smtClean="0">
                <a:solidFill>
                  <a:schemeClr val="tx2">
                    <a:satMod val="130000"/>
                  </a:schemeClr>
                </a:solidFill>
                <a:latin typeface="Times New Roman" pitchFamily="18" charset="0"/>
                <a:cs typeface="Times New Roman" pitchFamily="18" charset="0"/>
              </a:rPr>
              <a:t>Is Big Data the same as Data Science?</a:t>
            </a:r>
          </a:p>
        </p:txBody>
      </p:sp>
      <p:sp>
        <p:nvSpPr>
          <p:cNvPr id="17411" name="Rectangle 2"/>
          <p:cNvSpPr>
            <a:spLocks noGrp="1" noChangeArrowheads="1"/>
          </p:cNvSpPr>
          <p:nvPr>
            <p:ph idx="1"/>
          </p:nvPr>
        </p:nvSpPr>
        <p:spPr>
          <a:xfrm>
            <a:off x="457200" y="1604963"/>
            <a:ext cx="8228013" cy="4056062"/>
          </a:xfrm>
        </p:spPr>
        <p:txBody>
          <a:bodyPr/>
          <a:lstStyle/>
          <a:p>
            <a:pPr marL="390525" indent="-293688" algn="just" eaLnBrk="1" hangingPunct="1">
              <a:buSzPct val="45000"/>
              <a:buFont typeface="Wingdings" pitchFamily="2" charset="2"/>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pPr>
            <a:r>
              <a:rPr lang="en-US" altLang="en-US" smtClean="0">
                <a:latin typeface="Times New Roman" pitchFamily="18" charset="0"/>
                <a:cs typeface="Times New Roman" pitchFamily="18" charset="0"/>
              </a:rPr>
              <a:t>Are Big Data and Data Science the same thing?</a:t>
            </a:r>
          </a:p>
          <a:p>
            <a:pPr marL="782638" lvl="1" indent="-293688" algn="just" eaLnBrk="1" hangingPunct="1">
              <a:buSzPct val="45000"/>
              <a:buFont typeface="Wingdings" pitchFamily="2" charset="2"/>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pPr>
            <a:r>
              <a:rPr lang="en-US" altLang="en-US" smtClean="0">
                <a:latin typeface="Times New Roman" pitchFamily="18" charset="0"/>
                <a:cs typeface="Times New Roman" pitchFamily="18" charset="0"/>
              </a:rPr>
              <a:t>I wouldn't say so...  </a:t>
            </a:r>
          </a:p>
          <a:p>
            <a:pPr marL="782638" lvl="1" indent="-293688" algn="just" eaLnBrk="1" hangingPunct="1">
              <a:buSzPct val="45000"/>
              <a:buFont typeface="Wingdings" pitchFamily="2" charset="2"/>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pPr>
            <a:r>
              <a:rPr lang="en-US" altLang="en-US" smtClean="0">
                <a:latin typeface="Times New Roman" pitchFamily="18" charset="0"/>
                <a:cs typeface="Times New Roman" pitchFamily="18" charset="0"/>
              </a:rPr>
              <a:t>Data Science can be done on small data sets.</a:t>
            </a:r>
          </a:p>
          <a:p>
            <a:pPr marL="782638" lvl="1" indent="-293688" algn="just" eaLnBrk="1" hangingPunct="1">
              <a:buSzPct val="45000"/>
              <a:buFont typeface="Wingdings" pitchFamily="2" charset="2"/>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pPr>
            <a:r>
              <a:rPr lang="en-US" altLang="en-US" smtClean="0">
                <a:latin typeface="Times New Roman" pitchFamily="18" charset="0"/>
                <a:cs typeface="Times New Roman" pitchFamily="18" charset="0"/>
              </a:rPr>
              <a:t>And not everything done using Big Data would necessarily be called Data Science.</a:t>
            </a:r>
          </a:p>
          <a:p>
            <a:pPr marL="782638" lvl="1" indent="-293688" algn="just" eaLnBrk="1" hangingPunct="1">
              <a:buSzPct val="45000"/>
              <a:buFont typeface="Wingdings" pitchFamily="2" charset="2"/>
              <a:buChar char=""/>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pPr>
            <a:r>
              <a:rPr lang="en-US" altLang="en-US" smtClean="0">
                <a:latin typeface="Times New Roman" pitchFamily="18" charset="0"/>
                <a:cs typeface="Times New Roman" pitchFamily="18" charset="0"/>
              </a:rPr>
              <a:t>But there certainly is a substantial overlap!</a:t>
            </a:r>
          </a:p>
          <a:p>
            <a:pPr marL="390525" indent="-293688" eaLnBrk="1" hangingPunct="1">
              <a:buSzPct val="45000"/>
              <a:buFont typeface="Arial" pitchFamily="34" charset="0"/>
              <a:buNone/>
              <a:tabLst>
                <a:tab pos="406400" algn="l"/>
                <a:tab pos="814388" algn="l"/>
                <a:tab pos="1222375" algn="l"/>
                <a:tab pos="1628775" algn="l"/>
                <a:tab pos="2036763" algn="l"/>
                <a:tab pos="2444750" algn="l"/>
                <a:tab pos="2851150" algn="l"/>
                <a:tab pos="3259138" algn="l"/>
                <a:tab pos="3667125" algn="l"/>
                <a:tab pos="4075113" algn="l"/>
                <a:tab pos="4481513" algn="l"/>
                <a:tab pos="4889500" algn="l"/>
                <a:tab pos="5297488" algn="l"/>
                <a:tab pos="5703888" algn="l"/>
                <a:tab pos="6111875" algn="l"/>
                <a:tab pos="6519863" algn="l"/>
                <a:tab pos="6927850" algn="l"/>
                <a:tab pos="7334250" algn="l"/>
                <a:tab pos="7742238" algn="l"/>
                <a:tab pos="8150225" algn="l"/>
              </a:tabLst>
            </a:pPr>
            <a:endParaRPr lang="en-US" altLang="en-US" smtClean="0"/>
          </a:p>
        </p:txBody>
      </p:sp>
      <p:sp>
        <p:nvSpPr>
          <p:cNvPr id="17412" name="Oval 3"/>
          <p:cNvSpPr>
            <a:spLocks noChangeArrowheads="1"/>
          </p:cNvSpPr>
          <p:nvPr/>
        </p:nvSpPr>
        <p:spPr bwMode="auto">
          <a:xfrm>
            <a:off x="3373438" y="4533900"/>
            <a:ext cx="1960562" cy="1990725"/>
          </a:xfrm>
          <a:prstGeom prst="ellipse">
            <a:avLst/>
          </a:prstGeom>
          <a:solidFill>
            <a:srgbClr val="99CCFF"/>
          </a:solidFill>
          <a:ln w="9525">
            <a:solidFill>
              <a:srgbClr val="000000"/>
            </a:solidFill>
            <a:round/>
            <a:headEnd/>
            <a:tailEnd/>
          </a:ln>
        </p:spPr>
        <p:txBody>
          <a:bodyPr wrap="none" lIns="81639" tIns="63220" rIns="81639" bIns="40820" anchor="ctr"/>
          <a:lstStyle/>
          <a:p>
            <a:pPr algn="ctr">
              <a:lnSpc>
                <a:spcPct val="93000"/>
              </a:lnSpc>
              <a:buClr>
                <a:srgbClr val="000000"/>
              </a:buClr>
              <a:buSzPct val="100000"/>
              <a:tabLst>
                <a:tab pos="406400" algn="l"/>
                <a:tab pos="814388" algn="l"/>
                <a:tab pos="1222375" algn="l"/>
                <a:tab pos="1628775" algn="l"/>
              </a:tabLst>
            </a:pPr>
            <a:r>
              <a:rPr lang="en-US" altLang="en-US" sz="2500">
                <a:solidFill>
                  <a:srgbClr val="000000"/>
                </a:solidFill>
                <a:latin typeface="Calibri" pitchFamily="34" charset="0"/>
              </a:rPr>
              <a:t>Big Data</a:t>
            </a:r>
          </a:p>
        </p:txBody>
      </p:sp>
      <p:sp>
        <p:nvSpPr>
          <p:cNvPr id="17413" name="Oval 4"/>
          <p:cNvSpPr>
            <a:spLocks noChangeArrowheads="1"/>
          </p:cNvSpPr>
          <p:nvPr/>
        </p:nvSpPr>
        <p:spPr bwMode="auto">
          <a:xfrm>
            <a:off x="3762375" y="4533900"/>
            <a:ext cx="2122488" cy="1990725"/>
          </a:xfrm>
          <a:prstGeom prst="ellipse">
            <a:avLst/>
          </a:prstGeom>
          <a:solidFill>
            <a:srgbClr val="33FF99">
              <a:alpha val="50195"/>
            </a:srgbClr>
          </a:solidFill>
          <a:ln w="9525">
            <a:solidFill>
              <a:srgbClr val="000000"/>
            </a:solidFill>
            <a:round/>
            <a:headEnd/>
            <a:tailEnd/>
          </a:ln>
        </p:spPr>
        <p:txBody>
          <a:bodyPr wrap="none" lIns="81639" tIns="63220" rIns="81639" bIns="40820" anchor="ctr"/>
          <a:lstStyle/>
          <a:p>
            <a:pPr algn="ctr">
              <a:lnSpc>
                <a:spcPct val="93000"/>
              </a:lnSpc>
              <a:buClr>
                <a:srgbClr val="000000"/>
              </a:buClr>
              <a:buSzPct val="100000"/>
              <a:tabLst>
                <a:tab pos="406400" algn="l"/>
                <a:tab pos="814388" algn="l"/>
                <a:tab pos="1222375" algn="l"/>
                <a:tab pos="1628775" algn="l"/>
                <a:tab pos="2036763" algn="l"/>
              </a:tabLst>
            </a:pPr>
            <a:r>
              <a:rPr lang="en-US" altLang="en-US" sz="2500">
                <a:solidFill>
                  <a:srgbClr val="000000"/>
                </a:solidFill>
                <a:latin typeface="Calibri" pitchFamily="34" charset="0"/>
              </a:rPr>
              <a:t>Data </a:t>
            </a:r>
          </a:p>
          <a:p>
            <a:pPr algn="ctr">
              <a:lnSpc>
                <a:spcPct val="93000"/>
              </a:lnSpc>
              <a:buClr>
                <a:srgbClr val="000000"/>
              </a:buClr>
              <a:buSzPct val="100000"/>
              <a:tabLst>
                <a:tab pos="406400" algn="l"/>
                <a:tab pos="814388" algn="l"/>
                <a:tab pos="1222375" algn="l"/>
                <a:tab pos="1628775" algn="l"/>
                <a:tab pos="2036763" algn="l"/>
              </a:tabLst>
            </a:pPr>
            <a:r>
              <a:rPr lang="en-US" altLang="en-US" sz="2500">
                <a:solidFill>
                  <a:srgbClr val="000000"/>
                </a:solidFill>
                <a:latin typeface="Calibri" pitchFamily="34" charset="0"/>
              </a:rPr>
              <a:t>Science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sz="3200" dirty="0" smtClean="0">
                <a:solidFill>
                  <a:schemeClr val="tx2">
                    <a:satMod val="130000"/>
                  </a:schemeClr>
                </a:solidFill>
                <a:latin typeface="Times New Roman" pitchFamily="18" charset="0"/>
                <a:cs typeface="Times New Roman" pitchFamily="18" charset="0"/>
              </a:rPr>
              <a:t>Big Data Infrastructure: </a:t>
            </a:r>
            <a:r>
              <a:rPr lang="en-US" sz="3200" dirty="0" err="1" smtClean="0">
                <a:solidFill>
                  <a:schemeClr val="tx2">
                    <a:satMod val="130000"/>
                  </a:schemeClr>
                </a:solidFill>
                <a:latin typeface="Times New Roman" pitchFamily="18" charset="0"/>
                <a:cs typeface="Times New Roman" pitchFamily="18" charset="0"/>
              </a:rPr>
              <a:t>Hadoop</a:t>
            </a:r>
            <a:r>
              <a:rPr lang="en-US" sz="3200" dirty="0" smtClean="0">
                <a:solidFill>
                  <a:schemeClr val="tx2">
                    <a:satMod val="130000"/>
                  </a:schemeClr>
                </a:solidFill>
                <a:latin typeface="Times New Roman" pitchFamily="18" charset="0"/>
                <a:cs typeface="Times New Roman" pitchFamily="18" charset="0"/>
              </a:rPr>
              <a:t>/MapReduce Programming &amp; Data Processing</a:t>
            </a:r>
            <a:endParaRPr lang="en-US" sz="3200" dirty="0">
              <a:solidFill>
                <a:schemeClr val="tx2">
                  <a:satMod val="13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417638"/>
            <a:ext cx="8534400" cy="4525962"/>
          </a:xfrm>
        </p:spPr>
        <p:txBody>
          <a:bodyPr rtlCol="0">
            <a:normAutofit fontScale="77500" lnSpcReduction="20000"/>
          </a:bodyPr>
          <a:lstStyle/>
          <a:p>
            <a:pPr marL="365760" indent="-283464" eaLnBrk="1" fontAlgn="auto" hangingPunct="1">
              <a:spcAft>
                <a:spcPts val="0"/>
              </a:spcAft>
              <a:buFont typeface="Wingdings 2"/>
              <a:buChar char=""/>
              <a:defRPr/>
            </a:pPr>
            <a:endParaRPr lang="en-US" dirty="0" smtClean="0"/>
          </a:p>
          <a:p>
            <a:pPr marL="365760" indent="-283464" algn="just" eaLnBrk="1" fontAlgn="auto" hangingPunct="1">
              <a:spcAft>
                <a:spcPts val="0"/>
              </a:spcAft>
              <a:buFont typeface="Wingdings 2"/>
              <a:buChar char=""/>
              <a:defRPr/>
            </a:pPr>
            <a:r>
              <a:rPr lang="en-US" dirty="0" smtClean="0">
                <a:latin typeface="Times New Roman" pitchFamily="18" charset="0"/>
                <a:cs typeface="Times New Roman" pitchFamily="18" charset="0"/>
              </a:rPr>
              <a:t>Architecture of </a:t>
            </a:r>
            <a:r>
              <a:rPr lang="en-US" dirty="0" err="1" smtClean="0">
                <a:latin typeface="Times New Roman" pitchFamily="18" charset="0"/>
                <a:cs typeface="Times New Roman" pitchFamily="18" charset="0"/>
              </a:rPr>
              <a:t>Hadoop</a:t>
            </a:r>
            <a:r>
              <a:rPr lang="en-US" dirty="0" smtClean="0">
                <a:latin typeface="Times New Roman" pitchFamily="18" charset="0"/>
                <a:cs typeface="Times New Roman" pitchFamily="18" charset="0"/>
              </a:rPr>
              <a:t>, HDFS, and Yarn</a:t>
            </a:r>
          </a:p>
          <a:p>
            <a:pPr marL="365760" indent="-283464" algn="just" eaLnBrk="1" fontAlgn="auto" hangingPunct="1">
              <a:spcAft>
                <a:spcPts val="0"/>
              </a:spcAft>
              <a:buFont typeface="Wingdings 2"/>
              <a:buChar char=""/>
              <a:defRPr/>
            </a:pPr>
            <a:r>
              <a:rPr lang="en-US" dirty="0" smtClean="0">
                <a:latin typeface="Times New Roman" pitchFamily="18" charset="0"/>
                <a:cs typeface="Times New Roman" pitchFamily="18" charset="0"/>
              </a:rPr>
              <a:t>Programming on </a:t>
            </a:r>
            <a:r>
              <a:rPr lang="en-US" dirty="0" err="1" smtClean="0">
                <a:latin typeface="Times New Roman" pitchFamily="18" charset="0"/>
                <a:cs typeface="Times New Roman" pitchFamily="18" charset="0"/>
              </a:rPr>
              <a:t>Hadoop</a:t>
            </a:r>
            <a:r>
              <a:rPr lang="en-US" dirty="0" smtClean="0">
                <a:latin typeface="Times New Roman" pitchFamily="18" charset="0"/>
                <a:cs typeface="Times New Roman" pitchFamily="18" charset="0"/>
              </a:rPr>
              <a:t> </a:t>
            </a:r>
          </a:p>
          <a:p>
            <a:pPr marL="365760" indent="-283464" algn="just" eaLnBrk="1" fontAlgn="auto" hangingPunct="1">
              <a:spcAft>
                <a:spcPts val="0"/>
              </a:spcAft>
              <a:buFont typeface="Wingdings 2"/>
              <a:buChar char=""/>
              <a:defRPr/>
            </a:pPr>
            <a:endParaRPr lang="en-US" dirty="0" smtClean="0">
              <a:latin typeface="Times New Roman" pitchFamily="18" charset="0"/>
              <a:cs typeface="Times New Roman" pitchFamily="18" charset="0"/>
            </a:endParaRPr>
          </a:p>
          <a:p>
            <a:pPr marL="365760" indent="-283464" algn="just" eaLnBrk="1" fontAlgn="auto" hangingPunct="1">
              <a:spcAft>
                <a:spcPts val="0"/>
              </a:spcAft>
              <a:buFont typeface="Wingdings 2"/>
              <a:buChar char=""/>
              <a:defRPr/>
            </a:pPr>
            <a:r>
              <a:rPr lang="en-US" dirty="0">
                <a:latin typeface="Times New Roman" pitchFamily="18" charset="0"/>
                <a:cs typeface="Times New Roman" pitchFamily="18" charset="0"/>
              </a:rPr>
              <a:t>Basic Data Processing: Sort and Join</a:t>
            </a:r>
          </a:p>
          <a:p>
            <a:pPr marL="365760" indent="-283464" algn="just" eaLnBrk="1" fontAlgn="auto" hangingPunct="1">
              <a:spcAft>
                <a:spcPts val="0"/>
              </a:spcAft>
              <a:buFont typeface="Wingdings 2"/>
              <a:buChar char=""/>
              <a:defRPr/>
            </a:pPr>
            <a:r>
              <a:rPr lang="en-US" dirty="0">
                <a:latin typeface="Times New Roman" pitchFamily="18" charset="0"/>
                <a:cs typeface="Times New Roman" pitchFamily="18" charset="0"/>
              </a:rPr>
              <a:t>Information Retrieval using </a:t>
            </a:r>
            <a:r>
              <a:rPr lang="en-US" dirty="0" err="1">
                <a:latin typeface="Times New Roman" pitchFamily="18" charset="0"/>
                <a:cs typeface="Times New Roman" pitchFamily="18" charset="0"/>
              </a:rPr>
              <a:t>Hadoop</a:t>
            </a:r>
            <a:endParaRPr lang="en-US" dirty="0">
              <a:latin typeface="Times New Roman" pitchFamily="18" charset="0"/>
              <a:cs typeface="Times New Roman" pitchFamily="18" charset="0"/>
            </a:endParaRPr>
          </a:p>
          <a:p>
            <a:pPr marL="365760" indent="-283464" algn="just" eaLnBrk="1" fontAlgn="auto" hangingPunct="1">
              <a:spcAft>
                <a:spcPts val="0"/>
              </a:spcAft>
              <a:buFont typeface="Wingdings 2"/>
              <a:buChar char=""/>
              <a:defRPr/>
            </a:pPr>
            <a:r>
              <a:rPr lang="en-US" dirty="0">
                <a:latin typeface="Times New Roman" pitchFamily="18" charset="0"/>
                <a:cs typeface="Times New Roman" pitchFamily="18" charset="0"/>
              </a:rPr>
              <a:t>Data Mining using </a:t>
            </a:r>
            <a:r>
              <a:rPr lang="en-US" dirty="0" err="1">
                <a:latin typeface="Times New Roman" pitchFamily="18" charset="0"/>
                <a:cs typeface="Times New Roman" pitchFamily="18" charset="0"/>
              </a:rPr>
              <a:t>Hadoop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Kmeans+Histograms</a:t>
            </a:r>
            <a:r>
              <a:rPr lang="en-US" dirty="0">
                <a:latin typeface="Times New Roman" pitchFamily="18" charset="0"/>
                <a:cs typeface="Times New Roman" pitchFamily="18" charset="0"/>
              </a:rPr>
              <a:t>)</a:t>
            </a:r>
          </a:p>
          <a:p>
            <a:pPr marL="365760" indent="-283464" algn="just" eaLnBrk="1" fontAlgn="auto" hangingPunct="1">
              <a:spcAft>
                <a:spcPts val="0"/>
              </a:spcAft>
              <a:buFont typeface="Wingdings 2"/>
              <a:buChar char=""/>
              <a:defRPr/>
            </a:pPr>
            <a:r>
              <a:rPr lang="en-US" dirty="0" smtClean="0">
                <a:latin typeface="Times New Roman" pitchFamily="18" charset="0"/>
                <a:cs typeface="Times New Roman" pitchFamily="18" charset="0"/>
              </a:rPr>
              <a:t>Machine </a:t>
            </a:r>
            <a:r>
              <a:rPr lang="en-US" dirty="0">
                <a:latin typeface="Times New Roman" pitchFamily="18" charset="0"/>
                <a:cs typeface="Times New Roman" pitchFamily="18" charset="0"/>
              </a:rPr>
              <a:t>Learning on </a:t>
            </a:r>
            <a:r>
              <a:rPr lang="en-US" dirty="0" err="1">
                <a:latin typeface="Times New Roman" pitchFamily="18" charset="0"/>
                <a:cs typeface="Times New Roman" pitchFamily="18" charset="0"/>
              </a:rPr>
              <a:t>Hadoop</a:t>
            </a:r>
            <a:r>
              <a:rPr lang="en-US" dirty="0">
                <a:latin typeface="Times New Roman" pitchFamily="18" charset="0"/>
                <a:cs typeface="Times New Roman" pitchFamily="18" charset="0"/>
              </a:rPr>
              <a:t> (EM</a:t>
            </a:r>
            <a:r>
              <a:rPr lang="en-US" dirty="0" smtClean="0">
                <a:latin typeface="Times New Roman" pitchFamily="18" charset="0"/>
                <a:cs typeface="Times New Roman" pitchFamily="18" charset="0"/>
              </a:rPr>
              <a:t>)</a:t>
            </a:r>
          </a:p>
          <a:p>
            <a:pPr marL="365760" indent="-283464" algn="just" eaLnBrk="1" fontAlgn="auto" hangingPunct="1">
              <a:spcAft>
                <a:spcPts val="0"/>
              </a:spcAft>
              <a:buFont typeface="Wingdings 2"/>
              <a:buChar char=""/>
              <a:defRPr/>
            </a:pPr>
            <a:endParaRPr lang="en-US" dirty="0">
              <a:latin typeface="Times New Roman" pitchFamily="18" charset="0"/>
              <a:cs typeface="Times New Roman" pitchFamily="18" charset="0"/>
            </a:endParaRPr>
          </a:p>
          <a:p>
            <a:pPr marL="365760" indent="-283464" algn="just" eaLnBrk="1" fontAlgn="auto" hangingPunct="1">
              <a:spcAft>
                <a:spcPts val="0"/>
              </a:spcAft>
              <a:buFont typeface="Wingdings 2"/>
              <a:buChar char=""/>
              <a:defRPr/>
            </a:pPr>
            <a:r>
              <a:rPr lang="en-US" dirty="0" smtClean="0">
                <a:latin typeface="Times New Roman" pitchFamily="18" charset="0"/>
                <a:cs typeface="Times New Roman" pitchFamily="18" charset="0"/>
              </a:rPr>
              <a:t>Hive/Pig</a:t>
            </a:r>
          </a:p>
          <a:p>
            <a:pPr marL="365760" indent="-283464" algn="just" eaLnBrk="1" fontAlgn="auto" hangingPunct="1">
              <a:spcAft>
                <a:spcPts val="0"/>
              </a:spcAft>
              <a:buFont typeface="Wingdings 2"/>
              <a:buChar char=""/>
              <a:defRPr/>
            </a:pPr>
            <a:r>
              <a:rPr lang="en-US" dirty="0" err="1" smtClean="0">
                <a:latin typeface="Times New Roman" pitchFamily="18" charset="0"/>
                <a:cs typeface="Times New Roman" pitchFamily="18" charset="0"/>
              </a:rPr>
              <a:t>HBase</a:t>
            </a:r>
            <a:r>
              <a:rPr lang="en-US" dirty="0" smtClean="0">
                <a:latin typeface="Times New Roman" pitchFamily="18" charset="0"/>
                <a:cs typeface="Times New Roman" pitchFamily="18" charset="0"/>
              </a:rPr>
              <a:t> and Cassandra </a:t>
            </a:r>
            <a:endParaRPr lang="en-US" dirty="0">
              <a:latin typeface="Times New Roman" pitchFamily="18" charset="0"/>
              <a:cs typeface="Times New Roman" pitchFamily="18" charset="0"/>
            </a:endParaRPr>
          </a:p>
          <a:p>
            <a:pPr marL="365760" indent="-283464" eaLnBrk="1" fontAlgn="auto" hangingPunct="1">
              <a:spcAft>
                <a:spcPts val="0"/>
              </a:spcAft>
              <a:buFont typeface="Wingdings 2"/>
              <a:buChar char=""/>
              <a:defRPr/>
            </a:pPr>
            <a:endParaRPr lang="en-US" dirty="0" smtClean="0"/>
          </a:p>
          <a:p>
            <a:pPr marL="365760" indent="-283464" eaLnBrk="1" fontAlgn="auto" hangingPunct="1">
              <a:spcAft>
                <a:spcPts val="0"/>
              </a:spcAft>
              <a:buFont typeface="Wingdings 2"/>
              <a:buChar char=""/>
              <a:defRPr/>
            </a:pPr>
            <a:endParaRPr lang="en-US" dirty="0" smtClean="0"/>
          </a:p>
          <a:p>
            <a:pPr marL="365760" indent="-283464" eaLnBrk="1" fontAlgn="auto" hangingPunct="1">
              <a:spcAft>
                <a:spcPts val="0"/>
              </a:spcAft>
              <a:buFont typeface="Wingdings 2"/>
              <a:buChar char=""/>
              <a:defRPr/>
            </a:pPr>
            <a:endParaRPr lang="en-US" dirty="0" smtClean="0"/>
          </a:p>
          <a:p>
            <a:pPr marL="365760" indent="-283464" eaLnBrk="1" fontAlgn="auto" hangingPunct="1">
              <a:spcAft>
                <a:spcPts val="0"/>
              </a:spcAft>
              <a:buFont typeface="Wingdings 2"/>
              <a:buChar char=""/>
              <a:defRPr/>
            </a:pPr>
            <a:endParaRPr lang="en-US" dirty="0" smtClean="0"/>
          </a:p>
          <a:p>
            <a:pPr marL="365760" indent="-283464" eaLnBrk="1" fontAlgn="auto" hangingPunct="1">
              <a:spcAft>
                <a:spcPts val="0"/>
              </a:spcAft>
              <a:buFont typeface="Wingdings 2"/>
              <a:buChar char=""/>
              <a:defRPr/>
            </a:pPr>
            <a:endParaRPr lang="en-US" dirty="0" smtClean="0"/>
          </a:p>
          <a:p>
            <a:pPr marL="365760" indent="-283464" eaLnBrk="1" fontAlgn="auto" hangingPunct="1">
              <a:spcAft>
                <a:spcPts val="0"/>
              </a:spcAft>
              <a:buFont typeface="Wingdings 2"/>
              <a:buChar char=""/>
              <a:defRPr/>
            </a:pPr>
            <a:endParaRPr lang="en-US" dirty="0" smtClean="0"/>
          </a:p>
          <a:p>
            <a:pPr marL="365760" indent="-283464" eaLnBrk="1" fontAlgn="auto" hangingPunct="1">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latin typeface="Times New Roman" pitchFamily="18" charset="0"/>
                <a:cs typeface="Times New Roman" pitchFamily="18" charset="0"/>
              </a:rPr>
              <a:t>Big Data Learning Approaches</a:t>
            </a:r>
          </a:p>
        </p:txBody>
      </p:sp>
      <p:sp>
        <p:nvSpPr>
          <p:cNvPr id="4" name="Rectangle 3"/>
          <p:cNvSpPr/>
          <p:nvPr/>
        </p:nvSpPr>
        <p:spPr>
          <a:xfrm>
            <a:off x="3905250" y="2128838"/>
            <a:ext cx="1139825" cy="13049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solidFill>
                  <a:srgbClr val="00B050"/>
                </a:solidFill>
              </a:rPr>
              <a:t>Model</a:t>
            </a:r>
          </a:p>
        </p:txBody>
      </p:sp>
      <p:cxnSp>
        <p:nvCxnSpPr>
          <p:cNvPr id="6" name="Straight Arrow Connector 5"/>
          <p:cNvCxnSpPr/>
          <p:nvPr/>
        </p:nvCxnSpPr>
        <p:spPr>
          <a:xfrm>
            <a:off x="3108325" y="2749550"/>
            <a:ext cx="796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045075" y="2705100"/>
            <a:ext cx="796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462" name="TextBox 7"/>
          <p:cNvSpPr txBox="1">
            <a:spLocks noChangeArrowheads="1"/>
          </p:cNvSpPr>
          <p:nvPr/>
        </p:nvSpPr>
        <p:spPr bwMode="auto">
          <a:xfrm>
            <a:off x="2312988" y="2489200"/>
            <a:ext cx="742950" cy="369888"/>
          </a:xfrm>
          <a:prstGeom prst="rect">
            <a:avLst/>
          </a:prstGeom>
          <a:noFill/>
          <a:ln w="9525">
            <a:noFill/>
            <a:miter lim="800000"/>
            <a:headEnd/>
            <a:tailEnd/>
          </a:ln>
        </p:spPr>
        <p:txBody>
          <a:bodyPr>
            <a:spAutoFit/>
          </a:bodyPr>
          <a:lstStyle/>
          <a:p>
            <a:r>
              <a:rPr lang="en-US">
                <a:solidFill>
                  <a:srgbClr val="00B050"/>
                </a:solidFill>
                <a:latin typeface="Calibri" pitchFamily="34" charset="0"/>
              </a:rPr>
              <a:t>Input</a:t>
            </a:r>
          </a:p>
        </p:txBody>
      </p:sp>
      <p:sp>
        <p:nvSpPr>
          <p:cNvPr id="19463" name="TextBox 8"/>
          <p:cNvSpPr txBox="1">
            <a:spLocks noChangeArrowheads="1"/>
          </p:cNvSpPr>
          <p:nvPr/>
        </p:nvSpPr>
        <p:spPr bwMode="auto">
          <a:xfrm>
            <a:off x="5895975" y="2484438"/>
            <a:ext cx="868363" cy="369887"/>
          </a:xfrm>
          <a:prstGeom prst="rect">
            <a:avLst/>
          </a:prstGeom>
          <a:noFill/>
          <a:ln w="9525">
            <a:noFill/>
            <a:miter lim="800000"/>
            <a:headEnd/>
            <a:tailEnd/>
          </a:ln>
        </p:spPr>
        <p:txBody>
          <a:bodyPr>
            <a:spAutoFit/>
          </a:bodyPr>
          <a:lstStyle/>
          <a:p>
            <a:r>
              <a:rPr lang="en-US">
                <a:solidFill>
                  <a:srgbClr val="FF0000"/>
                </a:solidFill>
                <a:latin typeface="Calibri" pitchFamily="34" charset="0"/>
              </a:rPr>
              <a:t>Output</a:t>
            </a:r>
          </a:p>
        </p:txBody>
      </p:sp>
      <p:sp>
        <p:nvSpPr>
          <p:cNvPr id="19464" name="TextBox 9"/>
          <p:cNvSpPr txBox="1">
            <a:spLocks noChangeArrowheads="1"/>
          </p:cNvSpPr>
          <p:nvPr/>
        </p:nvSpPr>
        <p:spPr bwMode="auto">
          <a:xfrm>
            <a:off x="2409825" y="1398588"/>
            <a:ext cx="4130675" cy="369887"/>
          </a:xfrm>
          <a:prstGeom prst="rect">
            <a:avLst/>
          </a:prstGeom>
          <a:noFill/>
          <a:ln w="9525">
            <a:noFill/>
            <a:miter lim="800000"/>
            <a:headEnd/>
            <a:tailEnd/>
          </a:ln>
        </p:spPr>
        <p:txBody>
          <a:bodyPr>
            <a:spAutoFit/>
          </a:bodyPr>
          <a:lstStyle/>
          <a:p>
            <a:pPr algn="ctr"/>
            <a:r>
              <a:rPr lang="en-US">
                <a:latin typeface="Calibri" pitchFamily="34" charset="0"/>
              </a:rPr>
              <a:t>Classical Approach</a:t>
            </a:r>
          </a:p>
        </p:txBody>
      </p:sp>
      <p:sp>
        <p:nvSpPr>
          <p:cNvPr id="11" name="Rectangle 10"/>
          <p:cNvSpPr/>
          <p:nvPr/>
        </p:nvSpPr>
        <p:spPr>
          <a:xfrm>
            <a:off x="3905250" y="4452938"/>
            <a:ext cx="1139825" cy="13049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solidFill>
                  <a:srgbClr val="FF0000"/>
                </a:solidFill>
              </a:rPr>
              <a:t>Model</a:t>
            </a:r>
          </a:p>
        </p:txBody>
      </p:sp>
      <p:cxnSp>
        <p:nvCxnSpPr>
          <p:cNvPr id="12" name="Straight Arrow Connector 11"/>
          <p:cNvCxnSpPr/>
          <p:nvPr/>
        </p:nvCxnSpPr>
        <p:spPr>
          <a:xfrm>
            <a:off x="3108325" y="5075238"/>
            <a:ext cx="796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45075" y="5029200"/>
            <a:ext cx="796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468" name="TextBox 13"/>
          <p:cNvSpPr txBox="1">
            <a:spLocks noChangeArrowheads="1"/>
          </p:cNvSpPr>
          <p:nvPr/>
        </p:nvSpPr>
        <p:spPr bwMode="auto">
          <a:xfrm>
            <a:off x="2312988" y="4814888"/>
            <a:ext cx="742950" cy="368300"/>
          </a:xfrm>
          <a:prstGeom prst="rect">
            <a:avLst/>
          </a:prstGeom>
          <a:noFill/>
          <a:ln w="9525">
            <a:noFill/>
            <a:miter lim="800000"/>
            <a:headEnd/>
            <a:tailEnd/>
          </a:ln>
        </p:spPr>
        <p:txBody>
          <a:bodyPr>
            <a:spAutoFit/>
          </a:bodyPr>
          <a:lstStyle/>
          <a:p>
            <a:r>
              <a:rPr lang="en-US">
                <a:solidFill>
                  <a:srgbClr val="00B050"/>
                </a:solidFill>
                <a:latin typeface="Calibri" pitchFamily="34" charset="0"/>
              </a:rPr>
              <a:t>Input</a:t>
            </a:r>
          </a:p>
        </p:txBody>
      </p:sp>
      <p:sp>
        <p:nvSpPr>
          <p:cNvPr id="19469" name="TextBox 14"/>
          <p:cNvSpPr txBox="1">
            <a:spLocks noChangeArrowheads="1"/>
          </p:cNvSpPr>
          <p:nvPr/>
        </p:nvSpPr>
        <p:spPr bwMode="auto">
          <a:xfrm>
            <a:off x="5895975" y="4810125"/>
            <a:ext cx="868363" cy="368300"/>
          </a:xfrm>
          <a:prstGeom prst="rect">
            <a:avLst/>
          </a:prstGeom>
          <a:noFill/>
          <a:ln w="9525">
            <a:noFill/>
            <a:miter lim="800000"/>
            <a:headEnd/>
            <a:tailEnd/>
          </a:ln>
        </p:spPr>
        <p:txBody>
          <a:bodyPr>
            <a:spAutoFit/>
          </a:bodyPr>
          <a:lstStyle/>
          <a:p>
            <a:r>
              <a:rPr lang="en-US">
                <a:solidFill>
                  <a:srgbClr val="00B050"/>
                </a:solidFill>
                <a:latin typeface="Calibri" pitchFamily="34" charset="0"/>
              </a:rPr>
              <a:t>Output</a:t>
            </a:r>
          </a:p>
        </p:txBody>
      </p:sp>
      <p:sp>
        <p:nvSpPr>
          <p:cNvPr id="19470" name="TextBox 15"/>
          <p:cNvSpPr txBox="1">
            <a:spLocks noChangeArrowheads="1"/>
          </p:cNvSpPr>
          <p:nvPr/>
        </p:nvSpPr>
        <p:spPr bwMode="auto">
          <a:xfrm>
            <a:off x="2409825" y="3724275"/>
            <a:ext cx="4130675" cy="368300"/>
          </a:xfrm>
          <a:prstGeom prst="rect">
            <a:avLst/>
          </a:prstGeom>
          <a:noFill/>
          <a:ln w="9525">
            <a:noFill/>
            <a:miter lim="800000"/>
            <a:headEnd/>
            <a:tailEnd/>
          </a:ln>
        </p:spPr>
        <p:txBody>
          <a:bodyPr>
            <a:spAutoFit/>
          </a:bodyPr>
          <a:lstStyle/>
          <a:p>
            <a:pPr algn="ctr"/>
            <a:r>
              <a:rPr lang="en-US">
                <a:latin typeface="Calibri" pitchFamily="34" charset="0"/>
              </a:rPr>
              <a:t>Machine Learning Approach</a:t>
            </a:r>
          </a:p>
        </p:txBody>
      </p:sp>
      <p:sp>
        <p:nvSpPr>
          <p:cNvPr id="19471" name="TextBox 16"/>
          <p:cNvSpPr txBox="1">
            <a:spLocks noChangeArrowheads="1"/>
          </p:cNvSpPr>
          <p:nvPr/>
        </p:nvSpPr>
        <p:spPr bwMode="auto">
          <a:xfrm>
            <a:off x="69850" y="1544638"/>
            <a:ext cx="2339975" cy="646112"/>
          </a:xfrm>
          <a:prstGeom prst="rect">
            <a:avLst/>
          </a:prstGeom>
          <a:noFill/>
          <a:ln w="9525">
            <a:noFill/>
            <a:miter lim="800000"/>
            <a:headEnd/>
            <a:tailEnd/>
          </a:ln>
        </p:spPr>
        <p:txBody>
          <a:bodyPr>
            <a:spAutoFit/>
          </a:bodyPr>
          <a:lstStyle/>
          <a:p>
            <a:r>
              <a:rPr lang="en-US">
                <a:solidFill>
                  <a:srgbClr val="FF0000"/>
                </a:solidFill>
                <a:latin typeface="Calibri" pitchFamily="34" charset="0"/>
              </a:rPr>
              <a:t>        </a:t>
            </a:r>
            <a:r>
              <a:rPr lang="en-US">
                <a:solidFill>
                  <a:srgbClr val="00B050"/>
                </a:solidFill>
                <a:latin typeface="Calibri" pitchFamily="34" charset="0"/>
              </a:rPr>
              <a:t>Given</a:t>
            </a:r>
            <a:endParaRPr lang="en-US">
              <a:solidFill>
                <a:srgbClr val="FF0000"/>
              </a:solidFill>
              <a:latin typeface="Calibri" pitchFamily="34" charset="0"/>
            </a:endParaRPr>
          </a:p>
          <a:p>
            <a:r>
              <a:rPr lang="en-US">
                <a:solidFill>
                  <a:srgbClr val="FF0000"/>
                </a:solidFill>
                <a:latin typeface="Calibri" pitchFamily="34" charset="0"/>
              </a:rPr>
              <a:t>        Wanted</a:t>
            </a:r>
          </a:p>
        </p:txBody>
      </p:sp>
      <p:sp>
        <p:nvSpPr>
          <p:cNvPr id="18" name="Rectangle 17"/>
          <p:cNvSpPr/>
          <p:nvPr/>
        </p:nvSpPr>
        <p:spPr>
          <a:xfrm>
            <a:off x="123825" y="1727200"/>
            <a:ext cx="419100" cy="165100"/>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Rectangle 18"/>
          <p:cNvSpPr/>
          <p:nvPr/>
        </p:nvSpPr>
        <p:spPr>
          <a:xfrm>
            <a:off x="123825" y="2119313"/>
            <a:ext cx="419100" cy="165100"/>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1"/>
          <p:cNvSpPr>
            <a:spLocks noGrp="1"/>
          </p:cNvSpPr>
          <p:nvPr>
            <p:ph type="body" sz="quarter" idx="10"/>
          </p:nvPr>
        </p:nvSpPr>
        <p:spPr/>
        <p:txBody>
          <a:bodyPr/>
          <a:lstStyle/>
          <a:p>
            <a:pPr marL="279400" indent="-222250" eaLnBrk="1" hangingPunct="1">
              <a:spcBef>
                <a:spcPts val="1113"/>
              </a:spcBef>
              <a:buFont typeface="Arial" pitchFamily="34" charset="0"/>
              <a:buChar char="•"/>
            </a:pPr>
            <a:r>
              <a:rPr lang="en-US" sz="2600" smtClean="0">
                <a:solidFill>
                  <a:schemeClr val="tx1"/>
                </a:solidFill>
                <a:latin typeface="Times New Roman" pitchFamily="18" charset="0"/>
                <a:ea typeface="CiscoSans ExtraLight"/>
                <a:cs typeface="Times New Roman" pitchFamily="18" charset="0"/>
              </a:rPr>
              <a:t>Machine Learning builds a model from the data</a:t>
            </a:r>
          </a:p>
          <a:p>
            <a:pPr marL="506413" lvl="1" indent="-214313" eaLnBrk="1" hangingPunct="1">
              <a:buFont typeface="Arial" pitchFamily="34" charset="0"/>
              <a:buChar char="•"/>
            </a:pPr>
            <a:r>
              <a:rPr lang="en-US" sz="2200" smtClean="0">
                <a:solidFill>
                  <a:srgbClr val="00B050"/>
                </a:solidFill>
                <a:latin typeface="Times New Roman" pitchFamily="18" charset="0"/>
                <a:ea typeface="CiscoSans ExtraLight"/>
                <a:cs typeface="Times New Roman" pitchFamily="18" charset="0"/>
              </a:rPr>
              <a:t>Supervised</a:t>
            </a:r>
            <a:r>
              <a:rPr lang="en-US" sz="2200" smtClean="0">
                <a:solidFill>
                  <a:schemeClr val="tx1"/>
                </a:solidFill>
                <a:latin typeface="Times New Roman" pitchFamily="18" charset="0"/>
                <a:ea typeface="CiscoSans ExtraLight"/>
                <a:cs typeface="Times New Roman" pitchFamily="18" charset="0"/>
              </a:rPr>
              <a:t>: Data and Labels</a:t>
            </a:r>
          </a:p>
          <a:p>
            <a:pPr marL="506413" lvl="1" indent="-214313" eaLnBrk="1" hangingPunct="1">
              <a:buFont typeface="Arial" pitchFamily="34" charset="0"/>
              <a:buChar char="•"/>
            </a:pPr>
            <a:r>
              <a:rPr lang="en-US" sz="2200" smtClean="0">
                <a:solidFill>
                  <a:srgbClr val="00B050"/>
                </a:solidFill>
                <a:latin typeface="Times New Roman" pitchFamily="18" charset="0"/>
                <a:ea typeface="CiscoSans ExtraLight"/>
                <a:cs typeface="Times New Roman" pitchFamily="18" charset="0"/>
              </a:rPr>
              <a:t>Unsupervised</a:t>
            </a:r>
            <a:r>
              <a:rPr lang="en-US" sz="2200" smtClean="0">
                <a:solidFill>
                  <a:schemeClr val="tx1"/>
                </a:solidFill>
                <a:latin typeface="Times New Roman" pitchFamily="18" charset="0"/>
                <a:ea typeface="CiscoSans ExtraLight"/>
                <a:cs typeface="Times New Roman" pitchFamily="18" charset="0"/>
              </a:rPr>
              <a:t>: Data with no label</a:t>
            </a:r>
            <a:br>
              <a:rPr lang="en-US" sz="2200" smtClean="0">
                <a:solidFill>
                  <a:schemeClr val="tx1"/>
                </a:solidFill>
                <a:latin typeface="Times New Roman" pitchFamily="18" charset="0"/>
                <a:ea typeface="CiscoSans ExtraLight"/>
                <a:cs typeface="Times New Roman" pitchFamily="18" charset="0"/>
              </a:rPr>
            </a:br>
            <a:endParaRPr lang="en-US" sz="2200" smtClean="0">
              <a:solidFill>
                <a:schemeClr val="tx1"/>
              </a:solidFill>
              <a:latin typeface="Times New Roman" pitchFamily="18" charset="0"/>
              <a:ea typeface="CiscoSans ExtraLight"/>
              <a:cs typeface="Times New Roman" pitchFamily="18" charset="0"/>
            </a:endParaRPr>
          </a:p>
          <a:p>
            <a:pPr marL="279400" indent="-222250" eaLnBrk="1" hangingPunct="1">
              <a:spcBef>
                <a:spcPts val="1113"/>
              </a:spcBef>
              <a:buFont typeface="Arial" pitchFamily="34" charset="0"/>
              <a:buChar char="•"/>
            </a:pPr>
            <a:r>
              <a:rPr lang="en-US" sz="2600" smtClean="0">
                <a:solidFill>
                  <a:schemeClr val="tx1"/>
                </a:solidFill>
                <a:latin typeface="Times New Roman" pitchFamily="18" charset="0"/>
                <a:ea typeface="CiscoSans ExtraLight"/>
                <a:cs typeface="Times New Roman" pitchFamily="18" charset="0"/>
              </a:rPr>
              <a:t>The model is used then to:</a:t>
            </a:r>
            <a:endParaRPr lang="en-US" sz="700" smtClean="0">
              <a:solidFill>
                <a:schemeClr val="tx1"/>
              </a:solidFill>
              <a:latin typeface="Times New Roman" pitchFamily="18" charset="0"/>
              <a:ea typeface="CiscoSans ExtraLight"/>
              <a:cs typeface="Times New Roman" pitchFamily="18" charset="0"/>
            </a:endParaRPr>
          </a:p>
          <a:p>
            <a:pPr marL="506413" lvl="1" indent="-214313" eaLnBrk="1" hangingPunct="1">
              <a:buFont typeface="Arial" pitchFamily="34" charset="0"/>
              <a:buChar char="•"/>
            </a:pPr>
            <a:r>
              <a:rPr lang="en-US" sz="2200" smtClean="0">
                <a:solidFill>
                  <a:schemeClr val="tx1"/>
                </a:solidFill>
                <a:latin typeface="Times New Roman" pitchFamily="18" charset="0"/>
                <a:ea typeface="CiscoSans ExtraLight"/>
                <a:cs typeface="Times New Roman" pitchFamily="18" charset="0"/>
              </a:rPr>
              <a:t>Predict the outcome of a system</a:t>
            </a:r>
          </a:p>
          <a:p>
            <a:pPr marL="506413" lvl="1" indent="-214313" eaLnBrk="1" hangingPunct="1">
              <a:buFont typeface="Arial" pitchFamily="34" charset="0"/>
              <a:buChar char="•"/>
            </a:pPr>
            <a:r>
              <a:rPr lang="en-US" sz="2200" smtClean="0">
                <a:solidFill>
                  <a:schemeClr val="tx1"/>
                </a:solidFill>
                <a:latin typeface="Times New Roman" pitchFamily="18" charset="0"/>
                <a:ea typeface="CiscoSans ExtraLight"/>
                <a:cs typeface="Times New Roman" pitchFamily="18" charset="0"/>
              </a:rPr>
              <a:t>Recognize complicated patterns in the new data points</a:t>
            </a:r>
          </a:p>
          <a:p>
            <a:pPr marL="506413" lvl="1" indent="-214313" eaLnBrk="1" hangingPunct="1">
              <a:buFont typeface="Arial" pitchFamily="34" charset="0"/>
              <a:buChar char="•"/>
            </a:pPr>
            <a:r>
              <a:rPr lang="en-US" sz="2200" smtClean="0">
                <a:solidFill>
                  <a:schemeClr val="tx1"/>
                </a:solidFill>
                <a:latin typeface="Times New Roman" pitchFamily="18" charset="0"/>
                <a:ea typeface="CiscoSans ExtraLight"/>
                <a:cs typeface="Times New Roman" pitchFamily="18" charset="0"/>
              </a:rPr>
              <a:t>Classify inputs</a:t>
            </a:r>
          </a:p>
        </p:txBody>
      </p:sp>
      <p:sp>
        <p:nvSpPr>
          <p:cNvPr id="17411" name="Title 2"/>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latin typeface="Times New Roman" pitchFamily="18" charset="0"/>
                <a:cs typeface="Times New Roman" pitchFamily="18" charset="0"/>
              </a:rPr>
              <a:t>How Machine Learning Works</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fontAlgn="auto" hangingPunct="1">
              <a:spcAft>
                <a:spcPts val="0"/>
              </a:spcAft>
              <a:defRPr/>
            </a:pPr>
            <a:r>
              <a:rPr lang="en-IN" sz="4000" b="1" dirty="0" smtClean="0">
                <a:solidFill>
                  <a:schemeClr val="tx2">
                    <a:satMod val="130000"/>
                  </a:schemeClr>
                </a:solidFill>
                <a:latin typeface="Times New Roman" pitchFamily="18" charset="0"/>
                <a:cs typeface="Times New Roman" pitchFamily="18" charset="0"/>
              </a:rPr>
              <a:t>Course Outcomes</a:t>
            </a:r>
            <a:endParaRPr lang="en-IN" sz="4000" dirty="0" smtClean="0">
              <a:solidFill>
                <a:schemeClr val="tx2">
                  <a:satMod val="13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rtlCol="0">
            <a:normAutofit fontScale="77500" lnSpcReduction="20000"/>
          </a:bodyPr>
          <a:lstStyle/>
          <a:p>
            <a:pPr marL="365760" indent="-283464" algn="just" eaLnBrk="1" fontAlgn="auto" hangingPunct="1">
              <a:spcAft>
                <a:spcPts val="0"/>
              </a:spcAft>
              <a:buFont typeface="Wingdings 2"/>
              <a:buNone/>
              <a:defRPr/>
            </a:pPr>
            <a:endParaRPr lang="en-IN" dirty="0" smtClean="0">
              <a:latin typeface="Times New Roman" pitchFamily="18" charset="0"/>
              <a:cs typeface="Times New Roman" pitchFamily="18" charset="0"/>
            </a:endParaRPr>
          </a:p>
          <a:p>
            <a:pPr marL="365760" indent="-283464" algn="just" eaLnBrk="1" fontAlgn="auto" hangingPunct="1">
              <a:spcAft>
                <a:spcPts val="0"/>
              </a:spcAft>
              <a:buFont typeface="Wingdings 2"/>
              <a:buNone/>
              <a:defRPr/>
            </a:pPr>
            <a:r>
              <a:rPr lang="en-IN" dirty="0" smtClean="0">
                <a:latin typeface="Times New Roman" pitchFamily="18" charset="0"/>
                <a:cs typeface="Times New Roman" pitchFamily="18" charset="0"/>
              </a:rPr>
              <a:t>By the end of the course, students should be able to</a:t>
            </a:r>
          </a:p>
          <a:p>
            <a:pPr marL="365760" indent="-283464" algn="just" eaLnBrk="1" fontAlgn="auto" hangingPunct="1">
              <a:spcAft>
                <a:spcPts val="0"/>
              </a:spcAft>
              <a:buFont typeface="Wingdings 2"/>
              <a:buNone/>
              <a:defRPr/>
            </a:pPr>
            <a:endParaRPr lang="en-IN" dirty="0" smtClean="0">
              <a:latin typeface="Times New Roman" pitchFamily="18" charset="0"/>
              <a:cs typeface="Times New Roman" pitchFamily="18" charset="0"/>
            </a:endParaRPr>
          </a:p>
          <a:p>
            <a:pPr marL="365760" indent="-283464" algn="just" eaLnBrk="1" fontAlgn="auto" hangingPunct="1">
              <a:spcAft>
                <a:spcPts val="0"/>
              </a:spcAft>
              <a:buFont typeface="Wingdings 2"/>
              <a:buChar char=""/>
              <a:defRPr/>
            </a:pPr>
            <a:r>
              <a:rPr lang="en-IN" dirty="0" smtClean="0">
                <a:latin typeface="Times New Roman" pitchFamily="18" charset="0"/>
                <a:cs typeface="Times New Roman" pitchFamily="18" charset="0"/>
              </a:rPr>
              <a:t>Students will be able to outline Big Data learning primitives.</a:t>
            </a:r>
          </a:p>
          <a:p>
            <a:pPr marL="365760" indent="-283464" algn="just" eaLnBrk="1" fontAlgn="auto" hangingPunct="1">
              <a:spcAft>
                <a:spcPts val="0"/>
              </a:spcAft>
              <a:buFont typeface="Wingdings 2"/>
              <a:buChar char=""/>
              <a:defRPr/>
            </a:pPr>
            <a:r>
              <a:rPr lang="en-IN" dirty="0" smtClean="0">
                <a:latin typeface="Times New Roman" pitchFamily="18" charset="0"/>
                <a:cs typeface="Times New Roman" pitchFamily="18" charset="0"/>
              </a:rPr>
              <a:t>Students will be able to learn and Apply different mathematical models behind Big Data.</a:t>
            </a:r>
          </a:p>
          <a:p>
            <a:pPr marL="365760" indent="-283464" algn="just" eaLnBrk="1" fontAlgn="auto" hangingPunct="1">
              <a:spcAft>
                <a:spcPts val="0"/>
              </a:spcAft>
              <a:buFont typeface="Wingdings 2"/>
              <a:buChar char=""/>
              <a:defRPr/>
            </a:pPr>
            <a:r>
              <a:rPr lang="en-IN" dirty="0" smtClean="0">
                <a:latin typeface="Times New Roman" pitchFamily="18" charset="0"/>
                <a:cs typeface="Times New Roman" pitchFamily="18" charset="0"/>
              </a:rPr>
              <a:t>Students will be able to demonstrate their Big Data learning skills by developing industry or research applications.</a:t>
            </a:r>
          </a:p>
          <a:p>
            <a:pPr marL="365760" indent="-283464" algn="just" eaLnBrk="1" fontAlgn="auto" hangingPunct="1">
              <a:spcAft>
                <a:spcPts val="0"/>
              </a:spcAft>
              <a:buFont typeface="Wingdings 2"/>
              <a:buChar char=""/>
              <a:defRPr/>
            </a:pPr>
            <a:r>
              <a:rPr lang="en-IN" dirty="0" smtClean="0">
                <a:latin typeface="Times New Roman" pitchFamily="18" charset="0"/>
                <a:cs typeface="Times New Roman" pitchFamily="18" charset="0"/>
              </a:rPr>
              <a:t>Students will be able to analyze each learning model come from a different algorithmic approach and it will perform differently under different datasets.</a:t>
            </a:r>
          </a:p>
          <a:p>
            <a:pPr marL="365760" indent="-283464" eaLnBrk="1" fontAlgn="auto" hangingPunct="1">
              <a:spcAft>
                <a:spcPts val="0"/>
              </a:spcAft>
              <a:buFont typeface="Wingdings 2"/>
              <a:buChar char=""/>
              <a:defRPr/>
            </a:pPr>
            <a:endParaRPr lang="en-I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b="1" dirty="0" smtClean="0">
                <a:latin typeface="Times New Roman" pitchFamily="18" charset="0"/>
                <a:cs typeface="Times New Roman" pitchFamily="18" charset="0"/>
              </a:rPr>
              <a:t>Weather data</a:t>
            </a:r>
          </a:p>
          <a:p>
            <a:r>
              <a:rPr lang="en-US" sz="2800" b="1" dirty="0" smtClean="0">
                <a:latin typeface="Times New Roman" pitchFamily="18" charset="0"/>
                <a:cs typeface="Times New Roman" pitchFamily="18" charset="0"/>
              </a:rPr>
              <a:t>Contract Data</a:t>
            </a:r>
          </a:p>
          <a:p>
            <a:r>
              <a:rPr lang="en-US" sz="2800" b="1" dirty="0" smtClean="0">
                <a:latin typeface="Times New Roman" pitchFamily="18" charset="0"/>
                <a:cs typeface="Times New Roman" pitchFamily="18" charset="0"/>
              </a:rPr>
              <a:t>Financial reporting data</a:t>
            </a:r>
          </a:p>
          <a:p>
            <a:r>
              <a:rPr lang="en-US" sz="2800" b="1" dirty="0" smtClean="0">
                <a:latin typeface="Times New Roman" pitchFamily="18" charset="0"/>
                <a:cs typeface="Times New Roman" pitchFamily="18" charset="0"/>
              </a:rPr>
              <a:t>Clinical trials data</a:t>
            </a:r>
          </a:p>
          <a:p>
            <a:r>
              <a:rPr lang="en-US" sz="2800" b="1" dirty="0" smtClean="0">
                <a:latin typeface="Times New Roman" pitchFamily="18" charset="0"/>
                <a:cs typeface="Times New Roman" pitchFamily="18" charset="0"/>
              </a:rPr>
              <a:t>Social Media posts</a:t>
            </a:r>
          </a:p>
          <a:p>
            <a:r>
              <a:rPr lang="en-US" sz="2800" b="1" dirty="0" smtClean="0">
                <a:latin typeface="Times New Roman" pitchFamily="18" charset="0"/>
                <a:cs typeface="Times New Roman" pitchFamily="18" charset="0"/>
              </a:rPr>
              <a:t>Survey data</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200" dirty="0" smtClean="0">
                <a:latin typeface="Times New Roman" pitchFamily="18" charset="0"/>
                <a:cs typeface="Times New Roman" pitchFamily="18" charset="0"/>
              </a:rPr>
              <a:t>Big Data Processing Examples</a:t>
            </a:r>
            <a:endParaRPr lang="en-US" sz="3200" dirty="0">
              <a:latin typeface="Times New Roman" pitchFamily="18" charset="0"/>
              <a:cs typeface="Times New Roman" pitchFamily="18" charset="0"/>
            </a:endParaRP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Big Data processing Architectures</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mj-lt"/>
              </a:rPr>
              <a:t>Centralized Processing</a:t>
            </a:r>
          </a:p>
          <a:p>
            <a:r>
              <a:rPr lang="en-US" sz="2400" dirty="0" smtClean="0">
                <a:latin typeface="+mj-lt"/>
              </a:rPr>
              <a:t> Distributed Processing</a:t>
            </a:r>
          </a:p>
          <a:p>
            <a:r>
              <a:rPr lang="en-US" sz="2400" dirty="0" smtClean="0">
                <a:latin typeface="+mj-lt"/>
              </a:rPr>
              <a:t>Client Server Architecture</a:t>
            </a:r>
          </a:p>
          <a:p>
            <a:r>
              <a:rPr lang="en-US" sz="2400" dirty="0" smtClean="0">
                <a:latin typeface="+mj-lt"/>
              </a:rPr>
              <a:t>Cluster Architecture</a:t>
            </a:r>
          </a:p>
          <a:p>
            <a:pPr algn="just">
              <a:buNone/>
            </a:pPr>
            <a:r>
              <a:rPr lang="en-US" sz="2400" b="1" dirty="0" smtClean="0">
                <a:latin typeface="+mj-lt"/>
              </a:rPr>
              <a:t>Advantages</a:t>
            </a:r>
            <a:r>
              <a:rPr lang="en-US" sz="2400" dirty="0" smtClean="0">
                <a:latin typeface="+mj-lt"/>
              </a:rPr>
              <a:t> of distributed processing are scalability, customization of processing and </a:t>
            </a:r>
            <a:r>
              <a:rPr lang="en-US" sz="2400" dirty="0" smtClean="0">
                <a:latin typeface="+mj-lt"/>
              </a:rPr>
              <a:t>management </a:t>
            </a:r>
            <a:r>
              <a:rPr lang="en-US" sz="2400" dirty="0" smtClean="0">
                <a:latin typeface="+mj-lt"/>
              </a:rPr>
              <a:t>of information based on operation, and parallel </a:t>
            </a:r>
            <a:r>
              <a:rPr lang="en-US" sz="2400" dirty="0" smtClean="0">
                <a:latin typeface="+mj-lt"/>
              </a:rPr>
              <a:t>processing of </a:t>
            </a:r>
            <a:r>
              <a:rPr lang="en-US" sz="2400" dirty="0" smtClean="0">
                <a:latin typeface="+mj-lt"/>
              </a:rPr>
              <a:t>data which reduce latencies.</a:t>
            </a:r>
          </a:p>
          <a:p>
            <a:pPr algn="just">
              <a:buNone/>
            </a:pPr>
            <a:r>
              <a:rPr lang="en-US" sz="2400" b="1" dirty="0" smtClean="0">
                <a:latin typeface="+mj-lt"/>
              </a:rPr>
              <a:t>Disadvantages</a:t>
            </a:r>
            <a:r>
              <a:rPr lang="en-US" sz="2400" dirty="0" smtClean="0">
                <a:latin typeface="+mj-lt"/>
              </a:rPr>
              <a:t> of distributed processing are data redundancy, process redundancy, resource overhead and volume.</a:t>
            </a: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Big Data Processing Cycle</a:t>
            </a:r>
            <a:r>
              <a:rPr lang="en-US" dirty="0" smtClean="0"/>
              <a:t/>
            </a:r>
            <a:br>
              <a:rPr lang="en-US" dirty="0" smtClean="0"/>
            </a:b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28600" y="1219200"/>
            <a:ext cx="8534400" cy="5029200"/>
          </a:xfrm>
          <a:prstGeom prst="rect">
            <a:avLst/>
          </a:prstGeom>
          <a:noFill/>
          <a:ln w="9525">
            <a:noFill/>
            <a:miter lim="800000"/>
            <a:headEnd/>
            <a:tailEnd/>
          </a:ln>
          <a:effectLst/>
        </p:spPr>
      </p:pic>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Big Data Processing Flow</a:t>
            </a:r>
            <a:endParaRPr lang="en-US" sz="3200"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457200" y="1447800"/>
            <a:ext cx="8305800" cy="48768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Shared everything Architectures</a:t>
            </a:r>
            <a:r>
              <a:rPr lang="en-US" dirty="0" smtClean="0"/>
              <a:t/>
            </a:r>
            <a:br>
              <a:rPr lang="en-US" dirty="0" smtClean="0"/>
            </a:b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609600" y="990600"/>
            <a:ext cx="8077200" cy="4906169"/>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Shared nothing Architectures</a:t>
            </a:r>
            <a:endParaRPr lang="en-US" sz="3200" dirty="0">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cstate="print"/>
          <a:srcRect/>
          <a:stretch>
            <a:fillRect/>
          </a:stretch>
        </p:blipFill>
        <p:spPr bwMode="auto">
          <a:xfrm>
            <a:off x="609600" y="1219200"/>
            <a:ext cx="7924800" cy="52578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requirements for Big Data infrastructure and Processing Architecture </a:t>
            </a:r>
            <a:endParaRPr lang="en-US" sz="3200" dirty="0"/>
          </a:p>
        </p:txBody>
      </p:sp>
      <p:sp>
        <p:nvSpPr>
          <p:cNvPr id="3" name="Content Placeholder 2"/>
          <p:cNvSpPr>
            <a:spLocks noGrp="1"/>
          </p:cNvSpPr>
          <p:nvPr>
            <p:ph idx="1"/>
          </p:nvPr>
        </p:nvSpPr>
        <p:spPr/>
        <p:txBody>
          <a:bodyPr>
            <a:noAutofit/>
          </a:bodyPr>
          <a:lstStyle/>
          <a:p>
            <a:pPr lvl="0"/>
            <a:r>
              <a:rPr lang="en-US" sz="2800" dirty="0" smtClean="0"/>
              <a:t>Data Processing Requirements:</a:t>
            </a:r>
          </a:p>
          <a:p>
            <a:pPr lvl="1"/>
            <a:r>
              <a:rPr lang="en-US" dirty="0" smtClean="0"/>
              <a:t>Data- Model less architecture</a:t>
            </a:r>
          </a:p>
          <a:p>
            <a:pPr lvl="1"/>
            <a:r>
              <a:rPr lang="en-US" dirty="0" smtClean="0"/>
              <a:t>Micro batch Processing</a:t>
            </a:r>
          </a:p>
          <a:p>
            <a:pPr lvl="1"/>
            <a:r>
              <a:rPr lang="en-US" dirty="0" smtClean="0"/>
              <a:t>Data collection in real time</a:t>
            </a:r>
          </a:p>
          <a:p>
            <a:pPr lvl="1"/>
            <a:r>
              <a:rPr lang="en-US" dirty="0" smtClean="0"/>
              <a:t>Minimal Data transformation</a:t>
            </a:r>
          </a:p>
          <a:p>
            <a:pPr lvl="1"/>
            <a:r>
              <a:rPr lang="en-US" dirty="0" smtClean="0"/>
              <a:t>Multi partition Capability</a:t>
            </a:r>
          </a:p>
          <a:p>
            <a:pPr lvl="1"/>
            <a:r>
              <a:rPr lang="en-US" dirty="0" smtClean="0"/>
              <a:t>Efficient Data Reads</a:t>
            </a:r>
          </a:p>
          <a:p>
            <a:pPr lvl="1"/>
            <a:r>
              <a:rPr lang="en-US" dirty="0" smtClean="0"/>
              <a:t>Share data across multiple processing points</a:t>
            </a:r>
          </a:p>
          <a:p>
            <a:pPr lvl="1"/>
            <a:r>
              <a:rPr lang="en-US" dirty="0" smtClean="0"/>
              <a:t>Store results in File system or non-relational DBMS</a:t>
            </a:r>
          </a:p>
          <a:p>
            <a:endParaRPr 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600" dirty="0" smtClean="0"/>
              <a:t>Infrastructure Requirements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sz="2800" dirty="0" smtClean="0"/>
              <a:t>Linear Scalability</a:t>
            </a:r>
          </a:p>
          <a:p>
            <a:pPr lvl="0"/>
            <a:r>
              <a:rPr lang="en-US" sz="2800" dirty="0" smtClean="0"/>
              <a:t>High Throughput</a:t>
            </a:r>
          </a:p>
          <a:p>
            <a:pPr lvl="0"/>
            <a:r>
              <a:rPr lang="en-US" sz="2800" dirty="0" smtClean="0"/>
              <a:t>Fault Tolerant</a:t>
            </a:r>
          </a:p>
          <a:p>
            <a:pPr lvl="0"/>
            <a:r>
              <a:rPr lang="en-US" sz="2800" dirty="0" smtClean="0"/>
              <a:t>Auto recovery</a:t>
            </a:r>
          </a:p>
          <a:p>
            <a:pPr lvl="0"/>
            <a:r>
              <a:rPr lang="en-US" sz="2800" dirty="0" smtClean="0"/>
              <a:t>Distributed Data processing</a:t>
            </a:r>
          </a:p>
          <a:p>
            <a:pPr lvl="0"/>
            <a:r>
              <a:rPr lang="en-US" sz="2800" dirty="0" smtClean="0"/>
              <a:t>High degree of parallelism</a:t>
            </a:r>
          </a:p>
          <a:p>
            <a:r>
              <a:rPr lang="en-US" sz="2800" dirty="0" smtClean="0"/>
              <a:t>Programming language interface</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a:solidFill>
                  <a:schemeClr val="tx2">
                    <a:satMod val="130000"/>
                  </a:schemeClr>
                </a:solidFill>
                <a:latin typeface="Times New Roman" pitchFamily="18" charset="0"/>
                <a:cs typeface="Times New Roman" pitchFamily="18" charset="0"/>
              </a:rPr>
              <a:t>Syllabus</a:t>
            </a:r>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pPr algn="just"/>
            <a:r>
              <a:rPr lang="en-US" dirty="0"/>
              <a:t>UNIT – I INTRODUCTION: DATA SCIENCE AND BIG </a:t>
            </a:r>
            <a:r>
              <a:rPr lang="en-US" dirty="0" smtClean="0"/>
              <a:t>DATA     (08 hours) </a:t>
            </a:r>
          </a:p>
          <a:p>
            <a:pPr lvl="1" algn="just"/>
            <a:r>
              <a:rPr lang="en-US" dirty="0" smtClean="0"/>
              <a:t>Introduction </a:t>
            </a:r>
            <a:r>
              <a:rPr lang="en-US" dirty="0"/>
              <a:t>to Data science and Big Data, Defining Data science and Big Data, Big Data examples, Data explosion, Data volume, Data Velocity, Big data infrastructure and challenges, Big Data Processing Architectures, Data Warehouse, Re-Engineering the Data Warehouse, Shared everything and shared nothing architecture, Big data learning approaches. </a:t>
            </a:r>
          </a:p>
          <a:p>
            <a:pPr algn="just"/>
            <a:endParaRPr lang="en-US" dirty="0"/>
          </a:p>
          <a:p>
            <a:pPr algn="just"/>
            <a:r>
              <a:rPr lang="en-US" dirty="0"/>
              <a:t>UNIT – II MATHEMATICAL FOUNDATION OF BIG DATA </a:t>
            </a:r>
            <a:r>
              <a:rPr lang="en-US" dirty="0" smtClean="0"/>
              <a:t>(08 Hours) </a:t>
            </a:r>
          </a:p>
          <a:p>
            <a:pPr lvl="1" algn="just"/>
            <a:r>
              <a:rPr lang="en-US" dirty="0" smtClean="0"/>
              <a:t>Probability </a:t>
            </a:r>
            <a:r>
              <a:rPr lang="en-US" dirty="0"/>
              <a:t>theory, Tail bounds with applications, Markov chains and random walks, Pair wise independence and universal hashing, Approximate counting, Approximate median,  The streaming models, </a:t>
            </a:r>
            <a:r>
              <a:rPr lang="en-US" dirty="0" err="1"/>
              <a:t>Flajolet</a:t>
            </a:r>
            <a:r>
              <a:rPr lang="en-US" dirty="0"/>
              <a:t> Martin Distance sampling, Bloom filters, Local search and testing connectivity, Enforce test techniques, Random walks and testing, Boolean functions, BLR test for linearity. </a:t>
            </a:r>
          </a:p>
        </p:txBody>
      </p:sp>
    </p:spTree>
    <p:extLst>
      <p:ext uri="{BB962C8B-B14F-4D97-AF65-F5344CB8AC3E}">
        <p14:creationId xmlns:p14="http://schemas.microsoft.com/office/powerpoint/2010/main" val="3341753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a:solidFill>
                  <a:schemeClr val="tx2">
                    <a:satMod val="130000"/>
                  </a:schemeClr>
                </a:solidFill>
                <a:latin typeface="Times New Roman" pitchFamily="18" charset="0"/>
                <a:cs typeface="Times New Roman" pitchFamily="18" charset="0"/>
              </a:rPr>
              <a:t>Syllabus (</a:t>
            </a:r>
            <a:r>
              <a:rPr lang="en-US" sz="4000" b="1" dirty="0" err="1">
                <a:solidFill>
                  <a:schemeClr val="tx2">
                    <a:satMod val="130000"/>
                  </a:schemeClr>
                </a:solidFill>
                <a:latin typeface="Times New Roman" pitchFamily="18" charset="0"/>
                <a:cs typeface="Times New Roman" pitchFamily="18" charset="0"/>
              </a:rPr>
              <a:t>Cont</a:t>
            </a:r>
            <a:r>
              <a:rPr lang="en-US" sz="4000" b="1" dirty="0">
                <a:solidFill>
                  <a:schemeClr val="tx2">
                    <a:satMod val="130000"/>
                  </a:schemeClr>
                </a:solidFill>
                <a:latin typeface="Times New Roman" pitchFamily="18" charset="0"/>
                <a:cs typeface="Times New Roman" pitchFamily="18" charset="0"/>
              </a:rPr>
              <a:t>…)</a:t>
            </a:r>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algn="just"/>
            <a:r>
              <a:rPr lang="en-US" sz="2800" dirty="0"/>
              <a:t>UNIT - III BIG DATA PROCESSING </a:t>
            </a:r>
            <a:r>
              <a:rPr lang="en-US" sz="2800" dirty="0" smtClean="0"/>
              <a:t>			(</a:t>
            </a:r>
            <a:r>
              <a:rPr lang="en-US" sz="2800" dirty="0"/>
              <a:t>08 Hours)</a:t>
            </a:r>
          </a:p>
          <a:p>
            <a:pPr lvl="1" algn="just"/>
            <a:r>
              <a:rPr lang="en-US" dirty="0" smtClean="0"/>
              <a:t> </a:t>
            </a:r>
            <a:r>
              <a:rPr lang="en-US" sz="2600" dirty="0"/>
              <a:t>Big Data technologies, Introduction to Google file system, Hadoop Architecture, Hadoop Storage: HDFS, Common Hadoop Shell commands, Anatomy of File Write and Read, </a:t>
            </a:r>
            <a:r>
              <a:rPr lang="en-US" sz="2600" dirty="0" err="1"/>
              <a:t>NameNode</a:t>
            </a:r>
            <a:r>
              <a:rPr lang="en-US" sz="2600" dirty="0"/>
              <a:t>, Secondary </a:t>
            </a:r>
            <a:r>
              <a:rPr lang="en-US" sz="2600" dirty="0" err="1"/>
              <a:t>NameNode</a:t>
            </a:r>
            <a:r>
              <a:rPr lang="en-US" sz="2600" dirty="0"/>
              <a:t>, and </a:t>
            </a:r>
            <a:r>
              <a:rPr lang="en-US" sz="2600" dirty="0" err="1"/>
              <a:t>DataNode</a:t>
            </a:r>
            <a:r>
              <a:rPr lang="en-US" sz="2600" dirty="0"/>
              <a:t>, Hadoop MapReduce paradigm, Map Reduce tasks, Job, Task trackers - Cluster Setup – SSH &amp; Hadoop  Configuration, Introduction to: NOSQL, Textual  ETL processing.  </a:t>
            </a:r>
          </a:p>
          <a:p>
            <a:pPr algn="just"/>
            <a:endParaRPr lang="en-US" dirty="0"/>
          </a:p>
          <a:p>
            <a:pPr algn="just"/>
            <a:r>
              <a:rPr lang="en-US" sz="2800" dirty="0"/>
              <a:t>UNIT – IV BIG DATA ANALYTICS </a:t>
            </a:r>
            <a:r>
              <a:rPr lang="en-US" sz="2800" dirty="0" smtClean="0"/>
              <a:t>			(</a:t>
            </a:r>
            <a:r>
              <a:rPr lang="en-US" sz="2800" dirty="0"/>
              <a:t>08 Hours)</a:t>
            </a:r>
          </a:p>
          <a:p>
            <a:pPr lvl="1" algn="just"/>
            <a:r>
              <a:rPr lang="en-US" dirty="0" smtClean="0"/>
              <a:t> </a:t>
            </a:r>
            <a:r>
              <a:rPr lang="en-US" sz="2600" dirty="0"/>
              <a:t>Data analytics life cycle, Data cleaning , Data transformation, Comparing reporting and analysis, Types of analysis, Analytical approaches, Data analytics using R, Exploring basic features of R, Exploring R GUI, Reading data sets, Manipulating and processing data in R, Functions and packages in R, Performing graphical analysis in R, Integrating R and Hadoop, Hive, Data analytics. </a:t>
            </a:r>
          </a:p>
        </p:txBody>
      </p:sp>
    </p:spTree>
    <p:extLst>
      <p:ext uri="{BB962C8B-B14F-4D97-AF65-F5344CB8AC3E}">
        <p14:creationId xmlns:p14="http://schemas.microsoft.com/office/powerpoint/2010/main" val="2238774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a:solidFill>
                  <a:schemeClr val="tx2">
                    <a:satMod val="130000"/>
                  </a:schemeClr>
                </a:solidFill>
                <a:latin typeface="Times New Roman" pitchFamily="18" charset="0"/>
                <a:cs typeface="Times New Roman" pitchFamily="18" charset="0"/>
              </a:rPr>
              <a:t>Syllabus (</a:t>
            </a:r>
            <a:r>
              <a:rPr lang="en-US" sz="4000" b="1" dirty="0" err="1">
                <a:solidFill>
                  <a:schemeClr val="tx2">
                    <a:satMod val="130000"/>
                  </a:schemeClr>
                </a:solidFill>
                <a:latin typeface="Times New Roman" pitchFamily="18" charset="0"/>
                <a:cs typeface="Times New Roman" pitchFamily="18" charset="0"/>
              </a:rPr>
              <a:t>Cont</a:t>
            </a:r>
            <a:r>
              <a:rPr lang="en-US" sz="4000" b="1" dirty="0">
                <a:solidFill>
                  <a:schemeClr val="tx2">
                    <a:satMod val="130000"/>
                  </a:schemeClr>
                </a:solidFill>
                <a:latin typeface="Times New Roman" pitchFamily="18" charset="0"/>
                <a:cs typeface="Times New Roman" pitchFamily="18" charset="0"/>
              </a:rPr>
              <a:t>…)</a:t>
            </a:r>
          </a:p>
        </p:txBody>
      </p:sp>
      <p:sp>
        <p:nvSpPr>
          <p:cNvPr id="3" name="Content Placeholder 2"/>
          <p:cNvSpPr>
            <a:spLocks noGrp="1"/>
          </p:cNvSpPr>
          <p:nvPr>
            <p:ph idx="1"/>
          </p:nvPr>
        </p:nvSpPr>
        <p:spPr>
          <a:xfrm>
            <a:off x="457200" y="1600200"/>
            <a:ext cx="8229600" cy="4724400"/>
          </a:xfrm>
        </p:spPr>
        <p:txBody>
          <a:bodyPr>
            <a:normAutofit fontScale="47500" lnSpcReduction="20000"/>
          </a:bodyPr>
          <a:lstStyle/>
          <a:p>
            <a:pPr algn="just"/>
            <a:r>
              <a:rPr lang="en-US" sz="4000" dirty="0"/>
              <a:t>UNIT – V Big Data Visualization </a:t>
            </a:r>
            <a:r>
              <a:rPr lang="en-US" sz="4000" dirty="0" smtClean="0"/>
              <a:t>				(</a:t>
            </a:r>
            <a:r>
              <a:rPr lang="en-US" sz="4000" dirty="0"/>
              <a:t>08 Hours)</a:t>
            </a:r>
          </a:p>
          <a:p>
            <a:pPr lvl="1" algn="just"/>
            <a:r>
              <a:rPr lang="en-US" sz="4200" dirty="0"/>
              <a:t> Introduction to Data visualization, Challenges to Big data visualization, Conventional data visualization tools, Techniques for visual data representations, Types of data visualization, Visualizing Big Data, Tools used in data visualization, Propriety Data Visualization tools, Open –source data visualization tools, Analytical techniques used in Big data visualization,  Data visualization with Tableau, Introduction to: Pentaho, Flare, Jasper Reports, </a:t>
            </a:r>
            <a:r>
              <a:rPr lang="en-US" sz="4200" dirty="0" err="1"/>
              <a:t>Dygraphs</a:t>
            </a:r>
            <a:r>
              <a:rPr lang="en-US" sz="4200" dirty="0"/>
              <a:t>, </a:t>
            </a:r>
            <a:r>
              <a:rPr lang="en-US" sz="4200" dirty="0" err="1"/>
              <a:t>Datameer</a:t>
            </a:r>
            <a:r>
              <a:rPr lang="en-US" sz="4200" dirty="0"/>
              <a:t> Analytics Solution and Cloudera, </a:t>
            </a:r>
            <a:r>
              <a:rPr lang="en-US" sz="4200" dirty="0" err="1"/>
              <a:t>Platfora</a:t>
            </a:r>
            <a:r>
              <a:rPr lang="en-US" sz="4200" dirty="0"/>
              <a:t>, </a:t>
            </a:r>
            <a:r>
              <a:rPr lang="en-US" sz="4200" dirty="0" err="1"/>
              <a:t>NodeBox</a:t>
            </a:r>
            <a:r>
              <a:rPr lang="en-US" sz="4200" dirty="0"/>
              <a:t>,  </a:t>
            </a:r>
            <a:r>
              <a:rPr lang="en-US" sz="4200" dirty="0" err="1"/>
              <a:t>Gephi</a:t>
            </a:r>
            <a:r>
              <a:rPr lang="en-US" sz="4200" dirty="0"/>
              <a:t>, Google Chart API, </a:t>
            </a:r>
            <a:r>
              <a:rPr lang="en-US" sz="4200" dirty="0" err="1"/>
              <a:t>Flot</a:t>
            </a:r>
            <a:r>
              <a:rPr lang="en-US" sz="4200" dirty="0"/>
              <a:t>, D3, and Visually. </a:t>
            </a:r>
          </a:p>
          <a:p>
            <a:pPr algn="just"/>
            <a:endParaRPr lang="en-US" dirty="0"/>
          </a:p>
          <a:p>
            <a:pPr algn="just"/>
            <a:r>
              <a:rPr lang="en-US" sz="4000" dirty="0"/>
              <a:t>UNIT – VI BIG DATA TECHNOLOGIES APPLICATION AND IMPACT  (08 Hours)</a:t>
            </a:r>
          </a:p>
          <a:p>
            <a:pPr lvl="1" algn="just"/>
            <a:r>
              <a:rPr lang="en-US" dirty="0" smtClean="0"/>
              <a:t> </a:t>
            </a:r>
            <a:r>
              <a:rPr lang="en-US" sz="4200" dirty="0"/>
              <a:t>Social media analytics, Text mining, </a:t>
            </a:r>
            <a:r>
              <a:rPr lang="en-US" sz="4200" dirty="0" smtClean="0"/>
              <a:t>Mobile </a:t>
            </a:r>
            <a:r>
              <a:rPr lang="en-US" sz="4200" dirty="0"/>
              <a:t>analytics , Roles and responsibilities of Big data person, Organizational impact, Data analytics life cycle, Data Scientist roles and responsibility, Understanding decision theory, creating big data strategy, big data value creation drivers, Michael Porter’s valuation creation models, Big data user experience ramifications, Identifying big data use cases. </a:t>
            </a:r>
          </a:p>
          <a:p>
            <a:endParaRPr lang="en-US" dirty="0"/>
          </a:p>
        </p:txBody>
      </p:sp>
    </p:spTree>
    <p:extLst>
      <p:ext uri="{BB962C8B-B14F-4D97-AF65-F5344CB8AC3E}">
        <p14:creationId xmlns:p14="http://schemas.microsoft.com/office/powerpoint/2010/main" val="3418365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a:solidFill>
                  <a:schemeClr val="tx2">
                    <a:satMod val="130000"/>
                  </a:schemeClr>
                </a:solidFill>
                <a:latin typeface="Times New Roman" pitchFamily="18" charset="0"/>
                <a:cs typeface="Times New Roman" pitchFamily="18" charset="0"/>
              </a:rPr>
              <a:t>Text Books </a:t>
            </a:r>
          </a:p>
        </p:txBody>
      </p:sp>
      <p:sp>
        <p:nvSpPr>
          <p:cNvPr id="3" name="Content Placeholder 2"/>
          <p:cNvSpPr>
            <a:spLocks noGrp="1"/>
          </p:cNvSpPr>
          <p:nvPr>
            <p:ph idx="1"/>
          </p:nvPr>
        </p:nvSpPr>
        <p:spPr/>
        <p:txBody>
          <a:bodyPr/>
          <a:lstStyle/>
          <a:p>
            <a:pPr algn="just"/>
            <a:r>
              <a:rPr lang="en-US" dirty="0" smtClean="0"/>
              <a:t>1</a:t>
            </a:r>
            <a:r>
              <a:rPr lang="en-US" dirty="0"/>
              <a:t>. </a:t>
            </a:r>
            <a:r>
              <a:rPr lang="en-US" dirty="0" err="1"/>
              <a:t>Krish</a:t>
            </a:r>
            <a:r>
              <a:rPr lang="en-US" dirty="0"/>
              <a:t> Krishnan, Data warehousing in the age of Big Data, Elsevier, ISBN: 9780124058910, 1st Edition. </a:t>
            </a:r>
            <a:endParaRPr lang="en-US" dirty="0" smtClean="0"/>
          </a:p>
          <a:p>
            <a:pPr algn="just"/>
            <a:r>
              <a:rPr lang="en-US" dirty="0" smtClean="0"/>
              <a:t>2</a:t>
            </a:r>
            <a:r>
              <a:rPr lang="en-US" dirty="0"/>
              <a:t>. DT Editorial Services, Big Data, Black Book, DT Editorial Services, ISBN: 9789351197577,  2016 Edition.</a:t>
            </a:r>
          </a:p>
        </p:txBody>
      </p:sp>
    </p:spTree>
    <p:extLst>
      <p:ext uri="{BB962C8B-B14F-4D97-AF65-F5344CB8AC3E}">
        <p14:creationId xmlns:p14="http://schemas.microsoft.com/office/powerpoint/2010/main" val="2547842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2">
                    <a:satMod val="130000"/>
                  </a:schemeClr>
                </a:solidFill>
                <a:latin typeface="Times New Roman" pitchFamily="18" charset="0"/>
                <a:cs typeface="Times New Roman" pitchFamily="18" charset="0"/>
              </a:rPr>
              <a:t>Reference Books</a:t>
            </a:r>
            <a:r>
              <a:rPr lang="en-US" dirty="0"/>
              <a:t> </a:t>
            </a:r>
          </a:p>
        </p:txBody>
      </p:sp>
      <p:sp>
        <p:nvSpPr>
          <p:cNvPr id="3" name="Content Placeholder 2"/>
          <p:cNvSpPr>
            <a:spLocks noGrp="1"/>
          </p:cNvSpPr>
          <p:nvPr>
            <p:ph idx="1"/>
          </p:nvPr>
        </p:nvSpPr>
        <p:spPr>
          <a:xfrm>
            <a:off x="457200" y="1600200"/>
            <a:ext cx="8229600" cy="4800600"/>
          </a:xfrm>
        </p:spPr>
        <p:txBody>
          <a:bodyPr>
            <a:normAutofit fontScale="62500" lnSpcReduction="20000"/>
          </a:bodyPr>
          <a:lstStyle/>
          <a:p>
            <a:pPr algn="just"/>
            <a:r>
              <a:rPr lang="en-US" dirty="0" smtClean="0"/>
              <a:t>1</a:t>
            </a:r>
            <a:r>
              <a:rPr lang="en-US" dirty="0"/>
              <a:t>. </a:t>
            </a:r>
            <a:r>
              <a:rPr lang="en-US" dirty="0" err="1"/>
              <a:t>Mitzenmacher</a:t>
            </a:r>
            <a:r>
              <a:rPr lang="en-US" dirty="0"/>
              <a:t> and </a:t>
            </a:r>
            <a:r>
              <a:rPr lang="en-US" dirty="0" err="1"/>
              <a:t>Upfal</a:t>
            </a:r>
            <a:r>
              <a:rPr lang="en-US" dirty="0"/>
              <a:t>, Probability and Computing: Randomized Algorithms and Probabilistic Analysis, Cambridge University press, ISBN :521835402 hardback. </a:t>
            </a:r>
            <a:endParaRPr lang="en-US" dirty="0" smtClean="0"/>
          </a:p>
          <a:p>
            <a:pPr algn="just"/>
            <a:r>
              <a:rPr lang="en-US" dirty="0" smtClean="0"/>
              <a:t>2</a:t>
            </a:r>
            <a:r>
              <a:rPr lang="en-US" dirty="0"/>
              <a:t>. Dana Ron, Algorithmic and Analysis Techniques in Property Testing, School of EE. </a:t>
            </a:r>
            <a:endParaRPr lang="en-US" dirty="0" smtClean="0"/>
          </a:p>
          <a:p>
            <a:pPr algn="just"/>
            <a:r>
              <a:rPr lang="en-US" dirty="0" smtClean="0"/>
              <a:t>3</a:t>
            </a:r>
            <a:r>
              <a:rPr lang="en-US" dirty="0"/>
              <a:t>. Graham </a:t>
            </a:r>
            <a:r>
              <a:rPr lang="en-US" dirty="0" err="1"/>
              <a:t>Cormode</a:t>
            </a:r>
            <a:r>
              <a:rPr lang="en-US" dirty="0"/>
              <a:t>, Minos </a:t>
            </a:r>
            <a:r>
              <a:rPr lang="en-US" dirty="0" err="1"/>
              <a:t>Garofalakis</a:t>
            </a:r>
            <a:r>
              <a:rPr lang="en-US" dirty="0"/>
              <a:t>, Peter J. Haas and Chris Jermaine, Synopses for Massive Data: Samples, Histograms, Wavelets, Sketches, Foundation and trends in databases, ISBN :10.1561/1900000004. </a:t>
            </a:r>
            <a:endParaRPr lang="en-US" dirty="0" smtClean="0"/>
          </a:p>
          <a:p>
            <a:pPr algn="just"/>
            <a:r>
              <a:rPr lang="en-US" dirty="0" smtClean="0"/>
              <a:t>4</a:t>
            </a:r>
            <a:r>
              <a:rPr lang="en-US" dirty="0"/>
              <a:t>. </a:t>
            </a:r>
            <a:r>
              <a:rPr lang="en-US" dirty="0" err="1"/>
              <a:t>A.Ohri</a:t>
            </a:r>
            <a:r>
              <a:rPr lang="en-US" dirty="0"/>
              <a:t>, R for Business Analytics, Springer, ISBN:978-1-4614-4343-8. </a:t>
            </a:r>
            <a:endParaRPr lang="en-US" dirty="0" smtClean="0"/>
          </a:p>
          <a:p>
            <a:pPr algn="just"/>
            <a:r>
              <a:rPr lang="en-US" dirty="0" smtClean="0"/>
              <a:t>5</a:t>
            </a:r>
            <a:r>
              <a:rPr lang="en-US" dirty="0"/>
              <a:t>. Alex Holmes, Hadoop in practice, </a:t>
            </a:r>
            <a:r>
              <a:rPr lang="en-US" dirty="0" err="1"/>
              <a:t>Dreamtech</a:t>
            </a:r>
            <a:r>
              <a:rPr lang="en-US" dirty="0"/>
              <a:t> press, ISBN:9781617292224. </a:t>
            </a:r>
            <a:endParaRPr lang="en-US" dirty="0" smtClean="0"/>
          </a:p>
          <a:p>
            <a:pPr algn="just"/>
            <a:r>
              <a:rPr lang="en-US" dirty="0" smtClean="0"/>
              <a:t>6</a:t>
            </a:r>
            <a:r>
              <a:rPr lang="en-US" dirty="0"/>
              <a:t>. </a:t>
            </a:r>
            <a:r>
              <a:rPr lang="en-US" dirty="0" err="1"/>
              <a:t>AmbigaDhiraj</a:t>
            </a:r>
            <a:r>
              <a:rPr lang="en-US" dirty="0"/>
              <a:t>, Big Data, Big Analytics: Emerging Business Intelligence and Analytic Trends for Today’s Business, </a:t>
            </a:r>
            <a:r>
              <a:rPr lang="en-US" dirty="0" err="1"/>
              <a:t>Wiely</a:t>
            </a:r>
            <a:r>
              <a:rPr lang="en-US" dirty="0"/>
              <a:t> CIO Series. </a:t>
            </a:r>
            <a:endParaRPr lang="en-US" dirty="0" smtClean="0"/>
          </a:p>
          <a:p>
            <a:pPr algn="just"/>
            <a:r>
              <a:rPr lang="en-US" dirty="0" smtClean="0"/>
              <a:t>7</a:t>
            </a:r>
            <a:r>
              <a:rPr lang="en-US" dirty="0"/>
              <a:t>. Arvind </a:t>
            </a:r>
            <a:r>
              <a:rPr lang="en-US" dirty="0" err="1"/>
              <a:t>Sathi</a:t>
            </a:r>
            <a:r>
              <a:rPr lang="en-US" dirty="0"/>
              <a:t>, Big Data Analytics: Disruptive Technologies for Changing the Game, IBM Corporation, ISBN:978-1-58347-380-1. </a:t>
            </a:r>
          </a:p>
        </p:txBody>
      </p:sp>
    </p:spTree>
    <p:extLst>
      <p:ext uri="{BB962C8B-B14F-4D97-AF65-F5344CB8AC3E}">
        <p14:creationId xmlns:p14="http://schemas.microsoft.com/office/powerpoint/2010/main" val="1680236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TotalTime>
  <Words>2163</Words>
  <Application>Microsoft Office PowerPoint</Application>
  <PresentationFormat>On-screen Show (4:3)</PresentationFormat>
  <Paragraphs>261</Paragraphs>
  <Slides>47</Slides>
  <Notes>3</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Data Science and Big Data Analytics</vt:lpstr>
      <vt:lpstr> 314453 : DATA SCIENCE AND BIG DATA ANALYTICS </vt:lpstr>
      <vt:lpstr> Course Objectives   </vt:lpstr>
      <vt:lpstr>Course Outcomes</vt:lpstr>
      <vt:lpstr>Syllabus</vt:lpstr>
      <vt:lpstr>Syllabus (Cont…)</vt:lpstr>
      <vt:lpstr>Syllabus (Cont…)</vt:lpstr>
      <vt:lpstr>Text Books </vt:lpstr>
      <vt:lpstr>Reference Books </vt:lpstr>
      <vt:lpstr>Reference Books (Cont…)</vt:lpstr>
      <vt:lpstr>   UNIT – I Introduction: Data Science and Big Data  </vt:lpstr>
      <vt:lpstr>Big Data: Introduction</vt:lpstr>
      <vt:lpstr>What is Big Data?</vt:lpstr>
      <vt:lpstr>Defining Big Data</vt:lpstr>
      <vt:lpstr>6 V’s of Big Data</vt:lpstr>
      <vt:lpstr>Case study: 6 V’s in clinical dataset</vt:lpstr>
      <vt:lpstr>Data Volume</vt:lpstr>
      <vt:lpstr>Data Velocity</vt:lpstr>
      <vt:lpstr>Data Variety</vt:lpstr>
      <vt:lpstr>Problem of Data Explosion</vt:lpstr>
      <vt:lpstr>Problem of Data Explosion (Cont…)</vt:lpstr>
      <vt:lpstr>Issues in Big Data</vt:lpstr>
      <vt:lpstr>Issues related to the Characteristics</vt:lpstr>
      <vt:lpstr>Storage and Transfer Issues</vt:lpstr>
      <vt:lpstr>Data Management Issues</vt:lpstr>
      <vt:lpstr>Processing Issues</vt:lpstr>
      <vt:lpstr>Challenges in Big Data</vt:lpstr>
      <vt:lpstr>Privacy and Security</vt:lpstr>
      <vt:lpstr>Data Access and Sharing of Information</vt:lpstr>
      <vt:lpstr>Analytical Challenges</vt:lpstr>
      <vt:lpstr>Human Resources and Manpower</vt:lpstr>
      <vt:lpstr>Technical Challenges</vt:lpstr>
      <vt:lpstr>Advantages of Big Data</vt:lpstr>
      <vt:lpstr>Some Projects using Big Data</vt:lpstr>
      <vt:lpstr>Is Big Data the same as Data Science?</vt:lpstr>
      <vt:lpstr>Is Big Data the same as Data Science?</vt:lpstr>
      <vt:lpstr>Big Data Infrastructure: Hadoop/MapReduce Programming &amp; Data Processing</vt:lpstr>
      <vt:lpstr>Big Data Learning Approaches</vt:lpstr>
      <vt:lpstr>How Machine Learning Works</vt:lpstr>
      <vt:lpstr>Big Data Processing Examples</vt:lpstr>
      <vt:lpstr>Big Data processing Architectures </vt:lpstr>
      <vt:lpstr>Big Data Processing Cycle </vt:lpstr>
      <vt:lpstr>Big Data Processing Flow</vt:lpstr>
      <vt:lpstr>Shared everything Architectures </vt:lpstr>
      <vt:lpstr>Shared nothing Architectures</vt:lpstr>
      <vt:lpstr>The requirements for Big Data infrastructure and Processing Architecture </vt:lpstr>
      <vt:lpstr>Infrastructure Requirements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and Big Data Analytics</dc:title>
  <dc:creator>pict-c402-02</dc:creator>
  <cp:lastModifiedBy>Ravi</cp:lastModifiedBy>
  <cp:revision>37</cp:revision>
  <dcterms:created xsi:type="dcterms:W3CDTF">2017-12-18T07:03:00Z</dcterms:created>
  <dcterms:modified xsi:type="dcterms:W3CDTF">2019-12-20T05:30:29Z</dcterms:modified>
</cp:coreProperties>
</file>