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1" r:id="rId7"/>
    <p:sldId id="261" r:id="rId8"/>
    <p:sldId id="27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300" r:id="rId22"/>
    <p:sldId id="280" r:id="rId23"/>
    <p:sldId id="275" r:id="rId24"/>
    <p:sldId id="303" r:id="rId25"/>
    <p:sldId id="302" r:id="rId26"/>
    <p:sldId id="277" r:id="rId27"/>
    <p:sldId id="278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42A76-EF18-4B7E-9BC5-3071DCE2420E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B66CD-088E-4094-9CF7-62989116F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C9C46-FC16-46E0-B1E2-DF8EE24D4BE5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4EDFB-C6A6-4F0B-B981-51309682D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27317-130A-4C89-8285-970129639A9A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BB906-967E-423A-9168-B53B71255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F6F04-2F7B-445E-8806-2AEA42E0248B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A86D5-77A3-441E-BB82-DDA0CF5F7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28E1B-BB57-41BC-8A4A-A7979295FC32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CCB64-C08B-4953-AA9C-79D681BEA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146EC-AC92-4B20-AE0F-8C8B6ED58DD2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26C91-A3D7-4782-A2A6-094C0DB4D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BBC47-24C4-4DCD-B056-74779DEAF3BA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A9CEE-DA61-436F-B215-7F6386C46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0956E-4C1B-4B7F-ADFA-1E00A862CE84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4F6F0-90C3-4A80-8D09-201CFCB29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163AB-8791-4898-A007-0D774597B278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EC8F5-307E-4221-80B8-84ACA7381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1DE37-7CA4-41E6-872E-2728053E8904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8252C-0694-40E8-A863-28BA684C2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61E3B-46A1-4585-ACB6-E447185C1904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0EE2-C45F-47B5-9A71-5F1181065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7D01BE-4F47-46AC-A579-78359283E129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AFE68D-7ACF-41A3-AA84-BE958FECA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unr.edu/~bebis/CS679/Readings/humanActivity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www.cse.unr.edu/~bebis/3Dhead_action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000" b="1" dirty="0" smtClean="0"/>
              <a:t>Bayesian Decision Theory</a:t>
            </a:r>
            <a:br>
              <a:rPr lang="en-GB" sz="4000" b="1" dirty="0" smtClean="0"/>
            </a:br>
            <a:r>
              <a:rPr lang="en-GB" sz="4000" b="1" dirty="0" smtClean="0"/>
              <a:t/>
            </a:r>
            <a:br>
              <a:rPr lang="en-GB" sz="4000" b="1" dirty="0" smtClean="0"/>
            </a:br>
            <a:r>
              <a:rPr lang="fr-FR" sz="4000" dirty="0" smtClean="0"/>
              <a:t>Case </a:t>
            </a:r>
            <a:r>
              <a:rPr lang="fr-FR" sz="4000" dirty="0" err="1" smtClean="0"/>
              <a:t>Studies</a:t>
            </a:r>
            <a:endParaRPr lang="en-GB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Head Detection and Tracking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Accurate head detection and tracking are crucial.</a:t>
            </a:r>
          </a:p>
          <a:p>
            <a:r>
              <a:rPr lang="en-US" smtClean="0"/>
              <a:t>In this paper, the </a:t>
            </a:r>
            <a:r>
              <a:rPr lang="en-US" smtClean="0">
                <a:solidFill>
                  <a:srgbClr val="FF0000"/>
                </a:solidFill>
              </a:rPr>
              <a:t>centroid</a:t>
            </a:r>
            <a:r>
              <a:rPr lang="en-US" smtClean="0"/>
              <a:t> of the head was tracked </a:t>
            </a:r>
            <a:r>
              <a:rPr lang="en-US" smtClean="0">
                <a:solidFill>
                  <a:srgbClr val="FF0000"/>
                </a:solidFill>
              </a:rPr>
              <a:t>manually</a:t>
            </a:r>
            <a:r>
              <a:rPr lang="en-US" smtClean="0"/>
              <a:t> from frame to frame.</a:t>
            </a:r>
          </a:p>
          <a:p>
            <a:endParaRPr 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302125"/>
            <a:ext cx="5195888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Bayesian Formulation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7924800" cy="838200"/>
          </a:xfrm>
        </p:spPr>
        <p:txBody>
          <a:bodyPr/>
          <a:lstStyle/>
          <a:p>
            <a:r>
              <a:rPr lang="en-US" sz="2600" dirty="0" smtClean="0"/>
              <a:t>Given </a:t>
            </a:r>
            <a:r>
              <a:rPr lang="en-US" sz="2600" dirty="0" smtClean="0"/>
              <a:t>an input sequence, the </a:t>
            </a:r>
            <a:r>
              <a:rPr lang="en-US" sz="2600" dirty="0" smtClean="0">
                <a:solidFill>
                  <a:srgbClr val="FF0000"/>
                </a:solidFill>
              </a:rPr>
              <a:t>posterior</a:t>
            </a:r>
            <a:r>
              <a:rPr lang="en-US" sz="2600" dirty="0" smtClean="0"/>
              <a:t> probabilities are computed for each action (2 x 10 = </a:t>
            </a:r>
            <a:r>
              <a:rPr lang="en-US" sz="2600" dirty="0" smtClean="0">
                <a:solidFill>
                  <a:srgbClr val="FF0000"/>
                </a:solidFill>
              </a:rPr>
              <a:t>20</a:t>
            </a:r>
            <a:r>
              <a:rPr lang="en-US" sz="2600" dirty="0" smtClean="0"/>
              <a:t>) using the </a:t>
            </a:r>
            <a:r>
              <a:rPr lang="en-US" sz="2600" dirty="0" err="1" smtClean="0"/>
              <a:t>Bayes</a:t>
            </a:r>
            <a:r>
              <a:rPr lang="en-US" sz="2600" dirty="0" smtClean="0"/>
              <a:t> rule</a:t>
            </a:r>
            <a:r>
              <a:rPr lang="en-US" sz="2600" dirty="0" smtClean="0"/>
              <a:t>:</a:t>
            </a:r>
            <a:endParaRPr lang="en-US" sz="2600" dirty="0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148137"/>
            <a:ext cx="4191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540375"/>
            <a:ext cx="42672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953000"/>
            <a:ext cx="6242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6205537"/>
            <a:ext cx="5122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494463" y="6705600"/>
            <a:ext cx="1143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447800"/>
            <a:ext cx="762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/>
              <a:t>In Bayesian statistics, the </a:t>
            </a:r>
            <a:r>
              <a:rPr lang="en-US" sz="2000" b="1" i="1" dirty="0"/>
              <a:t>posterior probability</a:t>
            </a:r>
            <a:r>
              <a:rPr lang="en-US" sz="2000" i="1" dirty="0"/>
              <a:t> of a random </a:t>
            </a:r>
            <a:r>
              <a:rPr lang="en-US" sz="2000" i="1" dirty="0" smtClean="0"/>
              <a:t>event </a:t>
            </a:r>
            <a:r>
              <a:rPr lang="en-US" sz="2000" i="1" dirty="0"/>
              <a:t>or an uncertain proposition is the </a:t>
            </a:r>
            <a:r>
              <a:rPr lang="en-US" sz="2000" i="1" dirty="0" smtClean="0"/>
              <a:t>conditional</a:t>
            </a:r>
            <a:r>
              <a:rPr lang="en-US" sz="2000" i="1" dirty="0"/>
              <a:t> </a:t>
            </a:r>
            <a:r>
              <a:rPr lang="en-US" sz="2000" b="1" i="1" dirty="0"/>
              <a:t>probability</a:t>
            </a:r>
            <a:r>
              <a:rPr lang="en-US" sz="2000" i="1" dirty="0"/>
              <a:t> that is assigned after the relevant evidence or background is taken into account.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Probability Density Estimation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Feature vectors X and Y are </a:t>
            </a:r>
            <a:r>
              <a:rPr lang="en-US" smtClean="0">
                <a:solidFill>
                  <a:srgbClr val="FF0000"/>
                </a:solidFill>
              </a:rPr>
              <a:t>assumed</a:t>
            </a:r>
            <a:r>
              <a:rPr lang="en-US" smtClean="0"/>
              <a:t> to be independent (</a:t>
            </a:r>
            <a:r>
              <a:rPr lang="en-US" smtClean="0">
                <a:solidFill>
                  <a:srgbClr val="00B0F0"/>
                </a:solidFill>
              </a:rPr>
              <a:t>valid?</a:t>
            </a:r>
            <a:r>
              <a:rPr lang="en-US" smtClean="0"/>
              <a:t>), following a multi-variate Gaussian distribution:</a:t>
            </a:r>
          </a:p>
          <a:p>
            <a:endParaRPr 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313113"/>
            <a:ext cx="81946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Probability Density Estimation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sample</a:t>
            </a:r>
            <a:r>
              <a:rPr lang="en-US" dirty="0" smtClean="0"/>
              <a:t> </a:t>
            </a:r>
            <a:r>
              <a:rPr lang="en-US" dirty="0"/>
              <a:t>covariance </a:t>
            </a:r>
            <a:r>
              <a:rPr lang="en-US" dirty="0" smtClean="0"/>
              <a:t>matrices </a:t>
            </a:r>
            <a:r>
              <a:rPr lang="en-US" dirty="0"/>
              <a:t>are used </a:t>
            </a:r>
            <a:r>
              <a:rPr lang="en-US" dirty="0" smtClean="0"/>
              <a:t>to estimate </a:t>
            </a:r>
            <a:r>
              <a:rPr lang="el-GR" dirty="0" smtClean="0"/>
              <a:t>Σ</a:t>
            </a:r>
            <a:r>
              <a:rPr lang="en-US" i="1" baseline="-25000" dirty="0" smtClean="0"/>
              <a:t>X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l-GR" i="1" dirty="0" smtClean="0"/>
              <a:t>Σ</a:t>
            </a:r>
            <a:r>
              <a:rPr lang="en-US" i="1" baseline="-25000" dirty="0" smtClean="0"/>
              <a:t>Y</a:t>
            </a:r>
            <a:r>
              <a:rPr lang="en-US" i="1" dirty="0" smtClean="0"/>
              <a:t> 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i="1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i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i="1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i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Two </a:t>
            </a:r>
            <a:r>
              <a:rPr lang="en-US" dirty="0"/>
              <a:t>distributions are estimated for each </a:t>
            </a:r>
            <a:r>
              <a:rPr lang="en-US" dirty="0" smtClean="0"/>
              <a:t>action, </a:t>
            </a:r>
            <a:r>
              <a:rPr lang="en-US" dirty="0"/>
              <a:t>corresponding to the </a:t>
            </a:r>
            <a:r>
              <a:rPr lang="en-US" dirty="0">
                <a:solidFill>
                  <a:srgbClr val="FF0000"/>
                </a:solidFill>
              </a:rPr>
              <a:t>frontal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lateral </a:t>
            </a:r>
            <a:r>
              <a:rPr lang="en-US" dirty="0" smtClean="0"/>
              <a:t>views.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i="1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981200" y="2686050"/>
            <a:ext cx="4711700" cy="1935163"/>
            <a:chOff x="1981200" y="2685600"/>
            <a:chExt cx="4711148" cy="1934936"/>
          </a:xfrm>
        </p:grpSpPr>
        <p:pic>
          <p:nvPicPr>
            <p:cNvPr id="1434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200" y="2685600"/>
              <a:ext cx="4711148" cy="19349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4342" name="Rectangle 3"/>
            <p:cNvSpPr>
              <a:spLocks noChangeArrowheads="1"/>
            </p:cNvSpPr>
            <p:nvPr/>
          </p:nvSpPr>
          <p:spPr bwMode="auto">
            <a:xfrm>
              <a:off x="2193042" y="2743200"/>
              <a:ext cx="514885" cy="5847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3200">
                  <a:latin typeface="Calibri" pitchFamily="34" charset="0"/>
                </a:rPr>
                <a:t>Σ</a:t>
              </a:r>
              <a:r>
                <a:rPr lang="en-US" sz="3200" i="1" baseline="-25000">
                  <a:latin typeface="Calibri" pitchFamily="34" charset="0"/>
                </a:rPr>
                <a:t>X</a:t>
              </a:r>
              <a:endParaRPr lang="en-US" sz="3200">
                <a:latin typeface="Calibri" pitchFamily="34" charset="0"/>
              </a:endParaRPr>
            </a:p>
          </p:txBody>
        </p:sp>
        <p:sp>
          <p:nvSpPr>
            <p:cNvPr id="14343" name="Rectangle 5"/>
            <p:cNvSpPr>
              <a:spLocks noChangeArrowheads="1"/>
            </p:cNvSpPr>
            <p:nvPr/>
          </p:nvSpPr>
          <p:spPr bwMode="auto">
            <a:xfrm>
              <a:off x="2193042" y="3655843"/>
              <a:ext cx="514885" cy="5847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3200">
                  <a:latin typeface="Calibri" pitchFamily="34" charset="0"/>
                </a:rPr>
                <a:t>Σ</a:t>
              </a:r>
              <a:r>
                <a:rPr lang="en-US" sz="3200" i="1" baseline="-25000">
                  <a:latin typeface="Calibri" pitchFamily="34" charset="0"/>
                </a:rPr>
                <a:t>Y</a:t>
              </a:r>
              <a:endParaRPr lang="en-US" sz="320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Action Classification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an input sequence, the posterior probability is computed for each action.</a:t>
            </a:r>
          </a:p>
          <a:p>
            <a:endParaRPr lang="en-US" smtClean="0"/>
          </a:p>
          <a:p>
            <a:r>
              <a:rPr lang="en-US" smtClean="0"/>
              <a:t>The unknown action is classified based on the most likely action:</a:t>
            </a:r>
          </a:p>
          <a:p>
            <a:endParaRPr 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4724400"/>
            <a:ext cx="52578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Discriminating Similar Actions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some actions, the head moves in a similar fashion, making it difficult to distinguish these actions from one another; i.e.,:</a:t>
            </a:r>
          </a:p>
          <a:p>
            <a:pPr>
              <a:buFont typeface="Arial" charset="0"/>
              <a:buNone/>
            </a:pPr>
            <a:r>
              <a:rPr lang="en-US" smtClean="0"/>
              <a:t>	</a:t>
            </a:r>
            <a:r>
              <a:rPr lang="en-US" sz="2800" smtClean="0"/>
              <a:t>(1) The head moves downward without much sideward deviation in the following actions:</a:t>
            </a:r>
          </a:p>
          <a:p>
            <a:pPr>
              <a:buFont typeface="Arial" charset="0"/>
              <a:buNone/>
            </a:pPr>
            <a:r>
              <a:rPr lang="en-US" sz="2800" smtClean="0"/>
              <a:t>		* squatting</a:t>
            </a:r>
          </a:p>
          <a:p>
            <a:pPr>
              <a:buFont typeface="Arial" charset="0"/>
              <a:buNone/>
            </a:pPr>
            <a:r>
              <a:rPr lang="en-US" sz="2800" smtClean="0"/>
              <a:t>		* sitting down</a:t>
            </a:r>
          </a:p>
          <a:p>
            <a:pPr>
              <a:buFont typeface="Arial" charset="0"/>
              <a:buNone/>
            </a:pPr>
            <a:r>
              <a:rPr lang="en-US" sz="2800" smtClean="0"/>
              <a:t>		* bending down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Discriminating Similar Actions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 smtClean="0"/>
              <a:t>(</a:t>
            </a:r>
            <a:r>
              <a:rPr lang="en-US" sz="3000" dirty="0"/>
              <a:t>2) The head moves upward without much sideward deviation in the </a:t>
            </a:r>
            <a:r>
              <a:rPr lang="en-US" sz="3000" dirty="0" smtClean="0"/>
              <a:t>following actions</a:t>
            </a:r>
            <a:r>
              <a:rPr lang="en-US" sz="3000" dirty="0"/>
              <a:t>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 smtClean="0"/>
              <a:t>		* </a:t>
            </a:r>
            <a:r>
              <a:rPr lang="en-US" sz="3000" dirty="0"/>
              <a:t>standing </a:t>
            </a:r>
            <a:r>
              <a:rPr lang="en-US" sz="3000" dirty="0" smtClean="0"/>
              <a:t>up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/>
              <a:t>	</a:t>
            </a:r>
            <a:r>
              <a:rPr lang="en-US" sz="3000" dirty="0" smtClean="0"/>
              <a:t>	* </a:t>
            </a:r>
            <a:r>
              <a:rPr lang="en-US" sz="3000" dirty="0"/>
              <a:t>rising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 smtClean="0"/>
              <a:t>		* </a:t>
            </a:r>
            <a:r>
              <a:rPr lang="en-US" sz="3000" dirty="0"/>
              <a:t>getting up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Several </a:t>
            </a:r>
            <a:r>
              <a:rPr lang="en-US" dirty="0" smtClean="0">
                <a:solidFill>
                  <a:srgbClr val="FF0000"/>
                </a:solidFill>
              </a:rPr>
              <a:t>heuristics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used </a:t>
            </a:r>
            <a:r>
              <a:rPr lang="en-US" dirty="0"/>
              <a:t>to distinguish among </a:t>
            </a:r>
            <a:r>
              <a:rPr lang="en-US" dirty="0" smtClean="0"/>
              <a:t>similar actions: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</a:t>
            </a:r>
            <a:r>
              <a:rPr lang="en-US" dirty="0" smtClean="0"/>
              <a:t>.g., when bending down, </a:t>
            </a:r>
            <a:r>
              <a:rPr lang="en-US" dirty="0"/>
              <a:t>the head goes </a:t>
            </a:r>
            <a:r>
              <a:rPr lang="en-US" dirty="0">
                <a:solidFill>
                  <a:srgbClr val="FF0000"/>
                </a:solidFill>
              </a:rPr>
              <a:t>much lower </a:t>
            </a:r>
            <a:r>
              <a:rPr lang="en-US" dirty="0"/>
              <a:t>than </a:t>
            </a:r>
            <a:r>
              <a:rPr lang="en-US" dirty="0" smtClean="0"/>
              <a:t>when </a:t>
            </a:r>
            <a:r>
              <a:rPr lang="en-US" dirty="0"/>
              <a:t>sitting down.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Training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fixed CCD camera working at 2 frames per second was used to obtain the training data. </a:t>
            </a:r>
          </a:p>
          <a:p>
            <a:pPr lvl="1"/>
            <a:r>
              <a:rPr lang="en-US" smtClean="0"/>
              <a:t>People of diverse </a:t>
            </a:r>
            <a:r>
              <a:rPr lang="en-US" smtClean="0">
                <a:solidFill>
                  <a:srgbClr val="FF0000"/>
                </a:solidFill>
              </a:rPr>
              <a:t>physical appearance </a:t>
            </a:r>
            <a:r>
              <a:rPr lang="en-US" smtClean="0"/>
              <a:t>were used to model the actions.</a:t>
            </a:r>
          </a:p>
          <a:p>
            <a:pPr lvl="1"/>
            <a:r>
              <a:rPr lang="en-US" smtClean="0"/>
              <a:t>Subjects were asked to perform the actions at a </a:t>
            </a:r>
            <a:r>
              <a:rPr lang="en-US" smtClean="0">
                <a:solidFill>
                  <a:srgbClr val="FF0000"/>
                </a:solidFill>
              </a:rPr>
              <a:t>comfortable pace</a:t>
            </a:r>
            <a:r>
              <a:rPr lang="en-US" smtClean="0"/>
              <a:t>.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38 sequences </a:t>
            </a:r>
            <a:r>
              <a:rPr lang="en-US" smtClean="0"/>
              <a:t>were taken of each person performing all the actions in both the frontal and lateral views.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Training (cont’d)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Assumptions</a:t>
            </a:r>
          </a:p>
          <a:p>
            <a:pPr lvl="1"/>
            <a:r>
              <a:rPr lang="en-US" smtClean="0"/>
              <a:t>It was found that each action can be completed within </a:t>
            </a:r>
            <a:r>
              <a:rPr lang="en-US" smtClean="0">
                <a:solidFill>
                  <a:srgbClr val="FF0000"/>
                </a:solidFill>
              </a:rPr>
              <a:t>10 frames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Only the first </a:t>
            </a:r>
            <a:r>
              <a:rPr lang="en-US" smtClean="0">
                <a:solidFill>
                  <a:srgbClr val="FF0000"/>
                </a:solidFill>
              </a:rPr>
              <a:t>10 frames </a:t>
            </a:r>
            <a:r>
              <a:rPr lang="en-US" smtClean="0"/>
              <a:t>from each sequence were used for training (i.e., 5 seconds)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Testing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39 sequences </a:t>
            </a:r>
            <a:r>
              <a:rPr lang="en-US" smtClean="0"/>
              <a:t>were used for testing</a:t>
            </a:r>
          </a:p>
          <a:p>
            <a:pPr marL="742950" lvl="2" indent="-342900"/>
            <a:r>
              <a:rPr lang="en-US" smtClean="0"/>
              <a:t>Only the first </a:t>
            </a:r>
            <a:r>
              <a:rPr lang="en-US" smtClean="0">
                <a:solidFill>
                  <a:srgbClr val="FF0000"/>
                </a:solidFill>
              </a:rPr>
              <a:t>10 frames </a:t>
            </a:r>
            <a:r>
              <a:rPr lang="en-US" smtClean="0"/>
              <a:t>from each sequence were used for testing (i.e., 5 seconds)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/>
          <a:srcRect l="4150" r="3435"/>
          <a:stretch>
            <a:fillRect/>
          </a:stretch>
        </p:blipFill>
        <p:spPr bwMode="auto">
          <a:xfrm>
            <a:off x="533400" y="3314700"/>
            <a:ext cx="6096000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838950" y="3657600"/>
            <a:ext cx="2057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Of the 8 sequences classified incorrectly, 6 were assigned to the </a:t>
            </a:r>
            <a:r>
              <a:rPr lang="en-US">
                <a:solidFill>
                  <a:srgbClr val="FF0000"/>
                </a:solidFill>
                <a:latin typeface="Calibri" pitchFamily="34" charset="0"/>
              </a:rPr>
              <a:t>correct action </a:t>
            </a:r>
            <a:r>
              <a:rPr lang="en-US">
                <a:latin typeface="Calibri" pitchFamily="34" charset="0"/>
              </a:rPr>
              <a:t>but to the </a:t>
            </a:r>
            <a:r>
              <a:rPr lang="en-US">
                <a:solidFill>
                  <a:srgbClr val="FF0000"/>
                </a:solidFill>
                <a:latin typeface="Calibri" pitchFamily="34" charset="0"/>
              </a:rPr>
              <a:t>wrong view</a:t>
            </a:r>
            <a:r>
              <a:rPr lang="en-US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Case Study I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A. Madabhushi and J. Aggarwal, </a:t>
            </a:r>
            <a:r>
              <a:rPr lang="en-US" smtClean="0">
                <a:hlinkClick r:id="rId2"/>
              </a:rPr>
              <a:t>A bayesian approach to human activity recognition</a:t>
            </a:r>
            <a:r>
              <a:rPr lang="en-US" smtClean="0"/>
              <a:t>, 2nd International Workshop on Visual Surveillance, pp. 25-30, June 1999. </a:t>
            </a:r>
          </a:p>
          <a:p>
            <a:pPr marL="457200" lvl="1" indent="0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Practical Issues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would you find the first and last frames of an action in general (</a:t>
            </a:r>
            <a:r>
              <a:rPr lang="en-US" smtClean="0">
                <a:solidFill>
                  <a:srgbClr val="FF0000"/>
                </a:solidFill>
              </a:rPr>
              <a:t>segmentation</a:t>
            </a:r>
            <a:r>
              <a:rPr lang="en-US" smtClean="0"/>
              <a:t>)?</a:t>
            </a:r>
          </a:p>
          <a:p>
            <a:r>
              <a:rPr lang="en-US" smtClean="0"/>
              <a:t>Is the system robust to recognizing an action performed at various </a:t>
            </a:r>
            <a:r>
              <a:rPr lang="en-US" smtClean="0">
                <a:solidFill>
                  <a:srgbClr val="FF0000"/>
                </a:solidFill>
              </a:rPr>
              <a:t>speeds</a:t>
            </a:r>
            <a:r>
              <a:rPr lang="en-US" smtClean="0"/>
              <a:t> or from </a:t>
            </a:r>
            <a:r>
              <a:rPr lang="en-US" smtClean="0">
                <a:solidFill>
                  <a:srgbClr val="FF0000"/>
                </a:solidFill>
              </a:rPr>
              <a:t>incomplete</a:t>
            </a:r>
            <a:r>
              <a:rPr lang="en-US" smtClean="0"/>
              <a:t> sequences (i.e., assuming that several frames are missing)?</a:t>
            </a:r>
          </a:p>
          <a:p>
            <a:r>
              <a:rPr lang="en-US" smtClean="0"/>
              <a:t>Current system is unable to recognize actions from </a:t>
            </a:r>
            <a:r>
              <a:rPr lang="en-US" smtClean="0">
                <a:solidFill>
                  <a:srgbClr val="FF0000"/>
                </a:solidFill>
              </a:rPr>
              <a:t>different viewpoints</a:t>
            </a:r>
            <a:r>
              <a:rPr lang="en-US" smtClean="0"/>
              <a:t>.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Extension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J. Usabiaga, G. Bebis, A. Erol, Mircea Nicolescu, and Monica Nicolescu, "</a:t>
            </a:r>
            <a:r>
              <a:rPr lang="en-US" sz="2800" smtClean="0">
                <a:hlinkClick r:id="rId2" action="ppaction://hlinkfile"/>
              </a:rPr>
              <a:t>Recognizing Simple Human Actions Using 3D Head Trajectories</a:t>
            </a:r>
            <a:r>
              <a:rPr lang="en-US" sz="2800" smtClean="0"/>
              <a:t>", </a:t>
            </a:r>
            <a:r>
              <a:rPr lang="en-US" sz="2800" b="1" smtClean="0"/>
              <a:t>Computational Intelligence</a:t>
            </a:r>
            <a:r>
              <a:rPr lang="en-US" sz="2800" smtClean="0"/>
              <a:t> , vol. 23, no. 4, pp. 484-496, 2007.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9538" y="3956050"/>
            <a:ext cx="46799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505200"/>
            <a:ext cx="3641725" cy="287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Case Study II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Build a system that can </a:t>
            </a:r>
            <a:r>
              <a:rPr lang="en-US" dirty="0" smtClean="0">
                <a:solidFill>
                  <a:srgbClr val="FF0000"/>
                </a:solidFill>
              </a:rPr>
              <a:t>detect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track</a:t>
            </a:r>
            <a:r>
              <a:rPr lang="en-US" dirty="0" smtClean="0"/>
              <a:t> a person’s face while the person moves freely in some environment.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Useful in a number of applications such as video conference, visual surveillance, face recognition, etc.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Key Idea</a:t>
            </a:r>
            <a:r>
              <a:rPr lang="en-US" dirty="0" smtClean="0"/>
              <a:t>: Use a </a:t>
            </a:r>
            <a:r>
              <a:rPr lang="en-US" dirty="0" smtClean="0">
                <a:solidFill>
                  <a:srgbClr val="FF0000"/>
                </a:solidFill>
              </a:rPr>
              <a:t>skin color </a:t>
            </a:r>
            <a:r>
              <a:rPr lang="en-US" dirty="0" smtClean="0"/>
              <a:t>model to detect faces in an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Why Using Skin Color?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Traditional systems for face detection use </a:t>
            </a:r>
            <a:r>
              <a:rPr lang="en-US" smtClean="0">
                <a:solidFill>
                  <a:srgbClr val="FF0000"/>
                </a:solidFill>
              </a:rPr>
              <a:t>template matching </a:t>
            </a:r>
            <a:r>
              <a:rPr lang="en-US" smtClean="0"/>
              <a:t>or </a:t>
            </a:r>
            <a:r>
              <a:rPr lang="en-US" smtClean="0">
                <a:solidFill>
                  <a:srgbClr val="FF0000"/>
                </a:solidFill>
              </a:rPr>
              <a:t>facial features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Not very robust and time consuming.</a:t>
            </a:r>
          </a:p>
          <a:p>
            <a:endParaRPr lang="en-US" smtClean="0"/>
          </a:p>
          <a:p>
            <a:r>
              <a:rPr lang="en-US" smtClean="0"/>
              <a:t>Using skin-color leads to </a:t>
            </a:r>
            <a:r>
              <a:rPr lang="en-US" smtClean="0">
                <a:solidFill>
                  <a:srgbClr val="FF0000"/>
                </a:solidFill>
              </a:rPr>
              <a:t>faster</a:t>
            </a:r>
            <a:r>
              <a:rPr lang="en-US" smtClean="0"/>
              <a:t> and more </a:t>
            </a:r>
            <a:r>
              <a:rPr lang="en-US" smtClean="0">
                <a:solidFill>
                  <a:srgbClr val="FF0000"/>
                </a:solidFill>
              </a:rPr>
              <a:t>robust</a:t>
            </a:r>
            <a:r>
              <a:rPr lang="en-US" smtClean="0"/>
              <a:t> face detection.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/>
              <a:t>(1) </a:t>
            </a:r>
            <a:r>
              <a:rPr lang="en-US" sz="3200" u="sng" dirty="0" smtClean="0"/>
              <a:t>Detect</a:t>
            </a:r>
            <a:r>
              <a:rPr lang="en-US" sz="3200" dirty="0" smtClean="0"/>
              <a:t> human faces in various </a:t>
            </a:r>
            <a:r>
              <a:rPr lang="en-US" sz="3200" dirty="0" smtClean="0"/>
              <a:t>images using </a:t>
            </a:r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FF0000"/>
                </a:solidFill>
              </a:rPr>
              <a:t>skin-color </a:t>
            </a:r>
            <a:r>
              <a:rPr lang="en-US" sz="3200" dirty="0" smtClean="0"/>
              <a:t>model.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 smtClean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/>
              <a:t>(2) </a:t>
            </a:r>
            <a:r>
              <a:rPr lang="en-US" sz="3200" u="sng" dirty="0" smtClean="0"/>
              <a:t>Track</a:t>
            </a:r>
            <a:r>
              <a:rPr lang="en-US" sz="3200" dirty="0" smtClean="0"/>
              <a:t> face of interest by controlling the camera position and zoom.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 smtClean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/>
              <a:t>(3) </a:t>
            </a:r>
            <a:r>
              <a:rPr lang="en-US" sz="3200" u="sng" dirty="0" smtClean="0"/>
              <a:t>Adapt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skin-color </a:t>
            </a:r>
            <a:r>
              <a:rPr lang="en-US" sz="3200" dirty="0" smtClean="0"/>
              <a:t>model parameters based on individual </a:t>
            </a:r>
            <a:r>
              <a:rPr lang="en-US" sz="3200" b="1" i="1" dirty="0" smtClean="0"/>
              <a:t>appearance</a:t>
            </a:r>
            <a:r>
              <a:rPr lang="en-US" sz="3200" dirty="0" smtClean="0"/>
              <a:t> and </a:t>
            </a:r>
            <a:r>
              <a:rPr lang="en-US" sz="3200" b="1" i="1" dirty="0" smtClean="0"/>
              <a:t>lighting</a:t>
            </a:r>
            <a:r>
              <a:rPr lang="en-US" sz="3200" dirty="0" smtClean="0"/>
              <a:t> conditions.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Main System Components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smtClean="0">
                <a:solidFill>
                  <a:srgbClr val="FF0000"/>
                </a:solidFill>
              </a:rPr>
              <a:t>probabilistic model </a:t>
            </a:r>
            <a:r>
              <a:rPr lang="en-US" smtClean="0"/>
              <a:t>to characterize skin-color distributions of human faces.</a:t>
            </a:r>
          </a:p>
          <a:p>
            <a:r>
              <a:rPr lang="en-US" smtClean="0"/>
              <a:t>A </a:t>
            </a:r>
            <a:r>
              <a:rPr lang="en-US" smtClean="0">
                <a:solidFill>
                  <a:srgbClr val="FF0000"/>
                </a:solidFill>
              </a:rPr>
              <a:t>motion model </a:t>
            </a:r>
            <a:r>
              <a:rPr lang="en-US" smtClean="0"/>
              <a:t>to estimate human motion and to predict </a:t>
            </a:r>
            <a:r>
              <a:rPr lang="en-US" b="1" i="1" smtClean="0"/>
              <a:t>search window </a:t>
            </a:r>
            <a:r>
              <a:rPr lang="en-US" smtClean="0"/>
              <a:t>in the next frame.</a:t>
            </a:r>
          </a:p>
          <a:p>
            <a:r>
              <a:rPr lang="en-US" smtClean="0"/>
              <a:t>A </a:t>
            </a:r>
            <a:r>
              <a:rPr lang="en-US" smtClean="0">
                <a:solidFill>
                  <a:srgbClr val="FF0000"/>
                </a:solidFill>
              </a:rPr>
              <a:t>camera model </a:t>
            </a:r>
            <a:r>
              <a:rPr lang="en-US" smtClean="0"/>
              <a:t>to predict camera motion (i.e., camera’s response was much slower than frame rate).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Search Window</a:t>
            </a:r>
            <a:endParaRPr lang="en-US" smtClean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676400"/>
            <a:ext cx="7086600" cy="4117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Challenges Modeling Skin Color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Skin color is influenced by many </a:t>
            </a:r>
            <a:r>
              <a:rPr lang="fr-FR" smtClean="0"/>
              <a:t>factors:</a:t>
            </a:r>
          </a:p>
          <a:p>
            <a:pPr lvl="1"/>
            <a:r>
              <a:rPr lang="en-US" smtClean="0"/>
              <a:t>Skin color varies from person to person.</a:t>
            </a:r>
          </a:p>
          <a:p>
            <a:pPr lvl="1"/>
            <a:r>
              <a:rPr lang="en-US" smtClean="0"/>
              <a:t>Skin color can be affected by </a:t>
            </a:r>
            <a:r>
              <a:rPr lang="fr-FR" smtClean="0">
                <a:solidFill>
                  <a:srgbClr val="FF0000"/>
                </a:solidFill>
              </a:rPr>
              <a:t>ambient light</a:t>
            </a:r>
            <a:r>
              <a:rPr lang="fr-FR" smtClean="0"/>
              <a:t>, </a:t>
            </a:r>
            <a:r>
              <a:rPr lang="fr-FR" smtClean="0">
                <a:solidFill>
                  <a:srgbClr val="FF0000"/>
                </a:solidFill>
              </a:rPr>
              <a:t>motion</a:t>
            </a:r>
            <a:r>
              <a:rPr lang="fr-FR" smtClean="0"/>
              <a:t> etc.</a:t>
            </a:r>
          </a:p>
          <a:p>
            <a:pPr lvl="1"/>
            <a:r>
              <a:rPr lang="en-US" smtClean="0"/>
              <a:t>Different </a:t>
            </a:r>
            <a:r>
              <a:rPr lang="en-US" smtClean="0">
                <a:solidFill>
                  <a:srgbClr val="FF0000"/>
                </a:solidFill>
              </a:rPr>
              <a:t>cameras</a:t>
            </a:r>
            <a:r>
              <a:rPr lang="en-US" smtClean="0"/>
              <a:t> produce significantly different color values (i.e., even for the same person under the same lighting conditions).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RGB vs Chromatic Color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RGB</a:t>
            </a:r>
            <a:r>
              <a:rPr lang="en-US" dirty="0" smtClean="0"/>
              <a:t> is not the best color representation for characterizing skin-color (i.e., it represents not only color but also brightness).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Represent skin-color in the </a:t>
            </a:r>
            <a:r>
              <a:rPr lang="en-US" i="1" dirty="0" smtClean="0">
                <a:solidFill>
                  <a:srgbClr val="FF0000"/>
                </a:solidFill>
              </a:rPr>
              <a:t>chromatic space </a:t>
            </a:r>
            <a:r>
              <a:rPr lang="en-US" dirty="0" smtClean="0"/>
              <a:t>which is defined as follows: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284663"/>
            <a:ext cx="59769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57200" y="5846763"/>
            <a:ext cx="822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(</a:t>
            </a:r>
            <a:r>
              <a:rPr lang="en-US" sz="2400" u="sng">
                <a:latin typeface="Calibri" pitchFamily="34" charset="0"/>
              </a:rPr>
              <a:t>note</a:t>
            </a:r>
            <a:r>
              <a:rPr lang="en-US" sz="2400">
                <a:latin typeface="Calibri" pitchFamily="34" charset="0"/>
              </a:rPr>
              <a:t>: the normalized blue value is redundant since </a:t>
            </a:r>
            <a:r>
              <a:rPr lang="en-US" sz="2400" i="1">
                <a:latin typeface="Calibri" pitchFamily="34" charset="0"/>
              </a:rPr>
              <a:t>r + g + b =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Human activity recognition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sz="2400" smtClean="0"/>
              <a:t>Recognize human actions using visual information.</a:t>
            </a:r>
          </a:p>
          <a:p>
            <a:pPr lvl="1"/>
            <a:r>
              <a:rPr lang="en-US" sz="2000" smtClean="0"/>
              <a:t>Useful for monitoring of human activity in department stores, airports, high-security buildings etc.</a:t>
            </a:r>
          </a:p>
          <a:p>
            <a:r>
              <a:rPr lang="en-US" sz="2400" smtClean="0"/>
              <a:t>Building systems that can recognize any type of action is a difficult and challenging problem.</a:t>
            </a:r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905000"/>
            <a:ext cx="367823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Skin-Color Clustering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Skin colors do </a:t>
            </a:r>
            <a:r>
              <a:rPr lang="en-US" smtClean="0">
                <a:solidFill>
                  <a:srgbClr val="FF0000"/>
                </a:solidFill>
              </a:rPr>
              <a:t>not</a:t>
            </a:r>
            <a:r>
              <a:rPr lang="en-US" smtClean="0"/>
              <a:t> fall randomly in the chromatic color space but actually form clusters.</a:t>
            </a:r>
          </a:p>
          <a:p>
            <a:endParaRPr 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657600"/>
            <a:ext cx="424021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276600"/>
            <a:ext cx="3352800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Skin-Color Clustering (cont’d)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Skin-colors of </a:t>
            </a:r>
            <a:r>
              <a:rPr lang="en-US" smtClean="0">
                <a:solidFill>
                  <a:srgbClr val="FF0000"/>
                </a:solidFill>
              </a:rPr>
              <a:t>different people </a:t>
            </a:r>
            <a:r>
              <a:rPr lang="en-US" smtClean="0"/>
              <a:t>are also clustered in chromatic color space</a:t>
            </a:r>
          </a:p>
          <a:p>
            <a:pPr lvl="1"/>
            <a:r>
              <a:rPr lang="en-US" smtClean="0"/>
              <a:t>i.e., they differ more in brightness than in color.</a:t>
            </a:r>
          </a:p>
          <a:p>
            <a:endParaRPr lang="en-US" smtClean="0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352800"/>
            <a:ext cx="35052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447800" y="6019800"/>
            <a:ext cx="701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(skin-color distribution of 40 people - different races)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Skin-Color Modeling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Experiments (i.e., under different lighting conditions and persons) have shown that the skin-color distribution has a rather regular shape.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 smtClean="0"/>
              <a:t>Idea:</a:t>
            </a:r>
            <a:r>
              <a:rPr lang="en-US" sz="2800" dirty="0" smtClean="0"/>
              <a:t> represent skin-color distribution using a 2D Gaussian distribution with mean </a:t>
            </a:r>
            <a:r>
              <a:rPr lang="el-GR" sz="2800" dirty="0" smtClean="0"/>
              <a:t>μ</a:t>
            </a:r>
            <a:r>
              <a:rPr lang="en-US" sz="2800" dirty="0" smtClean="0"/>
              <a:t> and covariance </a:t>
            </a:r>
            <a:r>
              <a:rPr lang="el-GR" sz="2800" dirty="0" smtClean="0"/>
              <a:t>Σ</a:t>
            </a:r>
            <a:r>
              <a:rPr lang="en-US" sz="2800" dirty="0" smtClean="0"/>
              <a:t>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/>
          <a:srcRect r="2502"/>
          <a:stretch>
            <a:fillRect/>
          </a:stretch>
        </p:blipFill>
        <p:spPr bwMode="auto">
          <a:xfrm>
            <a:off x="1752600" y="2895600"/>
            <a:ext cx="570706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5334000"/>
            <a:ext cx="3651250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TextBox 3"/>
          <p:cNvSpPr txBox="1">
            <a:spLocks noChangeArrowheads="1"/>
          </p:cNvSpPr>
          <p:nvPr/>
        </p:nvSpPr>
        <p:spPr bwMode="auto">
          <a:xfrm>
            <a:off x="381000" y="3352800"/>
            <a:ext cx="1128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Examples: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Parameter Estimation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Collect skin-color regions from a set of face images.</a:t>
            </a:r>
          </a:p>
          <a:p>
            <a:r>
              <a:rPr lang="en-US" smtClean="0"/>
              <a:t>Estimate the mean and covariance using the </a:t>
            </a:r>
            <a:r>
              <a:rPr lang="en-US" smtClean="0">
                <a:solidFill>
                  <a:srgbClr val="FF0000"/>
                </a:solidFill>
              </a:rPr>
              <a:t>sample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mean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sample covariance</a:t>
            </a:r>
            <a:r>
              <a:rPr lang="en-US" smtClean="0"/>
              <a:t>:</a:t>
            </a:r>
          </a:p>
          <a:p>
            <a:endParaRPr lang="en-US" smtClean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070350"/>
            <a:ext cx="396240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/>
          <a:srcRect r="59190"/>
          <a:stretch>
            <a:fillRect/>
          </a:stretch>
        </p:blipFill>
        <p:spPr bwMode="auto">
          <a:xfrm>
            <a:off x="6248400" y="4267200"/>
            <a:ext cx="16764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Face detection using skin-color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pixel </a:t>
            </a:r>
            <a:r>
              <a:rPr lang="en-US" i="1" smtClean="0">
                <a:solidFill>
                  <a:srgbClr val="FF0000"/>
                </a:solidFill>
              </a:rPr>
              <a:t>x</a:t>
            </a:r>
            <a:r>
              <a:rPr lang="en-US" smtClean="0"/>
              <a:t> in the input image is converted into the chromatic color space and compared with the distribution of the skin-color model.</a:t>
            </a:r>
          </a:p>
          <a:p>
            <a:endParaRPr lang="en-US" smtClean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581400"/>
            <a:ext cx="69199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Box 3"/>
          <p:cNvSpPr txBox="1">
            <a:spLocks noChangeArrowheads="1"/>
          </p:cNvSpPr>
          <p:nvPr/>
        </p:nvSpPr>
        <p:spPr bwMode="auto">
          <a:xfrm>
            <a:off x="1066800" y="4648200"/>
            <a:ext cx="6919913" cy="50165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7400"/>
            <a:ext cx="62198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723900" y="5257800"/>
            <a:ext cx="84439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Note: </a:t>
            </a:r>
            <a:r>
              <a:rPr lang="en-US" sz="2400">
                <a:latin typeface="Calibri" pitchFamily="34" charset="0"/>
              </a:rPr>
              <a:t>in general, we can model the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non-skin-color</a:t>
            </a:r>
            <a:r>
              <a:rPr lang="en-US" sz="2400">
                <a:latin typeface="Calibri" pitchFamily="34" charset="0"/>
              </a:rPr>
              <a:t> distribution too</a:t>
            </a:r>
          </a:p>
          <a:p>
            <a:r>
              <a:rPr lang="en-US" sz="2400">
                <a:latin typeface="Calibri" pitchFamily="34" charset="0"/>
              </a:rPr>
              <a:t>and compute the max posterior probability using the Bayes rule</a:t>
            </a:r>
          </a:p>
          <a:p>
            <a:r>
              <a:rPr lang="en-US" sz="2400">
                <a:latin typeface="Calibri" pitchFamily="34" charset="0"/>
              </a:rPr>
              <a:t>(i.e., two-class classification: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skin-color</a:t>
            </a:r>
            <a:r>
              <a:rPr lang="en-US" sz="2400">
                <a:latin typeface="Calibri" pitchFamily="34" charset="0"/>
              </a:rPr>
              <a:t> vs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non-skin-color</a:t>
            </a:r>
            <a:r>
              <a:rPr lang="en-US" sz="2400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Dealing with skin-color-like objects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impossible in general to detect only faces simply from the result of color matching.</a:t>
            </a:r>
          </a:p>
          <a:p>
            <a:pPr lvl="1"/>
            <a:r>
              <a:rPr lang="en-US" smtClean="0"/>
              <a:t>e.g., background may contain skin colors</a:t>
            </a:r>
          </a:p>
          <a:p>
            <a:endParaRPr lang="en-US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81400"/>
            <a:ext cx="58674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Dealing with skin-color-like objects (cont’d)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Additional information should be used for rejecting </a:t>
            </a:r>
            <a:r>
              <a:rPr lang="en-US" smtClean="0">
                <a:solidFill>
                  <a:srgbClr val="FF0000"/>
                </a:solidFill>
              </a:rPr>
              <a:t>false positives </a:t>
            </a:r>
            <a:r>
              <a:rPr lang="en-US" smtClean="0"/>
              <a:t>(e.g., geometric features, motion etc.)</a:t>
            </a:r>
          </a:p>
          <a:p>
            <a:endParaRPr lang="en-US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2550" y="3429000"/>
            <a:ext cx="38576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Skin-color model adaptation</a:t>
            </a:r>
            <a:endParaRPr 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a person is moving, the apparent skin colors </a:t>
            </a:r>
            <a:r>
              <a:rPr lang="en-US" smtClean="0">
                <a:solidFill>
                  <a:srgbClr val="FF0000"/>
                </a:solidFill>
              </a:rPr>
              <a:t>change</a:t>
            </a:r>
            <a:r>
              <a:rPr lang="en-US" smtClean="0"/>
              <a:t> as the person’s position relative to the camera or light changes.</a:t>
            </a:r>
          </a:p>
          <a:p>
            <a:endParaRPr lang="en-US" smtClean="0"/>
          </a:p>
          <a:p>
            <a:r>
              <a:rPr lang="en-US" smtClean="0">
                <a:solidFill>
                  <a:srgbClr val="FF0000"/>
                </a:solidFill>
              </a:rPr>
              <a:t>Idea: </a:t>
            </a:r>
            <a:r>
              <a:rPr lang="en-US" smtClean="0"/>
              <a:t>adapt model parameters (</a:t>
            </a:r>
            <a:r>
              <a:rPr lang="el-GR" smtClean="0"/>
              <a:t>μ</a:t>
            </a:r>
            <a:r>
              <a:rPr lang="en-US" smtClean="0"/>
              <a:t>,</a:t>
            </a:r>
            <a:r>
              <a:rPr lang="el-GR" smtClean="0"/>
              <a:t>Σ</a:t>
            </a:r>
            <a:r>
              <a:rPr lang="en-US" smtClean="0"/>
              <a:t>)</a:t>
            </a:r>
            <a:r>
              <a:rPr lang="el-GR" smtClean="0"/>
              <a:t> </a:t>
            </a:r>
            <a:r>
              <a:rPr lang="en-US" smtClean="0"/>
              <a:t>to handle these changes.</a:t>
            </a:r>
          </a:p>
          <a:p>
            <a:endParaRPr lang="en-US" smtClean="0"/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4114800" y="2968625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Skin-color model adaptation (cont’d)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smtClean="0">
              <a:solidFill>
                <a:srgbClr val="FF0000"/>
              </a:solidFill>
            </a:endParaRPr>
          </a:p>
          <a:p>
            <a:endParaRPr lang="en-US" sz="2800" smtClean="0">
              <a:solidFill>
                <a:srgbClr val="FF0000"/>
              </a:solidFill>
            </a:endParaRPr>
          </a:p>
          <a:p>
            <a:endParaRPr lang="en-US" sz="2800" smtClean="0">
              <a:solidFill>
                <a:srgbClr val="FF0000"/>
              </a:solidFill>
            </a:endParaRPr>
          </a:p>
          <a:p>
            <a:endParaRPr lang="en-US" sz="2800" smtClean="0">
              <a:solidFill>
                <a:srgbClr val="FF0000"/>
              </a:solidFill>
            </a:endParaRPr>
          </a:p>
          <a:p>
            <a:r>
              <a:rPr lang="en-US" sz="2800" smtClean="0"/>
              <a:t>The weighting factors a</a:t>
            </a:r>
            <a:r>
              <a:rPr lang="en-US" sz="2800" baseline="-25000" smtClean="0"/>
              <a:t>i</a:t>
            </a:r>
            <a:r>
              <a:rPr lang="en-US" sz="2800" smtClean="0"/>
              <a:t>, b</a:t>
            </a:r>
            <a:r>
              <a:rPr lang="en-US" sz="2800" baseline="-25000" smtClean="0"/>
              <a:t>i</a:t>
            </a:r>
            <a:r>
              <a:rPr lang="en-US" sz="2800" smtClean="0"/>
              <a:t>, c</a:t>
            </a:r>
            <a:r>
              <a:rPr lang="en-US" sz="2800" baseline="-25000" smtClean="0"/>
              <a:t>i</a:t>
            </a:r>
            <a:r>
              <a:rPr lang="en-US" sz="2800" smtClean="0"/>
              <a:t> determine how much </a:t>
            </a:r>
            <a:r>
              <a:rPr lang="en-US" sz="2800" smtClean="0">
                <a:solidFill>
                  <a:srgbClr val="FF0000"/>
                </a:solidFill>
              </a:rPr>
              <a:t>past parameters </a:t>
            </a:r>
            <a:r>
              <a:rPr lang="en-US" sz="2800" smtClean="0"/>
              <a:t>will influence </a:t>
            </a:r>
            <a:r>
              <a:rPr lang="en-US" sz="2800" smtClean="0">
                <a:solidFill>
                  <a:srgbClr val="FF0000"/>
                </a:solidFill>
              </a:rPr>
              <a:t>current parameters</a:t>
            </a:r>
            <a:r>
              <a:rPr lang="en-US" sz="2800" smtClean="0"/>
              <a:t>.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N</a:t>
            </a:r>
            <a:r>
              <a:rPr lang="en-US" sz="2800" smtClean="0"/>
              <a:t> determines how long the </a:t>
            </a:r>
            <a:r>
              <a:rPr lang="en-US" sz="2800" smtClean="0">
                <a:solidFill>
                  <a:srgbClr val="FF0000"/>
                </a:solidFill>
              </a:rPr>
              <a:t>past parameters </a:t>
            </a:r>
            <a:r>
              <a:rPr lang="en-US" sz="2800" smtClean="0"/>
              <a:t>will influence the </a:t>
            </a:r>
            <a:r>
              <a:rPr lang="en-US" sz="2800" smtClean="0">
                <a:solidFill>
                  <a:srgbClr val="FF0000"/>
                </a:solidFill>
              </a:rPr>
              <a:t>current parameters</a:t>
            </a:r>
            <a:r>
              <a:rPr lang="en-US" sz="2800" smtClean="0"/>
              <a:t>.</a:t>
            </a:r>
          </a:p>
          <a:p>
            <a:endParaRPr lang="en-US" sz="2800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6113" y="1447800"/>
            <a:ext cx="5311775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08162" y="1463615"/>
            <a:ext cx="1116018" cy="461665"/>
          </a:xfrm>
          <a:prstGeom prst="rect">
            <a:avLst/>
          </a:prstGeom>
          <a:blipFill rotWithShape="0">
            <a:blip r:embed="rId3" cstate="print"/>
            <a:stretch>
              <a:fillRect l="-1093" t="-10526" r="-4918" b="-28947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34011" y="2012052"/>
            <a:ext cx="1090169" cy="491738"/>
          </a:xfrm>
          <a:prstGeom prst="rect">
            <a:avLst/>
          </a:prstGeom>
          <a:blipFill rotWithShape="0">
            <a:blip r:embed="rId4" cstate="print"/>
            <a:stretch>
              <a:fillRect l="-1117" t="-8642" r="-12849" b="-22222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Goal (this paper)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800" dirty="0"/>
              <a:t>Build a system </a:t>
            </a:r>
            <a:r>
              <a:rPr lang="en-US" sz="3800" dirty="0" smtClean="0"/>
              <a:t>that </a:t>
            </a:r>
            <a:r>
              <a:rPr lang="en-US" sz="3800" dirty="0"/>
              <a:t>is capable of recognizing the following </a:t>
            </a:r>
            <a:r>
              <a:rPr lang="en-US" sz="3800" dirty="0">
                <a:solidFill>
                  <a:srgbClr val="FF0000"/>
                </a:solidFill>
              </a:rPr>
              <a:t>10</a:t>
            </a:r>
            <a:r>
              <a:rPr lang="en-US" sz="3800" dirty="0"/>
              <a:t> (ten) </a:t>
            </a:r>
            <a:r>
              <a:rPr lang="en-US" sz="3800" dirty="0" smtClean="0"/>
              <a:t>actions, from </a:t>
            </a:r>
            <a:r>
              <a:rPr lang="en-US" sz="3800" dirty="0"/>
              <a:t>a </a:t>
            </a:r>
            <a:r>
              <a:rPr lang="en-US" sz="3800" dirty="0">
                <a:solidFill>
                  <a:srgbClr val="FF0000"/>
                </a:solidFill>
              </a:rPr>
              <a:t>frontal</a:t>
            </a:r>
            <a:r>
              <a:rPr lang="en-US" sz="3800" dirty="0"/>
              <a:t> or </a:t>
            </a:r>
            <a:r>
              <a:rPr lang="en-US" sz="3800" dirty="0">
                <a:solidFill>
                  <a:srgbClr val="FF0000"/>
                </a:solidFill>
              </a:rPr>
              <a:t>lateral</a:t>
            </a:r>
            <a:r>
              <a:rPr lang="en-US" sz="3800" dirty="0"/>
              <a:t> </a:t>
            </a:r>
            <a:r>
              <a:rPr lang="en-US" sz="3800" dirty="0" smtClean="0"/>
              <a:t>view:</a:t>
            </a:r>
            <a:endParaRPr lang="en-US" sz="38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sitting </a:t>
            </a:r>
            <a:r>
              <a:rPr lang="en-US" dirty="0"/>
              <a:t>down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standing </a:t>
            </a:r>
            <a:r>
              <a:rPr lang="en-US" dirty="0"/>
              <a:t>up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bending </a:t>
            </a:r>
            <a:r>
              <a:rPr lang="en-US" dirty="0"/>
              <a:t>down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getting </a:t>
            </a:r>
            <a:r>
              <a:rPr lang="en-US" dirty="0"/>
              <a:t>up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hugging</a:t>
            </a:r>
            <a:endParaRPr lang="en-US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squatting</a:t>
            </a:r>
            <a:endParaRPr lang="en-US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rising </a:t>
            </a:r>
            <a:r>
              <a:rPr lang="en-US" dirty="0"/>
              <a:t>from a squatting position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bending </a:t>
            </a:r>
            <a:r>
              <a:rPr lang="en-US" dirty="0"/>
              <a:t>sideways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falling </a:t>
            </a:r>
            <a:r>
              <a:rPr lang="en-US" dirty="0"/>
              <a:t>backward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walking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System initialization</a:t>
            </a:r>
            <a:endParaRPr 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Automatic mode</a:t>
            </a:r>
          </a:p>
          <a:p>
            <a:pPr lvl="1"/>
            <a:r>
              <a:rPr lang="en-US" smtClean="0"/>
              <a:t>A </a:t>
            </a:r>
            <a:r>
              <a:rPr lang="en-US" smtClean="0">
                <a:solidFill>
                  <a:srgbClr val="FF0000"/>
                </a:solidFill>
              </a:rPr>
              <a:t>general</a:t>
            </a:r>
            <a:r>
              <a:rPr lang="en-US" smtClean="0"/>
              <a:t> skin-color model is used to identify skin-color regions.</a:t>
            </a:r>
          </a:p>
          <a:p>
            <a:pPr lvl="1"/>
            <a:r>
              <a:rPr lang="en-US" smtClean="0"/>
              <a:t>Motion and shape information is used to </a:t>
            </a:r>
            <a:r>
              <a:rPr lang="en-US" smtClean="0">
                <a:solidFill>
                  <a:srgbClr val="FF0000"/>
                </a:solidFill>
              </a:rPr>
              <a:t>reject </a:t>
            </a:r>
            <a:r>
              <a:rPr lang="en-US" smtClean="0"/>
              <a:t>non-face regions.</a:t>
            </a:r>
          </a:p>
          <a:p>
            <a:pPr lvl="1"/>
            <a:r>
              <a:rPr lang="en-US" smtClean="0"/>
              <a:t>The </a:t>
            </a:r>
            <a:r>
              <a:rPr lang="en-US" smtClean="0">
                <a:solidFill>
                  <a:srgbClr val="FF0000"/>
                </a:solidFill>
              </a:rPr>
              <a:t>largest</a:t>
            </a:r>
            <a:r>
              <a:rPr lang="en-US" smtClean="0"/>
              <a:t> face region is selected (i.e., face closest to the camera).</a:t>
            </a:r>
          </a:p>
          <a:p>
            <a:pPr lvl="1"/>
            <a:r>
              <a:rPr lang="en-US" smtClean="0"/>
              <a:t>Skin-color model is </a:t>
            </a:r>
            <a:r>
              <a:rPr lang="en-US" smtClean="0">
                <a:solidFill>
                  <a:srgbClr val="FF0000"/>
                </a:solidFill>
              </a:rPr>
              <a:t>adapted</a:t>
            </a:r>
            <a:r>
              <a:rPr lang="en-US" smtClean="0"/>
              <a:t> to the face being tracked.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System initialization (cont’d)</a:t>
            </a:r>
            <a:endParaRPr 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Interactive mode</a:t>
            </a:r>
          </a:p>
          <a:p>
            <a:pPr lvl="1"/>
            <a:r>
              <a:rPr lang="en-US" smtClean="0"/>
              <a:t>The user selects a point on the face of interest using the mouse.</a:t>
            </a:r>
          </a:p>
          <a:p>
            <a:pPr lvl="1"/>
            <a:r>
              <a:rPr lang="en-US" smtClean="0"/>
              <a:t>The tracker searches around the point to find the face using a </a:t>
            </a:r>
            <a:r>
              <a:rPr lang="en-US" smtClean="0">
                <a:solidFill>
                  <a:srgbClr val="FF0000"/>
                </a:solidFill>
              </a:rPr>
              <a:t>general</a:t>
            </a:r>
            <a:r>
              <a:rPr lang="en-US" smtClean="0"/>
              <a:t> skin-color model.</a:t>
            </a:r>
          </a:p>
          <a:p>
            <a:pPr lvl="1"/>
            <a:r>
              <a:rPr lang="en-US" smtClean="0"/>
              <a:t>Skin-color model is </a:t>
            </a:r>
            <a:r>
              <a:rPr lang="en-US" smtClean="0">
                <a:solidFill>
                  <a:srgbClr val="FF0000"/>
                </a:solidFill>
              </a:rPr>
              <a:t>adapted</a:t>
            </a:r>
            <a:r>
              <a:rPr lang="en-US" smtClean="0"/>
              <a:t> to the face being tracked.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Detection Results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924425"/>
            <a:ext cx="5697538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3"/>
          <a:srcRect b="65730"/>
          <a:stretch>
            <a:fillRect/>
          </a:stretch>
        </p:blipFill>
        <p:spPr bwMode="auto">
          <a:xfrm>
            <a:off x="609600" y="1719263"/>
            <a:ext cx="365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 t="66486"/>
          <a:stretch>
            <a:fillRect/>
          </a:stretch>
        </p:blipFill>
        <p:spPr bwMode="auto">
          <a:xfrm>
            <a:off x="2743200" y="3340100"/>
            <a:ext cx="365760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3"/>
          <a:srcRect t="34206" b="33429"/>
          <a:stretch>
            <a:fillRect/>
          </a:stretch>
        </p:blipFill>
        <p:spPr bwMode="auto">
          <a:xfrm>
            <a:off x="4572000" y="1719263"/>
            <a:ext cx="3657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Motivation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smtClean="0"/>
              <a:t>People sit, stand, walk, bend down, and get up in a more or less similar fashion.</a:t>
            </a:r>
          </a:p>
          <a:p>
            <a:r>
              <a:rPr lang="en-US" smtClean="0"/>
              <a:t>Human actions can be recognized by </a:t>
            </a:r>
            <a:r>
              <a:rPr lang="en-US" smtClean="0">
                <a:solidFill>
                  <a:srgbClr val="FF0000"/>
                </a:solidFill>
              </a:rPr>
              <a:t>tracking</a:t>
            </a:r>
            <a:r>
              <a:rPr lang="en-US" smtClean="0"/>
              <a:t> various body parts. </a:t>
            </a: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2"/>
          <a:srcRect l="47826" t="33328"/>
          <a:stretch>
            <a:fillRect/>
          </a:stretch>
        </p:blipFill>
        <p:spPr bwMode="auto">
          <a:xfrm>
            <a:off x="2438400" y="4038600"/>
            <a:ext cx="5105400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105400" cy="452596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motion trajectory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The </a:t>
            </a:r>
            <a:r>
              <a:rPr lang="en-US" dirty="0"/>
              <a:t>head of a person moves in a characteristic fashion during these actions.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Recognition </a:t>
            </a:r>
            <a:r>
              <a:rPr lang="en-US" dirty="0"/>
              <a:t>is formulated as </a:t>
            </a:r>
            <a:r>
              <a:rPr lang="en-US" dirty="0" smtClean="0">
                <a:solidFill>
                  <a:srgbClr val="FF0000"/>
                </a:solidFill>
              </a:rPr>
              <a:t>Bayesian </a:t>
            </a:r>
            <a:r>
              <a:rPr lang="en-US" dirty="0" smtClean="0"/>
              <a:t>classification using the movement of the head over consecutive frames.</a:t>
            </a:r>
            <a:endParaRPr lang="en-US" dirty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/>
          <a:srcRect l="2542" r="51874" b="23045"/>
          <a:stretch>
            <a:fillRect/>
          </a:stretch>
        </p:blipFill>
        <p:spPr bwMode="auto">
          <a:xfrm>
            <a:off x="5638800" y="2438400"/>
            <a:ext cx="28654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Strengths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The </a:t>
            </a:r>
            <a:r>
              <a:rPr lang="en-US" dirty="0"/>
              <a:t>system </a:t>
            </a:r>
            <a:r>
              <a:rPr lang="en-US" dirty="0" smtClean="0"/>
              <a:t>can recognize </a:t>
            </a:r>
            <a:r>
              <a:rPr lang="en-US" dirty="0"/>
              <a:t>actions where the </a:t>
            </a:r>
            <a:r>
              <a:rPr lang="en-US" dirty="0" smtClean="0"/>
              <a:t>gait </a:t>
            </a:r>
            <a:r>
              <a:rPr lang="en-US" dirty="0"/>
              <a:t>of the subject in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 </a:t>
            </a:r>
            <a:r>
              <a:rPr lang="en-US" dirty="0"/>
              <a:t>sequence differs considerably from the </a:t>
            </a:r>
            <a:r>
              <a:rPr lang="en-US" dirty="0">
                <a:solidFill>
                  <a:srgbClr val="FF0000"/>
                </a:solidFill>
              </a:rPr>
              <a:t>training</a:t>
            </a:r>
            <a:r>
              <a:rPr lang="en-US" dirty="0"/>
              <a:t> sequences.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Also, it can recognize </a:t>
            </a:r>
            <a:r>
              <a:rPr lang="en-US" dirty="0"/>
              <a:t>actions for people of varying </a:t>
            </a:r>
            <a:r>
              <a:rPr lang="en-US" dirty="0">
                <a:solidFill>
                  <a:srgbClr val="FF0000"/>
                </a:solidFill>
              </a:rPr>
              <a:t>physical </a:t>
            </a:r>
            <a:r>
              <a:rPr lang="en-US" dirty="0" smtClean="0">
                <a:solidFill>
                  <a:srgbClr val="FF0000"/>
                </a:solidFill>
              </a:rPr>
              <a:t>appearance </a:t>
            </a:r>
            <a:r>
              <a:rPr lang="en-US" dirty="0" smtClean="0"/>
              <a:t>(i.e</a:t>
            </a:r>
            <a:r>
              <a:rPr lang="en-US" dirty="0"/>
              <a:t>., tall, short, fat, thin etc</a:t>
            </a:r>
            <a:r>
              <a:rPr lang="en-US" dirty="0" smtClean="0"/>
              <a:t>.).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Limitations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Only </a:t>
            </a:r>
            <a:r>
              <a:rPr lang="en-US" dirty="0"/>
              <a:t>actions in the </a:t>
            </a:r>
            <a:r>
              <a:rPr lang="en-US" dirty="0">
                <a:solidFill>
                  <a:srgbClr val="FF0000"/>
                </a:solidFill>
              </a:rPr>
              <a:t>frontal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lateral</a:t>
            </a:r>
            <a:r>
              <a:rPr lang="en-US" dirty="0"/>
              <a:t> view can be recognized </a:t>
            </a:r>
            <a:r>
              <a:rPr lang="en-US" dirty="0" smtClean="0"/>
              <a:t>successfully by this system.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Non-realistic </a:t>
            </a:r>
            <a:r>
              <a:rPr lang="en-US" dirty="0" smtClean="0">
                <a:solidFill>
                  <a:srgbClr val="FF0000"/>
                </a:solidFill>
              </a:rPr>
              <a:t>assumptions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Main Steps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700588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2809875" y="6057900"/>
            <a:ext cx="679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input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521325" y="6053138"/>
            <a:ext cx="827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output</a:t>
            </a:r>
          </a:p>
        </p:txBody>
      </p:sp>
      <p:sp>
        <p:nvSpPr>
          <p:cNvPr id="4" name="Up Arrow 3"/>
          <p:cNvSpPr/>
          <p:nvPr/>
        </p:nvSpPr>
        <p:spPr>
          <a:xfrm>
            <a:off x="2971800" y="5857875"/>
            <a:ext cx="279400" cy="200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791200" y="5857875"/>
            <a:ext cx="304800" cy="200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Action Representation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Estimate the </a:t>
            </a:r>
            <a:r>
              <a:rPr lang="en-US" smtClean="0">
                <a:solidFill>
                  <a:srgbClr val="FF0000"/>
                </a:solidFill>
              </a:rPr>
              <a:t>centroid</a:t>
            </a:r>
            <a:r>
              <a:rPr lang="en-US" smtClean="0"/>
              <a:t> of the head in each frame: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r>
              <a:rPr lang="en-US" smtClean="0"/>
              <a:t>Find the </a:t>
            </a:r>
            <a:r>
              <a:rPr lang="en-US" smtClean="0">
                <a:solidFill>
                  <a:srgbClr val="FF0000"/>
                </a:solidFill>
              </a:rPr>
              <a:t>absolute differences </a:t>
            </a:r>
            <a:r>
              <a:rPr lang="en-US" smtClean="0"/>
              <a:t>in successive frames:</a:t>
            </a:r>
          </a:p>
          <a:p>
            <a:endParaRPr lang="en-US" smtClean="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59038"/>
            <a:ext cx="4767263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254500"/>
            <a:ext cx="3630613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6" name="Group 4"/>
          <p:cNvGrpSpPr>
            <a:grpSpLocks/>
          </p:cNvGrpSpPr>
          <p:nvPr/>
        </p:nvGrpSpPr>
        <p:grpSpPr bwMode="auto">
          <a:xfrm>
            <a:off x="1573213" y="5638800"/>
            <a:ext cx="6019800" cy="515938"/>
            <a:chOff x="1981200" y="6063734"/>
            <a:chExt cx="6019800" cy="516127"/>
          </a:xfrm>
        </p:grpSpPr>
        <p:pic>
          <p:nvPicPr>
            <p:cNvPr id="10248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81200" y="6096000"/>
              <a:ext cx="6019800" cy="483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9" name="TextBox 3"/>
            <p:cNvSpPr txBox="1">
              <a:spLocks noChangeArrowheads="1"/>
            </p:cNvSpPr>
            <p:nvPr/>
          </p:nvSpPr>
          <p:spPr bwMode="auto">
            <a:xfrm>
              <a:off x="3638843" y="6096000"/>
              <a:ext cx="2904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|</a:t>
              </a:r>
            </a:p>
          </p:txBody>
        </p:sp>
        <p:sp>
          <p:nvSpPr>
            <p:cNvPr id="10250" name="TextBox 7"/>
            <p:cNvSpPr txBox="1">
              <a:spLocks noChangeArrowheads="1"/>
            </p:cNvSpPr>
            <p:nvPr/>
          </p:nvSpPr>
          <p:spPr bwMode="auto">
            <a:xfrm>
              <a:off x="4845868" y="6096000"/>
              <a:ext cx="2904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|</a:t>
              </a:r>
            </a:p>
          </p:txBody>
        </p:sp>
        <p:sp>
          <p:nvSpPr>
            <p:cNvPr id="10251" name="TextBox 8"/>
            <p:cNvSpPr txBox="1">
              <a:spLocks noChangeArrowheads="1"/>
            </p:cNvSpPr>
            <p:nvPr/>
          </p:nvSpPr>
          <p:spPr bwMode="auto">
            <a:xfrm>
              <a:off x="7558772" y="6096000"/>
              <a:ext cx="2904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|</a:t>
              </a:r>
            </a:p>
          </p:txBody>
        </p:sp>
        <p:sp>
          <p:nvSpPr>
            <p:cNvPr id="10252" name="TextBox 9"/>
            <p:cNvSpPr txBox="1">
              <a:spLocks noChangeArrowheads="1"/>
            </p:cNvSpPr>
            <p:nvPr/>
          </p:nvSpPr>
          <p:spPr bwMode="auto">
            <a:xfrm>
              <a:off x="6300116" y="6063734"/>
              <a:ext cx="2904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|</a:t>
              </a:r>
            </a:p>
          </p:txBody>
        </p:sp>
      </p:grpSp>
      <p:sp>
        <p:nvSpPr>
          <p:cNvPr id="10247" name="TextBox 5"/>
          <p:cNvSpPr txBox="1">
            <a:spLocks noChangeArrowheads="1"/>
          </p:cNvSpPr>
          <p:nvPr/>
        </p:nvSpPr>
        <p:spPr bwMode="auto">
          <a:xfrm>
            <a:off x="4343400" y="5073650"/>
            <a:ext cx="242888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1454</Words>
  <Application>Microsoft Office PowerPoint</Application>
  <PresentationFormat>On-screen Show (4:3)</PresentationFormat>
  <Paragraphs>188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Calibri</vt:lpstr>
      <vt:lpstr>Arial</vt:lpstr>
      <vt:lpstr>Office Theme</vt:lpstr>
      <vt:lpstr>Bayesian Decision Theory  Case Studies</vt:lpstr>
      <vt:lpstr>Case Study I</vt:lpstr>
      <vt:lpstr>Human activity recognition</vt:lpstr>
      <vt:lpstr>Goal (this paper)</vt:lpstr>
      <vt:lpstr>Motivation</vt:lpstr>
      <vt:lpstr>Proposed Approach</vt:lpstr>
      <vt:lpstr>Strengths and Weaknesses</vt:lpstr>
      <vt:lpstr>Main Steps</vt:lpstr>
      <vt:lpstr>Action Representation</vt:lpstr>
      <vt:lpstr>Head Detection and Tracking</vt:lpstr>
      <vt:lpstr>Bayesian Formulation</vt:lpstr>
      <vt:lpstr>Probability Density Estimation</vt:lpstr>
      <vt:lpstr>Probability Density Estimation (cont’d)</vt:lpstr>
      <vt:lpstr>Action Classification</vt:lpstr>
      <vt:lpstr>Discriminating Similar Actions</vt:lpstr>
      <vt:lpstr>Discriminating Similar Actions (cont’d)</vt:lpstr>
      <vt:lpstr>Training</vt:lpstr>
      <vt:lpstr>Training (cont’d)</vt:lpstr>
      <vt:lpstr>Testing</vt:lpstr>
      <vt:lpstr>Practical Issues</vt:lpstr>
      <vt:lpstr>Extension </vt:lpstr>
      <vt:lpstr>Case Study II</vt:lpstr>
      <vt:lpstr>Overview</vt:lpstr>
      <vt:lpstr>Why Using Skin Color?</vt:lpstr>
      <vt:lpstr>Main Steps</vt:lpstr>
      <vt:lpstr>Main System Components</vt:lpstr>
      <vt:lpstr>Search Window</vt:lpstr>
      <vt:lpstr>Challenges Modeling Skin Color</vt:lpstr>
      <vt:lpstr>RGB vs Chromatic Color Space</vt:lpstr>
      <vt:lpstr>Skin-Color Clustering</vt:lpstr>
      <vt:lpstr>Skin-Color Clustering (cont’d)</vt:lpstr>
      <vt:lpstr>Skin-Color Modeling</vt:lpstr>
      <vt:lpstr>Parameter Estimation</vt:lpstr>
      <vt:lpstr> Face detection using skin-color </vt:lpstr>
      <vt:lpstr>Example</vt:lpstr>
      <vt:lpstr>Dealing with skin-color-like objects</vt:lpstr>
      <vt:lpstr>Dealing with skin-color-like objects (cont’d)</vt:lpstr>
      <vt:lpstr>Skin-color model adaptation</vt:lpstr>
      <vt:lpstr>Skin-color model adaptation (cont’d)</vt:lpstr>
      <vt:lpstr>System initialization</vt:lpstr>
      <vt:lpstr>System initialization (cont’d)</vt:lpstr>
      <vt:lpstr>Detection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Decision Theory  Case Studies</dc:title>
  <dc:creator>bebis</dc:creator>
  <cp:lastModifiedBy>pict</cp:lastModifiedBy>
  <cp:revision>63</cp:revision>
  <dcterms:created xsi:type="dcterms:W3CDTF">2012-12-07T00:57:00Z</dcterms:created>
  <dcterms:modified xsi:type="dcterms:W3CDTF">2018-01-08T06:40:39Z</dcterms:modified>
</cp:coreProperties>
</file>