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307" r:id="rId3"/>
    <p:sldId id="266" r:id="rId4"/>
    <p:sldId id="308" r:id="rId5"/>
    <p:sldId id="312" r:id="rId6"/>
    <p:sldId id="313" r:id="rId7"/>
    <p:sldId id="309" r:id="rId8"/>
    <p:sldId id="314" r:id="rId9"/>
    <p:sldId id="310" r:id="rId10"/>
    <p:sldId id="317" r:id="rId11"/>
    <p:sldId id="315" r:id="rId12"/>
    <p:sldId id="318" r:id="rId13"/>
    <p:sldId id="316" r:id="rId14"/>
    <p:sldId id="289" r:id="rId15"/>
    <p:sldId id="290" r:id="rId16"/>
    <p:sldId id="291" r:id="rId17"/>
    <p:sldId id="292" r:id="rId18"/>
    <p:sldId id="293" r:id="rId19"/>
    <p:sldId id="294" r:id="rId20"/>
    <p:sldId id="295" r:id="rId21"/>
    <p:sldId id="296" r:id="rId22"/>
    <p:sldId id="297" r:id="rId23"/>
    <p:sldId id="298" r:id="rId24"/>
    <p:sldId id="301" r:id="rId25"/>
    <p:sldId id="322" r:id="rId26"/>
    <p:sldId id="320" r:id="rId27"/>
    <p:sldId id="319" r:id="rId28"/>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varScale="1">
        <p:scale>
          <a:sx n="67" d="100"/>
          <a:sy n="67" d="100"/>
        </p:scale>
        <p:origin x="-216" y="-108"/>
      </p:cViewPr>
      <p:guideLst>
        <p:guide orient="horz" pos="4128"/>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BCDE3AA-E665-4241-8ADC-3ED28D04388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F21C0A4-80CC-471B-87F7-AF6D582E8DF9}"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BE13EDD-7B8F-442E-A063-006461C0C15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A9DDD6E-2668-4432-8C32-38ABD9140E46}"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B7D7FAC-5B16-48EB-88AB-4D33FD1D5E9F}"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188F038F-D439-4846-AC9B-96420C90ADC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A6FB68F7-5212-4C06-9764-CF4321270B20}"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82CDF2DF-5BAD-4849-AA34-361C2D778103}"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8D9160F6-8817-480F-9AEA-8DEE39DE1195}"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2776F3E9-7762-4AF4-932A-5BE1C8DABBE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B27800B-451C-4BB1-B924-3A08FF55F0D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CF6977B-A87D-40E3-AB68-6D8ECAF1F567}" type="slidenum">
              <a:rPr lang="en-GB"/>
              <a:pPr/>
              <a:t>‹#›</a:t>
            </a:fld>
            <a:endParaRPr lang="en-GB"/>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09800"/>
            <a:ext cx="7772400" cy="1143000"/>
          </a:xfrm>
        </p:spPr>
        <p:txBody>
          <a:bodyPr/>
          <a:lstStyle/>
          <a:p>
            <a:r>
              <a:rPr lang="en-GB" sz="6000"/>
              <a:t>Probability density estimation</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p:cNvSpPr txBox="1">
            <a:spLocks noChangeArrowheads="1"/>
          </p:cNvSpPr>
          <p:nvPr/>
        </p:nvSpPr>
        <p:spPr bwMode="auto">
          <a:xfrm>
            <a:off x="381000" y="4876800"/>
            <a:ext cx="8534400" cy="1370013"/>
          </a:xfrm>
          <a:prstGeom prst="rect">
            <a:avLst/>
          </a:prstGeom>
          <a:noFill/>
          <a:ln w="9525">
            <a:noFill/>
            <a:miter lim="800000"/>
            <a:headEnd/>
            <a:tailEnd/>
          </a:ln>
          <a:effectLst/>
        </p:spPr>
        <p:txBody>
          <a:bodyPr>
            <a:spAutoFit/>
          </a:bodyPr>
          <a:lstStyle/>
          <a:p>
            <a:pPr>
              <a:spcBef>
                <a:spcPct val="50000"/>
              </a:spcBef>
            </a:pPr>
            <a:r>
              <a:rPr lang="en-GB"/>
              <a:t>Can use different forms of kernel (eg Gaussian) to get smoother continuous estimates for </a:t>
            </a:r>
            <a:r>
              <a:rPr lang="en-GB" u="sng"/>
              <a:t>x</a:t>
            </a:r>
            <a:r>
              <a:rPr lang="en-GB"/>
              <a:t>. </a:t>
            </a:r>
          </a:p>
          <a:p>
            <a:pPr>
              <a:spcBef>
                <a:spcPct val="50000"/>
              </a:spcBef>
            </a:pPr>
            <a:r>
              <a:rPr lang="en-GB"/>
              <a:t>h again critical: too small =&gt; spiky pdf, too big =&gt; oversmoothed</a:t>
            </a:r>
          </a:p>
        </p:txBody>
      </p:sp>
      <p:pic>
        <p:nvPicPr>
          <p:cNvPr id="66565" name="Picture 5" descr="C:\Documents and Settings\Administrator\My Documents\Documents\Teaching\NNets\Images\BishopScans\andy3.jpg"/>
          <p:cNvPicPr>
            <a:picLocks noChangeAspect="1" noChangeArrowheads="1"/>
          </p:cNvPicPr>
          <p:nvPr/>
        </p:nvPicPr>
        <p:blipFill>
          <a:blip r:embed="rId2"/>
          <a:srcRect/>
          <a:stretch>
            <a:fillRect/>
          </a:stretch>
        </p:blipFill>
        <p:spPr bwMode="auto">
          <a:xfrm>
            <a:off x="1676400" y="152400"/>
            <a:ext cx="4800600" cy="455771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0"/>
            <a:ext cx="8686800" cy="1143000"/>
          </a:xfrm>
        </p:spPr>
        <p:txBody>
          <a:bodyPr/>
          <a:lstStyle/>
          <a:p>
            <a:r>
              <a:rPr lang="en-GB"/>
              <a:t>K-Nearest Neighbours</a:t>
            </a:r>
          </a:p>
        </p:txBody>
      </p:sp>
      <p:sp>
        <p:nvSpPr>
          <p:cNvPr id="64515" name="Text Box 3"/>
          <p:cNvSpPr txBox="1">
            <a:spLocks noChangeArrowheads="1"/>
          </p:cNvSpPr>
          <p:nvPr/>
        </p:nvSpPr>
        <p:spPr bwMode="auto">
          <a:xfrm>
            <a:off x="457200" y="1066800"/>
            <a:ext cx="8382000" cy="4291013"/>
          </a:xfrm>
          <a:prstGeom prst="rect">
            <a:avLst/>
          </a:prstGeom>
          <a:noFill/>
          <a:ln w="9525">
            <a:noFill/>
            <a:miter lim="800000"/>
            <a:headEnd/>
            <a:tailEnd/>
          </a:ln>
          <a:effectLst/>
        </p:spPr>
        <p:txBody>
          <a:bodyPr>
            <a:spAutoFit/>
          </a:bodyPr>
          <a:lstStyle/>
          <a:p>
            <a:pPr>
              <a:spcBef>
                <a:spcPct val="50000"/>
              </a:spcBef>
            </a:pPr>
            <a:r>
              <a:rPr lang="en-GB"/>
              <a:t>One problem with the above is that h is fixed: thus if density of points in space is heterogeneous, some bits are oversmoothed, some bits are under-represented</a:t>
            </a:r>
          </a:p>
          <a:p>
            <a:pPr>
              <a:spcBef>
                <a:spcPct val="50000"/>
              </a:spcBef>
            </a:pPr>
            <a:r>
              <a:rPr lang="en-GB"/>
              <a:t>Therefore, fix K and let h vary: K-Nearest Neighbours</a:t>
            </a:r>
          </a:p>
          <a:p>
            <a:pPr>
              <a:spcBef>
                <a:spcPct val="50000"/>
              </a:spcBef>
            </a:pPr>
            <a:r>
              <a:rPr lang="en-GB"/>
              <a:t>Take a small hypersphere centred on </a:t>
            </a:r>
            <a:r>
              <a:rPr lang="en-GB" u="sng"/>
              <a:t>x</a:t>
            </a:r>
            <a:r>
              <a:rPr lang="en-GB"/>
              <a:t> and allow it to grow till it contains K points. Then estimate density from:</a:t>
            </a:r>
          </a:p>
          <a:p>
            <a:pPr>
              <a:spcBef>
                <a:spcPct val="50000"/>
              </a:spcBef>
            </a:pPr>
            <a:r>
              <a:rPr lang="en-GB"/>
              <a:t>	p(</a:t>
            </a:r>
            <a:r>
              <a:rPr lang="en-GB" u="sng"/>
              <a:t>x</a:t>
            </a:r>
            <a:r>
              <a:rPr lang="en-GB"/>
              <a:t>) = K/NV 	   where V is volume of sphere</a:t>
            </a:r>
          </a:p>
          <a:p>
            <a:pPr>
              <a:spcBef>
                <a:spcPct val="50000"/>
              </a:spcBef>
            </a:pPr>
            <a:r>
              <a:rPr lang="en-GB"/>
              <a:t>(NB not a true pdf as integral over all </a:t>
            </a:r>
            <a:r>
              <a:rPr lang="en-GB" u="sng"/>
              <a:t>x</a:t>
            </a:r>
            <a:r>
              <a:rPr lang="en-GB"/>
              <a:t>-space diverges)</a:t>
            </a:r>
          </a:p>
          <a:p>
            <a:pPr>
              <a:spcBef>
                <a:spcPct val="50000"/>
              </a:spcBef>
            </a:pP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8" name="Picture 4" descr="C:\Documents and Settings\Administrator\My Documents\Documents\Teaching\NNets\Images\BishopScans\andy4.jpg"/>
          <p:cNvPicPr>
            <a:picLocks noChangeAspect="1" noChangeArrowheads="1"/>
          </p:cNvPicPr>
          <p:nvPr/>
        </p:nvPicPr>
        <p:blipFill>
          <a:blip r:embed="rId2"/>
          <a:srcRect/>
          <a:stretch>
            <a:fillRect/>
          </a:stretch>
        </p:blipFill>
        <p:spPr bwMode="auto">
          <a:xfrm>
            <a:off x="1905000" y="304800"/>
            <a:ext cx="4733925" cy="4635500"/>
          </a:xfrm>
          <a:prstGeom prst="rect">
            <a:avLst/>
          </a:prstGeom>
          <a:noFill/>
        </p:spPr>
      </p:pic>
      <p:sp>
        <p:nvSpPr>
          <p:cNvPr id="67589" name="Rectangle 5"/>
          <p:cNvSpPr>
            <a:spLocks noChangeArrowheads="1"/>
          </p:cNvSpPr>
          <p:nvPr/>
        </p:nvSpPr>
        <p:spPr bwMode="auto">
          <a:xfrm>
            <a:off x="685800" y="5181600"/>
            <a:ext cx="7848600" cy="1370013"/>
          </a:xfrm>
          <a:prstGeom prst="rect">
            <a:avLst/>
          </a:prstGeom>
          <a:noFill/>
          <a:ln w="9525">
            <a:noFill/>
            <a:miter lim="800000"/>
            <a:headEnd/>
            <a:tailEnd/>
          </a:ln>
          <a:effectLst/>
        </p:spPr>
        <p:txBody>
          <a:bodyPr>
            <a:spAutoFit/>
          </a:bodyPr>
          <a:lstStyle/>
          <a:p>
            <a:pPr>
              <a:spcBef>
                <a:spcPct val="50000"/>
              </a:spcBef>
            </a:pPr>
            <a:r>
              <a:rPr lang="en-GB"/>
              <a:t>Again K acts as a smoothing parameter. Also, note that for low k this works better for sparse data than having fixed h</a:t>
            </a:r>
          </a:p>
          <a:p>
            <a:pPr>
              <a:spcBef>
                <a:spcPct val="50000"/>
              </a:spcBef>
            </a:pP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1028"/>
          <p:cNvSpPr>
            <a:spLocks noChangeArrowheads="1"/>
          </p:cNvSpPr>
          <p:nvPr/>
        </p:nvSpPr>
        <p:spPr bwMode="auto">
          <a:xfrm>
            <a:off x="914400" y="4876800"/>
            <a:ext cx="7924800" cy="838200"/>
          </a:xfrm>
          <a:prstGeom prst="rect">
            <a:avLst/>
          </a:prstGeom>
          <a:solidFill>
            <a:schemeClr val="hlink"/>
          </a:solidFill>
          <a:ln w="9525">
            <a:noFill/>
            <a:miter lim="800000"/>
            <a:headEnd/>
            <a:tailEnd/>
          </a:ln>
          <a:effectLst/>
        </p:spPr>
        <p:txBody>
          <a:bodyPr wrap="none" anchor="ctr"/>
          <a:lstStyle/>
          <a:p>
            <a:endParaRPr lang="en-US"/>
          </a:p>
        </p:txBody>
      </p:sp>
      <p:sp>
        <p:nvSpPr>
          <p:cNvPr id="65538" name="Rectangle 1026"/>
          <p:cNvSpPr>
            <a:spLocks noGrp="1" noChangeArrowheads="1"/>
          </p:cNvSpPr>
          <p:nvPr>
            <p:ph type="title"/>
          </p:nvPr>
        </p:nvSpPr>
        <p:spPr>
          <a:xfrm>
            <a:off x="228600" y="304800"/>
            <a:ext cx="8686800" cy="1143000"/>
          </a:xfrm>
        </p:spPr>
        <p:txBody>
          <a:bodyPr/>
          <a:lstStyle/>
          <a:p>
            <a:r>
              <a:rPr lang="en-GB"/>
              <a:t>K Nearest neigbours Classification</a:t>
            </a:r>
          </a:p>
        </p:txBody>
      </p:sp>
      <p:sp>
        <p:nvSpPr>
          <p:cNvPr id="65539" name="Text Box 1027"/>
          <p:cNvSpPr txBox="1">
            <a:spLocks noChangeArrowheads="1"/>
          </p:cNvSpPr>
          <p:nvPr/>
        </p:nvSpPr>
        <p:spPr bwMode="auto">
          <a:xfrm>
            <a:off x="152400" y="1371600"/>
            <a:ext cx="8991600" cy="4291013"/>
          </a:xfrm>
          <a:prstGeom prst="rect">
            <a:avLst/>
          </a:prstGeom>
          <a:noFill/>
          <a:ln w="9525">
            <a:noFill/>
            <a:miter lim="800000"/>
            <a:headEnd/>
            <a:tailEnd/>
          </a:ln>
          <a:effectLst/>
        </p:spPr>
        <p:txBody>
          <a:bodyPr>
            <a:spAutoFit/>
          </a:bodyPr>
          <a:lstStyle/>
          <a:p>
            <a:pPr>
              <a:spcBef>
                <a:spcPct val="50000"/>
              </a:spcBef>
            </a:pPr>
            <a:r>
              <a:rPr lang="en-GB"/>
              <a:t>This leads to the K Nearest neighbours classification algorithm. Draw hypersphere around </a:t>
            </a:r>
            <a:r>
              <a:rPr lang="en-GB" u="sng"/>
              <a:t>x</a:t>
            </a:r>
            <a:r>
              <a:rPr lang="en-GB"/>
              <a:t> encompassing K points. Denote number in C</a:t>
            </a:r>
            <a:r>
              <a:rPr lang="en-GB" baseline="-25000"/>
              <a:t>k </a:t>
            </a:r>
            <a:r>
              <a:rPr lang="en-GB"/>
              <a:t>by K</a:t>
            </a:r>
            <a:r>
              <a:rPr lang="en-GB" baseline="-25000"/>
              <a:t>k </a:t>
            </a:r>
            <a:r>
              <a:rPr lang="en-GB"/>
              <a:t>and total number of points in C</a:t>
            </a:r>
            <a:r>
              <a:rPr lang="en-GB" baseline="-25000"/>
              <a:t>k</a:t>
            </a:r>
            <a:r>
              <a:rPr lang="en-GB"/>
              <a:t> by N</a:t>
            </a:r>
            <a:r>
              <a:rPr lang="en-GB" baseline="-25000"/>
              <a:t>k</a:t>
            </a:r>
            <a:r>
              <a:rPr lang="en-GB"/>
              <a:t>. From earlier we have:</a:t>
            </a:r>
          </a:p>
          <a:p>
            <a:pPr>
              <a:spcBef>
                <a:spcPct val="50000"/>
              </a:spcBef>
            </a:pPr>
            <a:r>
              <a:rPr lang="en-GB"/>
              <a:t>	p(</a:t>
            </a:r>
            <a:r>
              <a:rPr lang="en-GB" u="sng"/>
              <a:t>x</a:t>
            </a:r>
            <a:r>
              <a:rPr lang="en-GB"/>
              <a:t>) = K /(NV)     and    p(</a:t>
            </a:r>
            <a:r>
              <a:rPr lang="en-GB" u="sng"/>
              <a:t>x</a:t>
            </a:r>
            <a:r>
              <a:rPr lang="en-GB"/>
              <a:t>|C</a:t>
            </a:r>
            <a:r>
              <a:rPr lang="en-GB" baseline="-25000"/>
              <a:t>k</a:t>
            </a:r>
            <a:r>
              <a:rPr lang="en-GB"/>
              <a:t>) = K</a:t>
            </a:r>
            <a:r>
              <a:rPr lang="en-GB" baseline="-25000"/>
              <a:t>k</a:t>
            </a:r>
            <a:r>
              <a:rPr lang="en-GB"/>
              <a:t> /(N</a:t>
            </a:r>
            <a:r>
              <a:rPr lang="en-GB" baseline="-25000"/>
              <a:t>k</a:t>
            </a:r>
            <a:r>
              <a:rPr lang="en-GB"/>
              <a:t>V) </a:t>
            </a:r>
          </a:p>
          <a:p>
            <a:pPr>
              <a:spcBef>
                <a:spcPct val="50000"/>
              </a:spcBef>
            </a:pPr>
            <a:r>
              <a:rPr lang="en-GB"/>
              <a:t>While priors: P(C</a:t>
            </a:r>
            <a:r>
              <a:rPr lang="en-GB" baseline="-25000"/>
              <a:t>k</a:t>
            </a:r>
            <a:r>
              <a:rPr lang="en-GB"/>
              <a:t>) = N</a:t>
            </a:r>
            <a:r>
              <a:rPr lang="en-GB" baseline="-25000"/>
              <a:t>k</a:t>
            </a:r>
            <a:r>
              <a:rPr lang="en-GB"/>
              <a:t>/N</a:t>
            </a:r>
          </a:p>
          <a:p>
            <a:pPr>
              <a:spcBef>
                <a:spcPct val="50000"/>
              </a:spcBef>
            </a:pPr>
            <a:r>
              <a:rPr lang="en-GB"/>
              <a:t>So by Bayes:   P(C</a:t>
            </a:r>
            <a:r>
              <a:rPr lang="en-GB" baseline="-25000"/>
              <a:t>k </a:t>
            </a:r>
            <a:r>
              <a:rPr lang="en-GB"/>
              <a:t>| </a:t>
            </a:r>
            <a:r>
              <a:rPr lang="en-GB" u="sng"/>
              <a:t>x</a:t>
            </a:r>
            <a:r>
              <a:rPr lang="en-GB"/>
              <a:t>) = p(</a:t>
            </a:r>
            <a:r>
              <a:rPr lang="en-GB" u="sng"/>
              <a:t>x</a:t>
            </a:r>
            <a:r>
              <a:rPr lang="en-GB"/>
              <a:t>|C</a:t>
            </a:r>
            <a:r>
              <a:rPr lang="en-GB" baseline="-25000"/>
              <a:t>k</a:t>
            </a:r>
            <a:r>
              <a:rPr lang="en-GB"/>
              <a:t>) P(C</a:t>
            </a:r>
            <a:r>
              <a:rPr lang="en-GB" baseline="-25000"/>
              <a:t>k</a:t>
            </a:r>
            <a:r>
              <a:rPr lang="en-GB"/>
              <a:t>) / p(</a:t>
            </a:r>
            <a:r>
              <a:rPr lang="en-GB" u="sng"/>
              <a:t>x</a:t>
            </a:r>
            <a:r>
              <a:rPr lang="en-GB"/>
              <a:t>) = K</a:t>
            </a:r>
            <a:r>
              <a:rPr lang="en-GB" baseline="-25000"/>
              <a:t>k</a:t>
            </a:r>
            <a:r>
              <a:rPr lang="en-GB"/>
              <a:t> / K</a:t>
            </a:r>
          </a:p>
          <a:p>
            <a:pPr>
              <a:spcBef>
                <a:spcPct val="50000"/>
              </a:spcBef>
            </a:pPr>
            <a:r>
              <a:rPr lang="en-GB"/>
              <a:t>As K is fixed this gives the rule:</a:t>
            </a:r>
          </a:p>
          <a:p>
            <a:pPr>
              <a:spcBef>
                <a:spcPct val="50000"/>
              </a:spcBef>
            </a:pPr>
            <a:r>
              <a:rPr lang="en-GB"/>
              <a:t>	 </a:t>
            </a:r>
            <a:r>
              <a:rPr lang="en-GB">
                <a:solidFill>
                  <a:schemeClr val="tx2"/>
                </a:solidFill>
              </a:rPr>
              <a:t>Draw hypersphere around </a:t>
            </a:r>
            <a:r>
              <a:rPr lang="en-GB" u="sng">
                <a:solidFill>
                  <a:schemeClr val="tx2"/>
                </a:solidFill>
              </a:rPr>
              <a:t>x</a:t>
            </a:r>
            <a:r>
              <a:rPr lang="en-GB">
                <a:solidFill>
                  <a:schemeClr val="tx2"/>
                </a:solidFill>
              </a:rPr>
              <a:t> encompassing K points. Assign </a:t>
            </a:r>
            <a:r>
              <a:rPr lang="en-GB" u="sng">
                <a:solidFill>
                  <a:schemeClr val="tx2"/>
                </a:solidFill>
              </a:rPr>
              <a:t>x</a:t>
            </a:r>
            <a:r>
              <a:rPr lang="en-GB">
                <a:solidFill>
                  <a:schemeClr val="tx2"/>
                </a:solidFill>
              </a:rPr>
              <a:t> 	 to class with most points in sphere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0"/>
            <a:ext cx="7772400" cy="1143000"/>
          </a:xfrm>
        </p:spPr>
        <p:txBody>
          <a:bodyPr/>
          <a:lstStyle/>
          <a:p>
            <a:r>
              <a:rPr lang="en-US"/>
              <a:t>1-Nearest Neighbor Classifier</a:t>
            </a:r>
          </a:p>
        </p:txBody>
      </p:sp>
      <p:sp>
        <p:nvSpPr>
          <p:cNvPr id="37891" name="Rectangle 3"/>
          <p:cNvSpPr>
            <a:spLocks noGrp="1" noChangeArrowheads="1"/>
          </p:cNvSpPr>
          <p:nvPr>
            <p:ph type="body" idx="1"/>
          </p:nvPr>
        </p:nvSpPr>
        <p:spPr>
          <a:xfrm>
            <a:off x="609600" y="2362200"/>
            <a:ext cx="7772400" cy="1905000"/>
          </a:xfrm>
        </p:spPr>
        <p:txBody>
          <a:bodyPr/>
          <a:lstStyle/>
          <a:p>
            <a:pPr>
              <a:lnSpc>
                <a:spcPct val="90000"/>
              </a:lnSpc>
            </a:pPr>
            <a:r>
              <a:rPr lang="en-US" sz="2800" u="sng"/>
              <a:t>y</a:t>
            </a:r>
            <a:r>
              <a:rPr lang="en-US" sz="2800"/>
              <a:t> is a new feature vector whose class label is unknown</a:t>
            </a:r>
          </a:p>
          <a:p>
            <a:pPr>
              <a:lnSpc>
                <a:spcPct val="90000"/>
              </a:lnSpc>
            </a:pPr>
            <a:r>
              <a:rPr lang="en-US" sz="2800"/>
              <a:t>Find the closest training vector to </a:t>
            </a:r>
            <a:r>
              <a:rPr lang="en-US" sz="2800" u="sng"/>
              <a:t>y</a:t>
            </a:r>
            <a:r>
              <a:rPr lang="en-US" sz="2800"/>
              <a:t>: </a:t>
            </a:r>
            <a:r>
              <a:rPr lang="en-US" sz="2800" u="sng"/>
              <a:t>x</a:t>
            </a:r>
            <a:r>
              <a:rPr lang="en-US" sz="2800" baseline="30000"/>
              <a:t>i</a:t>
            </a:r>
            <a:r>
              <a:rPr lang="en-US" sz="2800"/>
              <a:t> say</a:t>
            </a:r>
          </a:p>
          <a:p>
            <a:pPr>
              <a:lnSpc>
                <a:spcPct val="90000"/>
              </a:lnSpc>
            </a:pPr>
            <a:r>
              <a:rPr lang="en-US" sz="2800"/>
              <a:t>Classify </a:t>
            </a:r>
            <a:r>
              <a:rPr lang="en-US" sz="2800" u="sng"/>
              <a:t>y</a:t>
            </a:r>
            <a:r>
              <a:rPr lang="en-US" sz="2800"/>
              <a:t> with the same label as </a:t>
            </a:r>
            <a:r>
              <a:rPr lang="en-US" sz="2800" u="sng"/>
              <a:t>x</a:t>
            </a:r>
            <a:r>
              <a:rPr lang="en-US" sz="2800" baseline="30000"/>
              <a:t>i</a:t>
            </a:r>
            <a:endParaRPr lang="en-US" sz="2800"/>
          </a:p>
        </p:txBody>
      </p:sp>
      <p:sp>
        <p:nvSpPr>
          <p:cNvPr id="37892" name="Text Box 4"/>
          <p:cNvSpPr txBox="1">
            <a:spLocks noChangeArrowheads="1"/>
          </p:cNvSpPr>
          <p:nvPr/>
        </p:nvSpPr>
        <p:spPr bwMode="auto">
          <a:xfrm>
            <a:off x="381000" y="1371600"/>
            <a:ext cx="8305800" cy="519113"/>
          </a:xfrm>
          <a:prstGeom prst="rect">
            <a:avLst/>
          </a:prstGeom>
          <a:noFill/>
          <a:ln w="9525">
            <a:noFill/>
            <a:miter lim="800000"/>
            <a:headEnd/>
            <a:tailEnd/>
          </a:ln>
          <a:effectLst/>
        </p:spPr>
        <p:txBody>
          <a:bodyPr>
            <a:spAutoFit/>
          </a:bodyPr>
          <a:lstStyle/>
          <a:p>
            <a:pPr>
              <a:spcBef>
                <a:spcPct val="50000"/>
              </a:spcBef>
            </a:pPr>
            <a:r>
              <a:rPr lang="en-GB" sz="2800"/>
              <a:t>Special case for k =1: use only the nearest training point:</a:t>
            </a:r>
          </a:p>
        </p:txBody>
      </p:sp>
      <p:sp>
        <p:nvSpPr>
          <p:cNvPr id="37893" name="Text Box 5"/>
          <p:cNvSpPr txBox="1">
            <a:spLocks noChangeArrowheads="1"/>
          </p:cNvSpPr>
          <p:nvPr/>
        </p:nvSpPr>
        <p:spPr bwMode="auto">
          <a:xfrm>
            <a:off x="381000" y="4552950"/>
            <a:ext cx="8229600" cy="2305050"/>
          </a:xfrm>
          <a:prstGeom prst="rect">
            <a:avLst/>
          </a:prstGeom>
          <a:noFill/>
          <a:ln w="9525">
            <a:noFill/>
            <a:miter lim="800000"/>
            <a:headEnd/>
            <a:tailEnd/>
          </a:ln>
          <a:effectLst/>
        </p:spPr>
        <p:txBody>
          <a:bodyPr>
            <a:spAutoFit/>
          </a:bodyPr>
          <a:lstStyle/>
          <a:p>
            <a:pPr>
              <a:lnSpc>
                <a:spcPct val="90000"/>
              </a:lnSpc>
              <a:spcBef>
                <a:spcPct val="20000"/>
              </a:spcBef>
            </a:pPr>
            <a:r>
              <a:rPr lang="en-US" sz="2800"/>
              <a:t>If “closeness determined by Euclidean distance this produces a “Voronoi tesselation” of the space</a:t>
            </a:r>
          </a:p>
          <a:p>
            <a:pPr lvl="2">
              <a:lnSpc>
                <a:spcPct val="90000"/>
              </a:lnSpc>
              <a:spcBef>
                <a:spcPct val="20000"/>
              </a:spcBef>
              <a:buFontTx/>
              <a:buChar char="•"/>
            </a:pPr>
            <a:r>
              <a:rPr lang="en-US"/>
              <a:t> each point “claims” a cell surrounding it</a:t>
            </a:r>
          </a:p>
          <a:p>
            <a:pPr lvl="2">
              <a:lnSpc>
                <a:spcPct val="90000"/>
              </a:lnSpc>
              <a:spcBef>
                <a:spcPct val="20000"/>
              </a:spcBef>
              <a:buFontTx/>
              <a:buChar char="•"/>
            </a:pPr>
            <a:r>
              <a:rPr lang="en-US"/>
              <a:t> cell boundaries are polygons</a:t>
            </a:r>
          </a:p>
          <a:p>
            <a:pPr>
              <a:spcBef>
                <a:spcPct val="50000"/>
              </a:spcBef>
            </a:pPr>
            <a:endParaRPr lang="en-GB"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228600"/>
            <a:ext cx="7772400" cy="1143000"/>
          </a:xfrm>
        </p:spPr>
        <p:txBody>
          <a:bodyPr/>
          <a:lstStyle/>
          <a:p>
            <a:r>
              <a:rPr lang="en-US"/>
              <a:t>Geometric Interpretation of Nearest Neighbor</a:t>
            </a:r>
          </a:p>
        </p:txBody>
      </p:sp>
      <p:sp>
        <p:nvSpPr>
          <p:cNvPr id="38915" name="Line 3"/>
          <p:cNvSpPr>
            <a:spLocks noChangeShapeType="1"/>
          </p:cNvSpPr>
          <p:nvPr/>
        </p:nvSpPr>
        <p:spPr bwMode="auto">
          <a:xfrm flipV="1">
            <a:off x="1828800" y="1524000"/>
            <a:ext cx="0" cy="4267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8916" name="Line 4"/>
          <p:cNvSpPr>
            <a:spLocks noChangeShapeType="1"/>
          </p:cNvSpPr>
          <p:nvPr/>
        </p:nvSpPr>
        <p:spPr bwMode="auto">
          <a:xfrm>
            <a:off x="1828800" y="5791200"/>
            <a:ext cx="6096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8917" name="Text Box 5"/>
          <p:cNvSpPr txBox="1">
            <a:spLocks noChangeArrowheads="1"/>
          </p:cNvSpPr>
          <p:nvPr/>
        </p:nvSpPr>
        <p:spPr bwMode="auto">
          <a:xfrm>
            <a:off x="4648200" y="3276600"/>
            <a:ext cx="298450" cy="366713"/>
          </a:xfrm>
          <a:prstGeom prst="rect">
            <a:avLst/>
          </a:prstGeom>
          <a:noFill/>
          <a:ln w="12700">
            <a:noFill/>
            <a:miter lim="800000"/>
            <a:headEnd/>
            <a:tailEnd/>
          </a:ln>
          <a:effectLst/>
        </p:spPr>
        <p:txBody>
          <a:bodyPr wrap="none">
            <a:spAutoFit/>
          </a:bodyPr>
          <a:lstStyle/>
          <a:p>
            <a:r>
              <a:rPr lang="en-US" sz="1800"/>
              <a:t>1</a:t>
            </a:r>
          </a:p>
        </p:txBody>
      </p:sp>
      <p:sp>
        <p:nvSpPr>
          <p:cNvPr id="38918" name="Text Box 6"/>
          <p:cNvSpPr txBox="1">
            <a:spLocks noChangeArrowheads="1"/>
          </p:cNvSpPr>
          <p:nvPr/>
        </p:nvSpPr>
        <p:spPr bwMode="auto">
          <a:xfrm>
            <a:off x="4876800" y="2209800"/>
            <a:ext cx="298450" cy="366713"/>
          </a:xfrm>
          <a:prstGeom prst="rect">
            <a:avLst/>
          </a:prstGeom>
          <a:noFill/>
          <a:ln w="12700">
            <a:noFill/>
            <a:miter lim="800000"/>
            <a:headEnd/>
            <a:tailEnd/>
          </a:ln>
          <a:effectLst/>
        </p:spPr>
        <p:txBody>
          <a:bodyPr wrap="none">
            <a:spAutoFit/>
          </a:bodyPr>
          <a:lstStyle/>
          <a:p>
            <a:r>
              <a:rPr lang="en-US" sz="1800"/>
              <a:t>1</a:t>
            </a:r>
          </a:p>
        </p:txBody>
      </p:sp>
      <p:sp>
        <p:nvSpPr>
          <p:cNvPr id="38919" name="Text Box 7"/>
          <p:cNvSpPr txBox="1">
            <a:spLocks noChangeArrowheads="1"/>
          </p:cNvSpPr>
          <p:nvPr/>
        </p:nvSpPr>
        <p:spPr bwMode="auto">
          <a:xfrm>
            <a:off x="2895600" y="4572000"/>
            <a:ext cx="298450" cy="366713"/>
          </a:xfrm>
          <a:prstGeom prst="rect">
            <a:avLst/>
          </a:prstGeom>
          <a:noFill/>
          <a:ln w="12700">
            <a:noFill/>
            <a:miter lim="800000"/>
            <a:headEnd/>
            <a:tailEnd/>
          </a:ln>
          <a:effectLst/>
        </p:spPr>
        <p:txBody>
          <a:bodyPr>
            <a:spAutoFit/>
          </a:bodyPr>
          <a:lstStyle/>
          <a:p>
            <a:r>
              <a:rPr lang="en-US" sz="1800"/>
              <a:t>1</a:t>
            </a:r>
          </a:p>
        </p:txBody>
      </p:sp>
      <p:sp>
        <p:nvSpPr>
          <p:cNvPr id="38920" name="Text Box 8"/>
          <p:cNvSpPr txBox="1">
            <a:spLocks noChangeArrowheads="1"/>
          </p:cNvSpPr>
          <p:nvPr/>
        </p:nvSpPr>
        <p:spPr bwMode="auto">
          <a:xfrm>
            <a:off x="7086600" y="3581400"/>
            <a:ext cx="298450" cy="366713"/>
          </a:xfrm>
          <a:prstGeom prst="rect">
            <a:avLst/>
          </a:prstGeom>
          <a:noFill/>
          <a:ln w="12700">
            <a:noFill/>
            <a:miter lim="800000"/>
            <a:headEnd/>
            <a:tailEnd/>
          </a:ln>
          <a:effectLst/>
        </p:spPr>
        <p:txBody>
          <a:bodyPr wrap="none">
            <a:spAutoFit/>
          </a:bodyPr>
          <a:lstStyle/>
          <a:p>
            <a:r>
              <a:rPr lang="en-US" sz="1800"/>
              <a:t>2</a:t>
            </a:r>
          </a:p>
        </p:txBody>
      </p:sp>
      <p:sp>
        <p:nvSpPr>
          <p:cNvPr id="38921" name="Text Box 9"/>
          <p:cNvSpPr txBox="1">
            <a:spLocks noChangeArrowheads="1"/>
          </p:cNvSpPr>
          <p:nvPr/>
        </p:nvSpPr>
        <p:spPr bwMode="auto">
          <a:xfrm>
            <a:off x="6248400" y="2438400"/>
            <a:ext cx="298450" cy="366713"/>
          </a:xfrm>
          <a:prstGeom prst="rect">
            <a:avLst/>
          </a:prstGeom>
          <a:noFill/>
          <a:ln w="12700">
            <a:noFill/>
            <a:miter lim="800000"/>
            <a:headEnd/>
            <a:tailEnd/>
          </a:ln>
          <a:effectLst/>
        </p:spPr>
        <p:txBody>
          <a:bodyPr wrap="none">
            <a:spAutoFit/>
          </a:bodyPr>
          <a:lstStyle/>
          <a:p>
            <a:r>
              <a:rPr lang="en-US" sz="1800"/>
              <a:t>2</a:t>
            </a:r>
          </a:p>
        </p:txBody>
      </p:sp>
      <p:sp>
        <p:nvSpPr>
          <p:cNvPr id="38922" name="Text Box 10"/>
          <p:cNvSpPr txBox="1">
            <a:spLocks noChangeArrowheads="1"/>
          </p:cNvSpPr>
          <p:nvPr/>
        </p:nvSpPr>
        <p:spPr bwMode="auto">
          <a:xfrm>
            <a:off x="5257800" y="4191000"/>
            <a:ext cx="298450" cy="366713"/>
          </a:xfrm>
          <a:prstGeom prst="rect">
            <a:avLst/>
          </a:prstGeom>
          <a:noFill/>
          <a:ln w="12700">
            <a:noFill/>
            <a:miter lim="800000"/>
            <a:headEnd/>
            <a:tailEnd/>
          </a:ln>
          <a:effectLst/>
        </p:spPr>
        <p:txBody>
          <a:bodyPr wrap="none">
            <a:spAutoFit/>
          </a:bodyPr>
          <a:lstStyle/>
          <a:p>
            <a:r>
              <a:rPr lang="en-US" sz="1800"/>
              <a:t>2</a:t>
            </a:r>
          </a:p>
        </p:txBody>
      </p:sp>
      <p:sp>
        <p:nvSpPr>
          <p:cNvPr id="38923" name="Text Box 11"/>
          <p:cNvSpPr txBox="1">
            <a:spLocks noChangeArrowheads="1"/>
          </p:cNvSpPr>
          <p:nvPr/>
        </p:nvSpPr>
        <p:spPr bwMode="auto">
          <a:xfrm>
            <a:off x="3946525" y="5829300"/>
            <a:ext cx="1041400" cy="366713"/>
          </a:xfrm>
          <a:prstGeom prst="rect">
            <a:avLst/>
          </a:prstGeom>
          <a:noFill/>
          <a:ln w="12700">
            <a:noFill/>
            <a:miter lim="800000"/>
            <a:headEnd/>
            <a:tailEnd/>
          </a:ln>
          <a:effectLst/>
        </p:spPr>
        <p:txBody>
          <a:bodyPr wrap="none">
            <a:spAutoFit/>
          </a:bodyPr>
          <a:lstStyle/>
          <a:p>
            <a:r>
              <a:rPr lang="en-US" sz="1800"/>
              <a:t>Feature 1</a:t>
            </a:r>
          </a:p>
        </p:txBody>
      </p:sp>
      <p:sp>
        <p:nvSpPr>
          <p:cNvPr id="38924" name="Text Box 12"/>
          <p:cNvSpPr txBox="1">
            <a:spLocks noChangeArrowheads="1"/>
          </p:cNvSpPr>
          <p:nvPr/>
        </p:nvSpPr>
        <p:spPr bwMode="auto">
          <a:xfrm>
            <a:off x="533400" y="2895600"/>
            <a:ext cx="1041400" cy="366713"/>
          </a:xfrm>
          <a:prstGeom prst="rect">
            <a:avLst/>
          </a:prstGeom>
          <a:noFill/>
          <a:ln w="12700">
            <a:noFill/>
            <a:miter lim="800000"/>
            <a:headEnd/>
            <a:tailEnd/>
          </a:ln>
          <a:effectLst/>
        </p:spPr>
        <p:txBody>
          <a:bodyPr wrap="none">
            <a:spAutoFit/>
          </a:bodyPr>
          <a:lstStyle/>
          <a:p>
            <a:r>
              <a:rPr lang="en-US" sz="1800"/>
              <a:t>Feature 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0" y="0"/>
            <a:ext cx="7772400" cy="1143000"/>
          </a:xfrm>
        </p:spPr>
        <p:txBody>
          <a:bodyPr/>
          <a:lstStyle/>
          <a:p>
            <a:r>
              <a:rPr lang="en-US"/>
              <a:t>Regions for Nearest Neighbors</a:t>
            </a:r>
          </a:p>
        </p:txBody>
      </p:sp>
      <p:sp>
        <p:nvSpPr>
          <p:cNvPr id="39939" name="Line 3"/>
          <p:cNvSpPr>
            <a:spLocks noChangeShapeType="1"/>
          </p:cNvSpPr>
          <p:nvPr/>
        </p:nvSpPr>
        <p:spPr bwMode="auto">
          <a:xfrm flipV="1">
            <a:off x="1828800" y="1981200"/>
            <a:ext cx="0" cy="4267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9940" name="Line 4"/>
          <p:cNvSpPr>
            <a:spLocks noChangeShapeType="1"/>
          </p:cNvSpPr>
          <p:nvPr/>
        </p:nvSpPr>
        <p:spPr bwMode="auto">
          <a:xfrm>
            <a:off x="1828800" y="6248400"/>
            <a:ext cx="6096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9941" name="Text Box 5"/>
          <p:cNvSpPr txBox="1">
            <a:spLocks noChangeArrowheads="1"/>
          </p:cNvSpPr>
          <p:nvPr/>
        </p:nvSpPr>
        <p:spPr bwMode="auto">
          <a:xfrm>
            <a:off x="4648200" y="3733800"/>
            <a:ext cx="298450" cy="366713"/>
          </a:xfrm>
          <a:prstGeom prst="rect">
            <a:avLst/>
          </a:prstGeom>
          <a:noFill/>
          <a:ln w="12700">
            <a:noFill/>
            <a:miter lim="800000"/>
            <a:headEnd/>
            <a:tailEnd/>
          </a:ln>
          <a:effectLst/>
        </p:spPr>
        <p:txBody>
          <a:bodyPr wrap="none">
            <a:spAutoFit/>
          </a:bodyPr>
          <a:lstStyle/>
          <a:p>
            <a:r>
              <a:rPr lang="en-US" sz="1800"/>
              <a:t>1</a:t>
            </a:r>
          </a:p>
        </p:txBody>
      </p:sp>
      <p:sp>
        <p:nvSpPr>
          <p:cNvPr id="39942" name="Text Box 6"/>
          <p:cNvSpPr txBox="1">
            <a:spLocks noChangeArrowheads="1"/>
          </p:cNvSpPr>
          <p:nvPr/>
        </p:nvSpPr>
        <p:spPr bwMode="auto">
          <a:xfrm>
            <a:off x="4876800" y="2667000"/>
            <a:ext cx="298450" cy="366713"/>
          </a:xfrm>
          <a:prstGeom prst="rect">
            <a:avLst/>
          </a:prstGeom>
          <a:noFill/>
          <a:ln w="12700">
            <a:noFill/>
            <a:miter lim="800000"/>
            <a:headEnd/>
            <a:tailEnd/>
          </a:ln>
          <a:effectLst/>
        </p:spPr>
        <p:txBody>
          <a:bodyPr wrap="none">
            <a:spAutoFit/>
          </a:bodyPr>
          <a:lstStyle/>
          <a:p>
            <a:r>
              <a:rPr lang="en-US" sz="1800"/>
              <a:t>1</a:t>
            </a:r>
          </a:p>
        </p:txBody>
      </p:sp>
      <p:sp>
        <p:nvSpPr>
          <p:cNvPr id="39943" name="Text Box 7"/>
          <p:cNvSpPr txBox="1">
            <a:spLocks noChangeArrowheads="1"/>
          </p:cNvSpPr>
          <p:nvPr/>
        </p:nvSpPr>
        <p:spPr bwMode="auto">
          <a:xfrm>
            <a:off x="2895600" y="5029200"/>
            <a:ext cx="298450" cy="366713"/>
          </a:xfrm>
          <a:prstGeom prst="rect">
            <a:avLst/>
          </a:prstGeom>
          <a:noFill/>
          <a:ln w="12700">
            <a:noFill/>
            <a:miter lim="800000"/>
            <a:headEnd/>
            <a:tailEnd/>
          </a:ln>
          <a:effectLst/>
        </p:spPr>
        <p:txBody>
          <a:bodyPr>
            <a:spAutoFit/>
          </a:bodyPr>
          <a:lstStyle/>
          <a:p>
            <a:r>
              <a:rPr lang="en-US" sz="1800"/>
              <a:t>1</a:t>
            </a:r>
          </a:p>
        </p:txBody>
      </p:sp>
      <p:sp>
        <p:nvSpPr>
          <p:cNvPr id="39944" name="Text Box 8"/>
          <p:cNvSpPr txBox="1">
            <a:spLocks noChangeArrowheads="1"/>
          </p:cNvSpPr>
          <p:nvPr/>
        </p:nvSpPr>
        <p:spPr bwMode="auto">
          <a:xfrm>
            <a:off x="7086600" y="4038600"/>
            <a:ext cx="298450" cy="366713"/>
          </a:xfrm>
          <a:prstGeom prst="rect">
            <a:avLst/>
          </a:prstGeom>
          <a:noFill/>
          <a:ln w="12700">
            <a:noFill/>
            <a:miter lim="800000"/>
            <a:headEnd/>
            <a:tailEnd/>
          </a:ln>
          <a:effectLst/>
        </p:spPr>
        <p:txBody>
          <a:bodyPr wrap="none">
            <a:spAutoFit/>
          </a:bodyPr>
          <a:lstStyle/>
          <a:p>
            <a:r>
              <a:rPr lang="en-US" sz="1800"/>
              <a:t>2</a:t>
            </a:r>
          </a:p>
        </p:txBody>
      </p:sp>
      <p:sp>
        <p:nvSpPr>
          <p:cNvPr id="39945" name="Text Box 9"/>
          <p:cNvSpPr txBox="1">
            <a:spLocks noChangeArrowheads="1"/>
          </p:cNvSpPr>
          <p:nvPr/>
        </p:nvSpPr>
        <p:spPr bwMode="auto">
          <a:xfrm>
            <a:off x="6248400" y="2895600"/>
            <a:ext cx="298450" cy="366713"/>
          </a:xfrm>
          <a:prstGeom prst="rect">
            <a:avLst/>
          </a:prstGeom>
          <a:noFill/>
          <a:ln w="12700">
            <a:noFill/>
            <a:miter lim="800000"/>
            <a:headEnd/>
            <a:tailEnd/>
          </a:ln>
          <a:effectLst/>
        </p:spPr>
        <p:txBody>
          <a:bodyPr wrap="none">
            <a:spAutoFit/>
          </a:bodyPr>
          <a:lstStyle/>
          <a:p>
            <a:r>
              <a:rPr lang="en-US" sz="1800"/>
              <a:t>2</a:t>
            </a:r>
          </a:p>
        </p:txBody>
      </p:sp>
      <p:sp>
        <p:nvSpPr>
          <p:cNvPr id="39946" name="Text Box 10"/>
          <p:cNvSpPr txBox="1">
            <a:spLocks noChangeArrowheads="1"/>
          </p:cNvSpPr>
          <p:nvPr/>
        </p:nvSpPr>
        <p:spPr bwMode="auto">
          <a:xfrm>
            <a:off x="5257800" y="4648200"/>
            <a:ext cx="298450" cy="366713"/>
          </a:xfrm>
          <a:prstGeom prst="rect">
            <a:avLst/>
          </a:prstGeom>
          <a:noFill/>
          <a:ln w="12700">
            <a:noFill/>
            <a:miter lim="800000"/>
            <a:headEnd/>
            <a:tailEnd/>
          </a:ln>
          <a:effectLst/>
        </p:spPr>
        <p:txBody>
          <a:bodyPr wrap="none">
            <a:spAutoFit/>
          </a:bodyPr>
          <a:lstStyle/>
          <a:p>
            <a:r>
              <a:rPr lang="en-US" sz="1800"/>
              <a:t>2</a:t>
            </a:r>
          </a:p>
        </p:txBody>
      </p:sp>
      <p:sp>
        <p:nvSpPr>
          <p:cNvPr id="39947" name="Text Box 11"/>
          <p:cNvSpPr txBox="1">
            <a:spLocks noChangeArrowheads="1"/>
          </p:cNvSpPr>
          <p:nvPr/>
        </p:nvSpPr>
        <p:spPr bwMode="auto">
          <a:xfrm>
            <a:off x="3946525" y="6286500"/>
            <a:ext cx="1041400" cy="366713"/>
          </a:xfrm>
          <a:prstGeom prst="rect">
            <a:avLst/>
          </a:prstGeom>
          <a:noFill/>
          <a:ln w="12700">
            <a:noFill/>
            <a:miter lim="800000"/>
            <a:headEnd/>
            <a:tailEnd/>
          </a:ln>
          <a:effectLst/>
        </p:spPr>
        <p:txBody>
          <a:bodyPr wrap="none">
            <a:spAutoFit/>
          </a:bodyPr>
          <a:lstStyle/>
          <a:p>
            <a:r>
              <a:rPr lang="en-US" sz="1800"/>
              <a:t>Feature 1</a:t>
            </a:r>
          </a:p>
        </p:txBody>
      </p:sp>
      <p:sp>
        <p:nvSpPr>
          <p:cNvPr id="39948" name="Text Box 12"/>
          <p:cNvSpPr txBox="1">
            <a:spLocks noChangeArrowheads="1"/>
          </p:cNvSpPr>
          <p:nvPr/>
        </p:nvSpPr>
        <p:spPr bwMode="auto">
          <a:xfrm>
            <a:off x="533400" y="3352800"/>
            <a:ext cx="1041400" cy="366713"/>
          </a:xfrm>
          <a:prstGeom prst="rect">
            <a:avLst/>
          </a:prstGeom>
          <a:noFill/>
          <a:ln w="12700">
            <a:noFill/>
            <a:miter lim="800000"/>
            <a:headEnd/>
            <a:tailEnd/>
          </a:ln>
          <a:effectLst/>
        </p:spPr>
        <p:txBody>
          <a:bodyPr wrap="none">
            <a:spAutoFit/>
          </a:bodyPr>
          <a:lstStyle/>
          <a:p>
            <a:r>
              <a:rPr lang="en-US" sz="1800"/>
              <a:t>Feature 2</a:t>
            </a:r>
          </a:p>
        </p:txBody>
      </p:sp>
      <p:sp>
        <p:nvSpPr>
          <p:cNvPr id="39949" name="Line 13"/>
          <p:cNvSpPr>
            <a:spLocks noChangeShapeType="1"/>
          </p:cNvSpPr>
          <p:nvPr/>
        </p:nvSpPr>
        <p:spPr bwMode="auto">
          <a:xfrm>
            <a:off x="2895600" y="2819400"/>
            <a:ext cx="2590800" cy="685800"/>
          </a:xfrm>
          <a:prstGeom prst="line">
            <a:avLst/>
          </a:prstGeom>
          <a:noFill/>
          <a:ln w="12700">
            <a:solidFill>
              <a:schemeClr val="tx1"/>
            </a:solidFill>
            <a:round/>
            <a:headEnd/>
            <a:tailEnd/>
          </a:ln>
          <a:effectLst/>
        </p:spPr>
        <p:txBody>
          <a:bodyPr wrap="none" anchor="ctr"/>
          <a:lstStyle/>
          <a:p>
            <a:endParaRPr lang="en-US"/>
          </a:p>
        </p:txBody>
      </p:sp>
      <p:sp>
        <p:nvSpPr>
          <p:cNvPr id="39950" name="Line 14"/>
          <p:cNvSpPr>
            <a:spLocks noChangeShapeType="1"/>
          </p:cNvSpPr>
          <p:nvPr/>
        </p:nvSpPr>
        <p:spPr bwMode="auto">
          <a:xfrm flipV="1">
            <a:off x="5486400" y="1524000"/>
            <a:ext cx="533400" cy="1981200"/>
          </a:xfrm>
          <a:prstGeom prst="line">
            <a:avLst/>
          </a:prstGeom>
          <a:noFill/>
          <a:ln w="12700">
            <a:solidFill>
              <a:schemeClr val="tx1"/>
            </a:solidFill>
            <a:round/>
            <a:headEnd/>
            <a:tailEnd/>
          </a:ln>
          <a:effectLst/>
        </p:spPr>
        <p:txBody>
          <a:bodyPr wrap="none" anchor="ctr"/>
          <a:lstStyle/>
          <a:p>
            <a:endParaRPr lang="en-US"/>
          </a:p>
        </p:txBody>
      </p:sp>
      <p:sp>
        <p:nvSpPr>
          <p:cNvPr id="39951" name="Line 15"/>
          <p:cNvSpPr>
            <a:spLocks noChangeShapeType="1"/>
          </p:cNvSpPr>
          <p:nvPr/>
        </p:nvSpPr>
        <p:spPr bwMode="auto">
          <a:xfrm>
            <a:off x="5486400" y="3505200"/>
            <a:ext cx="381000" cy="457200"/>
          </a:xfrm>
          <a:prstGeom prst="line">
            <a:avLst/>
          </a:prstGeom>
          <a:noFill/>
          <a:ln w="12700">
            <a:solidFill>
              <a:schemeClr val="tx1"/>
            </a:solidFill>
            <a:round/>
            <a:headEnd/>
            <a:tailEnd/>
          </a:ln>
          <a:effectLst/>
        </p:spPr>
        <p:txBody>
          <a:bodyPr wrap="none" anchor="ctr"/>
          <a:lstStyle/>
          <a:p>
            <a:endParaRPr lang="en-US"/>
          </a:p>
        </p:txBody>
      </p:sp>
      <p:sp>
        <p:nvSpPr>
          <p:cNvPr id="39952" name="Line 16"/>
          <p:cNvSpPr>
            <a:spLocks noChangeShapeType="1"/>
          </p:cNvSpPr>
          <p:nvPr/>
        </p:nvSpPr>
        <p:spPr bwMode="auto">
          <a:xfrm flipV="1">
            <a:off x="5867400" y="2743200"/>
            <a:ext cx="2514600" cy="1219200"/>
          </a:xfrm>
          <a:prstGeom prst="line">
            <a:avLst/>
          </a:prstGeom>
          <a:noFill/>
          <a:ln w="12700">
            <a:solidFill>
              <a:schemeClr val="tx1"/>
            </a:solidFill>
            <a:round/>
            <a:headEnd/>
            <a:tailEnd/>
          </a:ln>
          <a:effectLst/>
        </p:spPr>
        <p:txBody>
          <a:bodyPr wrap="none" anchor="ctr"/>
          <a:lstStyle/>
          <a:p>
            <a:endParaRPr lang="en-US"/>
          </a:p>
        </p:txBody>
      </p:sp>
      <p:sp>
        <p:nvSpPr>
          <p:cNvPr id="39953" name="Line 17"/>
          <p:cNvSpPr>
            <a:spLocks noChangeShapeType="1"/>
          </p:cNvSpPr>
          <p:nvPr/>
        </p:nvSpPr>
        <p:spPr bwMode="auto">
          <a:xfrm flipH="1">
            <a:off x="3962400" y="3962400"/>
            <a:ext cx="1905000" cy="990600"/>
          </a:xfrm>
          <a:prstGeom prst="line">
            <a:avLst/>
          </a:prstGeom>
          <a:noFill/>
          <a:ln w="12700">
            <a:solidFill>
              <a:schemeClr val="tx1"/>
            </a:solidFill>
            <a:round/>
            <a:headEnd/>
            <a:tailEnd/>
          </a:ln>
          <a:effectLst/>
        </p:spPr>
        <p:txBody>
          <a:bodyPr wrap="none" anchor="ctr"/>
          <a:lstStyle/>
          <a:p>
            <a:endParaRPr lang="en-US"/>
          </a:p>
        </p:txBody>
      </p:sp>
      <p:sp>
        <p:nvSpPr>
          <p:cNvPr id="39954" name="Line 18"/>
          <p:cNvSpPr>
            <a:spLocks noChangeShapeType="1"/>
          </p:cNvSpPr>
          <p:nvPr/>
        </p:nvSpPr>
        <p:spPr bwMode="auto">
          <a:xfrm>
            <a:off x="2743200" y="2514600"/>
            <a:ext cx="1600200" cy="3276600"/>
          </a:xfrm>
          <a:prstGeom prst="line">
            <a:avLst/>
          </a:prstGeom>
          <a:noFill/>
          <a:ln w="12700">
            <a:solidFill>
              <a:schemeClr val="tx1"/>
            </a:solidFill>
            <a:round/>
            <a:headEnd/>
            <a:tailEnd/>
          </a:ln>
          <a:effectLst/>
        </p:spPr>
        <p:txBody>
          <a:bodyPr wrap="none" anchor="ctr"/>
          <a:lstStyle/>
          <a:p>
            <a:endParaRPr lang="en-US"/>
          </a:p>
        </p:txBody>
      </p:sp>
      <p:sp>
        <p:nvSpPr>
          <p:cNvPr id="39955" name="Line 19"/>
          <p:cNvSpPr>
            <a:spLocks noChangeShapeType="1"/>
          </p:cNvSpPr>
          <p:nvPr/>
        </p:nvSpPr>
        <p:spPr bwMode="auto">
          <a:xfrm>
            <a:off x="5973763" y="3932238"/>
            <a:ext cx="990600" cy="1905000"/>
          </a:xfrm>
          <a:prstGeom prst="line">
            <a:avLst/>
          </a:prstGeom>
          <a:noFill/>
          <a:ln w="12700">
            <a:solidFill>
              <a:schemeClr val="tx1"/>
            </a:solidFill>
            <a:round/>
            <a:headEnd/>
            <a:tailEnd/>
          </a:ln>
          <a:effectLst/>
        </p:spPr>
        <p:txBody>
          <a:bodyPr wrap="none" anchor="ctr"/>
          <a:lstStyle/>
          <a:p>
            <a:endParaRPr lang="en-US"/>
          </a:p>
        </p:txBody>
      </p:sp>
      <p:sp>
        <p:nvSpPr>
          <p:cNvPr id="39956" name="Text Box 20"/>
          <p:cNvSpPr txBox="1">
            <a:spLocks noChangeArrowheads="1"/>
          </p:cNvSpPr>
          <p:nvPr/>
        </p:nvSpPr>
        <p:spPr bwMode="auto">
          <a:xfrm>
            <a:off x="228600" y="914400"/>
            <a:ext cx="6781800" cy="701675"/>
          </a:xfrm>
          <a:prstGeom prst="rect">
            <a:avLst/>
          </a:prstGeom>
          <a:noFill/>
          <a:ln w="12700">
            <a:noFill/>
            <a:miter lim="800000"/>
            <a:headEnd/>
            <a:tailEnd/>
          </a:ln>
          <a:effectLst/>
        </p:spPr>
        <p:txBody>
          <a:bodyPr>
            <a:spAutoFit/>
          </a:bodyPr>
          <a:lstStyle/>
          <a:p>
            <a:r>
              <a:rPr lang="en-US" sz="2000"/>
              <a:t>Each data point defines a “cell” of space that is closest to it. All points within that cell are assigned that class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0"/>
            <a:ext cx="7772400" cy="1143000"/>
          </a:xfrm>
        </p:spPr>
        <p:txBody>
          <a:bodyPr/>
          <a:lstStyle/>
          <a:p>
            <a:r>
              <a:rPr lang="en-US"/>
              <a:t>Decision Boundary</a:t>
            </a:r>
          </a:p>
        </p:txBody>
      </p:sp>
      <p:sp>
        <p:nvSpPr>
          <p:cNvPr id="40963" name="Line 3"/>
          <p:cNvSpPr>
            <a:spLocks noChangeShapeType="1"/>
          </p:cNvSpPr>
          <p:nvPr/>
        </p:nvSpPr>
        <p:spPr bwMode="auto">
          <a:xfrm flipV="1">
            <a:off x="2286000" y="1981200"/>
            <a:ext cx="0" cy="4267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0964" name="Line 4"/>
          <p:cNvSpPr>
            <a:spLocks noChangeShapeType="1"/>
          </p:cNvSpPr>
          <p:nvPr/>
        </p:nvSpPr>
        <p:spPr bwMode="auto">
          <a:xfrm>
            <a:off x="2286000" y="6248400"/>
            <a:ext cx="6096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0965" name="Text Box 5"/>
          <p:cNvSpPr txBox="1">
            <a:spLocks noChangeArrowheads="1"/>
          </p:cNvSpPr>
          <p:nvPr/>
        </p:nvSpPr>
        <p:spPr bwMode="auto">
          <a:xfrm>
            <a:off x="5105400" y="3733800"/>
            <a:ext cx="298450" cy="366713"/>
          </a:xfrm>
          <a:prstGeom prst="rect">
            <a:avLst/>
          </a:prstGeom>
          <a:noFill/>
          <a:ln w="12700">
            <a:noFill/>
            <a:miter lim="800000"/>
            <a:headEnd/>
            <a:tailEnd/>
          </a:ln>
          <a:effectLst/>
        </p:spPr>
        <p:txBody>
          <a:bodyPr wrap="none">
            <a:spAutoFit/>
          </a:bodyPr>
          <a:lstStyle/>
          <a:p>
            <a:r>
              <a:rPr lang="en-US" sz="1800"/>
              <a:t>1</a:t>
            </a:r>
          </a:p>
        </p:txBody>
      </p:sp>
      <p:sp>
        <p:nvSpPr>
          <p:cNvPr id="40966" name="Text Box 6"/>
          <p:cNvSpPr txBox="1">
            <a:spLocks noChangeArrowheads="1"/>
          </p:cNvSpPr>
          <p:nvPr/>
        </p:nvSpPr>
        <p:spPr bwMode="auto">
          <a:xfrm>
            <a:off x="5334000" y="2667000"/>
            <a:ext cx="298450" cy="366713"/>
          </a:xfrm>
          <a:prstGeom prst="rect">
            <a:avLst/>
          </a:prstGeom>
          <a:noFill/>
          <a:ln w="12700">
            <a:noFill/>
            <a:miter lim="800000"/>
            <a:headEnd/>
            <a:tailEnd/>
          </a:ln>
          <a:effectLst/>
        </p:spPr>
        <p:txBody>
          <a:bodyPr wrap="none">
            <a:spAutoFit/>
          </a:bodyPr>
          <a:lstStyle/>
          <a:p>
            <a:r>
              <a:rPr lang="en-US" sz="1800"/>
              <a:t>1</a:t>
            </a:r>
          </a:p>
        </p:txBody>
      </p:sp>
      <p:sp>
        <p:nvSpPr>
          <p:cNvPr id="40967" name="Text Box 7"/>
          <p:cNvSpPr txBox="1">
            <a:spLocks noChangeArrowheads="1"/>
          </p:cNvSpPr>
          <p:nvPr/>
        </p:nvSpPr>
        <p:spPr bwMode="auto">
          <a:xfrm>
            <a:off x="3352800" y="5029200"/>
            <a:ext cx="298450" cy="366713"/>
          </a:xfrm>
          <a:prstGeom prst="rect">
            <a:avLst/>
          </a:prstGeom>
          <a:noFill/>
          <a:ln w="12700">
            <a:noFill/>
            <a:miter lim="800000"/>
            <a:headEnd/>
            <a:tailEnd/>
          </a:ln>
          <a:effectLst/>
        </p:spPr>
        <p:txBody>
          <a:bodyPr>
            <a:spAutoFit/>
          </a:bodyPr>
          <a:lstStyle/>
          <a:p>
            <a:r>
              <a:rPr lang="en-US" sz="1800"/>
              <a:t>1</a:t>
            </a:r>
          </a:p>
        </p:txBody>
      </p:sp>
      <p:sp>
        <p:nvSpPr>
          <p:cNvPr id="40968" name="Text Box 8"/>
          <p:cNvSpPr txBox="1">
            <a:spLocks noChangeArrowheads="1"/>
          </p:cNvSpPr>
          <p:nvPr/>
        </p:nvSpPr>
        <p:spPr bwMode="auto">
          <a:xfrm>
            <a:off x="7543800" y="4038600"/>
            <a:ext cx="298450" cy="366713"/>
          </a:xfrm>
          <a:prstGeom prst="rect">
            <a:avLst/>
          </a:prstGeom>
          <a:noFill/>
          <a:ln w="12700">
            <a:noFill/>
            <a:miter lim="800000"/>
            <a:headEnd/>
            <a:tailEnd/>
          </a:ln>
          <a:effectLst/>
        </p:spPr>
        <p:txBody>
          <a:bodyPr wrap="none">
            <a:spAutoFit/>
          </a:bodyPr>
          <a:lstStyle/>
          <a:p>
            <a:r>
              <a:rPr lang="en-US" sz="1800"/>
              <a:t>2</a:t>
            </a:r>
          </a:p>
        </p:txBody>
      </p:sp>
      <p:sp>
        <p:nvSpPr>
          <p:cNvPr id="40969" name="Text Box 9"/>
          <p:cNvSpPr txBox="1">
            <a:spLocks noChangeArrowheads="1"/>
          </p:cNvSpPr>
          <p:nvPr/>
        </p:nvSpPr>
        <p:spPr bwMode="auto">
          <a:xfrm>
            <a:off x="6705600" y="2895600"/>
            <a:ext cx="298450" cy="366713"/>
          </a:xfrm>
          <a:prstGeom prst="rect">
            <a:avLst/>
          </a:prstGeom>
          <a:noFill/>
          <a:ln w="12700">
            <a:noFill/>
            <a:miter lim="800000"/>
            <a:headEnd/>
            <a:tailEnd/>
          </a:ln>
          <a:effectLst/>
        </p:spPr>
        <p:txBody>
          <a:bodyPr wrap="none">
            <a:spAutoFit/>
          </a:bodyPr>
          <a:lstStyle/>
          <a:p>
            <a:r>
              <a:rPr lang="en-US" sz="1800"/>
              <a:t>2</a:t>
            </a:r>
          </a:p>
        </p:txBody>
      </p:sp>
      <p:sp>
        <p:nvSpPr>
          <p:cNvPr id="40970" name="Text Box 10"/>
          <p:cNvSpPr txBox="1">
            <a:spLocks noChangeArrowheads="1"/>
          </p:cNvSpPr>
          <p:nvPr/>
        </p:nvSpPr>
        <p:spPr bwMode="auto">
          <a:xfrm>
            <a:off x="5715000" y="4648200"/>
            <a:ext cx="298450" cy="366713"/>
          </a:xfrm>
          <a:prstGeom prst="rect">
            <a:avLst/>
          </a:prstGeom>
          <a:noFill/>
          <a:ln w="12700">
            <a:noFill/>
            <a:miter lim="800000"/>
            <a:headEnd/>
            <a:tailEnd/>
          </a:ln>
          <a:effectLst/>
        </p:spPr>
        <p:txBody>
          <a:bodyPr wrap="none">
            <a:spAutoFit/>
          </a:bodyPr>
          <a:lstStyle/>
          <a:p>
            <a:r>
              <a:rPr lang="en-US" sz="1800"/>
              <a:t>2</a:t>
            </a:r>
          </a:p>
        </p:txBody>
      </p:sp>
      <p:sp>
        <p:nvSpPr>
          <p:cNvPr id="40971" name="Text Box 11"/>
          <p:cNvSpPr txBox="1">
            <a:spLocks noChangeArrowheads="1"/>
          </p:cNvSpPr>
          <p:nvPr/>
        </p:nvSpPr>
        <p:spPr bwMode="auto">
          <a:xfrm>
            <a:off x="4403725" y="6286500"/>
            <a:ext cx="1041400" cy="366713"/>
          </a:xfrm>
          <a:prstGeom prst="rect">
            <a:avLst/>
          </a:prstGeom>
          <a:noFill/>
          <a:ln w="12700">
            <a:noFill/>
            <a:miter lim="800000"/>
            <a:headEnd/>
            <a:tailEnd/>
          </a:ln>
          <a:effectLst/>
        </p:spPr>
        <p:txBody>
          <a:bodyPr wrap="none">
            <a:spAutoFit/>
          </a:bodyPr>
          <a:lstStyle/>
          <a:p>
            <a:r>
              <a:rPr lang="en-US" sz="1800"/>
              <a:t>Feature 1</a:t>
            </a:r>
          </a:p>
        </p:txBody>
      </p:sp>
      <p:sp>
        <p:nvSpPr>
          <p:cNvPr id="40972" name="Text Box 12"/>
          <p:cNvSpPr txBox="1">
            <a:spLocks noChangeArrowheads="1"/>
          </p:cNvSpPr>
          <p:nvPr/>
        </p:nvSpPr>
        <p:spPr bwMode="auto">
          <a:xfrm>
            <a:off x="990600" y="3352800"/>
            <a:ext cx="1041400" cy="366713"/>
          </a:xfrm>
          <a:prstGeom prst="rect">
            <a:avLst/>
          </a:prstGeom>
          <a:noFill/>
          <a:ln w="12700">
            <a:noFill/>
            <a:miter lim="800000"/>
            <a:headEnd/>
            <a:tailEnd/>
          </a:ln>
          <a:effectLst/>
        </p:spPr>
        <p:txBody>
          <a:bodyPr wrap="none">
            <a:spAutoFit/>
          </a:bodyPr>
          <a:lstStyle/>
          <a:p>
            <a:r>
              <a:rPr lang="en-US" sz="1800"/>
              <a:t>Feature 2</a:t>
            </a:r>
          </a:p>
        </p:txBody>
      </p:sp>
      <p:sp>
        <p:nvSpPr>
          <p:cNvPr id="40973" name="Line 13"/>
          <p:cNvSpPr>
            <a:spLocks noChangeShapeType="1"/>
          </p:cNvSpPr>
          <p:nvPr/>
        </p:nvSpPr>
        <p:spPr bwMode="auto">
          <a:xfrm>
            <a:off x="3352800" y="2819400"/>
            <a:ext cx="2590800" cy="685800"/>
          </a:xfrm>
          <a:prstGeom prst="line">
            <a:avLst/>
          </a:prstGeom>
          <a:noFill/>
          <a:ln w="12700">
            <a:solidFill>
              <a:schemeClr val="tx1"/>
            </a:solidFill>
            <a:round/>
            <a:headEnd/>
            <a:tailEnd/>
          </a:ln>
          <a:effectLst/>
        </p:spPr>
        <p:txBody>
          <a:bodyPr wrap="none" anchor="ctr"/>
          <a:lstStyle/>
          <a:p>
            <a:endParaRPr lang="en-US"/>
          </a:p>
        </p:txBody>
      </p:sp>
      <p:sp>
        <p:nvSpPr>
          <p:cNvPr id="40974" name="Line 14"/>
          <p:cNvSpPr>
            <a:spLocks noChangeShapeType="1"/>
          </p:cNvSpPr>
          <p:nvPr/>
        </p:nvSpPr>
        <p:spPr bwMode="auto">
          <a:xfrm flipV="1">
            <a:off x="5943600" y="1524000"/>
            <a:ext cx="533400" cy="1981200"/>
          </a:xfrm>
          <a:prstGeom prst="line">
            <a:avLst/>
          </a:prstGeom>
          <a:noFill/>
          <a:ln w="38100">
            <a:solidFill>
              <a:schemeClr val="hlink"/>
            </a:solidFill>
            <a:round/>
            <a:headEnd/>
            <a:tailEnd/>
          </a:ln>
          <a:effectLst/>
        </p:spPr>
        <p:txBody>
          <a:bodyPr wrap="none" anchor="ctr"/>
          <a:lstStyle/>
          <a:p>
            <a:endParaRPr lang="en-US"/>
          </a:p>
        </p:txBody>
      </p:sp>
      <p:sp>
        <p:nvSpPr>
          <p:cNvPr id="40975" name="Line 15"/>
          <p:cNvSpPr>
            <a:spLocks noChangeShapeType="1"/>
          </p:cNvSpPr>
          <p:nvPr/>
        </p:nvSpPr>
        <p:spPr bwMode="auto">
          <a:xfrm>
            <a:off x="5943600" y="3505200"/>
            <a:ext cx="381000" cy="457200"/>
          </a:xfrm>
          <a:prstGeom prst="line">
            <a:avLst/>
          </a:prstGeom>
          <a:noFill/>
          <a:ln w="28575">
            <a:solidFill>
              <a:schemeClr val="hlink"/>
            </a:solidFill>
            <a:round/>
            <a:headEnd/>
            <a:tailEnd/>
          </a:ln>
          <a:effectLst/>
        </p:spPr>
        <p:txBody>
          <a:bodyPr wrap="none" anchor="ctr"/>
          <a:lstStyle/>
          <a:p>
            <a:endParaRPr lang="en-US"/>
          </a:p>
        </p:txBody>
      </p:sp>
      <p:sp>
        <p:nvSpPr>
          <p:cNvPr id="40976" name="Line 16"/>
          <p:cNvSpPr>
            <a:spLocks noChangeShapeType="1"/>
          </p:cNvSpPr>
          <p:nvPr/>
        </p:nvSpPr>
        <p:spPr bwMode="auto">
          <a:xfrm flipV="1">
            <a:off x="6324600" y="2743200"/>
            <a:ext cx="2514600" cy="1219200"/>
          </a:xfrm>
          <a:prstGeom prst="line">
            <a:avLst/>
          </a:prstGeom>
          <a:noFill/>
          <a:ln w="12700">
            <a:solidFill>
              <a:schemeClr val="tx1"/>
            </a:solidFill>
            <a:round/>
            <a:headEnd/>
            <a:tailEnd/>
          </a:ln>
          <a:effectLst/>
        </p:spPr>
        <p:txBody>
          <a:bodyPr wrap="none" anchor="ctr"/>
          <a:lstStyle/>
          <a:p>
            <a:endParaRPr lang="en-US"/>
          </a:p>
        </p:txBody>
      </p:sp>
      <p:sp>
        <p:nvSpPr>
          <p:cNvPr id="40977" name="Line 17"/>
          <p:cNvSpPr>
            <a:spLocks noChangeShapeType="1"/>
          </p:cNvSpPr>
          <p:nvPr/>
        </p:nvSpPr>
        <p:spPr bwMode="auto">
          <a:xfrm flipH="1">
            <a:off x="4419600" y="3962400"/>
            <a:ext cx="1905000" cy="990600"/>
          </a:xfrm>
          <a:prstGeom prst="line">
            <a:avLst/>
          </a:prstGeom>
          <a:noFill/>
          <a:ln w="28575">
            <a:solidFill>
              <a:schemeClr val="hlink"/>
            </a:solidFill>
            <a:round/>
            <a:headEnd/>
            <a:tailEnd/>
          </a:ln>
          <a:effectLst/>
        </p:spPr>
        <p:txBody>
          <a:bodyPr wrap="none" anchor="ctr"/>
          <a:lstStyle/>
          <a:p>
            <a:endParaRPr lang="en-US"/>
          </a:p>
        </p:txBody>
      </p:sp>
      <p:sp>
        <p:nvSpPr>
          <p:cNvPr id="40978" name="Line 18"/>
          <p:cNvSpPr>
            <a:spLocks noChangeShapeType="1"/>
          </p:cNvSpPr>
          <p:nvPr/>
        </p:nvSpPr>
        <p:spPr bwMode="auto">
          <a:xfrm>
            <a:off x="3200400" y="2514600"/>
            <a:ext cx="1828800" cy="3657600"/>
          </a:xfrm>
          <a:prstGeom prst="line">
            <a:avLst/>
          </a:prstGeom>
          <a:noFill/>
          <a:ln w="12700">
            <a:solidFill>
              <a:schemeClr val="tx1"/>
            </a:solidFill>
            <a:round/>
            <a:headEnd/>
            <a:tailEnd/>
          </a:ln>
          <a:effectLst/>
        </p:spPr>
        <p:txBody>
          <a:bodyPr wrap="none" anchor="ctr"/>
          <a:lstStyle/>
          <a:p>
            <a:endParaRPr lang="en-US"/>
          </a:p>
        </p:txBody>
      </p:sp>
      <p:sp>
        <p:nvSpPr>
          <p:cNvPr id="40979" name="Line 19"/>
          <p:cNvSpPr>
            <a:spLocks noChangeShapeType="1"/>
          </p:cNvSpPr>
          <p:nvPr/>
        </p:nvSpPr>
        <p:spPr bwMode="auto">
          <a:xfrm>
            <a:off x="6400800" y="3886200"/>
            <a:ext cx="990600" cy="1905000"/>
          </a:xfrm>
          <a:prstGeom prst="line">
            <a:avLst/>
          </a:prstGeom>
          <a:noFill/>
          <a:ln w="12700">
            <a:solidFill>
              <a:schemeClr val="tx1"/>
            </a:solidFill>
            <a:round/>
            <a:headEnd/>
            <a:tailEnd/>
          </a:ln>
          <a:effectLst/>
        </p:spPr>
        <p:txBody>
          <a:bodyPr wrap="none" anchor="ctr"/>
          <a:lstStyle/>
          <a:p>
            <a:endParaRPr lang="en-US"/>
          </a:p>
        </p:txBody>
      </p:sp>
      <p:sp>
        <p:nvSpPr>
          <p:cNvPr id="40980" name="Text Box 20"/>
          <p:cNvSpPr txBox="1">
            <a:spLocks noChangeArrowheads="1"/>
          </p:cNvSpPr>
          <p:nvPr/>
        </p:nvSpPr>
        <p:spPr bwMode="auto">
          <a:xfrm>
            <a:off x="228600" y="914400"/>
            <a:ext cx="5943600" cy="701675"/>
          </a:xfrm>
          <a:prstGeom prst="rect">
            <a:avLst/>
          </a:prstGeom>
          <a:noFill/>
          <a:ln w="12700">
            <a:noFill/>
            <a:miter lim="800000"/>
            <a:headEnd/>
            <a:tailEnd/>
          </a:ln>
          <a:effectLst/>
        </p:spPr>
        <p:txBody>
          <a:bodyPr>
            <a:spAutoFit/>
          </a:bodyPr>
          <a:lstStyle/>
          <a:p>
            <a:r>
              <a:rPr lang="en-US" sz="2000"/>
              <a:t>Overall decision boundary = union of cell boundaries where class decision is different on each side</a:t>
            </a:r>
          </a:p>
        </p:txBody>
      </p:sp>
      <p:sp>
        <p:nvSpPr>
          <p:cNvPr id="40981" name="Line 21"/>
          <p:cNvSpPr>
            <a:spLocks noChangeShapeType="1"/>
          </p:cNvSpPr>
          <p:nvPr/>
        </p:nvSpPr>
        <p:spPr bwMode="auto">
          <a:xfrm>
            <a:off x="4419600" y="4953000"/>
            <a:ext cx="609600" cy="1219200"/>
          </a:xfrm>
          <a:prstGeom prst="line">
            <a:avLst/>
          </a:prstGeom>
          <a:noFill/>
          <a:ln w="28575">
            <a:solidFill>
              <a:schemeClr val="hlink"/>
            </a:solidFill>
            <a:round/>
            <a:headEnd/>
            <a:tailEnd/>
          </a:ln>
          <a:effectLst/>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How should the new point be classified?</a:t>
            </a:r>
          </a:p>
        </p:txBody>
      </p:sp>
      <p:sp>
        <p:nvSpPr>
          <p:cNvPr id="41987" name="Line 3"/>
          <p:cNvSpPr>
            <a:spLocks noChangeShapeType="1"/>
          </p:cNvSpPr>
          <p:nvPr/>
        </p:nvSpPr>
        <p:spPr bwMode="auto">
          <a:xfrm flipV="1">
            <a:off x="1828800" y="1524000"/>
            <a:ext cx="0" cy="4267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1988" name="Line 4"/>
          <p:cNvSpPr>
            <a:spLocks noChangeShapeType="1"/>
          </p:cNvSpPr>
          <p:nvPr/>
        </p:nvSpPr>
        <p:spPr bwMode="auto">
          <a:xfrm>
            <a:off x="1828800" y="5791200"/>
            <a:ext cx="6096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1989" name="Text Box 5"/>
          <p:cNvSpPr txBox="1">
            <a:spLocks noChangeArrowheads="1"/>
          </p:cNvSpPr>
          <p:nvPr/>
        </p:nvSpPr>
        <p:spPr bwMode="auto">
          <a:xfrm>
            <a:off x="4648200" y="3276600"/>
            <a:ext cx="298450" cy="366713"/>
          </a:xfrm>
          <a:prstGeom prst="rect">
            <a:avLst/>
          </a:prstGeom>
          <a:noFill/>
          <a:ln w="12700">
            <a:noFill/>
            <a:miter lim="800000"/>
            <a:headEnd/>
            <a:tailEnd/>
          </a:ln>
          <a:effectLst/>
        </p:spPr>
        <p:txBody>
          <a:bodyPr wrap="none">
            <a:spAutoFit/>
          </a:bodyPr>
          <a:lstStyle/>
          <a:p>
            <a:r>
              <a:rPr lang="en-US" sz="1800"/>
              <a:t>1</a:t>
            </a:r>
          </a:p>
        </p:txBody>
      </p:sp>
      <p:sp>
        <p:nvSpPr>
          <p:cNvPr id="41990" name="Text Box 6"/>
          <p:cNvSpPr txBox="1">
            <a:spLocks noChangeArrowheads="1"/>
          </p:cNvSpPr>
          <p:nvPr/>
        </p:nvSpPr>
        <p:spPr bwMode="auto">
          <a:xfrm>
            <a:off x="4876800" y="2209800"/>
            <a:ext cx="298450" cy="366713"/>
          </a:xfrm>
          <a:prstGeom prst="rect">
            <a:avLst/>
          </a:prstGeom>
          <a:noFill/>
          <a:ln w="12700">
            <a:noFill/>
            <a:miter lim="800000"/>
            <a:headEnd/>
            <a:tailEnd/>
          </a:ln>
          <a:effectLst/>
        </p:spPr>
        <p:txBody>
          <a:bodyPr wrap="none">
            <a:spAutoFit/>
          </a:bodyPr>
          <a:lstStyle/>
          <a:p>
            <a:r>
              <a:rPr lang="en-US" sz="1800"/>
              <a:t>1</a:t>
            </a:r>
          </a:p>
        </p:txBody>
      </p:sp>
      <p:sp>
        <p:nvSpPr>
          <p:cNvPr id="41991" name="Text Box 7"/>
          <p:cNvSpPr txBox="1">
            <a:spLocks noChangeArrowheads="1"/>
          </p:cNvSpPr>
          <p:nvPr/>
        </p:nvSpPr>
        <p:spPr bwMode="auto">
          <a:xfrm>
            <a:off x="2895600" y="4572000"/>
            <a:ext cx="298450" cy="366713"/>
          </a:xfrm>
          <a:prstGeom prst="rect">
            <a:avLst/>
          </a:prstGeom>
          <a:noFill/>
          <a:ln w="12700">
            <a:noFill/>
            <a:miter lim="800000"/>
            <a:headEnd/>
            <a:tailEnd/>
          </a:ln>
          <a:effectLst/>
        </p:spPr>
        <p:txBody>
          <a:bodyPr>
            <a:spAutoFit/>
          </a:bodyPr>
          <a:lstStyle/>
          <a:p>
            <a:r>
              <a:rPr lang="en-US" sz="1800"/>
              <a:t>1</a:t>
            </a:r>
          </a:p>
        </p:txBody>
      </p:sp>
      <p:sp>
        <p:nvSpPr>
          <p:cNvPr id="41992" name="Text Box 8"/>
          <p:cNvSpPr txBox="1">
            <a:spLocks noChangeArrowheads="1"/>
          </p:cNvSpPr>
          <p:nvPr/>
        </p:nvSpPr>
        <p:spPr bwMode="auto">
          <a:xfrm>
            <a:off x="7086600" y="3581400"/>
            <a:ext cx="298450" cy="366713"/>
          </a:xfrm>
          <a:prstGeom prst="rect">
            <a:avLst/>
          </a:prstGeom>
          <a:noFill/>
          <a:ln w="12700">
            <a:noFill/>
            <a:miter lim="800000"/>
            <a:headEnd/>
            <a:tailEnd/>
          </a:ln>
          <a:effectLst/>
        </p:spPr>
        <p:txBody>
          <a:bodyPr wrap="none">
            <a:spAutoFit/>
          </a:bodyPr>
          <a:lstStyle/>
          <a:p>
            <a:r>
              <a:rPr lang="en-US" sz="1800"/>
              <a:t>2</a:t>
            </a:r>
          </a:p>
        </p:txBody>
      </p:sp>
      <p:sp>
        <p:nvSpPr>
          <p:cNvPr id="41993" name="Text Box 9"/>
          <p:cNvSpPr txBox="1">
            <a:spLocks noChangeArrowheads="1"/>
          </p:cNvSpPr>
          <p:nvPr/>
        </p:nvSpPr>
        <p:spPr bwMode="auto">
          <a:xfrm>
            <a:off x="6248400" y="2438400"/>
            <a:ext cx="298450" cy="366713"/>
          </a:xfrm>
          <a:prstGeom prst="rect">
            <a:avLst/>
          </a:prstGeom>
          <a:noFill/>
          <a:ln w="12700">
            <a:noFill/>
            <a:miter lim="800000"/>
            <a:headEnd/>
            <a:tailEnd/>
          </a:ln>
          <a:effectLst/>
        </p:spPr>
        <p:txBody>
          <a:bodyPr wrap="none">
            <a:spAutoFit/>
          </a:bodyPr>
          <a:lstStyle/>
          <a:p>
            <a:r>
              <a:rPr lang="en-US" sz="1800"/>
              <a:t>2</a:t>
            </a:r>
          </a:p>
        </p:txBody>
      </p:sp>
      <p:sp>
        <p:nvSpPr>
          <p:cNvPr id="41994" name="Text Box 10"/>
          <p:cNvSpPr txBox="1">
            <a:spLocks noChangeArrowheads="1"/>
          </p:cNvSpPr>
          <p:nvPr/>
        </p:nvSpPr>
        <p:spPr bwMode="auto">
          <a:xfrm>
            <a:off x="5257800" y="4191000"/>
            <a:ext cx="298450" cy="366713"/>
          </a:xfrm>
          <a:prstGeom prst="rect">
            <a:avLst/>
          </a:prstGeom>
          <a:noFill/>
          <a:ln w="12700">
            <a:noFill/>
            <a:miter lim="800000"/>
            <a:headEnd/>
            <a:tailEnd/>
          </a:ln>
          <a:effectLst/>
        </p:spPr>
        <p:txBody>
          <a:bodyPr wrap="none">
            <a:spAutoFit/>
          </a:bodyPr>
          <a:lstStyle/>
          <a:p>
            <a:r>
              <a:rPr lang="en-US" sz="1800"/>
              <a:t>2</a:t>
            </a:r>
          </a:p>
        </p:txBody>
      </p:sp>
      <p:sp>
        <p:nvSpPr>
          <p:cNvPr id="41995" name="Text Box 11"/>
          <p:cNvSpPr txBox="1">
            <a:spLocks noChangeArrowheads="1"/>
          </p:cNvSpPr>
          <p:nvPr/>
        </p:nvSpPr>
        <p:spPr bwMode="auto">
          <a:xfrm>
            <a:off x="3946525" y="5829300"/>
            <a:ext cx="1041400" cy="366713"/>
          </a:xfrm>
          <a:prstGeom prst="rect">
            <a:avLst/>
          </a:prstGeom>
          <a:noFill/>
          <a:ln w="12700">
            <a:noFill/>
            <a:miter lim="800000"/>
            <a:headEnd/>
            <a:tailEnd/>
          </a:ln>
          <a:effectLst/>
        </p:spPr>
        <p:txBody>
          <a:bodyPr wrap="none">
            <a:spAutoFit/>
          </a:bodyPr>
          <a:lstStyle/>
          <a:p>
            <a:r>
              <a:rPr lang="en-US" sz="1800"/>
              <a:t>Feature 1</a:t>
            </a:r>
          </a:p>
        </p:txBody>
      </p:sp>
      <p:sp>
        <p:nvSpPr>
          <p:cNvPr id="41996" name="Text Box 12"/>
          <p:cNvSpPr txBox="1">
            <a:spLocks noChangeArrowheads="1"/>
          </p:cNvSpPr>
          <p:nvPr/>
        </p:nvSpPr>
        <p:spPr bwMode="auto">
          <a:xfrm>
            <a:off x="533400" y="2895600"/>
            <a:ext cx="1041400" cy="366713"/>
          </a:xfrm>
          <a:prstGeom prst="rect">
            <a:avLst/>
          </a:prstGeom>
          <a:noFill/>
          <a:ln w="12700">
            <a:noFill/>
            <a:miter lim="800000"/>
            <a:headEnd/>
            <a:tailEnd/>
          </a:ln>
          <a:effectLst/>
        </p:spPr>
        <p:txBody>
          <a:bodyPr wrap="none">
            <a:spAutoFit/>
          </a:bodyPr>
          <a:lstStyle/>
          <a:p>
            <a:r>
              <a:rPr lang="en-US" sz="1800"/>
              <a:t>Feature 2</a:t>
            </a:r>
          </a:p>
        </p:txBody>
      </p:sp>
      <p:sp>
        <p:nvSpPr>
          <p:cNvPr id="41997" name="Text Box 13"/>
          <p:cNvSpPr txBox="1">
            <a:spLocks noChangeArrowheads="1"/>
          </p:cNvSpPr>
          <p:nvPr/>
        </p:nvSpPr>
        <p:spPr bwMode="auto">
          <a:xfrm>
            <a:off x="4114800" y="4191000"/>
            <a:ext cx="285750" cy="366713"/>
          </a:xfrm>
          <a:prstGeom prst="rect">
            <a:avLst/>
          </a:prstGeom>
          <a:noFill/>
          <a:ln w="12700">
            <a:noFill/>
            <a:miter lim="800000"/>
            <a:headEnd/>
            <a:tailEnd/>
          </a:ln>
          <a:effectLst/>
        </p:spPr>
        <p:txBody>
          <a:bodyPr wrap="none">
            <a:spAutoFit/>
          </a:bodyPr>
          <a:lstStyle/>
          <a:p>
            <a:r>
              <a:rPr lang="en-US" sz="18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Line 3"/>
          <p:cNvSpPr>
            <a:spLocks noChangeShapeType="1"/>
          </p:cNvSpPr>
          <p:nvPr/>
        </p:nvSpPr>
        <p:spPr bwMode="auto">
          <a:xfrm flipV="1">
            <a:off x="1828800" y="3048000"/>
            <a:ext cx="0" cy="2743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3012" name="Line 4"/>
          <p:cNvSpPr>
            <a:spLocks noChangeShapeType="1"/>
          </p:cNvSpPr>
          <p:nvPr/>
        </p:nvSpPr>
        <p:spPr bwMode="auto">
          <a:xfrm>
            <a:off x="1828800" y="5791200"/>
            <a:ext cx="6096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3013" name="Text Box 5"/>
          <p:cNvSpPr txBox="1">
            <a:spLocks noChangeArrowheads="1"/>
          </p:cNvSpPr>
          <p:nvPr/>
        </p:nvSpPr>
        <p:spPr bwMode="auto">
          <a:xfrm>
            <a:off x="4648200" y="3276600"/>
            <a:ext cx="298450" cy="366713"/>
          </a:xfrm>
          <a:prstGeom prst="rect">
            <a:avLst/>
          </a:prstGeom>
          <a:noFill/>
          <a:ln w="12700">
            <a:noFill/>
            <a:miter lim="800000"/>
            <a:headEnd/>
            <a:tailEnd/>
          </a:ln>
          <a:effectLst/>
        </p:spPr>
        <p:txBody>
          <a:bodyPr wrap="none">
            <a:spAutoFit/>
          </a:bodyPr>
          <a:lstStyle/>
          <a:p>
            <a:r>
              <a:rPr lang="en-US" sz="1800"/>
              <a:t>1</a:t>
            </a:r>
          </a:p>
        </p:txBody>
      </p:sp>
      <p:sp>
        <p:nvSpPr>
          <p:cNvPr id="43014" name="Text Box 6"/>
          <p:cNvSpPr txBox="1">
            <a:spLocks noChangeArrowheads="1"/>
          </p:cNvSpPr>
          <p:nvPr/>
        </p:nvSpPr>
        <p:spPr bwMode="auto">
          <a:xfrm>
            <a:off x="4876800" y="2209800"/>
            <a:ext cx="298450" cy="366713"/>
          </a:xfrm>
          <a:prstGeom prst="rect">
            <a:avLst/>
          </a:prstGeom>
          <a:noFill/>
          <a:ln w="12700">
            <a:noFill/>
            <a:miter lim="800000"/>
            <a:headEnd/>
            <a:tailEnd/>
          </a:ln>
          <a:effectLst/>
        </p:spPr>
        <p:txBody>
          <a:bodyPr wrap="none">
            <a:spAutoFit/>
          </a:bodyPr>
          <a:lstStyle/>
          <a:p>
            <a:r>
              <a:rPr lang="en-US" sz="1800"/>
              <a:t>1</a:t>
            </a:r>
          </a:p>
        </p:txBody>
      </p:sp>
      <p:sp>
        <p:nvSpPr>
          <p:cNvPr id="43015" name="Text Box 7"/>
          <p:cNvSpPr txBox="1">
            <a:spLocks noChangeArrowheads="1"/>
          </p:cNvSpPr>
          <p:nvPr/>
        </p:nvSpPr>
        <p:spPr bwMode="auto">
          <a:xfrm>
            <a:off x="2895600" y="4572000"/>
            <a:ext cx="298450" cy="366713"/>
          </a:xfrm>
          <a:prstGeom prst="rect">
            <a:avLst/>
          </a:prstGeom>
          <a:noFill/>
          <a:ln w="12700">
            <a:noFill/>
            <a:miter lim="800000"/>
            <a:headEnd/>
            <a:tailEnd/>
          </a:ln>
          <a:effectLst/>
        </p:spPr>
        <p:txBody>
          <a:bodyPr>
            <a:spAutoFit/>
          </a:bodyPr>
          <a:lstStyle/>
          <a:p>
            <a:r>
              <a:rPr lang="en-US" sz="1800"/>
              <a:t>1</a:t>
            </a:r>
          </a:p>
        </p:txBody>
      </p:sp>
      <p:sp>
        <p:nvSpPr>
          <p:cNvPr id="43016" name="Text Box 8"/>
          <p:cNvSpPr txBox="1">
            <a:spLocks noChangeArrowheads="1"/>
          </p:cNvSpPr>
          <p:nvPr/>
        </p:nvSpPr>
        <p:spPr bwMode="auto">
          <a:xfrm>
            <a:off x="7086600" y="3581400"/>
            <a:ext cx="298450" cy="366713"/>
          </a:xfrm>
          <a:prstGeom prst="rect">
            <a:avLst/>
          </a:prstGeom>
          <a:noFill/>
          <a:ln w="12700">
            <a:noFill/>
            <a:miter lim="800000"/>
            <a:headEnd/>
            <a:tailEnd/>
          </a:ln>
          <a:effectLst/>
        </p:spPr>
        <p:txBody>
          <a:bodyPr wrap="none">
            <a:spAutoFit/>
          </a:bodyPr>
          <a:lstStyle/>
          <a:p>
            <a:r>
              <a:rPr lang="en-US" sz="1800"/>
              <a:t>2</a:t>
            </a:r>
          </a:p>
        </p:txBody>
      </p:sp>
      <p:sp>
        <p:nvSpPr>
          <p:cNvPr id="43017" name="Text Box 9"/>
          <p:cNvSpPr txBox="1">
            <a:spLocks noChangeArrowheads="1"/>
          </p:cNvSpPr>
          <p:nvPr/>
        </p:nvSpPr>
        <p:spPr bwMode="auto">
          <a:xfrm>
            <a:off x="6248400" y="2438400"/>
            <a:ext cx="298450" cy="366713"/>
          </a:xfrm>
          <a:prstGeom prst="rect">
            <a:avLst/>
          </a:prstGeom>
          <a:noFill/>
          <a:ln w="12700">
            <a:noFill/>
            <a:miter lim="800000"/>
            <a:headEnd/>
            <a:tailEnd/>
          </a:ln>
          <a:effectLst/>
        </p:spPr>
        <p:txBody>
          <a:bodyPr wrap="none">
            <a:spAutoFit/>
          </a:bodyPr>
          <a:lstStyle/>
          <a:p>
            <a:r>
              <a:rPr lang="en-US" sz="1800"/>
              <a:t>2</a:t>
            </a:r>
          </a:p>
        </p:txBody>
      </p:sp>
      <p:sp>
        <p:nvSpPr>
          <p:cNvPr id="43018" name="Text Box 10"/>
          <p:cNvSpPr txBox="1">
            <a:spLocks noChangeArrowheads="1"/>
          </p:cNvSpPr>
          <p:nvPr/>
        </p:nvSpPr>
        <p:spPr bwMode="auto">
          <a:xfrm>
            <a:off x="5257800" y="4191000"/>
            <a:ext cx="298450" cy="366713"/>
          </a:xfrm>
          <a:prstGeom prst="rect">
            <a:avLst/>
          </a:prstGeom>
          <a:noFill/>
          <a:ln w="12700">
            <a:noFill/>
            <a:miter lim="800000"/>
            <a:headEnd/>
            <a:tailEnd/>
          </a:ln>
          <a:effectLst/>
        </p:spPr>
        <p:txBody>
          <a:bodyPr wrap="none">
            <a:spAutoFit/>
          </a:bodyPr>
          <a:lstStyle/>
          <a:p>
            <a:r>
              <a:rPr lang="en-US" sz="1800"/>
              <a:t>2</a:t>
            </a:r>
          </a:p>
        </p:txBody>
      </p:sp>
      <p:sp>
        <p:nvSpPr>
          <p:cNvPr id="43019" name="Text Box 11"/>
          <p:cNvSpPr txBox="1">
            <a:spLocks noChangeArrowheads="1"/>
          </p:cNvSpPr>
          <p:nvPr/>
        </p:nvSpPr>
        <p:spPr bwMode="auto">
          <a:xfrm>
            <a:off x="3946525" y="5829300"/>
            <a:ext cx="1041400" cy="366713"/>
          </a:xfrm>
          <a:prstGeom prst="rect">
            <a:avLst/>
          </a:prstGeom>
          <a:noFill/>
          <a:ln w="12700">
            <a:noFill/>
            <a:miter lim="800000"/>
            <a:headEnd/>
            <a:tailEnd/>
          </a:ln>
          <a:effectLst/>
        </p:spPr>
        <p:txBody>
          <a:bodyPr wrap="none">
            <a:spAutoFit/>
          </a:bodyPr>
          <a:lstStyle/>
          <a:p>
            <a:r>
              <a:rPr lang="en-US" sz="1800"/>
              <a:t>Feature 1</a:t>
            </a:r>
          </a:p>
        </p:txBody>
      </p:sp>
      <p:sp>
        <p:nvSpPr>
          <p:cNvPr id="43020" name="Text Box 12"/>
          <p:cNvSpPr txBox="1">
            <a:spLocks noChangeArrowheads="1"/>
          </p:cNvSpPr>
          <p:nvPr/>
        </p:nvSpPr>
        <p:spPr bwMode="auto">
          <a:xfrm>
            <a:off x="533400" y="2895600"/>
            <a:ext cx="1041400" cy="366713"/>
          </a:xfrm>
          <a:prstGeom prst="rect">
            <a:avLst/>
          </a:prstGeom>
          <a:noFill/>
          <a:ln w="12700">
            <a:noFill/>
            <a:miter lim="800000"/>
            <a:headEnd/>
            <a:tailEnd/>
          </a:ln>
          <a:effectLst/>
        </p:spPr>
        <p:txBody>
          <a:bodyPr wrap="none">
            <a:spAutoFit/>
          </a:bodyPr>
          <a:lstStyle/>
          <a:p>
            <a:r>
              <a:rPr lang="en-US" sz="1800"/>
              <a:t>Feature 2</a:t>
            </a:r>
          </a:p>
        </p:txBody>
      </p:sp>
      <p:sp>
        <p:nvSpPr>
          <p:cNvPr id="43021" name="Text Box 13"/>
          <p:cNvSpPr txBox="1">
            <a:spLocks noChangeArrowheads="1"/>
          </p:cNvSpPr>
          <p:nvPr/>
        </p:nvSpPr>
        <p:spPr bwMode="auto">
          <a:xfrm>
            <a:off x="4114800" y="4191000"/>
            <a:ext cx="285750" cy="366713"/>
          </a:xfrm>
          <a:prstGeom prst="rect">
            <a:avLst/>
          </a:prstGeom>
          <a:noFill/>
          <a:ln w="12700">
            <a:noFill/>
            <a:miter lim="800000"/>
            <a:headEnd/>
            <a:tailEnd/>
          </a:ln>
          <a:effectLst/>
        </p:spPr>
        <p:txBody>
          <a:bodyPr wrap="none">
            <a:spAutoFit/>
          </a:bodyPr>
          <a:lstStyle/>
          <a:p>
            <a:r>
              <a:rPr lang="en-US" sz="1800"/>
              <a:t>?</a:t>
            </a:r>
          </a:p>
        </p:txBody>
      </p:sp>
      <p:sp>
        <p:nvSpPr>
          <p:cNvPr id="43022" name="Line 14"/>
          <p:cNvSpPr>
            <a:spLocks noChangeShapeType="1"/>
          </p:cNvSpPr>
          <p:nvPr/>
        </p:nvSpPr>
        <p:spPr bwMode="auto">
          <a:xfrm flipV="1">
            <a:off x="5486400" y="1219200"/>
            <a:ext cx="457200" cy="2209800"/>
          </a:xfrm>
          <a:prstGeom prst="line">
            <a:avLst/>
          </a:prstGeom>
          <a:noFill/>
          <a:ln w="12700">
            <a:solidFill>
              <a:schemeClr val="tx1"/>
            </a:solidFill>
            <a:prstDash val="dash"/>
            <a:round/>
            <a:headEnd/>
            <a:tailEnd/>
          </a:ln>
          <a:effectLst/>
        </p:spPr>
        <p:txBody>
          <a:bodyPr wrap="none" anchor="ctr"/>
          <a:lstStyle/>
          <a:p>
            <a:endParaRPr lang="en-US"/>
          </a:p>
        </p:txBody>
      </p:sp>
      <p:sp>
        <p:nvSpPr>
          <p:cNvPr id="43023" name="Line 15"/>
          <p:cNvSpPr>
            <a:spLocks noChangeShapeType="1"/>
          </p:cNvSpPr>
          <p:nvPr/>
        </p:nvSpPr>
        <p:spPr bwMode="auto">
          <a:xfrm>
            <a:off x="5105400" y="2362200"/>
            <a:ext cx="1219200" cy="228600"/>
          </a:xfrm>
          <a:prstGeom prst="line">
            <a:avLst/>
          </a:prstGeom>
          <a:noFill/>
          <a:ln w="12700">
            <a:solidFill>
              <a:schemeClr val="tx1"/>
            </a:solidFill>
            <a:round/>
            <a:headEnd/>
            <a:tailEnd/>
          </a:ln>
          <a:effectLst/>
        </p:spPr>
        <p:txBody>
          <a:bodyPr wrap="none" anchor="ctr"/>
          <a:lstStyle/>
          <a:p>
            <a:endParaRPr lang="en-US"/>
          </a:p>
        </p:txBody>
      </p:sp>
      <p:sp>
        <p:nvSpPr>
          <p:cNvPr id="43024" name="Text Box 16"/>
          <p:cNvSpPr txBox="1">
            <a:spLocks noChangeArrowheads="1"/>
          </p:cNvSpPr>
          <p:nvPr/>
        </p:nvSpPr>
        <p:spPr bwMode="auto">
          <a:xfrm>
            <a:off x="228600" y="228600"/>
            <a:ext cx="8686800" cy="457200"/>
          </a:xfrm>
          <a:prstGeom prst="rect">
            <a:avLst/>
          </a:prstGeom>
          <a:noFill/>
          <a:ln w="12700">
            <a:noFill/>
            <a:miter lim="800000"/>
            <a:headEnd/>
            <a:tailEnd/>
          </a:ln>
          <a:effectLst/>
        </p:spPr>
        <p:txBody>
          <a:bodyPr>
            <a:spAutoFit/>
          </a:bodyPr>
          <a:lstStyle/>
          <a:p>
            <a:r>
              <a:rPr lang="en-US"/>
              <a:t>Boundary? Points that are equidistant between points of class 1 and 2</a:t>
            </a:r>
          </a:p>
        </p:txBody>
      </p:sp>
      <p:sp>
        <p:nvSpPr>
          <p:cNvPr id="43026" name="Text Box 18"/>
          <p:cNvSpPr txBox="1">
            <a:spLocks noChangeArrowheads="1"/>
          </p:cNvSpPr>
          <p:nvPr/>
        </p:nvSpPr>
        <p:spPr bwMode="auto">
          <a:xfrm>
            <a:off x="304800" y="838200"/>
            <a:ext cx="4343400" cy="2073275"/>
          </a:xfrm>
          <a:prstGeom prst="rect">
            <a:avLst/>
          </a:prstGeom>
          <a:noFill/>
          <a:ln w="9525">
            <a:noFill/>
            <a:miter lim="800000"/>
            <a:headEnd/>
            <a:tailEnd/>
          </a:ln>
          <a:effectLst/>
        </p:spPr>
        <p:txBody>
          <a:bodyPr>
            <a:spAutoFit/>
          </a:bodyPr>
          <a:lstStyle/>
          <a:p>
            <a:r>
              <a:rPr lang="en-US" sz="2000"/>
              <a:t>Note: locally the boundary is</a:t>
            </a:r>
          </a:p>
          <a:p>
            <a:r>
              <a:rPr lang="en-US" sz="2000"/>
              <a:t>(1) linear (because of Euclidean distance)</a:t>
            </a:r>
          </a:p>
          <a:p>
            <a:r>
              <a:rPr lang="en-US" sz="2000"/>
              <a:t>(2) halfway between the 2 class points</a:t>
            </a:r>
          </a:p>
          <a:p>
            <a:r>
              <a:rPr lang="en-US" sz="2000"/>
              <a:t>(3) at right angles to connector</a:t>
            </a:r>
          </a:p>
          <a:p>
            <a:pPr>
              <a:spcBef>
                <a:spcPct val="50000"/>
              </a:spcBef>
            </a:pPr>
            <a:endParaRPr lang="en-GB"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026"/>
          <p:cNvSpPr txBox="1">
            <a:spLocks noChangeArrowheads="1"/>
          </p:cNvSpPr>
          <p:nvPr/>
        </p:nvSpPr>
        <p:spPr bwMode="auto">
          <a:xfrm>
            <a:off x="838200" y="152400"/>
            <a:ext cx="8077200" cy="1187450"/>
          </a:xfrm>
          <a:prstGeom prst="rect">
            <a:avLst/>
          </a:prstGeom>
          <a:noFill/>
          <a:ln w="9525">
            <a:noFill/>
            <a:miter lim="800000"/>
            <a:headEnd/>
            <a:tailEnd/>
          </a:ln>
          <a:effectLst/>
        </p:spPr>
        <p:txBody>
          <a:bodyPr>
            <a:spAutoFit/>
          </a:bodyPr>
          <a:lstStyle/>
          <a:p>
            <a:pPr>
              <a:spcBef>
                <a:spcPct val="50000"/>
              </a:spcBef>
            </a:pPr>
            <a:r>
              <a:rPr lang="en-GB"/>
              <a:t>Why? If we can estimate p(</a:t>
            </a:r>
            <a:r>
              <a:rPr lang="en-GB" u="sng"/>
              <a:t>x</a:t>
            </a:r>
            <a:r>
              <a:rPr lang="en-GB"/>
              <a:t>) we can estimate the class conditional probabilities P(</a:t>
            </a:r>
            <a:r>
              <a:rPr lang="en-GB" u="sng"/>
              <a:t>x</a:t>
            </a:r>
            <a:r>
              <a:rPr lang="en-GB"/>
              <a:t>, | C</a:t>
            </a:r>
            <a:r>
              <a:rPr lang="en-GB" baseline="-25000"/>
              <a:t>i</a:t>
            </a:r>
            <a:r>
              <a:rPr lang="en-GB"/>
              <a:t>) and so work out optimal (Bayesian) decision boundary </a:t>
            </a:r>
          </a:p>
        </p:txBody>
      </p:sp>
      <p:pic>
        <p:nvPicPr>
          <p:cNvPr id="56323" name="Picture 1027" descr="C:\matlabR12\work\discriminant.bmp"/>
          <p:cNvPicPr>
            <a:picLocks noChangeAspect="1" noChangeArrowheads="1"/>
          </p:cNvPicPr>
          <p:nvPr/>
        </p:nvPicPr>
        <p:blipFill>
          <a:blip r:embed="rId2"/>
          <a:srcRect/>
          <a:stretch>
            <a:fillRect/>
          </a:stretch>
        </p:blipFill>
        <p:spPr bwMode="auto">
          <a:xfrm>
            <a:off x="838200" y="1398588"/>
            <a:ext cx="7696200" cy="515461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0"/>
            <a:ext cx="7772400" cy="1143000"/>
          </a:xfrm>
        </p:spPr>
        <p:txBody>
          <a:bodyPr/>
          <a:lstStyle/>
          <a:p>
            <a:r>
              <a:rPr lang="en-US"/>
              <a:t>Finding the Decision Boundaries</a:t>
            </a:r>
          </a:p>
        </p:txBody>
      </p:sp>
      <p:sp>
        <p:nvSpPr>
          <p:cNvPr id="44035" name="Line 3"/>
          <p:cNvSpPr>
            <a:spLocks noChangeShapeType="1"/>
          </p:cNvSpPr>
          <p:nvPr/>
        </p:nvSpPr>
        <p:spPr bwMode="auto">
          <a:xfrm flipV="1">
            <a:off x="1828800" y="1524000"/>
            <a:ext cx="0" cy="4267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4036" name="Line 4"/>
          <p:cNvSpPr>
            <a:spLocks noChangeShapeType="1"/>
          </p:cNvSpPr>
          <p:nvPr/>
        </p:nvSpPr>
        <p:spPr bwMode="auto">
          <a:xfrm>
            <a:off x="1828800" y="5791200"/>
            <a:ext cx="6096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4037" name="Text Box 5"/>
          <p:cNvSpPr txBox="1">
            <a:spLocks noChangeArrowheads="1"/>
          </p:cNvSpPr>
          <p:nvPr/>
        </p:nvSpPr>
        <p:spPr bwMode="auto">
          <a:xfrm>
            <a:off x="4648200" y="3276600"/>
            <a:ext cx="298450" cy="366713"/>
          </a:xfrm>
          <a:prstGeom prst="rect">
            <a:avLst/>
          </a:prstGeom>
          <a:noFill/>
          <a:ln w="12700">
            <a:noFill/>
            <a:miter lim="800000"/>
            <a:headEnd/>
            <a:tailEnd/>
          </a:ln>
          <a:effectLst/>
        </p:spPr>
        <p:txBody>
          <a:bodyPr wrap="none">
            <a:spAutoFit/>
          </a:bodyPr>
          <a:lstStyle/>
          <a:p>
            <a:r>
              <a:rPr lang="en-US" sz="1800"/>
              <a:t>1</a:t>
            </a:r>
          </a:p>
        </p:txBody>
      </p:sp>
      <p:sp>
        <p:nvSpPr>
          <p:cNvPr id="44038" name="Text Box 6"/>
          <p:cNvSpPr txBox="1">
            <a:spLocks noChangeArrowheads="1"/>
          </p:cNvSpPr>
          <p:nvPr/>
        </p:nvSpPr>
        <p:spPr bwMode="auto">
          <a:xfrm>
            <a:off x="4876800" y="2209800"/>
            <a:ext cx="298450" cy="366713"/>
          </a:xfrm>
          <a:prstGeom prst="rect">
            <a:avLst/>
          </a:prstGeom>
          <a:noFill/>
          <a:ln w="12700">
            <a:noFill/>
            <a:miter lim="800000"/>
            <a:headEnd/>
            <a:tailEnd/>
          </a:ln>
          <a:effectLst/>
        </p:spPr>
        <p:txBody>
          <a:bodyPr wrap="none">
            <a:spAutoFit/>
          </a:bodyPr>
          <a:lstStyle/>
          <a:p>
            <a:r>
              <a:rPr lang="en-US" sz="1800"/>
              <a:t>1</a:t>
            </a:r>
          </a:p>
        </p:txBody>
      </p:sp>
      <p:sp>
        <p:nvSpPr>
          <p:cNvPr id="44039" name="Text Box 7"/>
          <p:cNvSpPr txBox="1">
            <a:spLocks noChangeArrowheads="1"/>
          </p:cNvSpPr>
          <p:nvPr/>
        </p:nvSpPr>
        <p:spPr bwMode="auto">
          <a:xfrm>
            <a:off x="2895600" y="4572000"/>
            <a:ext cx="298450" cy="366713"/>
          </a:xfrm>
          <a:prstGeom prst="rect">
            <a:avLst/>
          </a:prstGeom>
          <a:noFill/>
          <a:ln w="12700">
            <a:noFill/>
            <a:miter lim="800000"/>
            <a:headEnd/>
            <a:tailEnd/>
          </a:ln>
          <a:effectLst/>
        </p:spPr>
        <p:txBody>
          <a:bodyPr>
            <a:spAutoFit/>
          </a:bodyPr>
          <a:lstStyle/>
          <a:p>
            <a:r>
              <a:rPr lang="en-US" sz="1800"/>
              <a:t>1</a:t>
            </a:r>
          </a:p>
        </p:txBody>
      </p:sp>
      <p:sp>
        <p:nvSpPr>
          <p:cNvPr id="44040" name="Text Box 8"/>
          <p:cNvSpPr txBox="1">
            <a:spLocks noChangeArrowheads="1"/>
          </p:cNvSpPr>
          <p:nvPr/>
        </p:nvSpPr>
        <p:spPr bwMode="auto">
          <a:xfrm>
            <a:off x="7086600" y="3581400"/>
            <a:ext cx="298450" cy="366713"/>
          </a:xfrm>
          <a:prstGeom prst="rect">
            <a:avLst/>
          </a:prstGeom>
          <a:noFill/>
          <a:ln w="12700">
            <a:noFill/>
            <a:miter lim="800000"/>
            <a:headEnd/>
            <a:tailEnd/>
          </a:ln>
          <a:effectLst/>
        </p:spPr>
        <p:txBody>
          <a:bodyPr wrap="none">
            <a:spAutoFit/>
          </a:bodyPr>
          <a:lstStyle/>
          <a:p>
            <a:r>
              <a:rPr lang="en-US" sz="1800"/>
              <a:t>2</a:t>
            </a:r>
          </a:p>
        </p:txBody>
      </p:sp>
      <p:sp>
        <p:nvSpPr>
          <p:cNvPr id="44041" name="Text Box 9"/>
          <p:cNvSpPr txBox="1">
            <a:spLocks noChangeArrowheads="1"/>
          </p:cNvSpPr>
          <p:nvPr/>
        </p:nvSpPr>
        <p:spPr bwMode="auto">
          <a:xfrm>
            <a:off x="6248400" y="2438400"/>
            <a:ext cx="298450" cy="366713"/>
          </a:xfrm>
          <a:prstGeom prst="rect">
            <a:avLst/>
          </a:prstGeom>
          <a:noFill/>
          <a:ln w="12700">
            <a:noFill/>
            <a:miter lim="800000"/>
            <a:headEnd/>
            <a:tailEnd/>
          </a:ln>
          <a:effectLst/>
        </p:spPr>
        <p:txBody>
          <a:bodyPr wrap="none">
            <a:spAutoFit/>
          </a:bodyPr>
          <a:lstStyle/>
          <a:p>
            <a:r>
              <a:rPr lang="en-US" sz="1800"/>
              <a:t>2</a:t>
            </a:r>
          </a:p>
        </p:txBody>
      </p:sp>
      <p:sp>
        <p:nvSpPr>
          <p:cNvPr id="44042" name="Text Box 10"/>
          <p:cNvSpPr txBox="1">
            <a:spLocks noChangeArrowheads="1"/>
          </p:cNvSpPr>
          <p:nvPr/>
        </p:nvSpPr>
        <p:spPr bwMode="auto">
          <a:xfrm>
            <a:off x="5257800" y="4191000"/>
            <a:ext cx="298450" cy="366713"/>
          </a:xfrm>
          <a:prstGeom prst="rect">
            <a:avLst/>
          </a:prstGeom>
          <a:noFill/>
          <a:ln w="12700">
            <a:noFill/>
            <a:miter lim="800000"/>
            <a:headEnd/>
            <a:tailEnd/>
          </a:ln>
          <a:effectLst/>
        </p:spPr>
        <p:txBody>
          <a:bodyPr wrap="none">
            <a:spAutoFit/>
          </a:bodyPr>
          <a:lstStyle/>
          <a:p>
            <a:r>
              <a:rPr lang="en-US" sz="1800"/>
              <a:t>2</a:t>
            </a:r>
          </a:p>
        </p:txBody>
      </p:sp>
      <p:sp>
        <p:nvSpPr>
          <p:cNvPr id="44043" name="Text Box 11"/>
          <p:cNvSpPr txBox="1">
            <a:spLocks noChangeArrowheads="1"/>
          </p:cNvSpPr>
          <p:nvPr/>
        </p:nvSpPr>
        <p:spPr bwMode="auto">
          <a:xfrm>
            <a:off x="3946525" y="5829300"/>
            <a:ext cx="1041400" cy="366713"/>
          </a:xfrm>
          <a:prstGeom prst="rect">
            <a:avLst/>
          </a:prstGeom>
          <a:noFill/>
          <a:ln w="12700">
            <a:noFill/>
            <a:miter lim="800000"/>
            <a:headEnd/>
            <a:tailEnd/>
          </a:ln>
          <a:effectLst/>
        </p:spPr>
        <p:txBody>
          <a:bodyPr wrap="none">
            <a:spAutoFit/>
          </a:bodyPr>
          <a:lstStyle/>
          <a:p>
            <a:r>
              <a:rPr lang="en-US" sz="1800"/>
              <a:t>Feature 1</a:t>
            </a:r>
          </a:p>
        </p:txBody>
      </p:sp>
      <p:sp>
        <p:nvSpPr>
          <p:cNvPr id="44044" name="Text Box 12"/>
          <p:cNvSpPr txBox="1">
            <a:spLocks noChangeArrowheads="1"/>
          </p:cNvSpPr>
          <p:nvPr/>
        </p:nvSpPr>
        <p:spPr bwMode="auto">
          <a:xfrm>
            <a:off x="533400" y="2895600"/>
            <a:ext cx="1041400" cy="366713"/>
          </a:xfrm>
          <a:prstGeom prst="rect">
            <a:avLst/>
          </a:prstGeom>
          <a:noFill/>
          <a:ln w="12700">
            <a:noFill/>
            <a:miter lim="800000"/>
            <a:headEnd/>
            <a:tailEnd/>
          </a:ln>
          <a:effectLst/>
        </p:spPr>
        <p:txBody>
          <a:bodyPr wrap="none">
            <a:spAutoFit/>
          </a:bodyPr>
          <a:lstStyle/>
          <a:p>
            <a:r>
              <a:rPr lang="en-US" sz="1800"/>
              <a:t>Feature 2</a:t>
            </a:r>
          </a:p>
        </p:txBody>
      </p:sp>
      <p:sp>
        <p:nvSpPr>
          <p:cNvPr id="44045" name="Text Box 13"/>
          <p:cNvSpPr txBox="1">
            <a:spLocks noChangeArrowheads="1"/>
          </p:cNvSpPr>
          <p:nvPr/>
        </p:nvSpPr>
        <p:spPr bwMode="auto">
          <a:xfrm>
            <a:off x="4114800" y="4191000"/>
            <a:ext cx="285750" cy="366713"/>
          </a:xfrm>
          <a:prstGeom prst="rect">
            <a:avLst/>
          </a:prstGeom>
          <a:noFill/>
          <a:ln w="12700">
            <a:noFill/>
            <a:miter lim="800000"/>
            <a:headEnd/>
            <a:tailEnd/>
          </a:ln>
          <a:effectLst/>
        </p:spPr>
        <p:txBody>
          <a:bodyPr wrap="none">
            <a:spAutoFit/>
          </a:bodyPr>
          <a:lstStyle/>
          <a:p>
            <a:r>
              <a:rPr lang="en-US" sz="1800"/>
              <a:t>?</a:t>
            </a:r>
          </a:p>
        </p:txBody>
      </p:sp>
      <p:sp>
        <p:nvSpPr>
          <p:cNvPr id="44046" name="Line 14"/>
          <p:cNvSpPr>
            <a:spLocks noChangeShapeType="1"/>
          </p:cNvSpPr>
          <p:nvPr/>
        </p:nvSpPr>
        <p:spPr bwMode="auto">
          <a:xfrm flipV="1">
            <a:off x="5486400" y="1219200"/>
            <a:ext cx="457200" cy="2209800"/>
          </a:xfrm>
          <a:prstGeom prst="line">
            <a:avLst/>
          </a:prstGeom>
          <a:noFill/>
          <a:ln w="12700">
            <a:solidFill>
              <a:schemeClr val="tx1"/>
            </a:solidFill>
            <a:prstDash val="dash"/>
            <a:round/>
            <a:headEnd/>
            <a:tailEnd/>
          </a:ln>
          <a:effectLst/>
        </p:spPr>
        <p:txBody>
          <a:bodyPr wrap="none" anchor="ctr"/>
          <a:lstStyle/>
          <a:p>
            <a:endParaRPr lang="en-US"/>
          </a:p>
        </p:txBody>
      </p:sp>
      <p:sp>
        <p:nvSpPr>
          <p:cNvPr id="44047" name="Line 15"/>
          <p:cNvSpPr>
            <a:spLocks noChangeShapeType="1"/>
          </p:cNvSpPr>
          <p:nvPr/>
        </p:nvSpPr>
        <p:spPr bwMode="auto">
          <a:xfrm flipV="1">
            <a:off x="4876800" y="2590800"/>
            <a:ext cx="1447800" cy="838200"/>
          </a:xfrm>
          <a:prstGeom prst="line">
            <a:avLst/>
          </a:prstGeom>
          <a:noFill/>
          <a:ln w="12700">
            <a:solidFill>
              <a:schemeClr val="tx1"/>
            </a:solidFill>
            <a:round/>
            <a:headEnd/>
            <a:tailEnd/>
          </a:ln>
          <a:effectLst/>
        </p:spPr>
        <p:txBody>
          <a:bodyPr wrap="none" anchor="ctr"/>
          <a:lstStyle/>
          <a:p>
            <a:endParaRPr lang="en-US"/>
          </a:p>
        </p:txBody>
      </p:sp>
      <p:sp>
        <p:nvSpPr>
          <p:cNvPr id="44048" name="Line 16"/>
          <p:cNvSpPr>
            <a:spLocks noChangeShapeType="1"/>
          </p:cNvSpPr>
          <p:nvPr/>
        </p:nvSpPr>
        <p:spPr bwMode="auto">
          <a:xfrm>
            <a:off x="4953000" y="1981200"/>
            <a:ext cx="1447800" cy="2362200"/>
          </a:xfrm>
          <a:prstGeom prst="line">
            <a:avLst/>
          </a:prstGeom>
          <a:noFill/>
          <a:ln w="12700">
            <a:solidFill>
              <a:schemeClr val="tx1"/>
            </a:solidFill>
            <a:prstDash val="dash"/>
            <a:round/>
            <a:headEnd/>
            <a:tailEnd/>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0"/>
            <a:ext cx="7772400" cy="1143000"/>
          </a:xfrm>
        </p:spPr>
        <p:txBody>
          <a:bodyPr/>
          <a:lstStyle/>
          <a:p>
            <a:r>
              <a:rPr lang="en-US"/>
              <a:t>Finding the Decision Boundaries</a:t>
            </a:r>
          </a:p>
        </p:txBody>
      </p:sp>
      <p:sp>
        <p:nvSpPr>
          <p:cNvPr id="45059" name="Line 3"/>
          <p:cNvSpPr>
            <a:spLocks noChangeShapeType="1"/>
          </p:cNvSpPr>
          <p:nvPr/>
        </p:nvSpPr>
        <p:spPr bwMode="auto">
          <a:xfrm flipV="1">
            <a:off x="1828800" y="1524000"/>
            <a:ext cx="0" cy="4267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5060" name="Line 4"/>
          <p:cNvSpPr>
            <a:spLocks noChangeShapeType="1"/>
          </p:cNvSpPr>
          <p:nvPr/>
        </p:nvSpPr>
        <p:spPr bwMode="auto">
          <a:xfrm>
            <a:off x="1828800" y="5791200"/>
            <a:ext cx="6096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5061" name="Text Box 5"/>
          <p:cNvSpPr txBox="1">
            <a:spLocks noChangeArrowheads="1"/>
          </p:cNvSpPr>
          <p:nvPr/>
        </p:nvSpPr>
        <p:spPr bwMode="auto">
          <a:xfrm>
            <a:off x="4648200" y="3276600"/>
            <a:ext cx="298450" cy="366713"/>
          </a:xfrm>
          <a:prstGeom prst="rect">
            <a:avLst/>
          </a:prstGeom>
          <a:noFill/>
          <a:ln w="12700">
            <a:noFill/>
            <a:miter lim="800000"/>
            <a:headEnd/>
            <a:tailEnd/>
          </a:ln>
          <a:effectLst/>
        </p:spPr>
        <p:txBody>
          <a:bodyPr wrap="none">
            <a:spAutoFit/>
          </a:bodyPr>
          <a:lstStyle/>
          <a:p>
            <a:r>
              <a:rPr lang="en-US" sz="1800"/>
              <a:t>1</a:t>
            </a:r>
          </a:p>
        </p:txBody>
      </p:sp>
      <p:sp>
        <p:nvSpPr>
          <p:cNvPr id="45062" name="Text Box 6"/>
          <p:cNvSpPr txBox="1">
            <a:spLocks noChangeArrowheads="1"/>
          </p:cNvSpPr>
          <p:nvPr/>
        </p:nvSpPr>
        <p:spPr bwMode="auto">
          <a:xfrm>
            <a:off x="4876800" y="2209800"/>
            <a:ext cx="298450" cy="366713"/>
          </a:xfrm>
          <a:prstGeom prst="rect">
            <a:avLst/>
          </a:prstGeom>
          <a:noFill/>
          <a:ln w="12700">
            <a:noFill/>
            <a:miter lim="800000"/>
            <a:headEnd/>
            <a:tailEnd/>
          </a:ln>
          <a:effectLst/>
        </p:spPr>
        <p:txBody>
          <a:bodyPr wrap="none">
            <a:spAutoFit/>
          </a:bodyPr>
          <a:lstStyle/>
          <a:p>
            <a:r>
              <a:rPr lang="en-US" sz="1800"/>
              <a:t>1</a:t>
            </a:r>
          </a:p>
        </p:txBody>
      </p:sp>
      <p:sp>
        <p:nvSpPr>
          <p:cNvPr id="45063" name="Text Box 7"/>
          <p:cNvSpPr txBox="1">
            <a:spLocks noChangeArrowheads="1"/>
          </p:cNvSpPr>
          <p:nvPr/>
        </p:nvSpPr>
        <p:spPr bwMode="auto">
          <a:xfrm>
            <a:off x="2895600" y="4572000"/>
            <a:ext cx="298450" cy="366713"/>
          </a:xfrm>
          <a:prstGeom prst="rect">
            <a:avLst/>
          </a:prstGeom>
          <a:noFill/>
          <a:ln w="12700">
            <a:noFill/>
            <a:miter lim="800000"/>
            <a:headEnd/>
            <a:tailEnd/>
          </a:ln>
          <a:effectLst/>
        </p:spPr>
        <p:txBody>
          <a:bodyPr>
            <a:spAutoFit/>
          </a:bodyPr>
          <a:lstStyle/>
          <a:p>
            <a:r>
              <a:rPr lang="en-US" sz="1800"/>
              <a:t>1</a:t>
            </a:r>
          </a:p>
        </p:txBody>
      </p:sp>
      <p:sp>
        <p:nvSpPr>
          <p:cNvPr id="45064" name="Text Box 8"/>
          <p:cNvSpPr txBox="1">
            <a:spLocks noChangeArrowheads="1"/>
          </p:cNvSpPr>
          <p:nvPr/>
        </p:nvSpPr>
        <p:spPr bwMode="auto">
          <a:xfrm>
            <a:off x="7086600" y="3581400"/>
            <a:ext cx="298450" cy="366713"/>
          </a:xfrm>
          <a:prstGeom prst="rect">
            <a:avLst/>
          </a:prstGeom>
          <a:noFill/>
          <a:ln w="12700">
            <a:noFill/>
            <a:miter lim="800000"/>
            <a:headEnd/>
            <a:tailEnd/>
          </a:ln>
          <a:effectLst/>
        </p:spPr>
        <p:txBody>
          <a:bodyPr wrap="none">
            <a:spAutoFit/>
          </a:bodyPr>
          <a:lstStyle/>
          <a:p>
            <a:r>
              <a:rPr lang="en-US" sz="1800"/>
              <a:t>2</a:t>
            </a:r>
          </a:p>
        </p:txBody>
      </p:sp>
      <p:sp>
        <p:nvSpPr>
          <p:cNvPr id="45065" name="Text Box 9"/>
          <p:cNvSpPr txBox="1">
            <a:spLocks noChangeArrowheads="1"/>
          </p:cNvSpPr>
          <p:nvPr/>
        </p:nvSpPr>
        <p:spPr bwMode="auto">
          <a:xfrm>
            <a:off x="6248400" y="2438400"/>
            <a:ext cx="298450" cy="366713"/>
          </a:xfrm>
          <a:prstGeom prst="rect">
            <a:avLst/>
          </a:prstGeom>
          <a:noFill/>
          <a:ln w="12700">
            <a:noFill/>
            <a:miter lim="800000"/>
            <a:headEnd/>
            <a:tailEnd/>
          </a:ln>
          <a:effectLst/>
        </p:spPr>
        <p:txBody>
          <a:bodyPr wrap="none">
            <a:spAutoFit/>
          </a:bodyPr>
          <a:lstStyle/>
          <a:p>
            <a:r>
              <a:rPr lang="en-US" sz="1800"/>
              <a:t>2</a:t>
            </a:r>
          </a:p>
        </p:txBody>
      </p:sp>
      <p:sp>
        <p:nvSpPr>
          <p:cNvPr id="45066" name="Text Box 10"/>
          <p:cNvSpPr txBox="1">
            <a:spLocks noChangeArrowheads="1"/>
          </p:cNvSpPr>
          <p:nvPr/>
        </p:nvSpPr>
        <p:spPr bwMode="auto">
          <a:xfrm>
            <a:off x="5257800" y="4191000"/>
            <a:ext cx="298450" cy="366713"/>
          </a:xfrm>
          <a:prstGeom prst="rect">
            <a:avLst/>
          </a:prstGeom>
          <a:noFill/>
          <a:ln w="12700">
            <a:noFill/>
            <a:miter lim="800000"/>
            <a:headEnd/>
            <a:tailEnd/>
          </a:ln>
          <a:effectLst/>
        </p:spPr>
        <p:txBody>
          <a:bodyPr wrap="none">
            <a:spAutoFit/>
          </a:bodyPr>
          <a:lstStyle/>
          <a:p>
            <a:r>
              <a:rPr lang="en-US" sz="1800"/>
              <a:t>2</a:t>
            </a:r>
          </a:p>
        </p:txBody>
      </p:sp>
      <p:sp>
        <p:nvSpPr>
          <p:cNvPr id="45067" name="Text Box 11"/>
          <p:cNvSpPr txBox="1">
            <a:spLocks noChangeArrowheads="1"/>
          </p:cNvSpPr>
          <p:nvPr/>
        </p:nvSpPr>
        <p:spPr bwMode="auto">
          <a:xfrm>
            <a:off x="3946525" y="5829300"/>
            <a:ext cx="1041400" cy="366713"/>
          </a:xfrm>
          <a:prstGeom prst="rect">
            <a:avLst/>
          </a:prstGeom>
          <a:noFill/>
          <a:ln w="12700">
            <a:noFill/>
            <a:miter lim="800000"/>
            <a:headEnd/>
            <a:tailEnd/>
          </a:ln>
          <a:effectLst/>
        </p:spPr>
        <p:txBody>
          <a:bodyPr wrap="none">
            <a:spAutoFit/>
          </a:bodyPr>
          <a:lstStyle/>
          <a:p>
            <a:r>
              <a:rPr lang="en-US" sz="1800"/>
              <a:t>Feature 1</a:t>
            </a:r>
          </a:p>
        </p:txBody>
      </p:sp>
      <p:sp>
        <p:nvSpPr>
          <p:cNvPr id="45068" name="Text Box 12"/>
          <p:cNvSpPr txBox="1">
            <a:spLocks noChangeArrowheads="1"/>
          </p:cNvSpPr>
          <p:nvPr/>
        </p:nvSpPr>
        <p:spPr bwMode="auto">
          <a:xfrm>
            <a:off x="533400" y="2895600"/>
            <a:ext cx="1041400" cy="366713"/>
          </a:xfrm>
          <a:prstGeom prst="rect">
            <a:avLst/>
          </a:prstGeom>
          <a:noFill/>
          <a:ln w="12700">
            <a:noFill/>
            <a:miter lim="800000"/>
            <a:headEnd/>
            <a:tailEnd/>
          </a:ln>
          <a:effectLst/>
        </p:spPr>
        <p:txBody>
          <a:bodyPr wrap="none">
            <a:spAutoFit/>
          </a:bodyPr>
          <a:lstStyle/>
          <a:p>
            <a:r>
              <a:rPr lang="en-US" sz="1800"/>
              <a:t>Feature 2</a:t>
            </a:r>
          </a:p>
        </p:txBody>
      </p:sp>
      <p:sp>
        <p:nvSpPr>
          <p:cNvPr id="45069" name="Text Box 13"/>
          <p:cNvSpPr txBox="1">
            <a:spLocks noChangeArrowheads="1"/>
          </p:cNvSpPr>
          <p:nvPr/>
        </p:nvSpPr>
        <p:spPr bwMode="auto">
          <a:xfrm>
            <a:off x="4114800" y="4191000"/>
            <a:ext cx="285750" cy="366713"/>
          </a:xfrm>
          <a:prstGeom prst="rect">
            <a:avLst/>
          </a:prstGeom>
          <a:noFill/>
          <a:ln w="12700">
            <a:noFill/>
            <a:miter lim="800000"/>
            <a:headEnd/>
            <a:tailEnd/>
          </a:ln>
          <a:effectLst/>
        </p:spPr>
        <p:txBody>
          <a:bodyPr wrap="none">
            <a:spAutoFit/>
          </a:bodyPr>
          <a:lstStyle/>
          <a:p>
            <a:r>
              <a:rPr lang="en-US" sz="1800"/>
              <a:t>?</a:t>
            </a:r>
          </a:p>
        </p:txBody>
      </p:sp>
      <p:sp>
        <p:nvSpPr>
          <p:cNvPr id="45070" name="Line 14"/>
          <p:cNvSpPr>
            <a:spLocks noChangeShapeType="1"/>
          </p:cNvSpPr>
          <p:nvPr/>
        </p:nvSpPr>
        <p:spPr bwMode="auto">
          <a:xfrm flipV="1">
            <a:off x="5486400" y="1219200"/>
            <a:ext cx="457200" cy="2209800"/>
          </a:xfrm>
          <a:prstGeom prst="line">
            <a:avLst/>
          </a:prstGeom>
          <a:noFill/>
          <a:ln w="12700">
            <a:solidFill>
              <a:schemeClr val="tx1"/>
            </a:solidFill>
            <a:prstDash val="dash"/>
            <a:round/>
            <a:headEnd/>
            <a:tailEnd/>
          </a:ln>
          <a:effectLst/>
        </p:spPr>
        <p:txBody>
          <a:bodyPr wrap="none" anchor="ctr"/>
          <a:lstStyle/>
          <a:p>
            <a:endParaRPr lang="en-US"/>
          </a:p>
        </p:txBody>
      </p:sp>
      <p:sp>
        <p:nvSpPr>
          <p:cNvPr id="45071" name="Line 15"/>
          <p:cNvSpPr>
            <a:spLocks noChangeShapeType="1"/>
          </p:cNvSpPr>
          <p:nvPr/>
        </p:nvSpPr>
        <p:spPr bwMode="auto">
          <a:xfrm>
            <a:off x="4876800" y="3429000"/>
            <a:ext cx="457200" cy="838200"/>
          </a:xfrm>
          <a:prstGeom prst="line">
            <a:avLst/>
          </a:prstGeom>
          <a:noFill/>
          <a:ln w="12700">
            <a:solidFill>
              <a:schemeClr val="tx1"/>
            </a:solidFill>
            <a:round/>
            <a:headEnd/>
            <a:tailEnd/>
          </a:ln>
          <a:effectLst/>
        </p:spPr>
        <p:txBody>
          <a:bodyPr wrap="none" anchor="ctr"/>
          <a:lstStyle/>
          <a:p>
            <a:endParaRPr lang="en-US"/>
          </a:p>
        </p:txBody>
      </p:sp>
      <p:sp>
        <p:nvSpPr>
          <p:cNvPr id="45072" name="Line 16"/>
          <p:cNvSpPr>
            <a:spLocks noChangeShapeType="1"/>
          </p:cNvSpPr>
          <p:nvPr/>
        </p:nvSpPr>
        <p:spPr bwMode="auto">
          <a:xfrm>
            <a:off x="4953000" y="1981200"/>
            <a:ext cx="1447800" cy="2362200"/>
          </a:xfrm>
          <a:prstGeom prst="line">
            <a:avLst/>
          </a:prstGeom>
          <a:noFill/>
          <a:ln w="12700">
            <a:solidFill>
              <a:schemeClr val="tx1"/>
            </a:solidFill>
            <a:prstDash val="dash"/>
            <a:round/>
            <a:headEnd/>
            <a:tailEnd/>
          </a:ln>
          <a:effectLst/>
        </p:spPr>
        <p:txBody>
          <a:bodyPr wrap="none" anchor="ctr"/>
          <a:lstStyle/>
          <a:p>
            <a:endParaRPr lang="en-US"/>
          </a:p>
        </p:txBody>
      </p:sp>
      <p:sp>
        <p:nvSpPr>
          <p:cNvPr id="45073" name="Line 17"/>
          <p:cNvSpPr>
            <a:spLocks noChangeShapeType="1"/>
          </p:cNvSpPr>
          <p:nvPr/>
        </p:nvSpPr>
        <p:spPr bwMode="auto">
          <a:xfrm flipV="1">
            <a:off x="2743200" y="3276600"/>
            <a:ext cx="3505200" cy="1752600"/>
          </a:xfrm>
          <a:prstGeom prst="line">
            <a:avLst/>
          </a:prstGeom>
          <a:noFill/>
          <a:ln w="12700">
            <a:solidFill>
              <a:schemeClr val="tx1"/>
            </a:solidFill>
            <a:prstDash val="dash"/>
            <a:round/>
            <a:headEnd/>
            <a:tailEnd/>
          </a:ln>
          <a:effec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0"/>
            <a:ext cx="7772400" cy="1143000"/>
          </a:xfrm>
        </p:spPr>
        <p:txBody>
          <a:bodyPr/>
          <a:lstStyle/>
          <a:p>
            <a:r>
              <a:rPr lang="en-US"/>
              <a:t>Finding the Decision Boundaries</a:t>
            </a:r>
          </a:p>
        </p:txBody>
      </p:sp>
      <p:sp>
        <p:nvSpPr>
          <p:cNvPr id="46083" name="Line 3"/>
          <p:cNvSpPr>
            <a:spLocks noChangeShapeType="1"/>
          </p:cNvSpPr>
          <p:nvPr/>
        </p:nvSpPr>
        <p:spPr bwMode="auto">
          <a:xfrm flipV="1">
            <a:off x="1828800" y="1524000"/>
            <a:ext cx="0" cy="4267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6084" name="Line 4"/>
          <p:cNvSpPr>
            <a:spLocks noChangeShapeType="1"/>
          </p:cNvSpPr>
          <p:nvPr/>
        </p:nvSpPr>
        <p:spPr bwMode="auto">
          <a:xfrm>
            <a:off x="1828800" y="5791200"/>
            <a:ext cx="6096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6085" name="Text Box 5"/>
          <p:cNvSpPr txBox="1">
            <a:spLocks noChangeArrowheads="1"/>
          </p:cNvSpPr>
          <p:nvPr/>
        </p:nvSpPr>
        <p:spPr bwMode="auto">
          <a:xfrm>
            <a:off x="4648200" y="3276600"/>
            <a:ext cx="298450" cy="366713"/>
          </a:xfrm>
          <a:prstGeom prst="rect">
            <a:avLst/>
          </a:prstGeom>
          <a:noFill/>
          <a:ln w="12700">
            <a:noFill/>
            <a:miter lim="800000"/>
            <a:headEnd/>
            <a:tailEnd/>
          </a:ln>
          <a:effectLst/>
        </p:spPr>
        <p:txBody>
          <a:bodyPr wrap="none">
            <a:spAutoFit/>
          </a:bodyPr>
          <a:lstStyle/>
          <a:p>
            <a:r>
              <a:rPr lang="en-US" sz="1800"/>
              <a:t>1</a:t>
            </a:r>
          </a:p>
        </p:txBody>
      </p:sp>
      <p:sp>
        <p:nvSpPr>
          <p:cNvPr id="46086" name="Text Box 6"/>
          <p:cNvSpPr txBox="1">
            <a:spLocks noChangeArrowheads="1"/>
          </p:cNvSpPr>
          <p:nvPr/>
        </p:nvSpPr>
        <p:spPr bwMode="auto">
          <a:xfrm>
            <a:off x="4876800" y="2209800"/>
            <a:ext cx="298450" cy="366713"/>
          </a:xfrm>
          <a:prstGeom prst="rect">
            <a:avLst/>
          </a:prstGeom>
          <a:noFill/>
          <a:ln w="12700">
            <a:noFill/>
            <a:miter lim="800000"/>
            <a:headEnd/>
            <a:tailEnd/>
          </a:ln>
          <a:effectLst/>
        </p:spPr>
        <p:txBody>
          <a:bodyPr wrap="none">
            <a:spAutoFit/>
          </a:bodyPr>
          <a:lstStyle/>
          <a:p>
            <a:r>
              <a:rPr lang="en-US" sz="1800"/>
              <a:t>1</a:t>
            </a:r>
          </a:p>
        </p:txBody>
      </p:sp>
      <p:sp>
        <p:nvSpPr>
          <p:cNvPr id="46087" name="Text Box 7"/>
          <p:cNvSpPr txBox="1">
            <a:spLocks noChangeArrowheads="1"/>
          </p:cNvSpPr>
          <p:nvPr/>
        </p:nvSpPr>
        <p:spPr bwMode="auto">
          <a:xfrm>
            <a:off x="2895600" y="4572000"/>
            <a:ext cx="298450" cy="366713"/>
          </a:xfrm>
          <a:prstGeom prst="rect">
            <a:avLst/>
          </a:prstGeom>
          <a:noFill/>
          <a:ln w="12700">
            <a:noFill/>
            <a:miter lim="800000"/>
            <a:headEnd/>
            <a:tailEnd/>
          </a:ln>
          <a:effectLst/>
        </p:spPr>
        <p:txBody>
          <a:bodyPr>
            <a:spAutoFit/>
          </a:bodyPr>
          <a:lstStyle/>
          <a:p>
            <a:r>
              <a:rPr lang="en-US" sz="1800"/>
              <a:t>1</a:t>
            </a:r>
          </a:p>
        </p:txBody>
      </p:sp>
      <p:sp>
        <p:nvSpPr>
          <p:cNvPr id="46088" name="Text Box 8"/>
          <p:cNvSpPr txBox="1">
            <a:spLocks noChangeArrowheads="1"/>
          </p:cNvSpPr>
          <p:nvPr/>
        </p:nvSpPr>
        <p:spPr bwMode="auto">
          <a:xfrm>
            <a:off x="7086600" y="3581400"/>
            <a:ext cx="298450" cy="366713"/>
          </a:xfrm>
          <a:prstGeom prst="rect">
            <a:avLst/>
          </a:prstGeom>
          <a:noFill/>
          <a:ln w="12700">
            <a:noFill/>
            <a:miter lim="800000"/>
            <a:headEnd/>
            <a:tailEnd/>
          </a:ln>
          <a:effectLst/>
        </p:spPr>
        <p:txBody>
          <a:bodyPr wrap="none">
            <a:spAutoFit/>
          </a:bodyPr>
          <a:lstStyle/>
          <a:p>
            <a:r>
              <a:rPr lang="en-US" sz="1800"/>
              <a:t>2</a:t>
            </a:r>
          </a:p>
        </p:txBody>
      </p:sp>
      <p:sp>
        <p:nvSpPr>
          <p:cNvPr id="46089" name="Text Box 9"/>
          <p:cNvSpPr txBox="1">
            <a:spLocks noChangeArrowheads="1"/>
          </p:cNvSpPr>
          <p:nvPr/>
        </p:nvSpPr>
        <p:spPr bwMode="auto">
          <a:xfrm>
            <a:off x="6248400" y="2438400"/>
            <a:ext cx="298450" cy="366713"/>
          </a:xfrm>
          <a:prstGeom prst="rect">
            <a:avLst/>
          </a:prstGeom>
          <a:noFill/>
          <a:ln w="12700">
            <a:noFill/>
            <a:miter lim="800000"/>
            <a:headEnd/>
            <a:tailEnd/>
          </a:ln>
          <a:effectLst/>
        </p:spPr>
        <p:txBody>
          <a:bodyPr wrap="none">
            <a:spAutoFit/>
          </a:bodyPr>
          <a:lstStyle/>
          <a:p>
            <a:r>
              <a:rPr lang="en-US" sz="1800"/>
              <a:t>2</a:t>
            </a:r>
          </a:p>
        </p:txBody>
      </p:sp>
      <p:sp>
        <p:nvSpPr>
          <p:cNvPr id="46090" name="Text Box 10"/>
          <p:cNvSpPr txBox="1">
            <a:spLocks noChangeArrowheads="1"/>
          </p:cNvSpPr>
          <p:nvPr/>
        </p:nvSpPr>
        <p:spPr bwMode="auto">
          <a:xfrm>
            <a:off x="5257800" y="4191000"/>
            <a:ext cx="298450" cy="366713"/>
          </a:xfrm>
          <a:prstGeom prst="rect">
            <a:avLst/>
          </a:prstGeom>
          <a:noFill/>
          <a:ln w="12700">
            <a:noFill/>
            <a:miter lim="800000"/>
            <a:headEnd/>
            <a:tailEnd/>
          </a:ln>
          <a:effectLst/>
        </p:spPr>
        <p:txBody>
          <a:bodyPr wrap="none">
            <a:spAutoFit/>
          </a:bodyPr>
          <a:lstStyle/>
          <a:p>
            <a:r>
              <a:rPr lang="en-US" sz="1800"/>
              <a:t>2</a:t>
            </a:r>
          </a:p>
        </p:txBody>
      </p:sp>
      <p:sp>
        <p:nvSpPr>
          <p:cNvPr id="46091" name="Text Box 11"/>
          <p:cNvSpPr txBox="1">
            <a:spLocks noChangeArrowheads="1"/>
          </p:cNvSpPr>
          <p:nvPr/>
        </p:nvSpPr>
        <p:spPr bwMode="auto">
          <a:xfrm>
            <a:off x="3946525" y="5829300"/>
            <a:ext cx="1041400" cy="366713"/>
          </a:xfrm>
          <a:prstGeom prst="rect">
            <a:avLst/>
          </a:prstGeom>
          <a:noFill/>
          <a:ln w="12700">
            <a:noFill/>
            <a:miter lim="800000"/>
            <a:headEnd/>
            <a:tailEnd/>
          </a:ln>
          <a:effectLst/>
        </p:spPr>
        <p:txBody>
          <a:bodyPr wrap="none">
            <a:spAutoFit/>
          </a:bodyPr>
          <a:lstStyle/>
          <a:p>
            <a:r>
              <a:rPr lang="en-US" sz="1800"/>
              <a:t>Feature 1</a:t>
            </a:r>
          </a:p>
        </p:txBody>
      </p:sp>
      <p:sp>
        <p:nvSpPr>
          <p:cNvPr id="46092" name="Text Box 12"/>
          <p:cNvSpPr txBox="1">
            <a:spLocks noChangeArrowheads="1"/>
          </p:cNvSpPr>
          <p:nvPr/>
        </p:nvSpPr>
        <p:spPr bwMode="auto">
          <a:xfrm>
            <a:off x="533400" y="2895600"/>
            <a:ext cx="1041400" cy="366713"/>
          </a:xfrm>
          <a:prstGeom prst="rect">
            <a:avLst/>
          </a:prstGeom>
          <a:noFill/>
          <a:ln w="12700">
            <a:noFill/>
            <a:miter lim="800000"/>
            <a:headEnd/>
            <a:tailEnd/>
          </a:ln>
          <a:effectLst/>
        </p:spPr>
        <p:txBody>
          <a:bodyPr wrap="none">
            <a:spAutoFit/>
          </a:bodyPr>
          <a:lstStyle/>
          <a:p>
            <a:r>
              <a:rPr lang="en-US" sz="1800"/>
              <a:t>Feature 2</a:t>
            </a:r>
          </a:p>
        </p:txBody>
      </p:sp>
      <p:sp>
        <p:nvSpPr>
          <p:cNvPr id="46093" name="Text Box 13"/>
          <p:cNvSpPr txBox="1">
            <a:spLocks noChangeArrowheads="1"/>
          </p:cNvSpPr>
          <p:nvPr/>
        </p:nvSpPr>
        <p:spPr bwMode="auto">
          <a:xfrm>
            <a:off x="4114800" y="4191000"/>
            <a:ext cx="285750" cy="366713"/>
          </a:xfrm>
          <a:prstGeom prst="rect">
            <a:avLst/>
          </a:prstGeom>
          <a:noFill/>
          <a:ln w="12700">
            <a:noFill/>
            <a:miter lim="800000"/>
            <a:headEnd/>
            <a:tailEnd/>
          </a:ln>
          <a:effectLst/>
        </p:spPr>
        <p:txBody>
          <a:bodyPr wrap="none">
            <a:spAutoFit/>
          </a:bodyPr>
          <a:lstStyle/>
          <a:p>
            <a:r>
              <a:rPr lang="en-US" sz="1800"/>
              <a:t>?</a:t>
            </a:r>
          </a:p>
        </p:txBody>
      </p:sp>
      <p:sp>
        <p:nvSpPr>
          <p:cNvPr id="46094" name="Line 14"/>
          <p:cNvSpPr>
            <a:spLocks noChangeShapeType="1"/>
          </p:cNvSpPr>
          <p:nvPr/>
        </p:nvSpPr>
        <p:spPr bwMode="auto">
          <a:xfrm flipV="1">
            <a:off x="5486400" y="1219200"/>
            <a:ext cx="457200" cy="2209800"/>
          </a:xfrm>
          <a:prstGeom prst="line">
            <a:avLst/>
          </a:prstGeom>
          <a:noFill/>
          <a:ln w="12700">
            <a:solidFill>
              <a:schemeClr val="tx1"/>
            </a:solidFill>
            <a:prstDash val="dash"/>
            <a:round/>
            <a:headEnd/>
            <a:tailEnd/>
          </a:ln>
          <a:effectLst/>
        </p:spPr>
        <p:txBody>
          <a:bodyPr wrap="none" anchor="ctr"/>
          <a:lstStyle/>
          <a:p>
            <a:endParaRPr lang="en-US"/>
          </a:p>
        </p:txBody>
      </p:sp>
      <p:sp>
        <p:nvSpPr>
          <p:cNvPr id="46095" name="Line 15"/>
          <p:cNvSpPr>
            <a:spLocks noChangeShapeType="1"/>
          </p:cNvSpPr>
          <p:nvPr/>
        </p:nvSpPr>
        <p:spPr bwMode="auto">
          <a:xfrm flipV="1">
            <a:off x="3124200" y="4343400"/>
            <a:ext cx="2209800" cy="381000"/>
          </a:xfrm>
          <a:prstGeom prst="line">
            <a:avLst/>
          </a:prstGeom>
          <a:noFill/>
          <a:ln w="12700">
            <a:solidFill>
              <a:schemeClr val="tx1"/>
            </a:solidFill>
            <a:round/>
            <a:headEnd/>
            <a:tailEnd/>
          </a:ln>
          <a:effectLst/>
        </p:spPr>
        <p:txBody>
          <a:bodyPr wrap="none" anchor="ctr"/>
          <a:lstStyle/>
          <a:p>
            <a:endParaRPr lang="en-US"/>
          </a:p>
        </p:txBody>
      </p:sp>
      <p:sp>
        <p:nvSpPr>
          <p:cNvPr id="46096" name="Line 16"/>
          <p:cNvSpPr>
            <a:spLocks noChangeShapeType="1"/>
          </p:cNvSpPr>
          <p:nvPr/>
        </p:nvSpPr>
        <p:spPr bwMode="auto">
          <a:xfrm>
            <a:off x="4953000" y="1981200"/>
            <a:ext cx="1447800" cy="2362200"/>
          </a:xfrm>
          <a:prstGeom prst="line">
            <a:avLst/>
          </a:prstGeom>
          <a:noFill/>
          <a:ln w="12700">
            <a:solidFill>
              <a:schemeClr val="tx1"/>
            </a:solidFill>
            <a:prstDash val="dash"/>
            <a:round/>
            <a:headEnd/>
            <a:tailEnd/>
          </a:ln>
          <a:effectLst/>
        </p:spPr>
        <p:txBody>
          <a:bodyPr wrap="none" anchor="ctr"/>
          <a:lstStyle/>
          <a:p>
            <a:endParaRPr lang="en-US"/>
          </a:p>
        </p:txBody>
      </p:sp>
      <p:sp>
        <p:nvSpPr>
          <p:cNvPr id="46097" name="Line 17"/>
          <p:cNvSpPr>
            <a:spLocks noChangeShapeType="1"/>
          </p:cNvSpPr>
          <p:nvPr/>
        </p:nvSpPr>
        <p:spPr bwMode="auto">
          <a:xfrm flipV="1">
            <a:off x="2743200" y="3276600"/>
            <a:ext cx="3505200" cy="1752600"/>
          </a:xfrm>
          <a:prstGeom prst="line">
            <a:avLst/>
          </a:prstGeom>
          <a:noFill/>
          <a:ln w="12700">
            <a:solidFill>
              <a:schemeClr val="tx1"/>
            </a:solidFill>
            <a:prstDash val="dash"/>
            <a:round/>
            <a:headEnd/>
            <a:tailEnd/>
          </a:ln>
          <a:effectLst/>
        </p:spPr>
        <p:txBody>
          <a:bodyPr wrap="none" anchor="ctr"/>
          <a:lstStyle/>
          <a:p>
            <a:endParaRPr lang="en-US"/>
          </a:p>
        </p:txBody>
      </p:sp>
      <p:sp>
        <p:nvSpPr>
          <p:cNvPr id="46098" name="Line 18"/>
          <p:cNvSpPr>
            <a:spLocks noChangeShapeType="1"/>
          </p:cNvSpPr>
          <p:nvPr/>
        </p:nvSpPr>
        <p:spPr bwMode="auto">
          <a:xfrm>
            <a:off x="4038600" y="3657600"/>
            <a:ext cx="304800" cy="1752600"/>
          </a:xfrm>
          <a:prstGeom prst="line">
            <a:avLst/>
          </a:prstGeom>
          <a:noFill/>
          <a:ln w="12700">
            <a:solidFill>
              <a:schemeClr val="tx1"/>
            </a:solidFill>
            <a:prstDash val="dash"/>
            <a:round/>
            <a:headEnd/>
            <a:tailEnd/>
          </a:ln>
          <a:effec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Line 3"/>
          <p:cNvSpPr>
            <a:spLocks noChangeShapeType="1"/>
          </p:cNvSpPr>
          <p:nvPr/>
        </p:nvSpPr>
        <p:spPr bwMode="auto">
          <a:xfrm flipV="1">
            <a:off x="1828800" y="1524000"/>
            <a:ext cx="0" cy="4267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7108" name="Line 4"/>
          <p:cNvSpPr>
            <a:spLocks noChangeShapeType="1"/>
          </p:cNvSpPr>
          <p:nvPr/>
        </p:nvSpPr>
        <p:spPr bwMode="auto">
          <a:xfrm>
            <a:off x="1828800" y="5791200"/>
            <a:ext cx="6096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7109" name="Text Box 5"/>
          <p:cNvSpPr txBox="1">
            <a:spLocks noChangeArrowheads="1"/>
          </p:cNvSpPr>
          <p:nvPr/>
        </p:nvSpPr>
        <p:spPr bwMode="auto">
          <a:xfrm>
            <a:off x="4648200" y="3276600"/>
            <a:ext cx="298450" cy="366713"/>
          </a:xfrm>
          <a:prstGeom prst="rect">
            <a:avLst/>
          </a:prstGeom>
          <a:noFill/>
          <a:ln w="12700">
            <a:noFill/>
            <a:miter lim="800000"/>
            <a:headEnd/>
            <a:tailEnd/>
          </a:ln>
          <a:effectLst/>
        </p:spPr>
        <p:txBody>
          <a:bodyPr wrap="none">
            <a:spAutoFit/>
          </a:bodyPr>
          <a:lstStyle/>
          <a:p>
            <a:r>
              <a:rPr lang="en-US" sz="1800"/>
              <a:t>1</a:t>
            </a:r>
          </a:p>
        </p:txBody>
      </p:sp>
      <p:sp>
        <p:nvSpPr>
          <p:cNvPr id="47110" name="Text Box 6"/>
          <p:cNvSpPr txBox="1">
            <a:spLocks noChangeArrowheads="1"/>
          </p:cNvSpPr>
          <p:nvPr/>
        </p:nvSpPr>
        <p:spPr bwMode="auto">
          <a:xfrm>
            <a:off x="4876800" y="2209800"/>
            <a:ext cx="298450" cy="366713"/>
          </a:xfrm>
          <a:prstGeom prst="rect">
            <a:avLst/>
          </a:prstGeom>
          <a:noFill/>
          <a:ln w="12700">
            <a:noFill/>
            <a:miter lim="800000"/>
            <a:headEnd/>
            <a:tailEnd/>
          </a:ln>
          <a:effectLst/>
        </p:spPr>
        <p:txBody>
          <a:bodyPr wrap="none">
            <a:spAutoFit/>
          </a:bodyPr>
          <a:lstStyle/>
          <a:p>
            <a:r>
              <a:rPr lang="en-US" sz="1800"/>
              <a:t>1</a:t>
            </a:r>
          </a:p>
        </p:txBody>
      </p:sp>
      <p:sp>
        <p:nvSpPr>
          <p:cNvPr id="47111" name="Text Box 7"/>
          <p:cNvSpPr txBox="1">
            <a:spLocks noChangeArrowheads="1"/>
          </p:cNvSpPr>
          <p:nvPr/>
        </p:nvSpPr>
        <p:spPr bwMode="auto">
          <a:xfrm>
            <a:off x="2895600" y="4572000"/>
            <a:ext cx="298450" cy="366713"/>
          </a:xfrm>
          <a:prstGeom prst="rect">
            <a:avLst/>
          </a:prstGeom>
          <a:noFill/>
          <a:ln w="12700">
            <a:noFill/>
            <a:miter lim="800000"/>
            <a:headEnd/>
            <a:tailEnd/>
          </a:ln>
          <a:effectLst/>
        </p:spPr>
        <p:txBody>
          <a:bodyPr>
            <a:spAutoFit/>
          </a:bodyPr>
          <a:lstStyle/>
          <a:p>
            <a:r>
              <a:rPr lang="en-US" sz="1800"/>
              <a:t>1</a:t>
            </a:r>
          </a:p>
        </p:txBody>
      </p:sp>
      <p:sp>
        <p:nvSpPr>
          <p:cNvPr id="47112" name="Text Box 8"/>
          <p:cNvSpPr txBox="1">
            <a:spLocks noChangeArrowheads="1"/>
          </p:cNvSpPr>
          <p:nvPr/>
        </p:nvSpPr>
        <p:spPr bwMode="auto">
          <a:xfrm>
            <a:off x="7086600" y="3581400"/>
            <a:ext cx="298450" cy="366713"/>
          </a:xfrm>
          <a:prstGeom prst="rect">
            <a:avLst/>
          </a:prstGeom>
          <a:noFill/>
          <a:ln w="12700">
            <a:noFill/>
            <a:miter lim="800000"/>
            <a:headEnd/>
            <a:tailEnd/>
          </a:ln>
          <a:effectLst/>
        </p:spPr>
        <p:txBody>
          <a:bodyPr wrap="none">
            <a:spAutoFit/>
          </a:bodyPr>
          <a:lstStyle/>
          <a:p>
            <a:r>
              <a:rPr lang="en-US" sz="1800"/>
              <a:t>2</a:t>
            </a:r>
          </a:p>
        </p:txBody>
      </p:sp>
      <p:sp>
        <p:nvSpPr>
          <p:cNvPr id="47113" name="Text Box 9"/>
          <p:cNvSpPr txBox="1">
            <a:spLocks noChangeArrowheads="1"/>
          </p:cNvSpPr>
          <p:nvPr/>
        </p:nvSpPr>
        <p:spPr bwMode="auto">
          <a:xfrm>
            <a:off x="6248400" y="2438400"/>
            <a:ext cx="298450" cy="366713"/>
          </a:xfrm>
          <a:prstGeom prst="rect">
            <a:avLst/>
          </a:prstGeom>
          <a:noFill/>
          <a:ln w="12700">
            <a:noFill/>
            <a:miter lim="800000"/>
            <a:headEnd/>
            <a:tailEnd/>
          </a:ln>
          <a:effectLst/>
        </p:spPr>
        <p:txBody>
          <a:bodyPr wrap="none">
            <a:spAutoFit/>
          </a:bodyPr>
          <a:lstStyle/>
          <a:p>
            <a:r>
              <a:rPr lang="en-US" sz="1800"/>
              <a:t>2</a:t>
            </a:r>
          </a:p>
        </p:txBody>
      </p:sp>
      <p:sp>
        <p:nvSpPr>
          <p:cNvPr id="47114" name="Text Box 10"/>
          <p:cNvSpPr txBox="1">
            <a:spLocks noChangeArrowheads="1"/>
          </p:cNvSpPr>
          <p:nvPr/>
        </p:nvSpPr>
        <p:spPr bwMode="auto">
          <a:xfrm>
            <a:off x="5257800" y="4191000"/>
            <a:ext cx="298450" cy="366713"/>
          </a:xfrm>
          <a:prstGeom prst="rect">
            <a:avLst/>
          </a:prstGeom>
          <a:noFill/>
          <a:ln w="12700">
            <a:noFill/>
            <a:miter lim="800000"/>
            <a:headEnd/>
            <a:tailEnd/>
          </a:ln>
          <a:effectLst/>
        </p:spPr>
        <p:txBody>
          <a:bodyPr wrap="none">
            <a:spAutoFit/>
          </a:bodyPr>
          <a:lstStyle/>
          <a:p>
            <a:r>
              <a:rPr lang="en-US" sz="1800"/>
              <a:t>2</a:t>
            </a:r>
          </a:p>
        </p:txBody>
      </p:sp>
      <p:sp>
        <p:nvSpPr>
          <p:cNvPr id="47115" name="Text Box 11"/>
          <p:cNvSpPr txBox="1">
            <a:spLocks noChangeArrowheads="1"/>
          </p:cNvSpPr>
          <p:nvPr/>
        </p:nvSpPr>
        <p:spPr bwMode="auto">
          <a:xfrm>
            <a:off x="3946525" y="5829300"/>
            <a:ext cx="1041400" cy="366713"/>
          </a:xfrm>
          <a:prstGeom prst="rect">
            <a:avLst/>
          </a:prstGeom>
          <a:noFill/>
          <a:ln w="12700">
            <a:noFill/>
            <a:miter lim="800000"/>
            <a:headEnd/>
            <a:tailEnd/>
          </a:ln>
          <a:effectLst/>
        </p:spPr>
        <p:txBody>
          <a:bodyPr wrap="none">
            <a:spAutoFit/>
          </a:bodyPr>
          <a:lstStyle/>
          <a:p>
            <a:r>
              <a:rPr lang="en-US" sz="1800"/>
              <a:t>Feature 1</a:t>
            </a:r>
          </a:p>
        </p:txBody>
      </p:sp>
      <p:sp>
        <p:nvSpPr>
          <p:cNvPr id="47116" name="Text Box 12"/>
          <p:cNvSpPr txBox="1">
            <a:spLocks noChangeArrowheads="1"/>
          </p:cNvSpPr>
          <p:nvPr/>
        </p:nvSpPr>
        <p:spPr bwMode="auto">
          <a:xfrm>
            <a:off x="533400" y="2895600"/>
            <a:ext cx="1041400" cy="366713"/>
          </a:xfrm>
          <a:prstGeom prst="rect">
            <a:avLst/>
          </a:prstGeom>
          <a:noFill/>
          <a:ln w="12700">
            <a:noFill/>
            <a:miter lim="800000"/>
            <a:headEnd/>
            <a:tailEnd/>
          </a:ln>
          <a:effectLst/>
        </p:spPr>
        <p:txBody>
          <a:bodyPr wrap="none">
            <a:spAutoFit/>
          </a:bodyPr>
          <a:lstStyle/>
          <a:p>
            <a:r>
              <a:rPr lang="en-US" sz="1800"/>
              <a:t>Feature 2</a:t>
            </a:r>
          </a:p>
        </p:txBody>
      </p:sp>
      <p:sp>
        <p:nvSpPr>
          <p:cNvPr id="47117" name="Text Box 13"/>
          <p:cNvSpPr txBox="1">
            <a:spLocks noChangeArrowheads="1"/>
          </p:cNvSpPr>
          <p:nvPr/>
        </p:nvSpPr>
        <p:spPr bwMode="auto">
          <a:xfrm>
            <a:off x="4114800" y="4191000"/>
            <a:ext cx="285750" cy="366713"/>
          </a:xfrm>
          <a:prstGeom prst="rect">
            <a:avLst/>
          </a:prstGeom>
          <a:noFill/>
          <a:ln w="12700">
            <a:noFill/>
            <a:miter lim="800000"/>
            <a:headEnd/>
            <a:tailEnd/>
          </a:ln>
          <a:effectLst/>
        </p:spPr>
        <p:txBody>
          <a:bodyPr wrap="none">
            <a:spAutoFit/>
          </a:bodyPr>
          <a:lstStyle/>
          <a:p>
            <a:r>
              <a:rPr lang="en-US" sz="1800"/>
              <a:t>?</a:t>
            </a:r>
          </a:p>
        </p:txBody>
      </p:sp>
      <p:sp>
        <p:nvSpPr>
          <p:cNvPr id="47118" name="Line 14"/>
          <p:cNvSpPr>
            <a:spLocks noChangeShapeType="1"/>
          </p:cNvSpPr>
          <p:nvPr/>
        </p:nvSpPr>
        <p:spPr bwMode="auto">
          <a:xfrm flipV="1">
            <a:off x="5486400" y="1219200"/>
            <a:ext cx="457200" cy="2209800"/>
          </a:xfrm>
          <a:prstGeom prst="line">
            <a:avLst/>
          </a:prstGeom>
          <a:noFill/>
          <a:ln w="12700">
            <a:solidFill>
              <a:schemeClr val="tx1"/>
            </a:solidFill>
            <a:prstDash val="dash"/>
            <a:round/>
            <a:headEnd/>
            <a:tailEnd/>
          </a:ln>
          <a:effectLst/>
        </p:spPr>
        <p:txBody>
          <a:bodyPr wrap="none" anchor="ctr"/>
          <a:lstStyle/>
          <a:p>
            <a:endParaRPr lang="en-US"/>
          </a:p>
        </p:txBody>
      </p:sp>
      <p:sp>
        <p:nvSpPr>
          <p:cNvPr id="47119" name="Line 15"/>
          <p:cNvSpPr>
            <a:spLocks noChangeShapeType="1"/>
          </p:cNvSpPr>
          <p:nvPr/>
        </p:nvSpPr>
        <p:spPr bwMode="auto">
          <a:xfrm>
            <a:off x="4953000" y="1981200"/>
            <a:ext cx="1447800" cy="2362200"/>
          </a:xfrm>
          <a:prstGeom prst="line">
            <a:avLst/>
          </a:prstGeom>
          <a:noFill/>
          <a:ln w="12700">
            <a:solidFill>
              <a:schemeClr val="tx1"/>
            </a:solidFill>
            <a:prstDash val="dash"/>
            <a:round/>
            <a:headEnd/>
            <a:tailEnd/>
          </a:ln>
          <a:effectLst/>
        </p:spPr>
        <p:txBody>
          <a:bodyPr wrap="none" anchor="ctr"/>
          <a:lstStyle/>
          <a:p>
            <a:endParaRPr lang="en-US"/>
          </a:p>
        </p:txBody>
      </p:sp>
      <p:sp>
        <p:nvSpPr>
          <p:cNvPr id="47120" name="Line 16"/>
          <p:cNvSpPr>
            <a:spLocks noChangeShapeType="1"/>
          </p:cNvSpPr>
          <p:nvPr/>
        </p:nvSpPr>
        <p:spPr bwMode="auto">
          <a:xfrm flipV="1">
            <a:off x="2743200" y="3276600"/>
            <a:ext cx="3505200" cy="1752600"/>
          </a:xfrm>
          <a:prstGeom prst="line">
            <a:avLst/>
          </a:prstGeom>
          <a:noFill/>
          <a:ln w="12700">
            <a:solidFill>
              <a:schemeClr val="tx1"/>
            </a:solidFill>
            <a:prstDash val="dash"/>
            <a:round/>
            <a:headEnd/>
            <a:tailEnd/>
          </a:ln>
          <a:effectLst/>
        </p:spPr>
        <p:txBody>
          <a:bodyPr wrap="none" anchor="ctr"/>
          <a:lstStyle/>
          <a:p>
            <a:endParaRPr lang="en-US"/>
          </a:p>
        </p:txBody>
      </p:sp>
      <p:sp>
        <p:nvSpPr>
          <p:cNvPr id="47121" name="Line 17"/>
          <p:cNvSpPr>
            <a:spLocks noChangeShapeType="1"/>
          </p:cNvSpPr>
          <p:nvPr/>
        </p:nvSpPr>
        <p:spPr bwMode="auto">
          <a:xfrm>
            <a:off x="4038600" y="3657600"/>
            <a:ext cx="304800" cy="1752600"/>
          </a:xfrm>
          <a:prstGeom prst="line">
            <a:avLst/>
          </a:prstGeom>
          <a:noFill/>
          <a:ln w="12700">
            <a:solidFill>
              <a:schemeClr val="tx1"/>
            </a:solidFill>
            <a:prstDash val="dash"/>
            <a:round/>
            <a:headEnd/>
            <a:tailEnd/>
          </a:ln>
          <a:effectLst/>
        </p:spPr>
        <p:txBody>
          <a:bodyPr wrap="none" anchor="ctr"/>
          <a:lstStyle/>
          <a:p>
            <a:endParaRPr lang="en-US"/>
          </a:p>
        </p:txBody>
      </p:sp>
      <p:sp>
        <p:nvSpPr>
          <p:cNvPr id="47122" name="Line 18"/>
          <p:cNvSpPr>
            <a:spLocks noChangeShapeType="1"/>
          </p:cNvSpPr>
          <p:nvPr/>
        </p:nvSpPr>
        <p:spPr bwMode="auto">
          <a:xfrm>
            <a:off x="4179888" y="4343400"/>
            <a:ext cx="250825" cy="1447800"/>
          </a:xfrm>
          <a:prstGeom prst="line">
            <a:avLst/>
          </a:prstGeom>
          <a:noFill/>
          <a:ln w="57150">
            <a:solidFill>
              <a:schemeClr val="tx1"/>
            </a:solidFill>
            <a:round/>
            <a:headEnd/>
            <a:tailEnd/>
          </a:ln>
          <a:effectLst/>
        </p:spPr>
        <p:txBody>
          <a:bodyPr wrap="none" anchor="ctr"/>
          <a:lstStyle/>
          <a:p>
            <a:endParaRPr lang="en-US"/>
          </a:p>
        </p:txBody>
      </p:sp>
      <p:sp>
        <p:nvSpPr>
          <p:cNvPr id="47123" name="Line 19"/>
          <p:cNvSpPr>
            <a:spLocks noChangeShapeType="1"/>
          </p:cNvSpPr>
          <p:nvPr/>
        </p:nvSpPr>
        <p:spPr bwMode="auto">
          <a:xfrm flipV="1">
            <a:off x="4191000" y="3505200"/>
            <a:ext cx="1676400" cy="838200"/>
          </a:xfrm>
          <a:prstGeom prst="line">
            <a:avLst/>
          </a:prstGeom>
          <a:noFill/>
          <a:ln w="38100">
            <a:solidFill>
              <a:schemeClr val="tx1"/>
            </a:solidFill>
            <a:round/>
            <a:headEnd/>
            <a:tailEnd/>
          </a:ln>
          <a:effectLst/>
        </p:spPr>
        <p:txBody>
          <a:bodyPr wrap="none" anchor="ctr"/>
          <a:lstStyle/>
          <a:p>
            <a:endParaRPr lang="en-US"/>
          </a:p>
        </p:txBody>
      </p:sp>
      <p:sp>
        <p:nvSpPr>
          <p:cNvPr id="47124" name="Line 20"/>
          <p:cNvSpPr>
            <a:spLocks noChangeShapeType="1"/>
          </p:cNvSpPr>
          <p:nvPr/>
        </p:nvSpPr>
        <p:spPr bwMode="auto">
          <a:xfrm flipV="1">
            <a:off x="4202113" y="3471863"/>
            <a:ext cx="1676400" cy="838200"/>
          </a:xfrm>
          <a:prstGeom prst="line">
            <a:avLst/>
          </a:prstGeom>
          <a:noFill/>
          <a:ln w="38100">
            <a:solidFill>
              <a:schemeClr val="tx1"/>
            </a:solidFill>
            <a:round/>
            <a:headEnd/>
            <a:tailEnd/>
          </a:ln>
          <a:effectLst/>
        </p:spPr>
        <p:txBody>
          <a:bodyPr wrap="none" anchor="ctr"/>
          <a:lstStyle/>
          <a:p>
            <a:endParaRPr lang="en-US"/>
          </a:p>
        </p:txBody>
      </p:sp>
      <p:sp>
        <p:nvSpPr>
          <p:cNvPr id="47125" name="Line 21"/>
          <p:cNvSpPr>
            <a:spLocks noChangeShapeType="1"/>
          </p:cNvSpPr>
          <p:nvPr/>
        </p:nvSpPr>
        <p:spPr bwMode="auto">
          <a:xfrm flipH="1" flipV="1">
            <a:off x="5562600" y="2971800"/>
            <a:ext cx="304800" cy="533400"/>
          </a:xfrm>
          <a:prstGeom prst="line">
            <a:avLst/>
          </a:prstGeom>
          <a:noFill/>
          <a:ln w="57150">
            <a:solidFill>
              <a:schemeClr val="tx1"/>
            </a:solidFill>
            <a:round/>
            <a:headEnd/>
            <a:tailEnd/>
          </a:ln>
          <a:effectLst/>
        </p:spPr>
        <p:txBody>
          <a:bodyPr wrap="none" anchor="ctr"/>
          <a:lstStyle/>
          <a:p>
            <a:endParaRPr lang="en-US"/>
          </a:p>
        </p:txBody>
      </p:sp>
      <p:sp>
        <p:nvSpPr>
          <p:cNvPr id="47126" name="Line 22"/>
          <p:cNvSpPr>
            <a:spLocks noChangeShapeType="1"/>
          </p:cNvSpPr>
          <p:nvPr/>
        </p:nvSpPr>
        <p:spPr bwMode="auto">
          <a:xfrm flipV="1">
            <a:off x="5562600" y="914400"/>
            <a:ext cx="457200" cy="2057400"/>
          </a:xfrm>
          <a:prstGeom prst="line">
            <a:avLst/>
          </a:prstGeom>
          <a:noFill/>
          <a:ln w="57150">
            <a:solidFill>
              <a:schemeClr val="tx1"/>
            </a:solidFill>
            <a:round/>
            <a:headEnd/>
            <a:tailEnd/>
          </a:ln>
          <a:effectLst/>
        </p:spPr>
        <p:txBody>
          <a:bodyPr wrap="none" anchor="ctr"/>
          <a:lstStyle/>
          <a:p>
            <a:endParaRPr lang="en-US"/>
          </a:p>
        </p:txBody>
      </p:sp>
      <p:sp>
        <p:nvSpPr>
          <p:cNvPr id="47127" name="Text Box 23"/>
          <p:cNvSpPr txBox="1">
            <a:spLocks noChangeArrowheads="1"/>
          </p:cNvSpPr>
          <p:nvPr/>
        </p:nvSpPr>
        <p:spPr bwMode="auto">
          <a:xfrm>
            <a:off x="2574925" y="1409700"/>
            <a:ext cx="1771650" cy="641350"/>
          </a:xfrm>
          <a:prstGeom prst="rect">
            <a:avLst/>
          </a:prstGeom>
          <a:noFill/>
          <a:ln w="12700">
            <a:noFill/>
            <a:miter lim="800000"/>
            <a:headEnd/>
            <a:tailEnd/>
          </a:ln>
          <a:effectLst/>
        </p:spPr>
        <p:txBody>
          <a:bodyPr wrap="none">
            <a:spAutoFit/>
          </a:bodyPr>
          <a:lstStyle/>
          <a:p>
            <a:r>
              <a:rPr lang="en-US" sz="1800"/>
              <a:t>Decision Region </a:t>
            </a:r>
          </a:p>
          <a:p>
            <a:r>
              <a:rPr lang="en-US" sz="1800"/>
              <a:t>for Class 1</a:t>
            </a:r>
          </a:p>
        </p:txBody>
      </p:sp>
      <p:sp>
        <p:nvSpPr>
          <p:cNvPr id="47128" name="Text Box 24"/>
          <p:cNvSpPr txBox="1">
            <a:spLocks noChangeArrowheads="1"/>
          </p:cNvSpPr>
          <p:nvPr/>
        </p:nvSpPr>
        <p:spPr bwMode="auto">
          <a:xfrm>
            <a:off x="6629400" y="1524000"/>
            <a:ext cx="1771650" cy="641350"/>
          </a:xfrm>
          <a:prstGeom prst="rect">
            <a:avLst/>
          </a:prstGeom>
          <a:noFill/>
          <a:ln w="12700">
            <a:noFill/>
            <a:miter lim="800000"/>
            <a:headEnd/>
            <a:tailEnd/>
          </a:ln>
          <a:effectLst/>
        </p:spPr>
        <p:txBody>
          <a:bodyPr wrap="none">
            <a:spAutoFit/>
          </a:bodyPr>
          <a:lstStyle/>
          <a:p>
            <a:r>
              <a:rPr lang="en-US" sz="1800"/>
              <a:t>Decision Region </a:t>
            </a:r>
          </a:p>
          <a:p>
            <a:r>
              <a:rPr lang="en-US" sz="1800"/>
              <a:t>for Class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Line 3"/>
          <p:cNvSpPr>
            <a:spLocks noChangeShapeType="1"/>
          </p:cNvSpPr>
          <p:nvPr/>
        </p:nvSpPr>
        <p:spPr bwMode="auto">
          <a:xfrm flipV="1">
            <a:off x="1676400" y="2147888"/>
            <a:ext cx="0" cy="4267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50180" name="Line 4"/>
          <p:cNvSpPr>
            <a:spLocks noChangeShapeType="1"/>
          </p:cNvSpPr>
          <p:nvPr/>
        </p:nvSpPr>
        <p:spPr bwMode="auto">
          <a:xfrm>
            <a:off x="1676400" y="6415088"/>
            <a:ext cx="60960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50181" name="Text Box 5"/>
          <p:cNvSpPr txBox="1">
            <a:spLocks noChangeArrowheads="1"/>
          </p:cNvSpPr>
          <p:nvPr/>
        </p:nvSpPr>
        <p:spPr bwMode="auto">
          <a:xfrm>
            <a:off x="5257800" y="3595688"/>
            <a:ext cx="298450" cy="366712"/>
          </a:xfrm>
          <a:prstGeom prst="rect">
            <a:avLst/>
          </a:prstGeom>
          <a:noFill/>
          <a:ln w="12700">
            <a:noFill/>
            <a:miter lim="800000"/>
            <a:headEnd/>
            <a:tailEnd/>
          </a:ln>
          <a:effectLst/>
        </p:spPr>
        <p:txBody>
          <a:bodyPr wrap="none">
            <a:spAutoFit/>
          </a:bodyPr>
          <a:lstStyle/>
          <a:p>
            <a:r>
              <a:rPr lang="en-US" sz="1800"/>
              <a:t>1</a:t>
            </a:r>
          </a:p>
        </p:txBody>
      </p:sp>
      <p:sp>
        <p:nvSpPr>
          <p:cNvPr id="50182" name="Text Box 6"/>
          <p:cNvSpPr txBox="1">
            <a:spLocks noChangeArrowheads="1"/>
          </p:cNvSpPr>
          <p:nvPr/>
        </p:nvSpPr>
        <p:spPr bwMode="auto">
          <a:xfrm>
            <a:off x="4495800" y="2376488"/>
            <a:ext cx="298450" cy="366712"/>
          </a:xfrm>
          <a:prstGeom prst="rect">
            <a:avLst/>
          </a:prstGeom>
          <a:noFill/>
          <a:ln w="12700">
            <a:noFill/>
            <a:miter lim="800000"/>
            <a:headEnd/>
            <a:tailEnd/>
          </a:ln>
          <a:effectLst/>
        </p:spPr>
        <p:txBody>
          <a:bodyPr wrap="none">
            <a:spAutoFit/>
          </a:bodyPr>
          <a:lstStyle/>
          <a:p>
            <a:r>
              <a:rPr lang="en-US" sz="1800"/>
              <a:t>1</a:t>
            </a:r>
          </a:p>
        </p:txBody>
      </p:sp>
      <p:sp>
        <p:nvSpPr>
          <p:cNvPr id="50183" name="Text Box 7"/>
          <p:cNvSpPr txBox="1">
            <a:spLocks noChangeArrowheads="1"/>
          </p:cNvSpPr>
          <p:nvPr/>
        </p:nvSpPr>
        <p:spPr bwMode="auto">
          <a:xfrm>
            <a:off x="4495800" y="4205288"/>
            <a:ext cx="298450" cy="366712"/>
          </a:xfrm>
          <a:prstGeom prst="rect">
            <a:avLst/>
          </a:prstGeom>
          <a:noFill/>
          <a:ln w="12700">
            <a:noFill/>
            <a:miter lim="800000"/>
            <a:headEnd/>
            <a:tailEnd/>
          </a:ln>
          <a:effectLst/>
        </p:spPr>
        <p:txBody>
          <a:bodyPr wrap="none">
            <a:spAutoFit/>
          </a:bodyPr>
          <a:lstStyle/>
          <a:p>
            <a:r>
              <a:rPr lang="en-US" sz="1800"/>
              <a:t>1</a:t>
            </a:r>
          </a:p>
        </p:txBody>
      </p:sp>
      <p:sp>
        <p:nvSpPr>
          <p:cNvPr id="50184" name="Text Box 8"/>
          <p:cNvSpPr txBox="1">
            <a:spLocks noChangeArrowheads="1"/>
          </p:cNvSpPr>
          <p:nvPr/>
        </p:nvSpPr>
        <p:spPr bwMode="auto">
          <a:xfrm>
            <a:off x="5715000" y="1995488"/>
            <a:ext cx="298450" cy="366712"/>
          </a:xfrm>
          <a:prstGeom prst="rect">
            <a:avLst/>
          </a:prstGeom>
          <a:noFill/>
          <a:ln w="12700">
            <a:noFill/>
            <a:miter lim="800000"/>
            <a:headEnd/>
            <a:tailEnd/>
          </a:ln>
          <a:effectLst/>
        </p:spPr>
        <p:txBody>
          <a:bodyPr wrap="none">
            <a:spAutoFit/>
          </a:bodyPr>
          <a:lstStyle/>
          <a:p>
            <a:r>
              <a:rPr lang="en-US" sz="1800"/>
              <a:t>1</a:t>
            </a:r>
          </a:p>
        </p:txBody>
      </p:sp>
      <p:sp>
        <p:nvSpPr>
          <p:cNvPr id="50185" name="Text Box 9"/>
          <p:cNvSpPr txBox="1">
            <a:spLocks noChangeArrowheads="1"/>
          </p:cNvSpPr>
          <p:nvPr/>
        </p:nvSpPr>
        <p:spPr bwMode="auto">
          <a:xfrm>
            <a:off x="4191000" y="3519488"/>
            <a:ext cx="298450" cy="366712"/>
          </a:xfrm>
          <a:prstGeom prst="rect">
            <a:avLst/>
          </a:prstGeom>
          <a:noFill/>
          <a:ln w="12700">
            <a:noFill/>
            <a:miter lim="800000"/>
            <a:headEnd/>
            <a:tailEnd/>
          </a:ln>
          <a:effectLst/>
        </p:spPr>
        <p:txBody>
          <a:bodyPr wrap="none">
            <a:spAutoFit/>
          </a:bodyPr>
          <a:lstStyle/>
          <a:p>
            <a:r>
              <a:rPr lang="en-US" sz="1800"/>
              <a:t>1</a:t>
            </a:r>
          </a:p>
        </p:txBody>
      </p:sp>
      <p:sp>
        <p:nvSpPr>
          <p:cNvPr id="50186" name="Text Box 10"/>
          <p:cNvSpPr txBox="1">
            <a:spLocks noChangeArrowheads="1"/>
          </p:cNvSpPr>
          <p:nvPr/>
        </p:nvSpPr>
        <p:spPr bwMode="auto">
          <a:xfrm>
            <a:off x="3124200" y="2452688"/>
            <a:ext cx="298450" cy="366712"/>
          </a:xfrm>
          <a:prstGeom prst="rect">
            <a:avLst/>
          </a:prstGeom>
          <a:noFill/>
          <a:ln w="12700">
            <a:noFill/>
            <a:miter lim="800000"/>
            <a:headEnd/>
            <a:tailEnd/>
          </a:ln>
          <a:effectLst/>
        </p:spPr>
        <p:txBody>
          <a:bodyPr wrap="none">
            <a:spAutoFit/>
          </a:bodyPr>
          <a:lstStyle/>
          <a:p>
            <a:r>
              <a:rPr lang="en-US" sz="1800"/>
              <a:t>1</a:t>
            </a:r>
          </a:p>
        </p:txBody>
      </p:sp>
      <p:sp>
        <p:nvSpPr>
          <p:cNvPr id="50187" name="Text Box 11"/>
          <p:cNvSpPr txBox="1">
            <a:spLocks noChangeArrowheads="1"/>
          </p:cNvSpPr>
          <p:nvPr/>
        </p:nvSpPr>
        <p:spPr bwMode="auto">
          <a:xfrm>
            <a:off x="4343400" y="5195888"/>
            <a:ext cx="298450" cy="366712"/>
          </a:xfrm>
          <a:prstGeom prst="rect">
            <a:avLst/>
          </a:prstGeom>
          <a:noFill/>
          <a:ln w="12700">
            <a:noFill/>
            <a:miter lim="800000"/>
            <a:headEnd/>
            <a:tailEnd/>
          </a:ln>
          <a:effectLst/>
        </p:spPr>
        <p:txBody>
          <a:bodyPr>
            <a:spAutoFit/>
          </a:bodyPr>
          <a:lstStyle/>
          <a:p>
            <a:r>
              <a:rPr lang="en-US" sz="1800"/>
              <a:t>1</a:t>
            </a:r>
          </a:p>
        </p:txBody>
      </p:sp>
      <p:sp>
        <p:nvSpPr>
          <p:cNvPr id="50188" name="Text Box 12"/>
          <p:cNvSpPr txBox="1">
            <a:spLocks noChangeArrowheads="1"/>
          </p:cNvSpPr>
          <p:nvPr/>
        </p:nvSpPr>
        <p:spPr bwMode="auto">
          <a:xfrm>
            <a:off x="2971800" y="4586288"/>
            <a:ext cx="298450" cy="366712"/>
          </a:xfrm>
          <a:prstGeom prst="rect">
            <a:avLst/>
          </a:prstGeom>
          <a:noFill/>
          <a:ln w="12700">
            <a:noFill/>
            <a:miter lim="800000"/>
            <a:headEnd/>
            <a:tailEnd/>
          </a:ln>
          <a:effectLst/>
        </p:spPr>
        <p:txBody>
          <a:bodyPr wrap="none">
            <a:spAutoFit/>
          </a:bodyPr>
          <a:lstStyle/>
          <a:p>
            <a:r>
              <a:rPr lang="en-US" sz="1800"/>
              <a:t>1</a:t>
            </a:r>
          </a:p>
        </p:txBody>
      </p:sp>
      <p:sp>
        <p:nvSpPr>
          <p:cNvPr id="50189" name="Text Box 13"/>
          <p:cNvSpPr txBox="1">
            <a:spLocks noChangeArrowheads="1"/>
          </p:cNvSpPr>
          <p:nvPr/>
        </p:nvSpPr>
        <p:spPr bwMode="auto">
          <a:xfrm>
            <a:off x="4876800" y="2986088"/>
            <a:ext cx="298450" cy="366712"/>
          </a:xfrm>
          <a:prstGeom prst="rect">
            <a:avLst/>
          </a:prstGeom>
          <a:noFill/>
          <a:ln w="12700">
            <a:noFill/>
            <a:miter lim="800000"/>
            <a:headEnd/>
            <a:tailEnd/>
          </a:ln>
          <a:effectLst/>
        </p:spPr>
        <p:txBody>
          <a:bodyPr wrap="none">
            <a:spAutoFit/>
          </a:bodyPr>
          <a:lstStyle/>
          <a:p>
            <a:r>
              <a:rPr lang="en-US" sz="1800"/>
              <a:t>2</a:t>
            </a:r>
          </a:p>
        </p:txBody>
      </p:sp>
      <p:sp>
        <p:nvSpPr>
          <p:cNvPr id="50190" name="Text Box 14"/>
          <p:cNvSpPr txBox="1">
            <a:spLocks noChangeArrowheads="1"/>
          </p:cNvSpPr>
          <p:nvPr/>
        </p:nvSpPr>
        <p:spPr bwMode="auto">
          <a:xfrm>
            <a:off x="6858000" y="5576888"/>
            <a:ext cx="298450" cy="366712"/>
          </a:xfrm>
          <a:prstGeom prst="rect">
            <a:avLst/>
          </a:prstGeom>
          <a:noFill/>
          <a:ln w="12700">
            <a:noFill/>
            <a:miter lim="800000"/>
            <a:headEnd/>
            <a:tailEnd/>
          </a:ln>
          <a:effectLst/>
        </p:spPr>
        <p:txBody>
          <a:bodyPr wrap="none">
            <a:spAutoFit/>
          </a:bodyPr>
          <a:lstStyle/>
          <a:p>
            <a:r>
              <a:rPr lang="en-US" sz="1800"/>
              <a:t>2</a:t>
            </a:r>
          </a:p>
        </p:txBody>
      </p:sp>
      <p:sp>
        <p:nvSpPr>
          <p:cNvPr id="50191" name="Text Box 15"/>
          <p:cNvSpPr txBox="1">
            <a:spLocks noChangeArrowheads="1"/>
          </p:cNvSpPr>
          <p:nvPr/>
        </p:nvSpPr>
        <p:spPr bwMode="auto">
          <a:xfrm>
            <a:off x="6324600" y="3595688"/>
            <a:ext cx="298450" cy="366712"/>
          </a:xfrm>
          <a:prstGeom prst="rect">
            <a:avLst/>
          </a:prstGeom>
          <a:noFill/>
          <a:ln w="12700">
            <a:noFill/>
            <a:miter lim="800000"/>
            <a:headEnd/>
            <a:tailEnd/>
          </a:ln>
          <a:effectLst/>
        </p:spPr>
        <p:txBody>
          <a:bodyPr wrap="none">
            <a:spAutoFit/>
          </a:bodyPr>
          <a:lstStyle/>
          <a:p>
            <a:r>
              <a:rPr lang="en-US" sz="1800"/>
              <a:t>2</a:t>
            </a:r>
          </a:p>
        </p:txBody>
      </p:sp>
      <p:sp>
        <p:nvSpPr>
          <p:cNvPr id="50192" name="Text Box 16"/>
          <p:cNvSpPr txBox="1">
            <a:spLocks noChangeArrowheads="1"/>
          </p:cNvSpPr>
          <p:nvPr/>
        </p:nvSpPr>
        <p:spPr bwMode="auto">
          <a:xfrm>
            <a:off x="7696200" y="3900488"/>
            <a:ext cx="298450" cy="366712"/>
          </a:xfrm>
          <a:prstGeom prst="rect">
            <a:avLst/>
          </a:prstGeom>
          <a:noFill/>
          <a:ln w="12700">
            <a:noFill/>
            <a:miter lim="800000"/>
            <a:headEnd/>
            <a:tailEnd/>
          </a:ln>
          <a:effectLst/>
        </p:spPr>
        <p:txBody>
          <a:bodyPr wrap="none">
            <a:spAutoFit/>
          </a:bodyPr>
          <a:lstStyle/>
          <a:p>
            <a:r>
              <a:rPr lang="en-US" sz="1800"/>
              <a:t>2</a:t>
            </a:r>
          </a:p>
        </p:txBody>
      </p:sp>
      <p:sp>
        <p:nvSpPr>
          <p:cNvPr id="50193" name="Text Box 17"/>
          <p:cNvSpPr txBox="1">
            <a:spLocks noChangeArrowheads="1"/>
          </p:cNvSpPr>
          <p:nvPr/>
        </p:nvSpPr>
        <p:spPr bwMode="auto">
          <a:xfrm>
            <a:off x="6553200" y="2605088"/>
            <a:ext cx="298450" cy="366712"/>
          </a:xfrm>
          <a:prstGeom prst="rect">
            <a:avLst/>
          </a:prstGeom>
          <a:noFill/>
          <a:ln w="12700">
            <a:noFill/>
            <a:miter lim="800000"/>
            <a:headEnd/>
            <a:tailEnd/>
          </a:ln>
          <a:effectLst/>
        </p:spPr>
        <p:txBody>
          <a:bodyPr wrap="none">
            <a:spAutoFit/>
          </a:bodyPr>
          <a:lstStyle/>
          <a:p>
            <a:r>
              <a:rPr lang="en-US" sz="1800"/>
              <a:t>2</a:t>
            </a:r>
          </a:p>
        </p:txBody>
      </p:sp>
      <p:sp>
        <p:nvSpPr>
          <p:cNvPr id="50194" name="Text Box 18"/>
          <p:cNvSpPr txBox="1">
            <a:spLocks noChangeArrowheads="1"/>
          </p:cNvSpPr>
          <p:nvPr/>
        </p:nvSpPr>
        <p:spPr bwMode="auto">
          <a:xfrm>
            <a:off x="5867400" y="4510088"/>
            <a:ext cx="298450" cy="366712"/>
          </a:xfrm>
          <a:prstGeom prst="rect">
            <a:avLst/>
          </a:prstGeom>
          <a:noFill/>
          <a:ln w="12700">
            <a:noFill/>
            <a:miter lim="800000"/>
            <a:headEnd/>
            <a:tailEnd/>
          </a:ln>
          <a:effectLst/>
        </p:spPr>
        <p:txBody>
          <a:bodyPr wrap="none">
            <a:spAutoFit/>
          </a:bodyPr>
          <a:lstStyle/>
          <a:p>
            <a:r>
              <a:rPr lang="en-US" sz="1800"/>
              <a:t>2</a:t>
            </a:r>
          </a:p>
        </p:txBody>
      </p:sp>
      <p:sp>
        <p:nvSpPr>
          <p:cNvPr id="50195" name="Text Box 19"/>
          <p:cNvSpPr txBox="1">
            <a:spLocks noChangeArrowheads="1"/>
          </p:cNvSpPr>
          <p:nvPr/>
        </p:nvSpPr>
        <p:spPr bwMode="auto">
          <a:xfrm>
            <a:off x="5410200" y="5576888"/>
            <a:ext cx="298450" cy="366712"/>
          </a:xfrm>
          <a:prstGeom prst="rect">
            <a:avLst/>
          </a:prstGeom>
          <a:noFill/>
          <a:ln w="12700">
            <a:noFill/>
            <a:miter lim="800000"/>
            <a:headEnd/>
            <a:tailEnd/>
          </a:ln>
          <a:effectLst/>
        </p:spPr>
        <p:txBody>
          <a:bodyPr wrap="none">
            <a:spAutoFit/>
          </a:bodyPr>
          <a:lstStyle/>
          <a:p>
            <a:r>
              <a:rPr lang="en-US" sz="1800"/>
              <a:t>2</a:t>
            </a:r>
          </a:p>
        </p:txBody>
      </p:sp>
      <p:sp>
        <p:nvSpPr>
          <p:cNvPr id="50196" name="Text Box 20"/>
          <p:cNvSpPr txBox="1">
            <a:spLocks noChangeArrowheads="1"/>
          </p:cNvSpPr>
          <p:nvPr/>
        </p:nvSpPr>
        <p:spPr bwMode="auto">
          <a:xfrm>
            <a:off x="3581400" y="5805488"/>
            <a:ext cx="298450" cy="366712"/>
          </a:xfrm>
          <a:prstGeom prst="rect">
            <a:avLst/>
          </a:prstGeom>
          <a:noFill/>
          <a:ln w="12700">
            <a:noFill/>
            <a:miter lim="800000"/>
            <a:headEnd/>
            <a:tailEnd/>
          </a:ln>
          <a:effectLst/>
        </p:spPr>
        <p:txBody>
          <a:bodyPr wrap="none">
            <a:spAutoFit/>
          </a:bodyPr>
          <a:lstStyle/>
          <a:p>
            <a:r>
              <a:rPr lang="en-US" sz="1800"/>
              <a:t>2</a:t>
            </a:r>
          </a:p>
        </p:txBody>
      </p:sp>
      <p:sp>
        <p:nvSpPr>
          <p:cNvPr id="50197" name="Text Box 21"/>
          <p:cNvSpPr txBox="1">
            <a:spLocks noChangeArrowheads="1"/>
          </p:cNvSpPr>
          <p:nvPr/>
        </p:nvSpPr>
        <p:spPr bwMode="auto">
          <a:xfrm>
            <a:off x="6324600" y="6491288"/>
            <a:ext cx="1041400" cy="366712"/>
          </a:xfrm>
          <a:prstGeom prst="rect">
            <a:avLst/>
          </a:prstGeom>
          <a:noFill/>
          <a:ln w="12700">
            <a:noFill/>
            <a:miter lim="800000"/>
            <a:headEnd/>
            <a:tailEnd/>
          </a:ln>
          <a:effectLst/>
        </p:spPr>
        <p:txBody>
          <a:bodyPr wrap="none">
            <a:spAutoFit/>
          </a:bodyPr>
          <a:lstStyle/>
          <a:p>
            <a:r>
              <a:rPr lang="en-US" sz="1800"/>
              <a:t>Feature 1</a:t>
            </a:r>
          </a:p>
        </p:txBody>
      </p:sp>
      <p:sp>
        <p:nvSpPr>
          <p:cNvPr id="50198" name="Text Box 22"/>
          <p:cNvSpPr txBox="1">
            <a:spLocks noChangeArrowheads="1"/>
          </p:cNvSpPr>
          <p:nvPr/>
        </p:nvSpPr>
        <p:spPr bwMode="auto">
          <a:xfrm>
            <a:off x="381000" y="2209800"/>
            <a:ext cx="1041400" cy="366713"/>
          </a:xfrm>
          <a:prstGeom prst="rect">
            <a:avLst/>
          </a:prstGeom>
          <a:noFill/>
          <a:ln w="12700">
            <a:noFill/>
            <a:miter lim="800000"/>
            <a:headEnd/>
            <a:tailEnd/>
          </a:ln>
          <a:effectLst/>
        </p:spPr>
        <p:txBody>
          <a:bodyPr wrap="none">
            <a:spAutoFit/>
          </a:bodyPr>
          <a:lstStyle/>
          <a:p>
            <a:r>
              <a:rPr lang="en-US" sz="1800"/>
              <a:t>Feature 2</a:t>
            </a:r>
          </a:p>
        </p:txBody>
      </p:sp>
      <p:sp>
        <p:nvSpPr>
          <p:cNvPr id="50199" name="Line 23"/>
          <p:cNvSpPr>
            <a:spLocks noChangeShapeType="1"/>
          </p:cNvSpPr>
          <p:nvPr/>
        </p:nvSpPr>
        <p:spPr bwMode="auto">
          <a:xfrm flipV="1">
            <a:off x="2057400" y="5272088"/>
            <a:ext cx="1600200" cy="457200"/>
          </a:xfrm>
          <a:prstGeom prst="line">
            <a:avLst/>
          </a:prstGeom>
          <a:noFill/>
          <a:ln w="12700">
            <a:solidFill>
              <a:schemeClr val="tx1"/>
            </a:solidFill>
            <a:round/>
            <a:headEnd/>
            <a:tailEnd/>
          </a:ln>
          <a:effectLst/>
        </p:spPr>
        <p:txBody>
          <a:bodyPr wrap="none" anchor="ctr"/>
          <a:lstStyle/>
          <a:p>
            <a:endParaRPr lang="en-US"/>
          </a:p>
        </p:txBody>
      </p:sp>
      <p:sp>
        <p:nvSpPr>
          <p:cNvPr id="50200" name="Line 24"/>
          <p:cNvSpPr>
            <a:spLocks noChangeShapeType="1"/>
          </p:cNvSpPr>
          <p:nvPr/>
        </p:nvSpPr>
        <p:spPr bwMode="auto">
          <a:xfrm>
            <a:off x="3657600" y="5272088"/>
            <a:ext cx="990600" cy="685800"/>
          </a:xfrm>
          <a:prstGeom prst="line">
            <a:avLst/>
          </a:prstGeom>
          <a:noFill/>
          <a:ln w="12700">
            <a:solidFill>
              <a:schemeClr val="tx1"/>
            </a:solidFill>
            <a:round/>
            <a:headEnd/>
            <a:tailEnd/>
          </a:ln>
          <a:effectLst/>
        </p:spPr>
        <p:txBody>
          <a:bodyPr wrap="none" anchor="ctr"/>
          <a:lstStyle/>
          <a:p>
            <a:endParaRPr lang="en-US"/>
          </a:p>
        </p:txBody>
      </p:sp>
      <p:sp>
        <p:nvSpPr>
          <p:cNvPr id="50201" name="Line 25"/>
          <p:cNvSpPr>
            <a:spLocks noChangeShapeType="1"/>
          </p:cNvSpPr>
          <p:nvPr/>
        </p:nvSpPr>
        <p:spPr bwMode="auto">
          <a:xfrm flipV="1">
            <a:off x="4648200" y="5195888"/>
            <a:ext cx="533400" cy="762000"/>
          </a:xfrm>
          <a:prstGeom prst="line">
            <a:avLst/>
          </a:prstGeom>
          <a:noFill/>
          <a:ln w="12700">
            <a:solidFill>
              <a:schemeClr val="tx1"/>
            </a:solidFill>
            <a:round/>
            <a:headEnd/>
            <a:tailEnd/>
          </a:ln>
          <a:effectLst/>
        </p:spPr>
        <p:txBody>
          <a:bodyPr wrap="none" anchor="ctr"/>
          <a:lstStyle/>
          <a:p>
            <a:endParaRPr lang="en-US"/>
          </a:p>
        </p:txBody>
      </p:sp>
      <p:sp>
        <p:nvSpPr>
          <p:cNvPr id="50202" name="Line 26"/>
          <p:cNvSpPr>
            <a:spLocks noChangeShapeType="1"/>
          </p:cNvSpPr>
          <p:nvPr/>
        </p:nvSpPr>
        <p:spPr bwMode="auto">
          <a:xfrm flipV="1">
            <a:off x="5181600" y="4281488"/>
            <a:ext cx="152400" cy="914400"/>
          </a:xfrm>
          <a:prstGeom prst="line">
            <a:avLst/>
          </a:prstGeom>
          <a:noFill/>
          <a:ln w="12700">
            <a:solidFill>
              <a:schemeClr val="tx1"/>
            </a:solidFill>
            <a:round/>
            <a:headEnd/>
            <a:tailEnd/>
          </a:ln>
          <a:effectLst/>
        </p:spPr>
        <p:txBody>
          <a:bodyPr wrap="none" anchor="ctr"/>
          <a:lstStyle/>
          <a:p>
            <a:endParaRPr lang="en-US"/>
          </a:p>
        </p:txBody>
      </p:sp>
      <p:sp>
        <p:nvSpPr>
          <p:cNvPr id="50203" name="Line 27"/>
          <p:cNvSpPr>
            <a:spLocks noChangeShapeType="1"/>
          </p:cNvSpPr>
          <p:nvPr/>
        </p:nvSpPr>
        <p:spPr bwMode="auto">
          <a:xfrm flipV="1">
            <a:off x="5334000" y="4205288"/>
            <a:ext cx="609600" cy="76200"/>
          </a:xfrm>
          <a:prstGeom prst="line">
            <a:avLst/>
          </a:prstGeom>
          <a:noFill/>
          <a:ln w="12700">
            <a:solidFill>
              <a:schemeClr val="tx1"/>
            </a:solidFill>
            <a:round/>
            <a:headEnd/>
            <a:tailEnd/>
          </a:ln>
          <a:effectLst/>
        </p:spPr>
        <p:txBody>
          <a:bodyPr wrap="none" anchor="ctr"/>
          <a:lstStyle/>
          <a:p>
            <a:endParaRPr lang="en-US"/>
          </a:p>
        </p:txBody>
      </p:sp>
      <p:sp>
        <p:nvSpPr>
          <p:cNvPr id="50204" name="Line 28"/>
          <p:cNvSpPr>
            <a:spLocks noChangeShapeType="1"/>
          </p:cNvSpPr>
          <p:nvPr/>
        </p:nvSpPr>
        <p:spPr bwMode="auto">
          <a:xfrm flipV="1">
            <a:off x="5943600" y="3138488"/>
            <a:ext cx="0" cy="1066800"/>
          </a:xfrm>
          <a:prstGeom prst="line">
            <a:avLst/>
          </a:prstGeom>
          <a:noFill/>
          <a:ln w="12700">
            <a:solidFill>
              <a:schemeClr val="tx1"/>
            </a:solidFill>
            <a:round/>
            <a:headEnd/>
            <a:tailEnd/>
          </a:ln>
          <a:effectLst/>
        </p:spPr>
        <p:txBody>
          <a:bodyPr wrap="none" anchor="ctr"/>
          <a:lstStyle/>
          <a:p>
            <a:endParaRPr lang="en-US"/>
          </a:p>
        </p:txBody>
      </p:sp>
      <p:sp>
        <p:nvSpPr>
          <p:cNvPr id="50205" name="Line 29"/>
          <p:cNvSpPr>
            <a:spLocks noChangeShapeType="1"/>
          </p:cNvSpPr>
          <p:nvPr/>
        </p:nvSpPr>
        <p:spPr bwMode="auto">
          <a:xfrm>
            <a:off x="4419600" y="3138488"/>
            <a:ext cx="381000" cy="533400"/>
          </a:xfrm>
          <a:prstGeom prst="line">
            <a:avLst/>
          </a:prstGeom>
          <a:noFill/>
          <a:ln w="12700">
            <a:solidFill>
              <a:schemeClr val="tx1"/>
            </a:solidFill>
            <a:round/>
            <a:headEnd/>
            <a:tailEnd/>
          </a:ln>
          <a:effectLst/>
        </p:spPr>
        <p:txBody>
          <a:bodyPr wrap="none" anchor="ctr"/>
          <a:lstStyle/>
          <a:p>
            <a:endParaRPr lang="en-US"/>
          </a:p>
        </p:txBody>
      </p:sp>
      <p:sp>
        <p:nvSpPr>
          <p:cNvPr id="50206" name="Line 30"/>
          <p:cNvSpPr>
            <a:spLocks noChangeShapeType="1"/>
          </p:cNvSpPr>
          <p:nvPr/>
        </p:nvSpPr>
        <p:spPr bwMode="auto">
          <a:xfrm flipV="1">
            <a:off x="4800600" y="3138488"/>
            <a:ext cx="1143000" cy="533400"/>
          </a:xfrm>
          <a:prstGeom prst="line">
            <a:avLst/>
          </a:prstGeom>
          <a:noFill/>
          <a:ln w="12700">
            <a:solidFill>
              <a:schemeClr val="tx1"/>
            </a:solidFill>
            <a:round/>
            <a:headEnd/>
            <a:tailEnd/>
          </a:ln>
          <a:effectLst/>
        </p:spPr>
        <p:txBody>
          <a:bodyPr wrap="none" anchor="ctr"/>
          <a:lstStyle/>
          <a:p>
            <a:endParaRPr lang="en-US"/>
          </a:p>
        </p:txBody>
      </p:sp>
      <p:sp>
        <p:nvSpPr>
          <p:cNvPr id="50207" name="Line 31"/>
          <p:cNvSpPr>
            <a:spLocks noChangeShapeType="1"/>
          </p:cNvSpPr>
          <p:nvPr/>
        </p:nvSpPr>
        <p:spPr bwMode="auto">
          <a:xfrm flipV="1">
            <a:off x="4419600" y="2681288"/>
            <a:ext cx="762000" cy="457200"/>
          </a:xfrm>
          <a:prstGeom prst="line">
            <a:avLst/>
          </a:prstGeom>
          <a:noFill/>
          <a:ln w="12700">
            <a:solidFill>
              <a:schemeClr val="tx1"/>
            </a:solidFill>
            <a:round/>
            <a:headEnd/>
            <a:tailEnd/>
          </a:ln>
          <a:effectLst/>
        </p:spPr>
        <p:txBody>
          <a:bodyPr wrap="none" anchor="ctr"/>
          <a:lstStyle/>
          <a:p>
            <a:endParaRPr lang="en-US"/>
          </a:p>
        </p:txBody>
      </p:sp>
      <p:sp>
        <p:nvSpPr>
          <p:cNvPr id="50208" name="Line 32"/>
          <p:cNvSpPr>
            <a:spLocks noChangeShapeType="1"/>
          </p:cNvSpPr>
          <p:nvPr/>
        </p:nvSpPr>
        <p:spPr bwMode="auto">
          <a:xfrm>
            <a:off x="5181600" y="2681288"/>
            <a:ext cx="685800" cy="228600"/>
          </a:xfrm>
          <a:prstGeom prst="line">
            <a:avLst/>
          </a:prstGeom>
          <a:noFill/>
          <a:ln w="12700">
            <a:solidFill>
              <a:schemeClr val="tx1"/>
            </a:solidFill>
            <a:round/>
            <a:headEnd/>
            <a:tailEnd/>
          </a:ln>
          <a:effectLst/>
        </p:spPr>
        <p:txBody>
          <a:bodyPr wrap="none" anchor="ctr"/>
          <a:lstStyle/>
          <a:p>
            <a:endParaRPr lang="en-US"/>
          </a:p>
        </p:txBody>
      </p:sp>
      <p:sp>
        <p:nvSpPr>
          <p:cNvPr id="50209" name="Line 33"/>
          <p:cNvSpPr>
            <a:spLocks noChangeShapeType="1"/>
          </p:cNvSpPr>
          <p:nvPr/>
        </p:nvSpPr>
        <p:spPr bwMode="auto">
          <a:xfrm flipV="1">
            <a:off x="5867400" y="1676400"/>
            <a:ext cx="1143000" cy="1233488"/>
          </a:xfrm>
          <a:prstGeom prst="line">
            <a:avLst/>
          </a:prstGeom>
          <a:noFill/>
          <a:ln w="12700">
            <a:solidFill>
              <a:schemeClr val="tx1"/>
            </a:solidFill>
            <a:round/>
            <a:headEnd/>
            <a:tailEnd/>
          </a:ln>
          <a:effectLst/>
        </p:spPr>
        <p:txBody>
          <a:bodyPr wrap="none" anchor="ctr"/>
          <a:lstStyle/>
          <a:p>
            <a:endParaRPr lang="en-US"/>
          </a:p>
        </p:txBody>
      </p:sp>
      <p:sp>
        <p:nvSpPr>
          <p:cNvPr id="50211" name="Text Box 35"/>
          <p:cNvSpPr txBox="1">
            <a:spLocks noChangeArrowheads="1"/>
          </p:cNvSpPr>
          <p:nvPr/>
        </p:nvSpPr>
        <p:spPr bwMode="auto">
          <a:xfrm>
            <a:off x="381000" y="228600"/>
            <a:ext cx="8229600" cy="1249363"/>
          </a:xfrm>
          <a:prstGeom prst="rect">
            <a:avLst/>
          </a:prstGeom>
          <a:noFill/>
          <a:ln w="9525">
            <a:noFill/>
            <a:miter lim="800000"/>
            <a:headEnd/>
            <a:tailEnd/>
          </a:ln>
          <a:effectLst/>
        </p:spPr>
        <p:txBody>
          <a:bodyPr>
            <a:spAutoFit/>
          </a:bodyPr>
          <a:lstStyle/>
          <a:p>
            <a:pPr>
              <a:spcBef>
                <a:spcPct val="50000"/>
              </a:spcBef>
            </a:pPr>
            <a:r>
              <a:rPr lang="en-US" sz="2800"/>
              <a:t>More points means More Complex Decision Boundary</a:t>
            </a:r>
          </a:p>
          <a:p>
            <a:r>
              <a:rPr lang="en-US"/>
              <a:t>In general: Nearest-neighbor classifier  produces </a:t>
            </a:r>
            <a:r>
              <a:rPr lang="en-US" u="sng"/>
              <a:t>piecewise linear</a:t>
            </a:r>
            <a:r>
              <a:rPr lang="en-US"/>
              <a:t>  decision boundaries</a:t>
            </a:r>
            <a:endParaRPr lang="en-GB"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228600" y="228600"/>
            <a:ext cx="8610600" cy="6324600"/>
          </a:xfrm>
        </p:spPr>
        <p:txBody>
          <a:bodyPr/>
          <a:lstStyle/>
          <a:p>
            <a:r>
              <a:rPr lang="en-GB" sz="2800"/>
              <a:t>Easy and quick “training”: look up distances</a:t>
            </a:r>
          </a:p>
          <a:p>
            <a:r>
              <a:rPr lang="en-GB" sz="2800"/>
              <a:t>Again k is smoothing parameter</a:t>
            </a:r>
          </a:p>
          <a:p>
            <a:r>
              <a:rPr lang="en-GB" sz="2800"/>
              <a:t>As </a:t>
            </a:r>
            <a:r>
              <a:rPr lang="en-US" sz="2800"/>
              <a:t>N increases, the optimal k value tends to increase in proportion to log N</a:t>
            </a:r>
            <a:endParaRPr lang="en-GB" sz="2800"/>
          </a:p>
          <a:p>
            <a:r>
              <a:rPr lang="en-US" sz="2800"/>
              <a:t>In effect, the classifier uses the nearest k feature vectors to “vote” on the class label for a new point </a:t>
            </a:r>
            <a:r>
              <a:rPr lang="en-US" sz="2800" u="sng"/>
              <a:t>y</a:t>
            </a:r>
            <a:endParaRPr lang="en-US" sz="2800"/>
          </a:p>
          <a:p>
            <a:r>
              <a:rPr lang="en-US" sz="2800"/>
              <a:t>for two-class problems, if we choose k to be odd (i.e., k=1, 3, 5,…) then there will never be any “ties”</a:t>
            </a:r>
          </a:p>
          <a:p>
            <a:r>
              <a:rPr lang="en-US" sz="2800"/>
              <a:t>Extensions:</a:t>
            </a:r>
          </a:p>
          <a:p>
            <a:pPr lvl="1"/>
            <a:r>
              <a:rPr lang="en-US" sz="2400"/>
              <a:t>weighted distances (if some of the features are more important/irrelevant =&gt; Prior knowledge)</a:t>
            </a:r>
          </a:p>
          <a:p>
            <a:pPr lvl="1"/>
            <a:r>
              <a:rPr lang="en-US" sz="2400"/>
              <a:t>fast search techniques (indexing) to find k-nearest neighbors in d-space</a:t>
            </a:r>
          </a:p>
          <a:p>
            <a:pPr lvl="1"/>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28600" y="304800"/>
            <a:ext cx="8686800" cy="1143000"/>
          </a:xfrm>
        </p:spPr>
        <p:txBody>
          <a:bodyPr/>
          <a:lstStyle/>
          <a:p>
            <a:r>
              <a:rPr lang="en-GB"/>
              <a:t>Semi-Parametric Density Estimation/Mixture Models</a:t>
            </a:r>
          </a:p>
        </p:txBody>
      </p:sp>
      <p:sp>
        <p:nvSpPr>
          <p:cNvPr id="69635" name="Text Box 3"/>
          <p:cNvSpPr txBox="1">
            <a:spLocks noChangeArrowheads="1"/>
          </p:cNvSpPr>
          <p:nvPr/>
        </p:nvSpPr>
        <p:spPr bwMode="auto">
          <a:xfrm>
            <a:off x="304800" y="1752600"/>
            <a:ext cx="8382000" cy="3560763"/>
          </a:xfrm>
          <a:prstGeom prst="rect">
            <a:avLst/>
          </a:prstGeom>
          <a:noFill/>
          <a:ln w="9525">
            <a:noFill/>
            <a:miter lim="800000"/>
            <a:headEnd/>
            <a:tailEnd/>
          </a:ln>
          <a:effectLst/>
        </p:spPr>
        <p:txBody>
          <a:bodyPr>
            <a:spAutoFit/>
          </a:bodyPr>
          <a:lstStyle/>
          <a:p>
            <a:pPr>
              <a:spcBef>
                <a:spcPct val="50000"/>
              </a:spcBef>
            </a:pPr>
            <a:r>
              <a:rPr lang="en-GB"/>
              <a:t>Here we use a model which is not restricted to a specific functional form but where size of the model does not grow with the size of the data set </a:t>
            </a:r>
          </a:p>
          <a:p>
            <a:pPr>
              <a:spcBef>
                <a:spcPct val="50000"/>
              </a:spcBef>
            </a:pPr>
            <a:r>
              <a:rPr lang="en-GB"/>
              <a:t>Eg: rather than fitting a gaussian kernel to every data fit only to a subset of data points</a:t>
            </a:r>
          </a:p>
          <a:p>
            <a:pPr>
              <a:spcBef>
                <a:spcPct val="50000"/>
              </a:spcBef>
            </a:pPr>
            <a:r>
              <a:rPr lang="en-GB"/>
              <a:t>Price we pay is that setting up the model is labour intensive</a:t>
            </a:r>
          </a:p>
          <a:p>
            <a:pPr>
              <a:spcBef>
                <a:spcPct val="50000"/>
              </a:spcBef>
            </a:pPr>
            <a:r>
              <a:rPr lang="en-GB"/>
              <a:t>Will see an example of this in the k-means algorithm used to generate radial basis functions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8600" y="304800"/>
            <a:ext cx="8686800" cy="1143000"/>
          </a:xfrm>
        </p:spPr>
        <p:txBody>
          <a:bodyPr/>
          <a:lstStyle/>
          <a:p>
            <a:r>
              <a:rPr lang="en-GB"/>
              <a:t>Role of smoothing parameter</a:t>
            </a:r>
          </a:p>
        </p:txBody>
      </p:sp>
      <p:sp>
        <p:nvSpPr>
          <p:cNvPr id="68611" name="Text Box 3"/>
          <p:cNvSpPr txBox="1">
            <a:spLocks noChangeArrowheads="1"/>
          </p:cNvSpPr>
          <p:nvPr/>
        </p:nvSpPr>
        <p:spPr bwMode="auto">
          <a:xfrm>
            <a:off x="304800" y="1752600"/>
            <a:ext cx="8382000" cy="4291013"/>
          </a:xfrm>
          <a:prstGeom prst="rect">
            <a:avLst/>
          </a:prstGeom>
          <a:noFill/>
          <a:ln w="9525">
            <a:noFill/>
            <a:miter lim="800000"/>
            <a:headEnd/>
            <a:tailEnd/>
          </a:ln>
          <a:effectLst/>
        </p:spPr>
        <p:txBody>
          <a:bodyPr>
            <a:spAutoFit/>
          </a:bodyPr>
          <a:lstStyle/>
          <a:p>
            <a:pPr>
              <a:spcBef>
                <a:spcPct val="50000"/>
              </a:spcBef>
            </a:pPr>
            <a:r>
              <a:rPr lang="en-GB"/>
              <a:t>In all the above have seen that the role of the smoothing parameter is critical</a:t>
            </a:r>
          </a:p>
          <a:p>
            <a:pPr>
              <a:spcBef>
                <a:spcPct val="50000"/>
              </a:spcBef>
            </a:pPr>
            <a:r>
              <a:rPr lang="en-GB"/>
              <a:t>Analagous to the problem of choosing model complexity and is another instance of the </a:t>
            </a:r>
            <a:r>
              <a:rPr lang="en-GB" i="1"/>
              <a:t>bias-variance</a:t>
            </a:r>
            <a:r>
              <a:rPr lang="en-GB"/>
              <a:t> trade-off</a:t>
            </a:r>
          </a:p>
          <a:p>
            <a:pPr>
              <a:spcBef>
                <a:spcPct val="50000"/>
              </a:spcBef>
            </a:pPr>
            <a:r>
              <a:rPr lang="en-GB"/>
              <a:t>If model over-smoothed it </a:t>
            </a:r>
            <a:r>
              <a:rPr lang="en-GB" i="1"/>
              <a:t>bias</a:t>
            </a:r>
            <a:r>
              <a:rPr lang="en-GB"/>
              <a:t> becomes large as it ignores the data </a:t>
            </a:r>
          </a:p>
          <a:p>
            <a:pPr>
              <a:spcBef>
                <a:spcPct val="50000"/>
              </a:spcBef>
            </a:pPr>
            <a:r>
              <a:rPr lang="en-GB"/>
              <a:t>Insufficient smoothing leads to high </a:t>
            </a:r>
            <a:r>
              <a:rPr lang="en-GB" i="1"/>
              <a:t>variance</a:t>
            </a:r>
            <a:r>
              <a:rPr lang="en-GB"/>
              <a:t> and model density is noisy as it responds to individual data points</a:t>
            </a:r>
          </a:p>
          <a:p>
            <a:pPr>
              <a:spcBef>
                <a:spcPct val="50000"/>
              </a:spcBef>
            </a:pPr>
            <a:endParaRPr lang="en-GB"/>
          </a:p>
          <a:p>
            <a:pPr>
              <a:spcBef>
                <a:spcPct val="50000"/>
              </a:spcBef>
            </a:pP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823913" y="519113"/>
            <a:ext cx="333375" cy="1549400"/>
          </a:xfrm>
          <a:prstGeom prst="rect">
            <a:avLst/>
          </a:prstGeom>
          <a:noFill/>
          <a:ln w="12700">
            <a:noFill/>
            <a:miter lim="800000"/>
            <a:headEnd/>
            <a:tailEnd/>
          </a:ln>
          <a:effectLst/>
        </p:spPr>
        <p:txBody>
          <a:bodyPr wrap="none" lIns="90488" tIns="44450" rIns="90488" bIns="44450">
            <a:spAutoFit/>
          </a:bodyPr>
          <a:lstStyle/>
          <a:p>
            <a:pPr defTabSz="762000"/>
            <a:endParaRPr lang="en-GB"/>
          </a:p>
          <a:p>
            <a:pPr defTabSz="762000"/>
            <a:endParaRPr lang="en-GB"/>
          </a:p>
          <a:p>
            <a:pPr defTabSz="762000"/>
            <a:endParaRPr lang="en-GB"/>
          </a:p>
          <a:p>
            <a:pPr defTabSz="762000"/>
            <a:r>
              <a:rPr lang="en-GB"/>
              <a:t>  </a:t>
            </a:r>
          </a:p>
        </p:txBody>
      </p:sp>
      <p:sp>
        <p:nvSpPr>
          <p:cNvPr id="13315" name="Rectangle 3"/>
          <p:cNvSpPr>
            <a:spLocks noChangeArrowheads="1"/>
          </p:cNvSpPr>
          <p:nvPr/>
        </p:nvSpPr>
        <p:spPr bwMode="auto">
          <a:xfrm>
            <a:off x="1431925" y="5927725"/>
            <a:ext cx="6370638" cy="457200"/>
          </a:xfrm>
          <a:prstGeom prst="rect">
            <a:avLst/>
          </a:prstGeom>
          <a:noFill/>
          <a:ln w="12700">
            <a:noFill/>
            <a:miter lim="800000"/>
            <a:headEnd/>
            <a:tailEnd/>
          </a:ln>
          <a:effectLst/>
        </p:spPr>
        <p:txBody>
          <a:bodyPr wrap="none" anchor="ctr"/>
          <a:lstStyle/>
          <a:p>
            <a:endParaRPr lang="en-US"/>
          </a:p>
        </p:txBody>
      </p:sp>
      <p:sp>
        <p:nvSpPr>
          <p:cNvPr id="13318" name="Text Box 6"/>
          <p:cNvSpPr txBox="1">
            <a:spLocks noChangeArrowheads="1"/>
          </p:cNvSpPr>
          <p:nvPr/>
        </p:nvSpPr>
        <p:spPr bwMode="auto">
          <a:xfrm>
            <a:off x="228600" y="152400"/>
            <a:ext cx="8763000" cy="5934075"/>
          </a:xfrm>
          <a:prstGeom prst="rect">
            <a:avLst/>
          </a:prstGeom>
          <a:noFill/>
          <a:ln w="12700">
            <a:noFill/>
            <a:miter lim="800000"/>
            <a:headEnd/>
            <a:tailEnd/>
          </a:ln>
          <a:effectLst/>
        </p:spPr>
        <p:txBody>
          <a:bodyPr>
            <a:spAutoFit/>
          </a:bodyPr>
          <a:lstStyle/>
          <a:p>
            <a:pPr defTabSz="762000"/>
            <a:r>
              <a:rPr lang="en-GB">
                <a:solidFill>
                  <a:srgbClr val="FBFBFB"/>
                </a:solidFill>
              </a:rPr>
              <a:t>There are 3 styles of probability density estimation:</a:t>
            </a:r>
          </a:p>
          <a:p>
            <a:pPr defTabSz="762000"/>
            <a:endParaRPr lang="en-GB">
              <a:solidFill>
                <a:srgbClr val="FBFBFB"/>
              </a:solidFill>
            </a:endParaRPr>
          </a:p>
          <a:p>
            <a:pPr defTabSz="762000"/>
            <a:r>
              <a:rPr lang="en-GB" b="1">
                <a:solidFill>
                  <a:srgbClr val="FBFBFB"/>
                </a:solidFill>
              </a:rPr>
              <a:t>Parametric</a:t>
            </a:r>
            <a:r>
              <a:rPr lang="en-GB">
                <a:solidFill>
                  <a:srgbClr val="FBFBFB"/>
                </a:solidFill>
              </a:rPr>
              <a:t>: Assume a specific functional form for the densities. 		Parameters of the distribution optimised to fit the data. Good if 	model fits the data bad if not. </a:t>
            </a:r>
          </a:p>
          <a:p>
            <a:pPr defTabSz="762000"/>
            <a:endParaRPr lang="en-GB">
              <a:solidFill>
                <a:srgbClr val="FBFBFB"/>
              </a:solidFill>
            </a:endParaRPr>
          </a:p>
          <a:p>
            <a:pPr defTabSz="762000"/>
            <a:r>
              <a:rPr lang="en-GB" b="1">
                <a:solidFill>
                  <a:srgbClr val="FBFBFB"/>
                </a:solidFill>
              </a:rPr>
              <a:t>Non-parametric</a:t>
            </a:r>
            <a:r>
              <a:rPr lang="en-GB">
                <a:solidFill>
                  <a:srgbClr val="FBFBFB"/>
                </a:solidFill>
              </a:rPr>
              <a:t>: No assumptions about form of the density function, 	determined entirely from the data. Number of parameters grows 	with size of the data-set and so models can quickly become 		unwieldy and can take long to incorporate new data</a:t>
            </a:r>
          </a:p>
          <a:p>
            <a:pPr defTabSz="762000"/>
            <a:endParaRPr lang="en-GB">
              <a:solidFill>
                <a:srgbClr val="FBFBFB"/>
              </a:solidFill>
            </a:endParaRPr>
          </a:p>
          <a:p>
            <a:pPr defTabSz="762000"/>
            <a:r>
              <a:rPr lang="en-GB" b="1">
                <a:solidFill>
                  <a:srgbClr val="FBFBFB"/>
                </a:solidFill>
              </a:rPr>
              <a:t>Semi-parametric</a:t>
            </a:r>
            <a:r>
              <a:rPr lang="en-GB">
                <a:solidFill>
                  <a:srgbClr val="FBFBFB"/>
                </a:solidFill>
              </a:rPr>
              <a:t>: Mixture models. Tries to achieve best of both 		worlds by allowing general functional form for densities where 	number of parameters (and thus flexibility of function) can be 		extended independently of the size of data-set. Could combine 	worst of both approaches?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ChangeArrowheads="1"/>
          </p:cNvSpPr>
          <p:nvPr/>
        </p:nvSpPr>
        <p:spPr bwMode="auto">
          <a:xfrm>
            <a:off x="77788" y="1905000"/>
            <a:ext cx="8913812" cy="1371600"/>
          </a:xfrm>
          <a:prstGeom prst="rect">
            <a:avLst/>
          </a:prstGeom>
          <a:solidFill>
            <a:srgbClr val="FDC0E5"/>
          </a:solidFill>
          <a:ln w="12700">
            <a:noFill/>
            <a:miter lim="800000"/>
            <a:headEnd/>
            <a:tailEnd/>
          </a:ln>
          <a:effectLst/>
        </p:spPr>
        <p:txBody>
          <a:bodyPr wrap="none" anchor="ctr"/>
          <a:lstStyle/>
          <a:p>
            <a:endParaRPr lang="en-US"/>
          </a:p>
        </p:txBody>
      </p:sp>
      <p:sp>
        <p:nvSpPr>
          <p:cNvPr id="57346" name="Rectangle 2"/>
          <p:cNvSpPr>
            <a:spLocks noGrp="1" noChangeArrowheads="1"/>
          </p:cNvSpPr>
          <p:nvPr>
            <p:ph type="title"/>
          </p:nvPr>
        </p:nvSpPr>
        <p:spPr>
          <a:xfrm>
            <a:off x="685800" y="-152400"/>
            <a:ext cx="7772400" cy="1143000"/>
          </a:xfrm>
        </p:spPr>
        <p:txBody>
          <a:bodyPr/>
          <a:lstStyle/>
          <a:p>
            <a:r>
              <a:rPr lang="en-GB"/>
              <a:t>Parametric Density Estimation</a:t>
            </a:r>
          </a:p>
        </p:txBody>
      </p:sp>
      <p:sp>
        <p:nvSpPr>
          <p:cNvPr id="57348" name="Text Box 4"/>
          <p:cNvSpPr txBox="1">
            <a:spLocks noChangeArrowheads="1"/>
          </p:cNvSpPr>
          <p:nvPr/>
        </p:nvSpPr>
        <p:spPr bwMode="auto">
          <a:xfrm>
            <a:off x="457200" y="1066800"/>
            <a:ext cx="8382000" cy="1370013"/>
          </a:xfrm>
          <a:prstGeom prst="rect">
            <a:avLst/>
          </a:prstGeom>
          <a:noFill/>
          <a:ln w="9525">
            <a:noFill/>
            <a:miter lim="800000"/>
            <a:headEnd/>
            <a:tailEnd/>
          </a:ln>
          <a:effectLst/>
        </p:spPr>
        <p:txBody>
          <a:bodyPr>
            <a:spAutoFit/>
          </a:bodyPr>
          <a:lstStyle/>
          <a:p>
            <a:pPr>
              <a:spcBef>
                <a:spcPct val="50000"/>
              </a:spcBef>
            </a:pPr>
            <a:r>
              <a:rPr lang="en-GB"/>
              <a:t>EG Common assumption that densities are Gaussian (Normal). For 1D data x from a data set X:</a:t>
            </a:r>
          </a:p>
          <a:p>
            <a:pPr>
              <a:spcBef>
                <a:spcPct val="50000"/>
              </a:spcBef>
            </a:pPr>
            <a:r>
              <a:rPr lang="en-GB"/>
              <a:t> </a:t>
            </a:r>
          </a:p>
        </p:txBody>
      </p:sp>
      <p:sp>
        <p:nvSpPr>
          <p:cNvPr id="57349" name="Rectangle 5"/>
          <p:cNvSpPr>
            <a:spLocks noChangeArrowheads="1"/>
          </p:cNvSpPr>
          <p:nvPr/>
        </p:nvSpPr>
        <p:spPr bwMode="auto">
          <a:xfrm>
            <a:off x="381000" y="3276600"/>
            <a:ext cx="8001000" cy="819150"/>
          </a:xfrm>
          <a:prstGeom prst="rect">
            <a:avLst/>
          </a:prstGeom>
          <a:noFill/>
          <a:ln w="12700">
            <a:noFill/>
            <a:miter lim="800000"/>
            <a:headEnd/>
            <a:tailEnd/>
          </a:ln>
          <a:effectLst/>
        </p:spPr>
        <p:txBody>
          <a:bodyPr lIns="90488" tIns="44450" rIns="90488" bIns="44450">
            <a:spAutoFit/>
          </a:bodyPr>
          <a:lstStyle/>
          <a:p>
            <a:pPr defTabSz="762000"/>
            <a:r>
              <a:rPr lang="en-GB" i="1"/>
              <a:t>Parameters (</a:t>
            </a:r>
            <a:r>
              <a:rPr lang="en-GB" i="1">
                <a:latin typeface="Symbol" pitchFamily="18" charset="2"/>
              </a:rPr>
              <a:t>q</a:t>
            </a:r>
            <a:r>
              <a:rPr lang="en-GB" i="1"/>
              <a:t>) </a:t>
            </a:r>
            <a:r>
              <a:rPr lang="en-GB"/>
              <a:t>are: mean   E(X) =  </a:t>
            </a:r>
            <a:r>
              <a:rPr lang="en-GB">
                <a:latin typeface="Symbol" pitchFamily="18" charset="2"/>
              </a:rPr>
              <a:t>m , </a:t>
            </a:r>
            <a:r>
              <a:rPr lang="en-GB"/>
              <a:t>variance E ( X- </a:t>
            </a:r>
            <a:r>
              <a:rPr lang="en-GB">
                <a:latin typeface="Symbol" pitchFamily="18" charset="2"/>
              </a:rPr>
              <a:t>m</a:t>
            </a:r>
            <a:r>
              <a:rPr lang="en-GB"/>
              <a:t>)</a:t>
            </a:r>
            <a:r>
              <a:rPr lang="en-GB" baseline="30000"/>
              <a:t>2 </a:t>
            </a:r>
            <a:r>
              <a:rPr lang="en-GB"/>
              <a:t>= </a:t>
            </a:r>
            <a:r>
              <a:rPr lang="en-GB">
                <a:latin typeface="Symbol" pitchFamily="18" charset="2"/>
              </a:rPr>
              <a:t>s</a:t>
            </a:r>
            <a:r>
              <a:rPr lang="en-GB" baseline="30000"/>
              <a:t>2 </a:t>
            </a:r>
            <a:r>
              <a:rPr lang="en-GB"/>
              <a:t>and must be estimated from data</a:t>
            </a:r>
          </a:p>
        </p:txBody>
      </p:sp>
      <p:graphicFrame>
        <p:nvGraphicFramePr>
          <p:cNvPr id="57350" name="Object 6">
            <a:hlinkClick r:id="" action="ppaction://ole?verb=0"/>
          </p:cNvPr>
          <p:cNvGraphicFramePr>
            <a:graphicFrameLocks/>
          </p:cNvGraphicFramePr>
          <p:nvPr/>
        </p:nvGraphicFramePr>
        <p:xfrm>
          <a:off x="2209800" y="609600"/>
          <a:ext cx="4365625" cy="2616200"/>
        </p:xfrm>
        <a:graphic>
          <a:graphicData uri="http://schemas.openxmlformats.org/presentationml/2006/ole">
            <p:oleObj spid="_x0000_s57350" name="Equation" r:id="rId3" imgW="1930320" imgH="914400" progId="Equation.3">
              <p:embed/>
            </p:oleObj>
          </a:graphicData>
        </a:graphic>
      </p:graphicFrame>
      <p:sp>
        <p:nvSpPr>
          <p:cNvPr id="57351" name="Text Box 7"/>
          <p:cNvSpPr txBox="1">
            <a:spLocks noChangeArrowheads="1"/>
          </p:cNvSpPr>
          <p:nvPr/>
        </p:nvSpPr>
        <p:spPr bwMode="auto">
          <a:xfrm>
            <a:off x="228600" y="4191000"/>
            <a:ext cx="8763000" cy="2100263"/>
          </a:xfrm>
          <a:prstGeom prst="rect">
            <a:avLst/>
          </a:prstGeom>
          <a:noFill/>
          <a:ln w="9525">
            <a:noFill/>
            <a:miter lim="800000"/>
            <a:headEnd/>
            <a:tailEnd/>
          </a:ln>
          <a:effectLst/>
        </p:spPr>
        <p:txBody>
          <a:bodyPr>
            <a:spAutoFit/>
          </a:bodyPr>
          <a:lstStyle/>
          <a:p>
            <a:pPr>
              <a:spcBef>
                <a:spcPct val="50000"/>
              </a:spcBef>
            </a:pPr>
            <a:r>
              <a:rPr lang="en-GB" i="1"/>
              <a:t>Maximum Likelihood:</a:t>
            </a:r>
            <a:r>
              <a:rPr lang="en-GB"/>
              <a:t> maximise the probability of our choice of parameters given data P(</a:t>
            </a:r>
            <a:r>
              <a:rPr lang="en-GB" i="1">
                <a:latin typeface="Symbol" pitchFamily="18" charset="2"/>
              </a:rPr>
              <a:t>q</a:t>
            </a:r>
            <a:r>
              <a:rPr lang="en-GB"/>
              <a:t> |X)</a:t>
            </a:r>
          </a:p>
          <a:p>
            <a:pPr>
              <a:spcBef>
                <a:spcPct val="50000"/>
              </a:spcBef>
            </a:pPr>
            <a:r>
              <a:rPr lang="en-GB" i="1"/>
              <a:t>Bayesian Inference:</a:t>
            </a:r>
            <a:r>
              <a:rPr lang="en-GB"/>
              <a:t> parameters described by a probability distribution. Initially set to prior distribution and converted to posterior P(</a:t>
            </a:r>
            <a:r>
              <a:rPr lang="en-GB" i="1">
                <a:latin typeface="Symbol" pitchFamily="18" charset="2"/>
              </a:rPr>
              <a:t>q</a:t>
            </a:r>
            <a:r>
              <a:rPr lang="en-GB"/>
              <a:t> |X) thru Bayes theorem once data is observed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685800"/>
            <a:ext cx="9142413" cy="3352800"/>
          </a:xfrm>
          <a:prstGeom prst="rect">
            <a:avLst/>
          </a:prstGeom>
          <a:solidFill>
            <a:srgbClr val="FDC0E5"/>
          </a:solidFill>
          <a:ln w="12700">
            <a:noFill/>
            <a:miter lim="800000"/>
            <a:headEnd/>
            <a:tailEnd/>
          </a:ln>
          <a:effectLst/>
        </p:spPr>
        <p:txBody>
          <a:bodyPr wrap="none" anchor="ctr"/>
          <a:lstStyle/>
          <a:p>
            <a:endParaRPr lang="en-US"/>
          </a:p>
        </p:txBody>
      </p:sp>
      <p:sp>
        <p:nvSpPr>
          <p:cNvPr id="61443" name="Rectangle 3"/>
          <p:cNvSpPr>
            <a:spLocks noChangeArrowheads="1"/>
          </p:cNvSpPr>
          <p:nvPr/>
        </p:nvSpPr>
        <p:spPr bwMode="auto">
          <a:xfrm>
            <a:off x="214313" y="92075"/>
            <a:ext cx="8050212" cy="6726238"/>
          </a:xfrm>
          <a:prstGeom prst="rect">
            <a:avLst/>
          </a:prstGeom>
          <a:noFill/>
          <a:ln w="12700">
            <a:noFill/>
            <a:miter lim="800000"/>
            <a:headEnd/>
            <a:tailEnd/>
          </a:ln>
          <a:effectLst/>
        </p:spPr>
        <p:txBody>
          <a:bodyPr wrap="none" lIns="90488" tIns="44450" rIns="90488" bIns="44450">
            <a:spAutoFit/>
          </a:bodyPr>
          <a:lstStyle/>
          <a:p>
            <a:pPr defTabSz="762000"/>
            <a:r>
              <a:rPr lang="en-GB" b="1"/>
              <a:t>For multiple (n) dimensional data </a:t>
            </a:r>
            <a:r>
              <a:rPr lang="en-GB" sz="2800" i="1" u="sng"/>
              <a:t>x</a:t>
            </a:r>
            <a:endParaRPr lang="en-GB" b="1"/>
          </a:p>
          <a:p>
            <a:pPr defTabSz="762000"/>
            <a:endParaRPr lang="en-GB"/>
          </a:p>
          <a:p>
            <a:pPr defTabSz="762000"/>
            <a:endParaRPr lang="en-GB"/>
          </a:p>
          <a:p>
            <a:pPr defTabSz="762000"/>
            <a:endParaRPr lang="en-GB"/>
          </a:p>
          <a:p>
            <a:pPr defTabSz="762000"/>
            <a:endParaRPr lang="en-GB"/>
          </a:p>
          <a:p>
            <a:pPr defTabSz="762000"/>
            <a:endParaRPr lang="en-GB"/>
          </a:p>
          <a:p>
            <a:pPr defTabSz="762000"/>
            <a:endParaRPr lang="en-GB"/>
          </a:p>
          <a:p>
            <a:pPr defTabSz="762000"/>
            <a:endParaRPr lang="en-GB"/>
          </a:p>
          <a:p>
            <a:pPr defTabSz="762000"/>
            <a:endParaRPr lang="en-GB"/>
          </a:p>
          <a:p>
            <a:pPr defTabSz="762000"/>
            <a:endParaRPr lang="en-GB"/>
          </a:p>
          <a:p>
            <a:pPr defTabSz="762000"/>
            <a:endParaRPr lang="en-GB"/>
          </a:p>
          <a:p>
            <a:pPr defTabSz="762000"/>
            <a:r>
              <a:rPr lang="en-GB" sz="2800" i="1" u="sng"/>
              <a:t>x</a:t>
            </a:r>
            <a:r>
              <a:rPr lang="en-GB" sz="2800" i="1"/>
              <a:t> </a:t>
            </a:r>
            <a:r>
              <a:rPr lang="en-GB"/>
              <a:t> feature vector, </a:t>
            </a:r>
            <a:r>
              <a:rPr lang="en-GB" u="sng">
                <a:latin typeface="Symbol" pitchFamily="18" charset="2"/>
              </a:rPr>
              <a:t>m</a:t>
            </a:r>
            <a:r>
              <a:rPr lang="en-GB"/>
              <a:t>  mean vector,  covariance matrix  </a:t>
            </a:r>
            <a:r>
              <a:rPr lang="en-GB" sz="3200" i="1">
                <a:latin typeface="Symbol" pitchFamily="18" charset="2"/>
              </a:rPr>
              <a:t>S  </a:t>
            </a:r>
            <a:r>
              <a:rPr lang="en-GB"/>
              <a:t>an </a:t>
            </a:r>
            <a:r>
              <a:rPr lang="en-GB" sz="2800" i="1"/>
              <a:t>nxn</a:t>
            </a:r>
          </a:p>
          <a:p>
            <a:pPr defTabSz="762000"/>
            <a:r>
              <a:rPr lang="en-GB"/>
              <a:t> symmetric matrix where: </a:t>
            </a:r>
          </a:p>
          <a:p>
            <a:pPr defTabSz="762000"/>
            <a:r>
              <a:rPr lang="en-GB" sz="2800" i="1">
                <a:latin typeface="Symbol" pitchFamily="18" charset="2"/>
              </a:rPr>
              <a:t>                 s</a:t>
            </a:r>
            <a:r>
              <a:rPr lang="en-GB" sz="2800" i="1" baseline="-25000"/>
              <a:t>ij</a:t>
            </a:r>
            <a:r>
              <a:rPr lang="en-GB" sz="2800" i="1"/>
              <a:t>  =  E [ (X</a:t>
            </a:r>
            <a:r>
              <a:rPr lang="en-GB" sz="2800" i="1" baseline="-25000"/>
              <a:t>i</a:t>
            </a:r>
            <a:r>
              <a:rPr lang="en-GB" sz="2800" i="1"/>
              <a:t>-</a:t>
            </a:r>
            <a:r>
              <a:rPr lang="en-GB"/>
              <a:t> </a:t>
            </a:r>
            <a:r>
              <a:rPr lang="en-GB">
                <a:latin typeface="Symbol" pitchFamily="18" charset="2"/>
              </a:rPr>
              <a:t>m</a:t>
            </a:r>
            <a:r>
              <a:rPr lang="en-GB" baseline="-25000"/>
              <a:t> </a:t>
            </a:r>
            <a:r>
              <a:rPr lang="en-GB" sz="2800" i="1" baseline="-25000"/>
              <a:t>i</a:t>
            </a:r>
            <a:r>
              <a:rPr lang="en-GB" sz="2800" i="1"/>
              <a:t>)  (X</a:t>
            </a:r>
            <a:r>
              <a:rPr lang="en-GB" sz="2800" i="1" baseline="-25000"/>
              <a:t>j</a:t>
            </a:r>
            <a:r>
              <a:rPr lang="en-GB" sz="2800" i="1"/>
              <a:t>-</a:t>
            </a:r>
            <a:r>
              <a:rPr lang="en-GB"/>
              <a:t> </a:t>
            </a:r>
            <a:r>
              <a:rPr lang="en-GB">
                <a:latin typeface="Symbol" pitchFamily="18" charset="2"/>
              </a:rPr>
              <a:t>m</a:t>
            </a:r>
            <a:r>
              <a:rPr lang="en-GB"/>
              <a:t> </a:t>
            </a:r>
            <a:r>
              <a:rPr lang="en-GB" sz="2800" i="1" baseline="-25000"/>
              <a:t>j</a:t>
            </a:r>
            <a:r>
              <a:rPr lang="en-GB" sz="2800" i="1"/>
              <a:t>) ]</a:t>
            </a:r>
            <a:endParaRPr lang="en-GB" b="1" i="1"/>
          </a:p>
          <a:p>
            <a:pPr defTabSz="762000"/>
            <a:r>
              <a:rPr lang="en-GB"/>
              <a:t>ie the correlation between </a:t>
            </a:r>
            <a:r>
              <a:rPr lang="en-GB" sz="2800" i="1"/>
              <a:t>X</a:t>
            </a:r>
            <a:r>
              <a:rPr lang="en-GB" sz="2800" i="1" baseline="-25000"/>
              <a:t>i </a:t>
            </a:r>
            <a:r>
              <a:rPr lang="en-GB"/>
              <a:t>and </a:t>
            </a:r>
            <a:r>
              <a:rPr lang="en-GB" sz="2800" i="1" baseline="-25000"/>
              <a:t> </a:t>
            </a:r>
            <a:r>
              <a:rPr lang="en-GB" sz="2800" i="1"/>
              <a:t>X</a:t>
            </a:r>
            <a:r>
              <a:rPr lang="en-GB" sz="2800" i="1" baseline="-25000"/>
              <a:t>j</a:t>
            </a:r>
            <a:endParaRPr lang="en-GB"/>
          </a:p>
          <a:p>
            <a:pPr defTabSz="762000"/>
            <a:r>
              <a:rPr lang="en-GB"/>
              <a:t> | </a:t>
            </a:r>
            <a:r>
              <a:rPr lang="en-GB" sz="3200" i="1">
                <a:latin typeface="Symbol" pitchFamily="18" charset="2"/>
              </a:rPr>
              <a:t>S</a:t>
            </a:r>
            <a:r>
              <a:rPr lang="en-GB"/>
              <a:t> |  = determinant of </a:t>
            </a:r>
            <a:r>
              <a:rPr lang="en-GB" sz="3200" i="1">
                <a:latin typeface="Symbol" pitchFamily="18" charset="2"/>
              </a:rPr>
              <a:t>S </a:t>
            </a:r>
            <a:r>
              <a:rPr lang="en-GB"/>
              <a:t>          </a:t>
            </a:r>
            <a:r>
              <a:rPr lang="en-GB" sz="3200" i="1">
                <a:latin typeface="Symbol" pitchFamily="18" charset="2"/>
              </a:rPr>
              <a:t>S</a:t>
            </a:r>
            <a:r>
              <a:rPr lang="en-GB" sz="3200" i="1" baseline="30000">
                <a:latin typeface="Symbol" pitchFamily="18" charset="2"/>
              </a:rPr>
              <a:t>-1</a:t>
            </a:r>
            <a:r>
              <a:rPr lang="en-GB"/>
              <a:t>  =  inverse of </a:t>
            </a:r>
            <a:r>
              <a:rPr lang="en-GB" sz="3200" i="1">
                <a:latin typeface="Symbol" pitchFamily="18" charset="2"/>
              </a:rPr>
              <a:t>S </a:t>
            </a:r>
            <a:endParaRPr lang="en-GB"/>
          </a:p>
          <a:p>
            <a:pPr defTabSz="762000"/>
            <a:endParaRPr lang="en-GB"/>
          </a:p>
        </p:txBody>
      </p:sp>
      <p:graphicFrame>
        <p:nvGraphicFramePr>
          <p:cNvPr id="72704" name="Object 1024">
            <a:hlinkClick r:id="" action="ppaction://ole?verb=0"/>
          </p:cNvPr>
          <p:cNvGraphicFramePr>
            <a:graphicFrameLocks/>
          </p:cNvGraphicFramePr>
          <p:nvPr/>
        </p:nvGraphicFramePr>
        <p:xfrm>
          <a:off x="609600" y="457200"/>
          <a:ext cx="8153400" cy="3810000"/>
        </p:xfrm>
        <a:graphic>
          <a:graphicData uri="http://schemas.openxmlformats.org/presentationml/2006/ole">
            <p:oleObj spid="_x0000_s72704" name="Equation" r:id="rId3" imgW="4152600" imgH="2209680" progId="Equation.3">
              <p:embed/>
            </p:oleObj>
          </a:graphicData>
        </a:graphic>
      </p:graphicFrame>
      <p:graphicFrame>
        <p:nvGraphicFramePr>
          <p:cNvPr id="72705" name="Object 1025">
            <a:hlinkClick r:id="" action="ppaction://ole?verb=0"/>
          </p:cNvPr>
          <p:cNvGraphicFramePr>
            <a:graphicFrameLocks/>
          </p:cNvGraphicFramePr>
          <p:nvPr/>
        </p:nvGraphicFramePr>
        <p:xfrm>
          <a:off x="1371600" y="2133600"/>
          <a:ext cx="5880100" cy="2009775"/>
        </p:xfrm>
        <a:graphic>
          <a:graphicData uri="http://schemas.openxmlformats.org/presentationml/2006/ole">
            <p:oleObj spid="_x0000_s72705" name="Equation" r:id="rId4" imgW="2412720" imgH="736560" progId="Equation.3">
              <p:embed/>
            </p:oleObj>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152400"/>
            <a:ext cx="8458200" cy="2282825"/>
          </a:xfrm>
          <a:prstGeom prst="rect">
            <a:avLst/>
          </a:prstGeom>
          <a:noFill/>
          <a:ln w="9525">
            <a:noFill/>
            <a:miter lim="800000"/>
            <a:headEnd/>
            <a:tailEnd/>
          </a:ln>
          <a:effectLst/>
        </p:spPr>
        <p:txBody>
          <a:bodyPr>
            <a:spAutoFit/>
          </a:bodyPr>
          <a:lstStyle/>
          <a:p>
            <a:pPr>
              <a:spcBef>
                <a:spcPct val="50000"/>
              </a:spcBef>
            </a:pPr>
            <a:r>
              <a:rPr lang="en-GB" i="1"/>
              <a:t>Maximum Likelihood</a:t>
            </a:r>
            <a:r>
              <a:rPr lang="en-GB"/>
              <a:t>: various iterative algorithms, but if data is gaussian can set:</a:t>
            </a:r>
          </a:p>
          <a:p>
            <a:pPr>
              <a:spcBef>
                <a:spcPct val="50000"/>
              </a:spcBef>
            </a:pPr>
            <a:r>
              <a:rPr lang="en-GB"/>
              <a:t>	</a:t>
            </a:r>
            <a:r>
              <a:rPr lang="en-GB" u="sng">
                <a:latin typeface="Symbol" pitchFamily="18" charset="2"/>
              </a:rPr>
              <a:t>m</a:t>
            </a:r>
            <a:r>
              <a:rPr lang="en-GB"/>
              <a:t> = sample mean; </a:t>
            </a:r>
            <a:r>
              <a:rPr lang="en-GB" baseline="30000"/>
              <a:t> </a:t>
            </a:r>
            <a:r>
              <a:rPr lang="en-GB"/>
              <a:t>Covariance </a:t>
            </a:r>
            <a:r>
              <a:rPr lang="en-GB" i="1">
                <a:latin typeface="Symbol" pitchFamily="18" charset="2"/>
              </a:rPr>
              <a:t>S  = </a:t>
            </a:r>
            <a:r>
              <a:rPr lang="en-GB"/>
              <a:t>sample covariance</a:t>
            </a:r>
          </a:p>
          <a:p>
            <a:pPr>
              <a:spcBef>
                <a:spcPct val="50000"/>
              </a:spcBef>
            </a:pPr>
            <a:r>
              <a:rPr lang="en-GB"/>
              <a:t>where sample is points in data set from respective class (supervised. For unsupervised see eg k-means later)</a:t>
            </a:r>
          </a:p>
        </p:txBody>
      </p:sp>
      <p:sp>
        <p:nvSpPr>
          <p:cNvPr id="62467" name="Text Box 3"/>
          <p:cNvSpPr txBox="1">
            <a:spLocks noChangeArrowheads="1"/>
          </p:cNvSpPr>
          <p:nvPr/>
        </p:nvSpPr>
        <p:spPr bwMode="auto">
          <a:xfrm>
            <a:off x="533400" y="6172200"/>
            <a:ext cx="8610600" cy="457200"/>
          </a:xfrm>
          <a:prstGeom prst="rect">
            <a:avLst/>
          </a:prstGeom>
          <a:noFill/>
          <a:ln w="9525">
            <a:noFill/>
            <a:miter lim="800000"/>
            <a:headEnd/>
            <a:tailEnd/>
          </a:ln>
          <a:effectLst/>
        </p:spPr>
        <p:txBody>
          <a:bodyPr>
            <a:spAutoFit/>
          </a:bodyPr>
          <a:lstStyle/>
          <a:p>
            <a:pPr>
              <a:spcBef>
                <a:spcPct val="50000"/>
              </a:spcBef>
            </a:pPr>
            <a:r>
              <a:rPr lang="en-GB"/>
              <a:t>Methods equivalent for large N but can differ if N low</a:t>
            </a:r>
          </a:p>
        </p:txBody>
      </p:sp>
      <p:pic>
        <p:nvPicPr>
          <p:cNvPr id="62468" name="Picture 4" descr="C:\Documents and Settings\Administrator\My Documents\Documents\Teaching\NNets\Images\BishopScans\BishBayesInferenceP45.jpg"/>
          <p:cNvPicPr>
            <a:picLocks noChangeAspect="1" noChangeArrowheads="1"/>
          </p:cNvPicPr>
          <p:nvPr/>
        </p:nvPicPr>
        <p:blipFill>
          <a:blip r:embed="rId2"/>
          <a:srcRect/>
          <a:stretch>
            <a:fillRect/>
          </a:stretch>
        </p:blipFill>
        <p:spPr bwMode="auto">
          <a:xfrm>
            <a:off x="3733800" y="2743200"/>
            <a:ext cx="4876800" cy="3463925"/>
          </a:xfrm>
          <a:prstGeom prst="rect">
            <a:avLst/>
          </a:prstGeom>
          <a:noFill/>
        </p:spPr>
      </p:pic>
      <p:sp>
        <p:nvSpPr>
          <p:cNvPr id="62469" name="Text Box 5"/>
          <p:cNvSpPr txBox="1">
            <a:spLocks noChangeArrowheads="1"/>
          </p:cNvSpPr>
          <p:nvPr/>
        </p:nvSpPr>
        <p:spPr bwMode="auto">
          <a:xfrm>
            <a:off x="457200" y="3048000"/>
            <a:ext cx="3124200" cy="2465388"/>
          </a:xfrm>
          <a:prstGeom prst="rect">
            <a:avLst/>
          </a:prstGeom>
          <a:noFill/>
          <a:ln w="9525">
            <a:noFill/>
            <a:miter lim="800000"/>
            <a:headEnd/>
            <a:tailEnd/>
          </a:ln>
          <a:effectLst/>
        </p:spPr>
        <p:txBody>
          <a:bodyPr>
            <a:spAutoFit/>
          </a:bodyPr>
          <a:lstStyle/>
          <a:p>
            <a:pPr>
              <a:spcBef>
                <a:spcPct val="50000"/>
              </a:spcBef>
            </a:pPr>
            <a:r>
              <a:rPr lang="en-GB" i="1"/>
              <a:t>Bayesian Inference</a:t>
            </a:r>
            <a:r>
              <a:rPr lang="en-GB"/>
              <a:t>: refine pdf of parameters as more data is received eg from initial values </a:t>
            </a:r>
            <a:r>
              <a:rPr lang="en-GB">
                <a:latin typeface="Symbol" pitchFamily="18" charset="2"/>
              </a:rPr>
              <a:t>m</a:t>
            </a:r>
            <a:r>
              <a:rPr lang="en-GB" baseline="-25000"/>
              <a:t>0</a:t>
            </a:r>
            <a:r>
              <a:rPr lang="en-GB"/>
              <a:t>, </a:t>
            </a:r>
            <a:r>
              <a:rPr lang="en-GB">
                <a:latin typeface="Symbol" pitchFamily="18" charset="2"/>
              </a:rPr>
              <a:t>s</a:t>
            </a:r>
            <a:r>
              <a:rPr lang="en-GB" baseline="-25000"/>
              <a:t>0</a:t>
            </a:r>
            <a:r>
              <a:rPr lang="en-GB"/>
              <a:t> to </a:t>
            </a:r>
            <a:r>
              <a:rPr lang="en-GB">
                <a:latin typeface="Symbol" pitchFamily="18" charset="2"/>
              </a:rPr>
              <a:t>m</a:t>
            </a:r>
            <a:r>
              <a:rPr lang="en-GB" baseline="-25000"/>
              <a:t>N</a:t>
            </a:r>
            <a:r>
              <a:rPr lang="en-GB"/>
              <a:t>, </a:t>
            </a:r>
            <a:r>
              <a:rPr lang="en-GB">
                <a:latin typeface="Symbol" pitchFamily="18" charset="2"/>
              </a:rPr>
              <a:t>s</a:t>
            </a:r>
            <a:r>
              <a:rPr lang="en-GB" baseline="-25000"/>
              <a:t>N</a:t>
            </a:r>
            <a:r>
              <a:rPr lang="en-GB"/>
              <a:t>:</a:t>
            </a:r>
          </a:p>
          <a:p>
            <a:pPr>
              <a:spcBef>
                <a:spcPct val="50000"/>
              </a:spcBef>
            </a:pP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1028"/>
          <p:cNvSpPr>
            <a:spLocks noChangeArrowheads="1"/>
          </p:cNvSpPr>
          <p:nvPr/>
        </p:nvSpPr>
        <p:spPr bwMode="auto">
          <a:xfrm>
            <a:off x="228600" y="5410200"/>
            <a:ext cx="8458200" cy="1219200"/>
          </a:xfrm>
          <a:prstGeom prst="rect">
            <a:avLst/>
          </a:prstGeom>
          <a:solidFill>
            <a:schemeClr val="hlink"/>
          </a:solidFill>
          <a:ln w="9525">
            <a:noFill/>
            <a:miter lim="800000"/>
            <a:headEnd/>
            <a:tailEnd/>
          </a:ln>
          <a:effectLst/>
        </p:spPr>
        <p:txBody>
          <a:bodyPr wrap="none" anchor="ctr"/>
          <a:lstStyle/>
          <a:p>
            <a:endParaRPr lang="en-US"/>
          </a:p>
        </p:txBody>
      </p:sp>
      <p:sp>
        <p:nvSpPr>
          <p:cNvPr id="58370" name="Rectangle 1026"/>
          <p:cNvSpPr>
            <a:spLocks noGrp="1" noChangeArrowheads="1"/>
          </p:cNvSpPr>
          <p:nvPr>
            <p:ph type="title"/>
          </p:nvPr>
        </p:nvSpPr>
        <p:spPr>
          <a:xfrm>
            <a:off x="0" y="-228600"/>
            <a:ext cx="8458200" cy="1143000"/>
          </a:xfrm>
        </p:spPr>
        <p:txBody>
          <a:bodyPr/>
          <a:lstStyle/>
          <a:p>
            <a:r>
              <a:rPr lang="en-GB" sz="3600"/>
              <a:t>Non-Parametric Density Estimation</a:t>
            </a:r>
          </a:p>
        </p:txBody>
      </p:sp>
      <p:sp>
        <p:nvSpPr>
          <p:cNvPr id="58371" name="Text Box 1027"/>
          <p:cNvSpPr txBox="1">
            <a:spLocks noChangeArrowheads="1"/>
          </p:cNvSpPr>
          <p:nvPr/>
        </p:nvSpPr>
        <p:spPr bwMode="auto">
          <a:xfrm>
            <a:off x="228600" y="5334000"/>
            <a:ext cx="8382000" cy="1282700"/>
          </a:xfrm>
          <a:prstGeom prst="rect">
            <a:avLst/>
          </a:prstGeom>
          <a:noFill/>
          <a:ln w="9525">
            <a:noFill/>
            <a:miter lim="800000"/>
            <a:headEnd/>
            <a:tailEnd/>
          </a:ln>
          <a:effectLst/>
        </p:spPr>
        <p:txBody>
          <a:bodyPr>
            <a:spAutoFit/>
          </a:bodyPr>
          <a:lstStyle/>
          <a:p>
            <a:r>
              <a:rPr lang="en-GB" sz="2600">
                <a:solidFill>
                  <a:srgbClr val="FBFBFB"/>
                </a:solidFill>
              </a:rPr>
              <a:t>Form of</a:t>
            </a:r>
            <a:r>
              <a:rPr lang="en-GB" sz="2600" b="1">
                <a:solidFill>
                  <a:srgbClr val="FBFBFB"/>
                </a:solidFill>
              </a:rPr>
              <a:t> Clustering: </a:t>
            </a:r>
            <a:r>
              <a:rPr lang="en-GB" sz="2600">
                <a:solidFill>
                  <a:srgbClr val="FBFBFB"/>
                </a:solidFill>
              </a:rPr>
              <a:t>patterns of a class should be grouped or clustered together in feature space. </a:t>
            </a:r>
            <a:r>
              <a:rPr lang="en-GB" sz="2600"/>
              <a:t>Objects near together must be similar, objects far apart must be dissimilar </a:t>
            </a:r>
          </a:p>
        </p:txBody>
      </p:sp>
      <p:pic>
        <p:nvPicPr>
          <p:cNvPr id="58373" name="Picture 1029" descr="C:\Documents and Settings\Administrator\My Documents\Documents\Teaching\NNets\Images\BishopScans\andy2.jpg"/>
          <p:cNvPicPr>
            <a:picLocks noChangeAspect="1" noChangeArrowheads="1"/>
          </p:cNvPicPr>
          <p:nvPr/>
        </p:nvPicPr>
        <p:blipFill>
          <a:blip r:embed="rId2"/>
          <a:srcRect/>
          <a:stretch>
            <a:fillRect/>
          </a:stretch>
        </p:blipFill>
        <p:spPr bwMode="auto">
          <a:xfrm>
            <a:off x="4343400" y="762000"/>
            <a:ext cx="4800600" cy="4510088"/>
          </a:xfrm>
          <a:prstGeom prst="rect">
            <a:avLst/>
          </a:prstGeom>
          <a:noFill/>
        </p:spPr>
      </p:pic>
      <p:sp>
        <p:nvSpPr>
          <p:cNvPr id="58374" name="Text Box 1030"/>
          <p:cNvSpPr txBox="1">
            <a:spLocks noChangeArrowheads="1"/>
          </p:cNvSpPr>
          <p:nvPr/>
        </p:nvSpPr>
        <p:spPr bwMode="auto">
          <a:xfrm>
            <a:off x="228600" y="838200"/>
            <a:ext cx="4038600" cy="5021263"/>
          </a:xfrm>
          <a:prstGeom prst="rect">
            <a:avLst/>
          </a:prstGeom>
          <a:noFill/>
          <a:ln w="9525">
            <a:noFill/>
            <a:miter lim="800000"/>
            <a:headEnd/>
            <a:tailEnd/>
          </a:ln>
          <a:effectLst/>
        </p:spPr>
        <p:txBody>
          <a:bodyPr>
            <a:spAutoFit/>
          </a:bodyPr>
          <a:lstStyle/>
          <a:p>
            <a:pPr>
              <a:spcBef>
                <a:spcPct val="50000"/>
              </a:spcBef>
            </a:pPr>
            <a:r>
              <a:rPr lang="en-GB"/>
              <a:t>EG Divide data into histograms then estimate continuous function. Need to decide how many bins: smoothing parameter, can be problematic to decide on it</a:t>
            </a:r>
          </a:p>
          <a:p>
            <a:pPr>
              <a:spcBef>
                <a:spcPct val="50000"/>
              </a:spcBef>
            </a:pPr>
            <a:r>
              <a:rPr lang="en-GB"/>
              <a:t>Histogram method suffers from curse of dimensionality so need better approaches. Also discontinuous pdf</a:t>
            </a:r>
          </a:p>
          <a:p>
            <a:pPr>
              <a:spcBef>
                <a:spcPct val="50000"/>
              </a:spcBef>
            </a:pPr>
            <a:endParaRPr lang="en-GB" b="1">
              <a:solidFill>
                <a:srgbClr val="FBFBFB"/>
              </a:solidFill>
            </a:endParaRPr>
          </a:p>
          <a:p>
            <a:pPr>
              <a:spcBef>
                <a:spcPct val="50000"/>
              </a:spcBef>
            </a:pP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228600" y="152400"/>
            <a:ext cx="8382000" cy="5934075"/>
          </a:xfrm>
          <a:prstGeom prst="rect">
            <a:avLst/>
          </a:prstGeom>
          <a:noFill/>
          <a:ln w="9525">
            <a:noFill/>
            <a:miter lim="800000"/>
            <a:headEnd/>
            <a:tailEnd/>
          </a:ln>
          <a:effectLst/>
        </p:spPr>
        <p:txBody>
          <a:bodyPr>
            <a:spAutoFit/>
          </a:bodyPr>
          <a:lstStyle/>
          <a:p>
            <a:pPr>
              <a:spcBef>
                <a:spcPct val="50000"/>
              </a:spcBef>
            </a:pPr>
            <a:r>
              <a:rPr lang="en-GB"/>
              <a:t>For more complex methods return to definition of probability:</a:t>
            </a:r>
          </a:p>
          <a:p>
            <a:pPr>
              <a:spcBef>
                <a:spcPct val="50000"/>
              </a:spcBef>
            </a:pPr>
            <a:endParaRPr lang="en-GB"/>
          </a:p>
          <a:p>
            <a:pPr>
              <a:spcBef>
                <a:spcPct val="50000"/>
              </a:spcBef>
            </a:pPr>
            <a:r>
              <a:rPr lang="en-GB"/>
              <a:t>for large N, P can be approxed by: P = k/N where k is number of points in R</a:t>
            </a:r>
          </a:p>
          <a:p>
            <a:pPr>
              <a:spcBef>
                <a:spcPct val="50000"/>
              </a:spcBef>
            </a:pPr>
            <a:r>
              <a:rPr lang="en-GB"/>
              <a:t>Therefore assuming R small enough that p(</a:t>
            </a:r>
            <a:r>
              <a:rPr lang="en-GB" u="sng"/>
              <a:t>x</a:t>
            </a:r>
            <a:r>
              <a:rPr lang="en-GB"/>
              <a:t>) is constant get:</a:t>
            </a:r>
          </a:p>
          <a:p>
            <a:pPr>
              <a:spcBef>
                <a:spcPct val="50000"/>
              </a:spcBef>
            </a:pPr>
            <a:r>
              <a:rPr lang="en-GB"/>
              <a:t>	P = p V =k/N where V is volume of R so p = k/(NV) </a:t>
            </a:r>
          </a:p>
          <a:p>
            <a:pPr>
              <a:spcBef>
                <a:spcPct val="50000"/>
              </a:spcBef>
            </a:pPr>
            <a:r>
              <a:rPr lang="en-GB"/>
              <a:t>So have 2 methods: </a:t>
            </a:r>
          </a:p>
          <a:p>
            <a:pPr>
              <a:spcBef>
                <a:spcPct val="50000"/>
              </a:spcBef>
            </a:pPr>
            <a:r>
              <a:rPr lang="en-GB"/>
              <a:t>	fix V and determine k from data (kernel density estimation)</a:t>
            </a:r>
          </a:p>
          <a:p>
            <a:pPr>
              <a:spcBef>
                <a:spcPct val="50000"/>
              </a:spcBef>
            </a:pPr>
            <a:r>
              <a:rPr lang="en-GB"/>
              <a:t>	fix k and determine V from data (k-nearest neighbours)</a:t>
            </a:r>
          </a:p>
          <a:p>
            <a:pPr>
              <a:spcBef>
                <a:spcPct val="50000"/>
              </a:spcBef>
            </a:pPr>
            <a:r>
              <a:rPr lang="en-GB"/>
              <a:t>NB notice the tension between simplifying assumptions: want large N so P=k/N but small R so p (</a:t>
            </a:r>
            <a:r>
              <a:rPr lang="en-GB" u="sng"/>
              <a:t>x</a:t>
            </a:r>
            <a:r>
              <a:rPr lang="en-GB"/>
              <a:t>) is constant. Analagous to choice of smoothing parameter and will be problem specific</a:t>
            </a:r>
          </a:p>
        </p:txBody>
      </p:sp>
      <p:graphicFrame>
        <p:nvGraphicFramePr>
          <p:cNvPr id="73728" name="Object 0"/>
          <p:cNvGraphicFramePr>
            <a:graphicFrameLocks noChangeAspect="1"/>
          </p:cNvGraphicFramePr>
          <p:nvPr/>
        </p:nvGraphicFramePr>
        <p:xfrm>
          <a:off x="2743200" y="533400"/>
          <a:ext cx="2590800" cy="773113"/>
        </p:xfrm>
        <a:graphic>
          <a:graphicData uri="http://schemas.openxmlformats.org/presentationml/2006/ole">
            <p:oleObj spid="_x0000_s73728" name="Equation" r:id="rId3" imgW="977760" imgH="29196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152400" y="0"/>
            <a:ext cx="8686800" cy="1143000"/>
          </a:xfrm>
        </p:spPr>
        <p:txBody>
          <a:bodyPr/>
          <a:lstStyle/>
          <a:p>
            <a:r>
              <a:rPr lang="en-GB"/>
              <a:t>Kernel Density Estimation</a:t>
            </a:r>
          </a:p>
        </p:txBody>
      </p:sp>
      <p:sp>
        <p:nvSpPr>
          <p:cNvPr id="59395" name="Text Box 1027"/>
          <p:cNvSpPr txBox="1">
            <a:spLocks noChangeArrowheads="1"/>
          </p:cNvSpPr>
          <p:nvPr/>
        </p:nvSpPr>
        <p:spPr bwMode="auto">
          <a:xfrm>
            <a:off x="381000" y="1066800"/>
            <a:ext cx="8382000" cy="5386388"/>
          </a:xfrm>
          <a:prstGeom prst="rect">
            <a:avLst/>
          </a:prstGeom>
          <a:noFill/>
          <a:ln w="9525">
            <a:noFill/>
            <a:miter lim="800000"/>
            <a:headEnd/>
            <a:tailEnd/>
          </a:ln>
          <a:effectLst/>
        </p:spPr>
        <p:txBody>
          <a:bodyPr>
            <a:spAutoFit/>
          </a:bodyPr>
          <a:lstStyle/>
          <a:p>
            <a:pPr>
              <a:spcBef>
                <a:spcPct val="50000"/>
              </a:spcBef>
            </a:pPr>
            <a:r>
              <a:rPr lang="en-GB"/>
              <a:t>For a given point </a:t>
            </a:r>
            <a:r>
              <a:rPr lang="en-GB" u="sng"/>
              <a:t>x</a:t>
            </a:r>
            <a:r>
              <a:rPr lang="en-GB"/>
              <a:t> imagine a hypercube centred on </a:t>
            </a:r>
            <a:r>
              <a:rPr lang="en-GB" u="sng"/>
              <a:t>x</a:t>
            </a:r>
            <a:r>
              <a:rPr lang="en-GB"/>
              <a:t> of side h. Suppose number of points falling inside cube is K then define a </a:t>
            </a:r>
            <a:r>
              <a:rPr lang="en-GB" i="1"/>
              <a:t>kernel</a:t>
            </a:r>
            <a:r>
              <a:rPr lang="en-GB"/>
              <a:t> function H(</a:t>
            </a:r>
            <a:r>
              <a:rPr lang="en-GB" u="sng"/>
              <a:t>u</a:t>
            </a:r>
            <a:r>
              <a:rPr lang="en-GB"/>
              <a:t>) (also known as a </a:t>
            </a:r>
            <a:r>
              <a:rPr lang="en-GB" i="1"/>
              <a:t>Parzen window</a:t>
            </a:r>
            <a:r>
              <a:rPr lang="en-GB"/>
              <a:t>) by:</a:t>
            </a:r>
          </a:p>
          <a:p>
            <a:pPr>
              <a:spcBef>
                <a:spcPct val="50000"/>
              </a:spcBef>
            </a:pPr>
            <a:r>
              <a:rPr lang="en-GB"/>
              <a:t>	 H(</a:t>
            </a:r>
            <a:r>
              <a:rPr lang="en-GB" u="sng"/>
              <a:t>u</a:t>
            </a:r>
            <a:r>
              <a:rPr lang="en-GB"/>
              <a:t>) = 1 if |u</a:t>
            </a:r>
            <a:r>
              <a:rPr lang="en-GB" baseline="-25000"/>
              <a:t>j</a:t>
            </a:r>
            <a:r>
              <a:rPr lang="en-GB"/>
              <a:t>|&lt; 1/2 in hypercube, 0 else</a:t>
            </a:r>
          </a:p>
          <a:p>
            <a:pPr>
              <a:spcBef>
                <a:spcPct val="50000"/>
              </a:spcBef>
            </a:pPr>
            <a:r>
              <a:rPr lang="en-GB"/>
              <a:t>Therefore: </a:t>
            </a:r>
          </a:p>
          <a:p>
            <a:pPr>
              <a:spcBef>
                <a:spcPct val="50000"/>
              </a:spcBef>
            </a:pPr>
            <a:r>
              <a:rPr lang="en-GB"/>
              <a:t>	K = </a:t>
            </a:r>
            <a:r>
              <a:rPr lang="en-GB">
                <a:latin typeface="Symbol" pitchFamily="18" charset="2"/>
              </a:rPr>
              <a:t>S</a:t>
            </a:r>
            <a:r>
              <a:rPr lang="en-GB"/>
              <a:t> H((</a:t>
            </a:r>
            <a:r>
              <a:rPr lang="en-GB" u="sng"/>
              <a:t>x</a:t>
            </a:r>
            <a:r>
              <a:rPr lang="en-GB"/>
              <a:t> - </a:t>
            </a:r>
            <a:r>
              <a:rPr lang="en-GB" u="sng"/>
              <a:t>x</a:t>
            </a:r>
            <a:r>
              <a:rPr lang="en-GB" baseline="30000"/>
              <a:t>i</a:t>
            </a:r>
            <a:r>
              <a:rPr lang="en-GB"/>
              <a:t>)/h)</a:t>
            </a:r>
          </a:p>
          <a:p>
            <a:pPr>
              <a:spcBef>
                <a:spcPct val="50000"/>
              </a:spcBef>
            </a:pPr>
            <a:r>
              <a:rPr lang="en-GB"/>
              <a:t>and so can estimate density p(</a:t>
            </a:r>
            <a:r>
              <a:rPr lang="en-GB" u="sng"/>
              <a:t>x</a:t>
            </a:r>
            <a:r>
              <a:rPr lang="en-GB"/>
              <a:t>) by:</a:t>
            </a:r>
          </a:p>
          <a:p>
            <a:pPr>
              <a:spcBef>
                <a:spcPct val="50000"/>
              </a:spcBef>
            </a:pPr>
            <a:r>
              <a:rPr lang="en-GB"/>
              <a:t>	 p(</a:t>
            </a:r>
            <a:r>
              <a:rPr lang="en-GB" u="sng"/>
              <a:t>x</a:t>
            </a:r>
            <a:r>
              <a:rPr lang="en-GB"/>
              <a:t>)  = (K/N) (1/h)</a:t>
            </a:r>
            <a:r>
              <a:rPr lang="en-GB" baseline="30000"/>
              <a:t>d </a:t>
            </a:r>
          </a:p>
          <a:p>
            <a:pPr>
              <a:spcBef>
                <a:spcPct val="50000"/>
              </a:spcBef>
            </a:pPr>
            <a:r>
              <a:rPr lang="en-GB"/>
              <a:t>where d is the dimension of the data. </a:t>
            </a:r>
          </a:p>
          <a:p>
            <a:pPr>
              <a:spcBef>
                <a:spcPct val="50000"/>
              </a:spcBef>
            </a:pPr>
            <a:r>
              <a:rPr lang="en-GB"/>
              <a:t>OK but again pdf is discontinuous. Also will suffer from Curse of Dimensionality</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3236</TotalTime>
  <Words>1188</Words>
  <Application>Microsoft PowerPoint</Application>
  <PresentationFormat>On-screen Show (4:3)</PresentationFormat>
  <Paragraphs>220</Paragraphs>
  <Slides>27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Times New Roman</vt:lpstr>
      <vt:lpstr>Verdana</vt:lpstr>
      <vt:lpstr>Symbol</vt:lpstr>
      <vt:lpstr>Default Design</vt:lpstr>
      <vt:lpstr>Microsoft Equation 3.0</vt:lpstr>
      <vt:lpstr>Probability density estimation</vt:lpstr>
      <vt:lpstr>Slide 2</vt:lpstr>
      <vt:lpstr>Slide 3</vt:lpstr>
      <vt:lpstr>Parametric Density Estimation</vt:lpstr>
      <vt:lpstr>Slide 5</vt:lpstr>
      <vt:lpstr>Slide 6</vt:lpstr>
      <vt:lpstr>Non-Parametric Density Estimation</vt:lpstr>
      <vt:lpstr>Slide 8</vt:lpstr>
      <vt:lpstr>Kernel Density Estimation</vt:lpstr>
      <vt:lpstr>Slide 10</vt:lpstr>
      <vt:lpstr>K-Nearest Neighbours</vt:lpstr>
      <vt:lpstr>Slide 12</vt:lpstr>
      <vt:lpstr>K Nearest neigbours Classification</vt:lpstr>
      <vt:lpstr>1-Nearest Neighbor Classifier</vt:lpstr>
      <vt:lpstr>Geometric Interpretation of Nearest Neighbor</vt:lpstr>
      <vt:lpstr>Regions for Nearest Neighbors</vt:lpstr>
      <vt:lpstr>Decision Boundary</vt:lpstr>
      <vt:lpstr>How should the new point be classified?</vt:lpstr>
      <vt:lpstr>Slide 19</vt:lpstr>
      <vt:lpstr>Finding the Decision Boundaries</vt:lpstr>
      <vt:lpstr>Finding the Decision Boundaries</vt:lpstr>
      <vt:lpstr>Finding the Decision Boundaries</vt:lpstr>
      <vt:lpstr>Slide 23</vt:lpstr>
      <vt:lpstr>Slide 24</vt:lpstr>
      <vt:lpstr>Slide 25</vt:lpstr>
      <vt:lpstr>Semi-Parametric Density Estimation/Mixture Models</vt:lpstr>
      <vt:lpstr>Role of smoothing parameter</vt:lpstr>
    </vt:vector>
  </TitlesOfParts>
  <Company>Lusty Maidens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Philippides</dc:creator>
  <cp:lastModifiedBy>pict</cp:lastModifiedBy>
  <cp:revision>44</cp:revision>
  <dcterms:created xsi:type="dcterms:W3CDTF">2003-01-15T15:27:50Z</dcterms:created>
  <dcterms:modified xsi:type="dcterms:W3CDTF">2018-01-08T06:31:01Z</dcterms:modified>
</cp:coreProperties>
</file>