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  <p:sldId id="312" r:id="rId15"/>
    <p:sldId id="313" r:id="rId16"/>
    <p:sldId id="314" r:id="rId17"/>
    <p:sldId id="316" r:id="rId18"/>
    <p:sldId id="315" r:id="rId19"/>
    <p:sldId id="309" r:id="rId20"/>
    <p:sldId id="262" r:id="rId21"/>
    <p:sldId id="271" r:id="rId22"/>
    <p:sldId id="273" r:id="rId23"/>
    <p:sldId id="272" r:id="rId24"/>
    <p:sldId id="276" r:id="rId25"/>
    <p:sldId id="263" r:id="rId26"/>
    <p:sldId id="277" r:id="rId27"/>
    <p:sldId id="297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22" r:id="rId39"/>
    <p:sldId id="336" r:id="rId40"/>
    <p:sldId id="323" r:id="rId41"/>
    <p:sldId id="324" r:id="rId42"/>
    <p:sldId id="337" r:id="rId43"/>
    <p:sldId id="338" r:id="rId44"/>
    <p:sldId id="339" r:id="rId45"/>
    <p:sldId id="341" r:id="rId46"/>
    <p:sldId id="342" r:id="rId47"/>
    <p:sldId id="340" r:id="rId48"/>
    <p:sldId id="319" r:id="rId49"/>
    <p:sldId id="320" r:id="rId50"/>
    <p:sldId id="321" r:id="rId51"/>
    <p:sldId id="325" r:id="rId52"/>
    <p:sldId id="326" r:id="rId53"/>
    <p:sldId id="332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143" autoAdjust="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4EC14-AC96-4ECF-861D-919A6F71D091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219FC14-E3CE-4118-8089-AE2D7C2A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Application when we need to count many things (network flows) at the same time.  Want to use smaller registers.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42DA69-8602-460A-A357-378FCF9622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24FA12-5C59-463B-A5F7-A4F6E71B02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645932-8582-4E54-BEF3-C5DCBE4D5C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D3C549-9C82-46D9-96F3-50D135B759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8C7AB-023C-42BC-9C33-E22D36F7C0C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Shonut meshutefet    mention pairwise independence for “ linearity of variance”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C18933-7995-49BF-A77C-0A172F6BCF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EBEFF0-4356-4D72-B849-4C6B0740C1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E55CC-2401-4C4D-9455-C00D156983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Application when we need to count many things (network flows) at the same time.  Want to use smaller registers.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21553C-736A-4FC3-9E15-D186581818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E3721-9769-41C4-960E-D6FC42BCE37A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63AC-8D00-43A6-BEC2-131E5A161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611AB-4457-4317-A614-E30D099455DE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A8A2B-4225-41CB-8A44-82372E691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8BF3E-E9AA-4F83-9F28-CC002C82DAC9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9E74D-4ABF-4D97-BEB0-673CE242F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634-8BE0-4C2E-A5A1-5B914F6AA75C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A8782-76DA-46ED-9123-CB324AF81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0DE45-9A68-4A00-99A8-E9DA36C6F8BB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3E443-7C6D-4015-90EE-788F02827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9CEC4-A969-4106-B497-B314E57AA39D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CF22-C24E-44AA-B882-20719A96E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55436-4D33-4BB0-ACF2-DCA8A42810F8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FF79A-42C2-4CA2-A638-EF1134C27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314C2-2D27-4E86-A5DE-C64DBD7E99D4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B56D1-9EC0-4522-8772-4D4269B4F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3E523-A5D2-48E2-8F4D-8842E9B45F5D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D99F-B305-4E04-82E1-767D8AF59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D15BE-60EB-4E56-94CD-B143E8384DF6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C830F-1CB5-473F-8FD7-B0F6296BB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29B56-5AFB-44F8-B110-ABEE7475FAA4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EA07A-D8B9-4BD8-96D6-4492EB0F9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ECBA57-CABA-425E-9AC7-702BE60C7F49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10F293-D550-428B-BD48-10F0B4B6E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ed.ac.uk/teaching/courses/exc/reading/morris.pdf" TargetMode="External"/><Relationship Id="rId2" Type="http://schemas.openxmlformats.org/officeDocument/2006/relationships/hyperlink" Target="http://www.cs.utexas.edu/users/misra/scannedPdf.dir/FindRepeatedElement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go.inria.fr/flajolet/Publications/Flajolet85c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Data Stream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7150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Data is read sequentially  in one (or few) passes 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We are limited in the size of working memory. 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We want to create and maintain a synopsis which allows us to obtain good estimates of properties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mtClean="0"/>
          </a:p>
        </p:txBody>
      </p:sp>
      <p:pic>
        <p:nvPicPr>
          <p:cNvPr id="2052" name="Picture 3" descr="C:\Users\edith\AppData\Local\Microsoft\Windows\Temporary Internet Files\Content.IE5\HZCSEYLW\MC900279428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6588" y="3211513"/>
            <a:ext cx="760412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7" descr="C:\Users\edith\AppData\Local\Microsoft\Windows\Temporary Internet Files\Content.IE5\IO9RJWLN\MC900287612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173288"/>
            <a:ext cx="23622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Misra Gries 1982 : Analysis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1219200"/>
            <a:ext cx="8763000" cy="5486400"/>
          </a:xfrm>
          <a:blipFill rotWithShape="1">
            <a:blip r:embed="rId2"/>
            <a:stretch>
              <a:fillRect l="-1391" t="-1000" r="-139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Misra Gries 1982 : Analysis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1219200"/>
            <a:ext cx="8763000" cy="2057400"/>
          </a:xfrm>
          <a:blipFill rotWithShape="1">
            <a:blip r:embed="rId2"/>
            <a:stretch>
              <a:fillRect l="-1739" b="-6805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3505200"/>
            <a:ext cx="8763000" cy="3200400"/>
          </a:xfrm>
          <a:prstGeom prst="rect">
            <a:avLst/>
          </a:prstGeom>
          <a:blipFill rotWithShape="1">
            <a:blip r:embed="rId3"/>
            <a:stretch>
              <a:fillRect l="-1601" t="-2286" r="-2784" b="-6667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Merging two </a:t>
            </a:r>
            <a:r>
              <a:rPr lang="en-US" dirty="0" err="1" smtClean="0"/>
              <a:t>Misra</a:t>
            </a:r>
            <a:r>
              <a:rPr lang="en-US" dirty="0" smtClean="0"/>
              <a:t> </a:t>
            </a:r>
            <a:r>
              <a:rPr lang="en-US" dirty="0" err="1" smtClean="0"/>
              <a:t>Gries</a:t>
            </a:r>
            <a:r>
              <a:rPr lang="en-US" dirty="0" smtClean="0"/>
              <a:t> Summaries </a:t>
            </a:r>
            <a:br>
              <a:rPr lang="en-US" dirty="0" smtClean="0"/>
            </a:br>
            <a:r>
              <a:rPr lang="en-US" sz="3100" dirty="0" smtClean="0"/>
              <a:t>[ACHPWY 2012]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1"/>
            <a:ext cx="8229600" cy="2438400"/>
          </a:xfrm>
          <a:blipFill rotWithShape="1">
            <a:blip r:embed="rId2"/>
            <a:stretch>
              <a:fillRect l="-1704" t="-5000" b="-3250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4114800"/>
            <a:ext cx="8229600" cy="2122712"/>
          </a:xfrm>
          <a:prstGeom prst="rect">
            <a:avLst/>
          </a:prstGeom>
          <a:blipFill rotWithShape="1">
            <a:blip r:embed="rId3"/>
            <a:stretch>
              <a:fillRect l="-1704" t="-5747" b="-402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Merging two </a:t>
            </a:r>
            <a:r>
              <a:rPr lang="en-US" dirty="0" err="1"/>
              <a:t>Misra</a:t>
            </a:r>
            <a:r>
              <a:rPr lang="en-US" dirty="0"/>
              <a:t> </a:t>
            </a:r>
            <a:r>
              <a:rPr lang="en-US" dirty="0" err="1"/>
              <a:t>Gries</a:t>
            </a:r>
            <a:r>
              <a:rPr lang="en-US" dirty="0"/>
              <a:t> Summaries</a:t>
            </a:r>
          </a:p>
        </p:txBody>
      </p:sp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5097463" y="1811338"/>
            <a:ext cx="4857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 7</a:t>
            </a:r>
          </a:p>
        </p:txBody>
      </p:sp>
      <p:sp>
        <p:nvSpPr>
          <p:cNvPr id="14340" name="TextBox 7"/>
          <p:cNvSpPr txBox="1">
            <a:spLocks noChangeArrowheads="1"/>
          </p:cNvSpPr>
          <p:nvPr/>
        </p:nvSpPr>
        <p:spPr bwMode="auto">
          <a:xfrm>
            <a:off x="5903913" y="1811338"/>
            <a:ext cx="392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F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4341" name="TextBox 8"/>
          <p:cNvSpPr txBox="1">
            <a:spLocks noChangeArrowheads="1"/>
          </p:cNvSpPr>
          <p:nvPr/>
        </p:nvSpPr>
        <p:spPr bwMode="auto">
          <a:xfrm>
            <a:off x="6354763" y="1828800"/>
            <a:ext cx="601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14</a:t>
            </a:r>
          </a:p>
        </p:txBody>
      </p:sp>
      <p:sp>
        <p:nvSpPr>
          <p:cNvPr id="17" name="Oval 16"/>
          <p:cNvSpPr/>
          <p:nvPr/>
        </p:nvSpPr>
        <p:spPr>
          <a:xfrm>
            <a:off x="5327650" y="2395538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27650" y="2706688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35675" y="2413000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86525" y="2452688"/>
            <a:ext cx="13017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4346" name="Group 23"/>
          <p:cNvGrpSpPr>
            <a:grpSpLocks/>
          </p:cNvGrpSpPr>
          <p:nvPr/>
        </p:nvGrpSpPr>
        <p:grpSpPr bwMode="auto">
          <a:xfrm>
            <a:off x="6505575" y="2728913"/>
            <a:ext cx="128588" cy="463550"/>
            <a:chOff x="5035231" y="2565972"/>
            <a:chExt cx="128892" cy="463123"/>
          </a:xfrm>
        </p:grpSpPr>
        <p:sp>
          <p:nvSpPr>
            <p:cNvPr id="22" name="Oval 21"/>
            <p:cNvSpPr/>
            <p:nvPr/>
          </p:nvSpPr>
          <p:spPr>
            <a:xfrm>
              <a:off x="5035231" y="2565972"/>
              <a:ext cx="128892" cy="152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35231" y="2876835"/>
              <a:ext cx="128892" cy="152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347" name="Group 26"/>
          <p:cNvGrpSpPr>
            <a:grpSpLocks/>
          </p:cNvGrpSpPr>
          <p:nvPr/>
        </p:nvGrpSpPr>
        <p:grpSpPr bwMode="auto">
          <a:xfrm>
            <a:off x="1814513" y="1778000"/>
            <a:ext cx="2438400" cy="1676400"/>
            <a:chOff x="1814281" y="1777713"/>
            <a:chExt cx="2438400" cy="1676400"/>
          </a:xfrm>
        </p:grpSpPr>
        <p:sp>
          <p:nvSpPr>
            <p:cNvPr id="14374" name="TextBox 3"/>
            <p:cNvSpPr txBox="1">
              <a:spLocks noChangeArrowheads="1"/>
            </p:cNvSpPr>
            <p:nvPr/>
          </p:nvSpPr>
          <p:spPr bwMode="auto">
            <a:xfrm>
              <a:off x="1940766" y="1848852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  <a:latin typeface="Calibri" pitchFamily="34" charset="0"/>
                </a:rPr>
                <a:t>32</a:t>
              </a:r>
              <a:endParaRPr lang="en-US" sz="3200">
                <a:solidFill>
                  <a:srgbClr val="00B050"/>
                </a:solidFill>
                <a:latin typeface="Calibri" pitchFamily="34" charset="0"/>
              </a:endParaRPr>
            </a:p>
          </p:txBody>
        </p:sp>
        <p:sp>
          <p:nvSpPr>
            <p:cNvPr id="14375" name="TextBox 4"/>
            <p:cNvSpPr txBox="1">
              <a:spLocks noChangeArrowheads="1"/>
            </p:cNvSpPr>
            <p:nvPr/>
          </p:nvSpPr>
          <p:spPr bwMode="auto">
            <a:xfrm>
              <a:off x="2797204" y="183156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B050"/>
                  </a:solidFill>
                  <a:latin typeface="Calibri" pitchFamily="34" charset="0"/>
                </a:rPr>
                <a:t>12</a:t>
              </a:r>
            </a:p>
          </p:txBody>
        </p:sp>
        <p:sp>
          <p:nvSpPr>
            <p:cNvPr id="14376" name="TextBox 5"/>
            <p:cNvSpPr txBox="1">
              <a:spLocks noChangeArrowheads="1"/>
            </p:cNvSpPr>
            <p:nvPr/>
          </p:nvSpPr>
          <p:spPr bwMode="auto">
            <a:xfrm>
              <a:off x="3508060" y="1828800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tx2"/>
                  </a:solidFill>
                  <a:latin typeface="Calibri" pitchFamily="34" charset="0"/>
                </a:rPr>
                <a:t>14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177818" y="2446051"/>
              <a:ext cx="128588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77818" y="2757201"/>
              <a:ext cx="128588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182581" y="3068351"/>
              <a:ext cx="128587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033481" y="2414301"/>
              <a:ext cx="128587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33481" y="2723863"/>
              <a:ext cx="128587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38243" y="3035013"/>
              <a:ext cx="128588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808181" y="2441288"/>
              <a:ext cx="130175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814281" y="1777713"/>
              <a:ext cx="2438400" cy="1676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816475" y="1792288"/>
            <a:ext cx="24384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947988" y="4525963"/>
            <a:ext cx="2168525" cy="1390650"/>
            <a:chOff x="2948490" y="4525688"/>
            <a:chExt cx="2168741" cy="1391652"/>
          </a:xfrm>
        </p:grpSpPr>
        <p:sp>
          <p:nvSpPr>
            <p:cNvPr id="14364" name="TextBox 27"/>
            <p:cNvSpPr txBox="1">
              <a:spLocks noChangeArrowheads="1"/>
            </p:cNvSpPr>
            <p:nvPr/>
          </p:nvSpPr>
          <p:spPr bwMode="auto">
            <a:xfrm>
              <a:off x="2948490" y="4545740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  <a:latin typeface="Calibri" pitchFamily="34" charset="0"/>
                </a:rPr>
                <a:t>32</a:t>
              </a:r>
              <a:endParaRPr lang="en-US" sz="3200">
                <a:solidFill>
                  <a:srgbClr val="00B050"/>
                </a:solidFill>
                <a:latin typeface="Calibri" pitchFamily="34" charset="0"/>
              </a:endParaRPr>
            </a:p>
          </p:txBody>
        </p:sp>
        <p:sp>
          <p:nvSpPr>
            <p:cNvPr id="14365" name="TextBox 28"/>
            <p:cNvSpPr txBox="1">
              <a:spLocks noChangeArrowheads="1"/>
            </p:cNvSpPr>
            <p:nvPr/>
          </p:nvSpPr>
          <p:spPr bwMode="auto">
            <a:xfrm>
              <a:off x="3804928" y="4528457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B050"/>
                  </a:solidFill>
                  <a:latin typeface="Calibri" pitchFamily="34" charset="0"/>
                </a:rPr>
                <a:t>12</a:t>
              </a:r>
            </a:p>
          </p:txBody>
        </p:sp>
        <p:sp>
          <p:nvSpPr>
            <p:cNvPr id="14366" name="TextBox 29"/>
            <p:cNvSpPr txBox="1">
              <a:spLocks noChangeArrowheads="1"/>
            </p:cNvSpPr>
            <p:nvPr/>
          </p:nvSpPr>
          <p:spPr bwMode="auto">
            <a:xfrm>
              <a:off x="4515784" y="4525688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tx2"/>
                  </a:solidFill>
                  <a:latin typeface="Calibri" pitchFamily="34" charset="0"/>
                </a:rPr>
                <a:t>14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185051" y="5143670"/>
              <a:ext cx="128601" cy="152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85051" y="5453456"/>
              <a:ext cx="128601" cy="152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189814" y="5764830"/>
              <a:ext cx="128600" cy="152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40799" y="5110309"/>
              <a:ext cx="128600" cy="152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40799" y="5421683"/>
              <a:ext cx="128600" cy="152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45561" y="5733057"/>
              <a:ext cx="130188" cy="1509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809225" y="5130961"/>
              <a:ext cx="128600" cy="152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4808538" y="4535488"/>
            <a:ext cx="1765300" cy="1743075"/>
            <a:chOff x="4809047" y="4536003"/>
            <a:chExt cx="1765285" cy="1741994"/>
          </a:xfrm>
        </p:grpSpPr>
        <p:sp>
          <p:nvSpPr>
            <p:cNvPr id="14355" name="TextBox 37"/>
            <p:cNvSpPr txBox="1">
              <a:spLocks noChangeArrowheads="1"/>
            </p:cNvSpPr>
            <p:nvPr/>
          </p:nvSpPr>
          <p:spPr bwMode="auto">
            <a:xfrm>
              <a:off x="5374986" y="4536004"/>
              <a:ext cx="48603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030A0"/>
                  </a:solidFill>
                  <a:latin typeface="Calibri" pitchFamily="34" charset="0"/>
                </a:rPr>
                <a:t> 7</a:t>
              </a:r>
            </a:p>
          </p:txBody>
        </p:sp>
        <p:sp>
          <p:nvSpPr>
            <p:cNvPr id="14356" name="TextBox 38"/>
            <p:cNvSpPr txBox="1">
              <a:spLocks noChangeArrowheads="1"/>
            </p:cNvSpPr>
            <p:nvPr/>
          </p:nvSpPr>
          <p:spPr bwMode="auto">
            <a:xfrm>
              <a:off x="6181276" y="4536003"/>
              <a:ext cx="39305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B0F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604377" y="5121427"/>
              <a:ext cx="128587" cy="1523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04377" y="5430798"/>
              <a:ext cx="128587" cy="153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313984" y="5138879"/>
              <a:ext cx="128586" cy="1523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809047" y="5441903"/>
              <a:ext cx="128586" cy="1523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4361" name="Group 45"/>
            <p:cNvGrpSpPr>
              <a:grpSpLocks/>
            </p:cNvGrpSpPr>
            <p:nvPr/>
          </p:nvGrpSpPr>
          <p:grpSpPr bwMode="auto">
            <a:xfrm>
              <a:off x="4809047" y="5814874"/>
              <a:ext cx="128892" cy="463123"/>
              <a:chOff x="5035231" y="2565972"/>
              <a:chExt cx="128892" cy="463123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5035231" y="2565832"/>
                <a:ext cx="128586" cy="152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035231" y="2876789"/>
                <a:ext cx="128586" cy="152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49" name="Rounded Rectangle 48"/>
          <p:cNvSpPr/>
          <p:nvPr/>
        </p:nvSpPr>
        <p:spPr>
          <a:xfrm>
            <a:off x="2460625" y="4470400"/>
            <a:ext cx="4711700" cy="2046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Arrow Connector 50"/>
          <p:cNvCxnSpPr>
            <a:stCxn id="25" idx="2"/>
            <a:endCxn id="49" idx="0"/>
          </p:cNvCxnSpPr>
          <p:nvPr/>
        </p:nvCxnSpPr>
        <p:spPr>
          <a:xfrm>
            <a:off x="3033713" y="3454400"/>
            <a:ext cx="1782762" cy="1016000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6" idx="2"/>
            <a:endCxn id="49" idx="0"/>
          </p:cNvCxnSpPr>
          <p:nvPr/>
        </p:nvCxnSpPr>
        <p:spPr>
          <a:xfrm flipH="1">
            <a:off x="4816475" y="3468688"/>
            <a:ext cx="1219200" cy="1001712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09575" y="3708400"/>
            <a:ext cx="20542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Basic Merge: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Merging two </a:t>
            </a:r>
            <a:r>
              <a:rPr lang="en-US" dirty="0" err="1"/>
              <a:t>Misra</a:t>
            </a:r>
            <a:r>
              <a:rPr lang="en-US" dirty="0"/>
              <a:t> </a:t>
            </a:r>
            <a:r>
              <a:rPr lang="en-US" dirty="0" err="1"/>
              <a:t>Gries</a:t>
            </a:r>
            <a:r>
              <a:rPr lang="en-US" dirty="0"/>
              <a:t> Summaries</a:t>
            </a:r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1908175" y="1406525"/>
            <a:ext cx="4713288" cy="2046288"/>
            <a:chOff x="2460160" y="4470931"/>
            <a:chExt cx="4712695" cy="2045983"/>
          </a:xfrm>
        </p:grpSpPr>
        <p:grpSp>
          <p:nvGrpSpPr>
            <p:cNvPr id="15399" name="Group 56"/>
            <p:cNvGrpSpPr>
              <a:grpSpLocks/>
            </p:cNvGrpSpPr>
            <p:nvPr/>
          </p:nvGrpSpPr>
          <p:grpSpPr bwMode="auto">
            <a:xfrm>
              <a:off x="2948490" y="4525688"/>
              <a:ext cx="2168741" cy="1391652"/>
              <a:chOff x="2948490" y="4525688"/>
              <a:chExt cx="2168741" cy="1391652"/>
            </a:xfrm>
          </p:grpSpPr>
          <p:sp>
            <p:nvSpPr>
              <p:cNvPr id="15411" name="TextBox 27"/>
              <p:cNvSpPr txBox="1">
                <a:spLocks noChangeArrowheads="1"/>
              </p:cNvSpPr>
              <p:nvPr/>
            </p:nvSpPr>
            <p:spPr bwMode="auto">
              <a:xfrm>
                <a:off x="2948490" y="4545740"/>
                <a:ext cx="60144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>
                    <a:solidFill>
                      <a:srgbClr val="FF0000"/>
                    </a:solidFill>
                    <a:latin typeface="Calibri" pitchFamily="34" charset="0"/>
                  </a:rPr>
                  <a:t>32</a:t>
                </a:r>
                <a:endParaRPr lang="en-US" sz="3200">
                  <a:solidFill>
                    <a:srgbClr val="00B050"/>
                  </a:solidFill>
                  <a:latin typeface="Calibri" pitchFamily="34" charset="0"/>
                </a:endParaRPr>
              </a:p>
            </p:txBody>
          </p:sp>
          <p:sp>
            <p:nvSpPr>
              <p:cNvPr id="15412" name="TextBox 28"/>
              <p:cNvSpPr txBox="1">
                <a:spLocks noChangeArrowheads="1"/>
              </p:cNvSpPr>
              <p:nvPr/>
            </p:nvSpPr>
            <p:spPr bwMode="auto">
              <a:xfrm>
                <a:off x="3804928" y="4528457"/>
                <a:ext cx="60144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>
                    <a:solidFill>
                      <a:srgbClr val="00B050"/>
                    </a:solidFill>
                    <a:latin typeface="Calibri" pitchFamily="34" charset="0"/>
                  </a:rPr>
                  <a:t>12</a:t>
                </a:r>
              </a:p>
            </p:txBody>
          </p:sp>
          <p:sp>
            <p:nvSpPr>
              <p:cNvPr id="15413" name="TextBox 29"/>
              <p:cNvSpPr txBox="1">
                <a:spLocks noChangeArrowheads="1"/>
              </p:cNvSpPr>
              <p:nvPr/>
            </p:nvSpPr>
            <p:spPr bwMode="auto">
              <a:xfrm>
                <a:off x="4515784" y="4525688"/>
                <a:ext cx="60144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>
                    <a:solidFill>
                      <a:schemeClr val="tx2"/>
                    </a:solidFill>
                    <a:latin typeface="Calibri" pitchFamily="34" charset="0"/>
                  </a:rPr>
                  <a:t>14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185557" y="5142344"/>
                <a:ext cx="128571" cy="15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185557" y="5453448"/>
                <a:ext cx="128571" cy="15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190319" y="5764552"/>
                <a:ext cx="128572" cy="15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41111" y="5110599"/>
                <a:ext cx="128572" cy="15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041111" y="5420115"/>
                <a:ext cx="128572" cy="15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045874" y="5731219"/>
                <a:ext cx="130159" cy="15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809365" y="5129646"/>
                <a:ext cx="128572" cy="15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5400" name="Group 57"/>
            <p:cNvGrpSpPr>
              <a:grpSpLocks/>
            </p:cNvGrpSpPr>
            <p:nvPr/>
          </p:nvGrpSpPr>
          <p:grpSpPr bwMode="auto">
            <a:xfrm>
              <a:off x="4809047" y="4536003"/>
              <a:ext cx="1765285" cy="1741994"/>
              <a:chOff x="4809047" y="4536003"/>
              <a:chExt cx="1765285" cy="1741994"/>
            </a:xfrm>
          </p:grpSpPr>
          <p:sp>
            <p:nvSpPr>
              <p:cNvPr id="15402" name="TextBox 37"/>
              <p:cNvSpPr txBox="1">
                <a:spLocks noChangeArrowheads="1"/>
              </p:cNvSpPr>
              <p:nvPr/>
            </p:nvSpPr>
            <p:spPr bwMode="auto">
              <a:xfrm>
                <a:off x="5374986" y="4536004"/>
                <a:ext cx="48603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>
                    <a:solidFill>
                      <a:srgbClr val="7030A0"/>
                    </a:solidFill>
                    <a:latin typeface="Calibri" pitchFamily="34" charset="0"/>
                  </a:rPr>
                  <a:t> 7</a:t>
                </a:r>
              </a:p>
            </p:txBody>
          </p:sp>
          <p:sp>
            <p:nvSpPr>
              <p:cNvPr id="15403" name="TextBox 38"/>
              <p:cNvSpPr txBox="1">
                <a:spLocks noChangeArrowheads="1"/>
              </p:cNvSpPr>
              <p:nvPr/>
            </p:nvSpPr>
            <p:spPr bwMode="auto">
              <a:xfrm>
                <a:off x="6181276" y="4536003"/>
                <a:ext cx="393056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>
                    <a:solidFill>
                      <a:srgbClr val="00B0F0"/>
                    </a:solidFill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604602" y="5120122"/>
                <a:ext cx="128571" cy="15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604602" y="5431225"/>
                <a:ext cx="128571" cy="15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314125" y="5139169"/>
                <a:ext cx="128572" cy="15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809364" y="5440749"/>
                <a:ext cx="128572" cy="15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15408" name="Group 45"/>
              <p:cNvGrpSpPr>
                <a:grpSpLocks/>
              </p:cNvGrpSpPr>
              <p:nvPr/>
            </p:nvGrpSpPr>
            <p:grpSpPr bwMode="auto">
              <a:xfrm>
                <a:off x="4809047" y="5814874"/>
                <a:ext cx="128892" cy="463123"/>
                <a:chOff x="5035231" y="2565972"/>
                <a:chExt cx="128892" cy="46312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5035548" y="2563266"/>
                  <a:ext cx="128572" cy="1523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5035548" y="2874370"/>
                  <a:ext cx="128572" cy="1539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sp>
          <p:nvSpPr>
            <p:cNvPr id="49" name="Rounded Rectangle 48"/>
            <p:cNvSpPr/>
            <p:nvPr/>
          </p:nvSpPr>
          <p:spPr>
            <a:xfrm>
              <a:off x="2460160" y="4470931"/>
              <a:ext cx="4712695" cy="20459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2506663" y="2312988"/>
            <a:ext cx="382587" cy="355600"/>
            <a:chOff x="7010134" y="5142656"/>
            <a:chExt cx="381266" cy="35482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2506663" y="2600325"/>
            <a:ext cx="382587" cy="354013"/>
            <a:chOff x="7010134" y="5142656"/>
            <a:chExt cx="381266" cy="35482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3363913" y="2266950"/>
            <a:ext cx="381000" cy="354013"/>
            <a:chOff x="7010134" y="5142656"/>
            <a:chExt cx="381266" cy="35482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3363913" y="2573338"/>
            <a:ext cx="381000" cy="355600"/>
            <a:chOff x="7010134" y="5142656"/>
            <a:chExt cx="381266" cy="354825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4132263" y="2676525"/>
            <a:ext cx="381000" cy="354013"/>
            <a:chOff x="7010134" y="5142656"/>
            <a:chExt cx="381266" cy="354825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4132263" y="2973388"/>
            <a:ext cx="381000" cy="354012"/>
            <a:chOff x="7010134" y="5142656"/>
            <a:chExt cx="381266" cy="354825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4927600" y="1944688"/>
            <a:ext cx="381000" cy="355600"/>
            <a:chOff x="7010134" y="5142656"/>
            <a:chExt cx="381266" cy="35482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4927600" y="2244725"/>
            <a:ext cx="381000" cy="355600"/>
            <a:chOff x="7010134" y="5142656"/>
            <a:chExt cx="381266" cy="354825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5608638" y="2012950"/>
            <a:ext cx="381000" cy="354013"/>
            <a:chOff x="7010134" y="5142656"/>
            <a:chExt cx="381266" cy="354825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5608638" y="1576388"/>
            <a:ext cx="381000" cy="355600"/>
            <a:chOff x="7010134" y="5142656"/>
            <a:chExt cx="381266" cy="354825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4572000"/>
            <a:ext cx="8229600" cy="2122712"/>
          </a:xfrm>
          <a:prstGeom prst="rect">
            <a:avLst/>
          </a:prstGeom>
          <a:blipFill rotWithShape="1">
            <a:blip r:embed="rId2"/>
            <a:stretch>
              <a:fillRect l="-1704" t="-5747" r="-1185" b="-402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Merging </a:t>
            </a:r>
            <a:r>
              <a:rPr lang="en-US" dirty="0" smtClean="0"/>
              <a:t>MG Summaries: Correctness</a:t>
            </a:r>
            <a:endParaRPr lang="en-US" dirty="0"/>
          </a:p>
        </p:txBody>
      </p:sp>
      <p:sp>
        <p:nvSpPr>
          <p:cNvPr id="90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676400"/>
            <a:ext cx="8229600" cy="1981200"/>
          </a:xfrm>
          <a:prstGeom prst="rect">
            <a:avLst/>
          </a:prstGeom>
          <a:blipFill rotWithShape="1">
            <a:blip r:embed="rId2"/>
            <a:stretch>
              <a:fillRect l="-1852" t="-6154" b="-830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91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4114800"/>
            <a:ext cx="8229600" cy="1524000"/>
          </a:xfrm>
          <a:prstGeom prst="rect">
            <a:avLst/>
          </a:prstGeom>
          <a:blipFill rotWithShape="1">
            <a:blip r:embed="rId3"/>
            <a:stretch>
              <a:fillRect l="-1852" t="-5200" r="-1852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Merging </a:t>
            </a:r>
            <a:r>
              <a:rPr lang="en-US" dirty="0" smtClean="0"/>
              <a:t>MG Summaries: Correctness</a:t>
            </a:r>
            <a:endParaRPr lang="en-US" dirty="0"/>
          </a:p>
        </p:txBody>
      </p:sp>
      <p:sp>
        <p:nvSpPr>
          <p:cNvPr id="91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371600"/>
            <a:ext cx="8229600" cy="1295400"/>
          </a:xfrm>
          <a:prstGeom prst="rect">
            <a:avLst/>
          </a:prstGeom>
          <a:blipFill rotWithShape="1">
            <a:blip r:embed="rId2"/>
            <a:stretch>
              <a:fillRect l="-1852" t="-6103" r="-1852" b="-3286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" y="3962400"/>
            <a:ext cx="3372270" cy="1966500"/>
          </a:xfrm>
          <a:prstGeom prst="rect">
            <a:avLst/>
          </a:prstGeom>
          <a:blipFill rotWithShape="1">
            <a:blip r:embed="rId3"/>
            <a:stretch>
              <a:fillRect l="-3617" t="-2786" b="-3406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09999" y="3962400"/>
            <a:ext cx="3380541" cy="1966372"/>
          </a:xfrm>
          <a:prstGeom prst="rect">
            <a:avLst/>
          </a:prstGeom>
          <a:blipFill rotWithShape="1">
            <a:blip r:embed="rId4"/>
            <a:stretch>
              <a:fillRect l="-3604" t="-2786" b="-3406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8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2667000"/>
            <a:ext cx="8229600" cy="1295400"/>
          </a:xfrm>
          <a:prstGeom prst="rect">
            <a:avLst/>
          </a:prstGeom>
          <a:blipFill rotWithShape="1">
            <a:blip r:embed="rId5"/>
            <a:stretch>
              <a:fillRect l="-1704" t="-12264" r="-519" b="-14151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8771" y="5945463"/>
            <a:ext cx="7961086" cy="523220"/>
          </a:xfrm>
          <a:prstGeom prst="rect">
            <a:avLst/>
          </a:prstGeom>
          <a:blipFill rotWithShape="1">
            <a:blip r:embed="rId6"/>
            <a:stretch>
              <a:fillRect l="-1531" t="-10465" b="-3255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Merging </a:t>
            </a:r>
            <a:r>
              <a:rPr lang="en-US" dirty="0" smtClean="0"/>
              <a:t>MG Summaries: Correctness</a:t>
            </a:r>
            <a:endParaRPr lang="en-US" dirty="0"/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7729" y="3200400"/>
            <a:ext cx="3372270" cy="1966500"/>
          </a:xfrm>
          <a:prstGeom prst="rect">
            <a:avLst/>
          </a:prstGeom>
          <a:blipFill rotWithShape="1">
            <a:blip r:embed="rId2"/>
            <a:stretch>
              <a:fillRect l="-3797" t="-2786" b="-3406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1259" y="3185886"/>
            <a:ext cx="3380541" cy="1966372"/>
          </a:xfrm>
          <a:prstGeom prst="rect">
            <a:avLst/>
          </a:prstGeom>
          <a:blipFill rotWithShape="1">
            <a:blip r:embed="rId3"/>
            <a:stretch>
              <a:fillRect l="-3604" t="-2795" b="-3727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8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426029"/>
            <a:ext cx="8229600" cy="1295400"/>
          </a:xfrm>
          <a:prstGeom prst="rect">
            <a:avLst/>
          </a:prstGeom>
          <a:blipFill rotWithShape="1">
            <a:blip r:embed="rId4"/>
            <a:stretch>
              <a:fillRect t="-9434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7729" y="5422243"/>
            <a:ext cx="7961086" cy="523220"/>
          </a:xfrm>
          <a:prstGeom prst="rect">
            <a:avLst/>
          </a:prstGeom>
          <a:blipFill rotWithShape="1">
            <a:blip r:embed="rId5"/>
            <a:stretch>
              <a:fillRect l="-1608" t="-10465" b="-3255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cxnSp>
        <p:nvCxnSpPr>
          <p:cNvPr id="5" name="Curved Connector 4"/>
          <p:cNvCxnSpPr/>
          <p:nvPr/>
        </p:nvCxnSpPr>
        <p:spPr>
          <a:xfrm rot="16200000" flipV="1">
            <a:off x="1817687" y="3189288"/>
            <a:ext cx="1774825" cy="8382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>
            <a:off x="3810000" y="2720975"/>
            <a:ext cx="3459163" cy="1774825"/>
          </a:xfrm>
          <a:prstGeom prst="curvedConnector3">
            <a:avLst>
              <a:gd name="adj1" fmla="val 995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 flipV="1">
            <a:off x="3037681" y="3410744"/>
            <a:ext cx="2963863" cy="1171575"/>
          </a:xfrm>
          <a:prstGeom prst="curvedConnector3">
            <a:avLst>
              <a:gd name="adj1" fmla="val 813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Merging </a:t>
            </a:r>
            <a:r>
              <a:rPr lang="en-US" dirty="0" smtClean="0"/>
              <a:t>MG Summaries: Correctness</a:t>
            </a:r>
            <a:endParaRPr lang="en-US" dirty="0"/>
          </a:p>
        </p:txBody>
      </p:sp>
      <p:sp>
        <p:nvSpPr>
          <p:cNvPr id="91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985" y="5562600"/>
            <a:ext cx="8229600" cy="1143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000" y="1248228"/>
            <a:ext cx="7592143" cy="1384995"/>
          </a:xfrm>
          <a:prstGeom prst="rect">
            <a:avLst/>
          </a:prstGeom>
          <a:blipFill rotWithShape="1">
            <a:blip r:embed="rId3"/>
            <a:stretch>
              <a:fillRect l="-1606" t="-3965" b="-11894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8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2642" y="2647737"/>
            <a:ext cx="8790858" cy="1600200"/>
          </a:xfrm>
          <a:prstGeom prst="rect">
            <a:avLst/>
          </a:prstGeom>
          <a:blipFill rotWithShape="1">
            <a:blip r:embed="rId4"/>
            <a:stretch>
              <a:fillRect l="-1593" t="-4151" b="-8679"/>
            </a:stretch>
          </a:blipFill>
          <a:ln>
            <a:solidFill>
              <a:srgbClr val="7030A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0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800" y="4419600"/>
            <a:ext cx="8229600" cy="1600200"/>
          </a:xfrm>
          <a:prstGeom prst="rect">
            <a:avLst/>
          </a:prstGeom>
          <a:blipFill rotWithShape="1">
            <a:blip r:embed="rId5"/>
            <a:stretch>
              <a:fillRect t="-798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62400" y="3124200"/>
            <a:ext cx="304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Randomization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971800"/>
          </a:xfrm>
        </p:spPr>
        <p:txBody>
          <a:bodyPr/>
          <a:lstStyle/>
          <a:p>
            <a:pPr eaLnBrk="1" hangingPunct="1"/>
            <a:r>
              <a:rPr lang="en-US" smtClean="0"/>
              <a:t>Misra Gries is a </a:t>
            </a:r>
            <a:r>
              <a:rPr lang="en-US" i="1" smtClean="0"/>
              <a:t>deterministic</a:t>
            </a:r>
            <a:r>
              <a:rPr lang="en-US" smtClean="0"/>
              <a:t> structure</a:t>
            </a:r>
          </a:p>
          <a:p>
            <a:pPr eaLnBrk="1" hangingPunct="1"/>
            <a:r>
              <a:rPr lang="en-US" smtClean="0"/>
              <a:t>The outcome is determined uniquely by the input</a:t>
            </a:r>
          </a:p>
          <a:p>
            <a:pPr eaLnBrk="1" hangingPunct="1"/>
            <a:r>
              <a:rPr lang="en-US" smtClean="0"/>
              <a:t>Usually we can do much better with </a:t>
            </a:r>
            <a:r>
              <a:rPr lang="en-US" i="1" smtClean="0"/>
              <a:t>randomization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419600"/>
            <a:ext cx="33845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38288"/>
            <a:ext cx="5335588" cy="4862512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b="1" smtClean="0"/>
              <a:t>Network management</a:t>
            </a:r>
            <a:r>
              <a:rPr lang="en-US" smtClean="0"/>
              <a:t>: traffic going through high speed routers (data can not be revisited)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b="1" smtClean="0"/>
              <a:t>I/O efficiency  </a:t>
            </a:r>
            <a:r>
              <a:rPr lang="en-US" smtClean="0"/>
              <a:t>(sequential access is cheaper than random access)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Scientific data, satellite feeds</a:t>
            </a:r>
          </a:p>
        </p:txBody>
      </p:sp>
      <p:pic>
        <p:nvPicPr>
          <p:cNvPr id="3076" name="Picture 3" descr="C:\Users\edith\AppData\Local\Microsoft\Windows\Temporary Internet Files\Content.IE5\HZCSEYLW\MC900279428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6588" y="3211513"/>
            <a:ext cx="760412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7" descr="C:\Users\edith\AppData\Local\Microsoft\Windows\Temporary Internet Files\Content.IE5\IO9RJWLN\MC900287612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173288"/>
            <a:ext cx="23622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3513" y="1219200"/>
            <a:ext cx="106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533400" y="2095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Randomization in Data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5259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chemeClr val="tx2"/>
                </a:solidFill>
              </a:rPr>
              <a:t>Often </a:t>
            </a:r>
            <a:r>
              <a:rPr lang="en-US" b="1" dirty="0" smtClean="0">
                <a:solidFill>
                  <a:schemeClr val="tx2"/>
                </a:solidFill>
              </a:rPr>
              <a:t>a critical tool in </a:t>
            </a:r>
            <a:r>
              <a:rPr lang="en-US" b="1" dirty="0">
                <a:solidFill>
                  <a:schemeClr val="tx2"/>
                </a:solidFill>
              </a:rPr>
              <a:t>getting good results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R</a:t>
            </a:r>
            <a:r>
              <a:rPr lang="en-US" dirty="0" smtClean="0"/>
              <a:t>andom </a:t>
            </a:r>
            <a:r>
              <a:rPr lang="en-US" dirty="0"/>
              <a:t>sampling /  random projections as a means to reduce </a:t>
            </a:r>
            <a:r>
              <a:rPr lang="en-US" dirty="0" smtClean="0"/>
              <a:t>size/dimension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Sometimes data is treated as samples from </a:t>
            </a:r>
            <a:r>
              <a:rPr lang="en-US" dirty="0" smtClean="0"/>
              <a:t>some </a:t>
            </a:r>
            <a:r>
              <a:rPr lang="en-US" dirty="0"/>
              <a:t>distribution, and we want to use the data to approximate that distribution (for prediction)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Sometimes </a:t>
            </a:r>
            <a:r>
              <a:rPr lang="en-US" dirty="0"/>
              <a:t>introduced into the data to mask insignificant points (for robustness)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9063" y="381000"/>
            <a:ext cx="106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Randomization:  Quick review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28600" y="1524000"/>
            <a:ext cx="8763000" cy="5181600"/>
          </a:xfrm>
          <a:blipFill rotWithShape="1">
            <a:blip r:embed="rId4"/>
            <a:stretch>
              <a:fillRect l="-1601" t="-1412" r="-1879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22533" name="Picture 2" descr="C:\Users\edith\AppData\Local\Microsoft\Windows\Temporary Internet Files\Content.IE5\7V25XCQL\MC900432556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81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review: Expectation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524000"/>
            <a:ext cx="8229600" cy="5181600"/>
          </a:xfrm>
          <a:blipFill rotWithShape="1">
            <a:blip r:embed="rId3"/>
            <a:stretch>
              <a:fillRect l="-1630" t="-2353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3513" y="1219200"/>
            <a:ext cx="106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2" descr="C:\Users\edith\AppData\Local\Microsoft\Windows\Temporary Internet Files\Content.IE5\7V25XCQL\MC900432556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81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review: Variance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524000"/>
            <a:ext cx="8458200" cy="5181600"/>
          </a:xfrm>
          <a:blipFill rotWithShape="1">
            <a:blip r:embed="rId3"/>
            <a:stretch>
              <a:fillRect l="-1801" t="-3529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3513" y="1219200"/>
            <a:ext cx="106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2" descr="C:\Users\edith\AppData\Local\Microsoft\Windows\Temporary Internet Files\Content.IE5\7V25XCQL\MC900432556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81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5738" y="1066800"/>
            <a:ext cx="106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review: CoVariance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1371600"/>
            <a:ext cx="8229600" cy="4525963"/>
          </a:xfrm>
          <a:blipFill rotWithShape="1">
            <a:blip r:embed="rId4"/>
            <a:stretch>
              <a:fillRect l="-1704" t="-2965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300538" y="4572000"/>
            <a:ext cx="4572000" cy="2014538"/>
            <a:chOff x="4343400" y="4572001"/>
            <a:chExt cx="4572000" cy="2014953"/>
          </a:xfrm>
        </p:grpSpPr>
        <p:cxnSp>
          <p:nvCxnSpPr>
            <p:cNvPr id="5" name="Straight Connector 4"/>
            <p:cNvCxnSpPr/>
            <p:nvPr/>
          </p:nvCxnSpPr>
          <p:spPr>
            <a:xfrm flipH="1" flipV="1">
              <a:off x="6934200" y="4724432"/>
              <a:ext cx="1371600" cy="11432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6934200" y="4572001"/>
              <a:ext cx="1066800" cy="1295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9" name="TextBox 10"/>
            <p:cNvSpPr txBox="1">
              <a:spLocks noChangeArrowheads="1"/>
            </p:cNvSpPr>
            <p:nvPr/>
          </p:nvSpPr>
          <p:spPr bwMode="auto">
            <a:xfrm>
              <a:off x="4343400" y="6063734"/>
              <a:ext cx="4572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latin typeface="Calibri" pitchFamily="34" charset="0"/>
                </a:rPr>
                <a:t>When (pairwise) independent</a:t>
              </a:r>
            </a:p>
          </p:txBody>
        </p:sp>
      </p:grpSp>
      <p:pic>
        <p:nvPicPr>
          <p:cNvPr id="25606" name="Picture 2" descr="C:\Users\edith\AppData\Local\Microsoft\Windows\Temporary Internet Files\Content.IE5\7V25XCQL\MC900432556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81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 to Estimators</a:t>
            </a:r>
          </a:p>
        </p:txBody>
      </p:sp>
      <p:sp>
        <p:nvSpPr>
          <p:cNvPr id="4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355271"/>
            <a:ext cx="8458200" cy="1752600"/>
          </a:xfrm>
          <a:prstGeom prst="rect">
            <a:avLst/>
          </a:prstGeom>
          <a:blipFill rotWithShape="1">
            <a:blip r:embed="rId3"/>
            <a:stretch>
              <a:fillRect l="-1657" t="-2778" r="-2161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6" name="Flowchart: Magnetic Disk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3733800"/>
            <a:ext cx="3276600" cy="1600200"/>
          </a:xfrm>
          <a:prstGeom prst="flowChartMagneticDisk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7" name="Flowchart: Magnetic Disk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0" y="4210050"/>
            <a:ext cx="1638300" cy="647700"/>
          </a:xfrm>
          <a:prstGeom prst="flowChartMagneticDisk">
            <a:avLst/>
          </a:prstGeom>
          <a:blipFill rotWithShape="1">
            <a:blip r:embed="rId5"/>
            <a:stretch>
              <a:fillRect b="-3636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>
            <a:off x="2095500" y="3733800"/>
            <a:ext cx="5715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</p:cNvCxnSpPr>
          <p:nvPr/>
        </p:nvCxnSpPr>
        <p:spPr>
          <a:xfrm>
            <a:off x="2095500" y="3733800"/>
            <a:ext cx="5715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1"/>
            <a:endCxn id="7" idx="1"/>
          </p:cNvCxnSpPr>
          <p:nvPr/>
        </p:nvCxnSpPr>
        <p:spPr>
          <a:xfrm>
            <a:off x="2095500" y="3733800"/>
            <a:ext cx="4819650" cy="476250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7" idx="3"/>
          </p:cNvCxnSpPr>
          <p:nvPr/>
        </p:nvCxnSpPr>
        <p:spPr>
          <a:xfrm flipV="1">
            <a:off x="2095500" y="4857750"/>
            <a:ext cx="4819650" cy="476250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8289" y="5803612"/>
            <a:ext cx="1555234" cy="584775"/>
          </a:xfrm>
          <a:prstGeom prst="rect">
            <a:avLst/>
          </a:prstGeom>
          <a:blipFill rotWithShape="1">
            <a:blip r:embed="rId6"/>
            <a:stretch>
              <a:fillRect l="-10196" t="-12500" b="-3437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71155" y="5775783"/>
            <a:ext cx="1087990" cy="612604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81400" y="6081713"/>
            <a:ext cx="2133600" cy="14287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Review: Estimators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33400" y="3352800"/>
            <a:ext cx="8229600" cy="3352800"/>
          </a:xfrm>
          <a:blipFill rotWithShape="1">
            <a:blip r:embed="rId3"/>
            <a:stretch>
              <a:fillRect l="-1556" t="-3636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355271"/>
            <a:ext cx="8458200" cy="1752600"/>
          </a:xfrm>
          <a:prstGeom prst="rect">
            <a:avLst/>
          </a:prstGeom>
          <a:blipFill rotWithShape="1">
            <a:blip r:embed="rId4"/>
            <a:stretch>
              <a:fillRect l="-1657" t="-2778" r="-2161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pic>
        <p:nvPicPr>
          <p:cNvPr id="27653" name="Picture 2" descr="C:\Users\edith\AppData\Local\Microsoft\Windows\Temporary Internet Files\Content.IE5\7V25XCQL\MC900432556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81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Back to stream counting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66700" y="2362200"/>
            <a:ext cx="8534400" cy="1447799"/>
          </a:xfrm>
          <a:blipFill rotWithShape="1">
            <a:blip r:embed="rId3"/>
            <a:stretch>
              <a:fillRect l="-1643" t="-5063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1775" y="6096000"/>
            <a:ext cx="876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C00000"/>
                </a:solidFill>
                <a:latin typeface="Calibri" pitchFamily="34" charset="0"/>
              </a:rPr>
              <a:t>What if we are happy  with an </a:t>
            </a:r>
            <a:r>
              <a:rPr lang="en-US" sz="3200" b="1" i="1">
                <a:solidFill>
                  <a:srgbClr val="C00000"/>
                </a:solidFill>
                <a:latin typeface="Calibri" pitchFamily="34" charset="0"/>
              </a:rPr>
              <a:t>approximate</a:t>
            </a:r>
            <a:r>
              <a:rPr lang="en-US" sz="3200">
                <a:solidFill>
                  <a:srgbClr val="C00000"/>
                </a:solidFill>
                <a:latin typeface="Calibri" pitchFamily="34" charset="0"/>
              </a:rPr>
              <a:t> count ?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17663" y="1371600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20925" y="1371600"/>
            <a:ext cx="496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216275" y="1371600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19538" y="1371600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432300" y="1376363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135563" y="1376363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851525" y="1376363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734175" y="1376363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21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495" y="3581400"/>
            <a:ext cx="8534400" cy="1295400"/>
          </a:xfrm>
          <a:prstGeom prst="rect">
            <a:avLst/>
          </a:prstGeom>
          <a:blipFill rotWithShape="1">
            <a:blip r:embed="rId4"/>
            <a:stretch>
              <a:fillRect l="-1857" t="-566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31775" y="4799013"/>
            <a:ext cx="8534400" cy="1295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Can we use fewer bits ?  </a:t>
            </a:r>
            <a:r>
              <a:rPr lang="en-US" dirty="0" smtClean="0"/>
              <a:t>Important when we have many streams to count, and fast memory is scarce (say, inside a backbone router)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Morris Algorithm 1978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48996" y="4724400"/>
            <a:ext cx="8229600" cy="1295400"/>
          </a:xfrm>
          <a:blipFill rotWithShape="1">
            <a:blip r:embed="rId2"/>
            <a:stretch>
              <a:fillRect l="-1849" t="-5116" b="-5116"/>
            </a:stretch>
          </a:blip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2073275" y="1252538"/>
            <a:ext cx="5018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The first streaming algorithm</a:t>
            </a:r>
          </a:p>
        </p:txBody>
      </p:sp>
      <p:sp>
        <p:nvSpPr>
          <p:cNvPr id="29701" name="Content Placeholder 2"/>
          <p:cNvSpPr txBox="1">
            <a:spLocks/>
          </p:cNvSpPr>
          <p:nvPr/>
        </p:nvSpPr>
        <p:spPr bwMode="auto">
          <a:xfrm>
            <a:off x="449263" y="2552700"/>
            <a:ext cx="82296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>
                <a:latin typeface="Calibri" pitchFamily="34" charset="0"/>
              </a:rPr>
              <a:t>Stream counting: 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>
                <a:latin typeface="Calibri" pitchFamily="34" charset="0"/>
              </a:rPr>
              <a:t>    Stream of +1 increments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>
                <a:latin typeface="Calibri" pitchFamily="34" charset="0"/>
              </a:rPr>
              <a:t>    Maintain an approximate count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70013" y="183197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73275" y="183197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68625" y="183197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71888" y="183197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84650" y="1836738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87913" y="1836738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602288" y="1836738"/>
            <a:ext cx="496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86525" y="1836738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Morris Algorithm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76381" y="1321298"/>
            <a:ext cx="8229600" cy="1879102"/>
          </a:xfrm>
          <a:blipFill rotWithShape="1">
            <a:blip r:embed="rId2"/>
            <a:stretch>
              <a:fillRect l="-1620" t="-2532" b="-2848"/>
            </a:stretch>
          </a:blipFill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81338" y="3189288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1588" y="3189288"/>
            <a:ext cx="496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43425" y="3189288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73675" y="3189288"/>
            <a:ext cx="4968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05513" y="3195638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735763" y="3195638"/>
            <a:ext cx="496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467600" y="3195638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197850" y="3195638"/>
            <a:ext cx="496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08000" y="3232150"/>
            <a:ext cx="1519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Calibri" pitchFamily="34" charset="0"/>
              </a:rPr>
              <a:t>Stream:</a:t>
            </a:r>
          </a:p>
        </p:txBody>
      </p:sp>
      <p:sp>
        <p:nvSpPr>
          <p:cNvPr id="21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482" y="5345954"/>
            <a:ext cx="2112310" cy="584775"/>
          </a:xfrm>
          <a:prstGeom prst="rect">
            <a:avLst/>
          </a:prstGeom>
          <a:blipFill rotWithShape="1">
            <a:blip r:embed="rId3"/>
            <a:stretch>
              <a:fillRect l="-7514" t="-12500" r="-4913" b="-3437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355850" y="5346700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428" y="4603664"/>
            <a:ext cx="1710725" cy="584775"/>
          </a:xfrm>
          <a:prstGeom prst="rect">
            <a:avLst/>
          </a:prstGeom>
          <a:blipFill rotWithShape="1">
            <a:blip r:embed="rId4"/>
            <a:stretch>
              <a:fillRect t="-12500" r="-8214" b="-3437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652713" y="4514850"/>
            <a:ext cx="392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1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132138" y="5346700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63975" y="5346700"/>
            <a:ext cx="3921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94225" y="5346700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326063" y="5370513"/>
            <a:ext cx="392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56313" y="5345113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788150" y="5345113"/>
            <a:ext cx="3921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518400" y="5345113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8250238" y="5345113"/>
            <a:ext cx="392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482" y="6096000"/>
            <a:ext cx="2226315" cy="584775"/>
          </a:xfrm>
          <a:prstGeom prst="rect">
            <a:avLst/>
          </a:prstGeom>
          <a:blipFill rotWithShape="1">
            <a:blip r:embed="rId5"/>
            <a:stretch>
              <a:fillRect l="-7123" t="-12500" r="-5753" b="-3437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386013" y="6096000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105150" y="6096000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811588" y="6084888"/>
            <a:ext cx="3937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594225" y="6084888"/>
            <a:ext cx="3937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326063" y="6096000"/>
            <a:ext cx="392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056313" y="6096000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843713" y="6084888"/>
            <a:ext cx="3937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518400" y="6084888"/>
            <a:ext cx="3937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250238" y="6081713"/>
            <a:ext cx="3921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081338" y="377507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11588" y="3775075"/>
            <a:ext cx="496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2,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543425" y="377507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3,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273675" y="3775075"/>
            <a:ext cx="496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4,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005513" y="3779838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5,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735763" y="3779838"/>
            <a:ext cx="496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6,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467600" y="3779838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7,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8197850" y="3779838"/>
            <a:ext cx="4968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8,</a:t>
            </a:r>
          </a:p>
        </p:txBody>
      </p:sp>
      <p:sp>
        <p:nvSpPr>
          <p:cNvPr id="51" name="TextBox 5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8496" y="3816726"/>
            <a:ext cx="1674882" cy="584775"/>
          </a:xfrm>
          <a:prstGeom prst="rect">
            <a:avLst/>
          </a:prstGeom>
          <a:blipFill rotWithShape="1">
            <a:blip r:embed="rId6"/>
            <a:stretch>
              <a:fillRect l="-9091" t="-12500" r="-8000" b="-3437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52" name="TextBox 5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77469" y="4412804"/>
            <a:ext cx="450764" cy="787716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53" name="TextBox 5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41325" y="4412804"/>
            <a:ext cx="450764" cy="787716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54" name="TextBox 5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30309" y="4412804"/>
            <a:ext cx="450764" cy="787716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55" name="TextBox 5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21732" y="4412804"/>
            <a:ext cx="450764" cy="787716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56" name="TextBox 5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01425" y="4412804"/>
            <a:ext cx="450764" cy="787716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57" name="TextBox 5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39766" y="4412804"/>
            <a:ext cx="450764" cy="787716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58" name="TextBox 5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92927" y="4412804"/>
            <a:ext cx="450764" cy="787716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59" name="TextBox 5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46717" y="4412804"/>
            <a:ext cx="450764" cy="787716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341563" y="3217863"/>
            <a:ext cx="0" cy="3449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0975" y="3775075"/>
            <a:ext cx="8816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34938" y="4359275"/>
            <a:ext cx="8816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6213" y="5345113"/>
            <a:ext cx="8816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2088" y="6096000"/>
            <a:ext cx="8816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Streaming model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828800"/>
            <a:ext cx="8305800" cy="3733800"/>
          </a:xfrm>
          <a:blipFill rotWithShape="1">
            <a:blip r:embed="rId2"/>
            <a:stretch>
              <a:fillRect l="-1834" t="-2121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Morris Algorithm: Unbiasedness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4525963"/>
          </a:xfrm>
          <a:blipFill rotWithShape="1">
            <a:blip r:embed="rId2"/>
            <a:stretch>
              <a:fillRect l="-1630" t="-2695" b="-2695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Morris Algorithm: …Unbiasedness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630" t="-2695" b="-2426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9600" y="3581400"/>
            <a:ext cx="2895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5410200"/>
            <a:ext cx="3124200" cy="76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Morris Algorithm: …Unbiasedness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524000"/>
            <a:ext cx="8686800" cy="4525963"/>
          </a:xfrm>
          <a:blipFill rotWithShape="1">
            <a:blip r:embed="rId2"/>
            <a:stretch>
              <a:fillRect l="-1754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3124200" cy="76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Morris Algorithm: …Unbiasedness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28171" y="3655238"/>
            <a:ext cx="8229600" cy="2059762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76400" y="1447800"/>
            <a:ext cx="5943600" cy="64819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5875">
            <a:solidFill>
              <a:srgbClr val="00B05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2440704"/>
            <a:ext cx="8077200" cy="119276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4648200" y="2095500"/>
            <a:ext cx="1066800" cy="6477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2778125" y="3789363"/>
            <a:ext cx="762000" cy="3581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6090444" y="4290219"/>
            <a:ext cx="762000" cy="26019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803853"/>
            <a:ext cx="5880199" cy="530915"/>
          </a:xfrm>
          <a:prstGeom prst="rect">
            <a:avLst/>
          </a:prstGeom>
          <a:blipFill rotWithShape="1">
            <a:blip r:embed="rId5"/>
            <a:stretch>
              <a:fillRect r="-518" b="-25287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3" name="Rectangle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72675" y="5768360"/>
            <a:ext cx="481222" cy="52322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4" name="Rectangle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9200" y="6281051"/>
            <a:ext cx="1508362" cy="52322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Morris Algorithm: Variance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852" t="-1752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5867400"/>
            <a:ext cx="4505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How to reduce the error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Morris Algorithm: Reducing variance 1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458200" cy="4419600"/>
          </a:xfrm>
          <a:blipFill rotWithShape="1">
            <a:blip r:embed="rId2"/>
            <a:stretch>
              <a:fillRect l="-1801" r="-2161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Morris Algorithm: Reducing variance 2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229600" cy="4724400"/>
          </a:xfrm>
          <a:blipFill rotWithShape="1">
            <a:blip r:embed="rId2"/>
            <a:stretch>
              <a:fillRect l="-1852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 Reducing variance by averaging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229600" cy="4724400"/>
          </a:xfrm>
          <a:blipFill rotWithShape="1">
            <a:blip r:embed="rId2"/>
            <a:stretch>
              <a:fillRect l="-1704" t="-1548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38916" name="Picture 2" descr="C:\Users\edith\AppData\Local\Microsoft\Windows\Temporary Internet Files\Content.IE5\7V25XCQL\MC90043255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Merging Morris Counters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981200"/>
            <a:ext cx="8371114" cy="3276600"/>
          </a:xfrm>
          <a:blipFill rotWithShape="1">
            <a:blip r:embed="rId2"/>
            <a:stretch>
              <a:fillRect l="-1602" t="-2230" r="-1602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39940" name="Picture 2" descr="C:\Users\edith\AppData\Local\Microsoft\Windows\Temporary Internet Files\Content.IE5\X4KHPXE6\MC9003596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" y="5273675"/>
            <a:ext cx="95567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2" descr="C:\Users\edith\AppData\Local\Microsoft\Windows\Temporary Internet Files\Content.IE5\X4KHPXE6\MC9003596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25" y="5273675"/>
            <a:ext cx="95567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2" descr="C:\Users\edith\AppData\Local\Microsoft\Windows\Temporary Internet Files\Content.IE5\X4KHPXE6\MC9003596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8838" y="5273675"/>
            <a:ext cx="95408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lus 5"/>
          <p:cNvSpPr/>
          <p:nvPr/>
        </p:nvSpPr>
        <p:spPr>
          <a:xfrm>
            <a:off x="1666875" y="5535613"/>
            <a:ext cx="457200" cy="2730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429000" y="5565775"/>
            <a:ext cx="901700" cy="24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Merging Morris Counters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0816" y="2498759"/>
            <a:ext cx="8228026" cy="1396023"/>
          </a:xfrm>
          <a:prstGeom prst="rect">
            <a:avLst/>
          </a:prstGeom>
          <a:blipFill rotWithShape="1">
            <a:blip r:embed="rId2"/>
            <a:stretch>
              <a:fillRect l="-1404" t="-3448" b="-10776"/>
            </a:stretch>
          </a:blipFill>
          <a:ln w="15875">
            <a:solidFill>
              <a:schemeClr val="accent1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0" name="Content Placeholder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5343" y="1219200"/>
            <a:ext cx="8512629" cy="1219200"/>
          </a:xfrm>
          <a:prstGeom prst="rect">
            <a:avLst/>
          </a:prstGeom>
          <a:blipFill rotWithShape="1">
            <a:blip r:embed="rId3"/>
            <a:stretch>
              <a:fillRect l="-1648" t="-6000" b="-1250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0816" y="4191000"/>
            <a:ext cx="8428384" cy="954107"/>
          </a:xfrm>
          <a:prstGeom prst="rect">
            <a:avLst/>
          </a:prstGeom>
          <a:blipFill rotWithShape="1">
            <a:blip r:embed="rId4"/>
            <a:stretch>
              <a:fillRect l="-1446" t="-5769" b="-1730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0816" y="5334000"/>
            <a:ext cx="8032870" cy="954107"/>
          </a:xfrm>
          <a:prstGeom prst="rect">
            <a:avLst/>
          </a:prstGeom>
          <a:blipFill rotWithShape="1">
            <a:blip r:embed="rId5"/>
            <a:stretch>
              <a:fillRect l="-1517" t="-5732" b="-17197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can we compute over a stream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2133600"/>
            <a:ext cx="8534400" cy="4144963"/>
          </a:xfrm>
          <a:blipFill rotWithShape="1">
            <a:blip r:embed="rId3"/>
            <a:stretch>
              <a:fillRect l="-1786" t="-1912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143000"/>
            <a:ext cx="703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60463" y="1143000"/>
            <a:ext cx="9128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112,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55813" y="1143000"/>
            <a:ext cx="703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14,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59075" y="1143000"/>
            <a:ext cx="496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9,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71838" y="1147763"/>
            <a:ext cx="7032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37,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75100" y="1147763"/>
            <a:ext cx="704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83,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91063" y="1147763"/>
            <a:ext cx="9112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115,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73713" y="1147763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2,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5950" y="5638800"/>
            <a:ext cx="74247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Calibri" pitchFamily="34" charset="0"/>
              </a:rPr>
              <a:t>The “synopsis” here is a single value.  </a:t>
            </a:r>
          </a:p>
          <a:p>
            <a:r>
              <a:rPr lang="en-US" sz="2800">
                <a:solidFill>
                  <a:srgbClr val="C00000"/>
                </a:solidFill>
                <a:latin typeface="Calibri" pitchFamily="34" charset="0"/>
              </a:rPr>
              <a:t>It is also mergeable.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Merging Morris Counters: Correctness</a:t>
            </a:r>
            <a:endParaRPr lang="en-US" dirty="0"/>
          </a:p>
        </p:txBody>
      </p:sp>
      <p:sp>
        <p:nvSpPr>
          <p:cNvPr id="41987" name="Content Placeholder 2"/>
          <p:cNvSpPr txBox="1">
            <a:spLocks/>
          </p:cNvSpPr>
          <p:nvPr/>
        </p:nvSpPr>
        <p:spPr bwMode="auto">
          <a:xfrm>
            <a:off x="598488" y="43434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US" sz="3200">
              <a:latin typeface="Calibri" pitchFamily="34" charset="0"/>
            </a:endParaRPr>
          </a:p>
        </p:txBody>
      </p:sp>
      <p:sp>
        <p:nvSpPr>
          <p:cNvPr id="4" name="Content Placeholder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198" y="1447800"/>
            <a:ext cx="8229600" cy="3657600"/>
          </a:xfrm>
          <a:blipFill rotWithShape="1">
            <a:blip r:embed="rId2"/>
            <a:stretch>
              <a:fillRect l="-1852" t="-2167" r="-667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Content Placeholder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799" y="5181600"/>
            <a:ext cx="8512629" cy="1070896"/>
          </a:xfrm>
          <a:prstGeom prst="rect">
            <a:avLst/>
          </a:prstGeom>
          <a:blipFill rotWithShape="1">
            <a:blip r:embed="rId3"/>
            <a:stretch>
              <a:fillRect l="-1791" t="-6818" b="-1875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Merging Morris Counters: Correctness</a:t>
            </a:r>
            <a:endParaRPr lang="en-US" dirty="0"/>
          </a:p>
        </p:txBody>
      </p:sp>
      <p:sp>
        <p:nvSpPr>
          <p:cNvPr id="1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1749324"/>
            <a:ext cx="8610600" cy="1879102"/>
          </a:xfrm>
          <a:blipFill rotWithShape="1">
            <a:blip r:embed="rId2"/>
            <a:stretch>
              <a:fillRect l="-1478" t="-2532"/>
            </a:stretch>
          </a:blipFill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3012" name="TextBox 13"/>
          <p:cNvSpPr txBox="1">
            <a:spLocks noChangeArrowheads="1"/>
          </p:cNvSpPr>
          <p:nvPr/>
        </p:nvSpPr>
        <p:spPr bwMode="auto">
          <a:xfrm>
            <a:off x="569913" y="1143000"/>
            <a:ext cx="6330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Restated Morris  (for sake of analysis only)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6057" y="3886200"/>
            <a:ext cx="8001000" cy="2246769"/>
          </a:xfrm>
          <a:prstGeom prst="rect">
            <a:avLst/>
          </a:prstGeom>
          <a:blipFill rotWithShape="1">
            <a:blip r:embed="rId3"/>
            <a:stretch>
              <a:fillRect l="-1372" t="-2446" b="-679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Merging algorithm: </a:t>
            </a:r>
            <a:br>
              <a:rPr lang="en-US" dirty="0" smtClean="0"/>
            </a:br>
            <a:r>
              <a:rPr lang="en-US" dirty="0" smtClean="0"/>
              <a:t>Correctness Plan</a:t>
            </a:r>
            <a:endParaRPr lang="en-US" dirty="0"/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000" y="1981200"/>
            <a:ext cx="8534400" cy="4524315"/>
          </a:xfrm>
          <a:prstGeom prst="rect">
            <a:avLst/>
          </a:prstGeom>
          <a:blipFill rotWithShape="1">
            <a:blip r:embed="rId2"/>
            <a:stretch>
              <a:fillRect l="-1643" t="-1617" r="-3643" b="-3504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the conditional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2"/>
            <a:ext cx="8229600" cy="1898872"/>
          </a:xfrm>
          <a:blipFill rotWithShape="1">
            <a:blip r:embed="rId2"/>
            <a:stretch>
              <a:fillRect l="-1481" t="-6431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2620963" y="4589463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,</a:t>
            </a:r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3392488" y="4589463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4279900" y="4589463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,</a:t>
            </a:r>
          </a:p>
        </p:txBody>
      </p:sp>
      <p:sp>
        <p:nvSpPr>
          <p:cNvPr id="45063" name="TextBox 7"/>
          <p:cNvSpPr txBox="1">
            <a:spLocks noChangeArrowheads="1"/>
          </p:cNvSpPr>
          <p:nvPr/>
        </p:nvSpPr>
        <p:spPr bwMode="auto">
          <a:xfrm>
            <a:off x="5049838" y="4603750"/>
            <a:ext cx="495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45064" name="TextBox 8"/>
          <p:cNvSpPr txBox="1">
            <a:spLocks noChangeArrowheads="1"/>
          </p:cNvSpPr>
          <p:nvPr/>
        </p:nvSpPr>
        <p:spPr bwMode="auto">
          <a:xfrm>
            <a:off x="5843588" y="4583113"/>
            <a:ext cx="4953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45065" name="TextBox 9"/>
          <p:cNvSpPr txBox="1">
            <a:spLocks noChangeArrowheads="1"/>
          </p:cNvSpPr>
          <p:nvPr/>
        </p:nvSpPr>
        <p:spPr bwMode="auto">
          <a:xfrm>
            <a:off x="6669088" y="4610100"/>
            <a:ext cx="496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45066" name="TextBox 10"/>
          <p:cNvSpPr txBox="1">
            <a:spLocks noChangeArrowheads="1"/>
          </p:cNvSpPr>
          <p:nvPr/>
        </p:nvSpPr>
        <p:spPr bwMode="auto">
          <a:xfrm>
            <a:off x="7561263" y="4610100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,</a:t>
            </a:r>
          </a:p>
        </p:txBody>
      </p:sp>
      <p:sp>
        <p:nvSpPr>
          <p:cNvPr id="45067" name="TextBox 11"/>
          <p:cNvSpPr txBox="1">
            <a:spLocks noChangeArrowheads="1"/>
          </p:cNvSpPr>
          <p:nvPr/>
        </p:nvSpPr>
        <p:spPr bwMode="auto">
          <a:xfrm>
            <a:off x="8291513" y="4610100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1,</a:t>
            </a:r>
          </a:p>
        </p:txBody>
      </p:sp>
      <p:sp>
        <p:nvSpPr>
          <p:cNvPr id="45068" name="TextBox 12"/>
          <p:cNvSpPr txBox="1">
            <a:spLocks noChangeArrowheads="1"/>
          </p:cNvSpPr>
          <p:nvPr/>
        </p:nvSpPr>
        <p:spPr bwMode="auto">
          <a:xfrm>
            <a:off x="601663" y="4646613"/>
            <a:ext cx="1519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Calibri" pitchFamily="34" charset="0"/>
              </a:rPr>
              <a:t>Stream: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1353" y="5304310"/>
            <a:ext cx="1710725" cy="584775"/>
          </a:xfrm>
          <a:prstGeom prst="rect">
            <a:avLst/>
          </a:prstGeom>
          <a:blipFill rotWithShape="1">
            <a:blip r:embed="rId3"/>
            <a:stretch>
              <a:fillRect t="-12500" r="-8185" b="-3437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45070" name="TextBox 16"/>
          <p:cNvSpPr txBox="1">
            <a:spLocks noChangeArrowheads="1"/>
          </p:cNvSpPr>
          <p:nvPr/>
        </p:nvSpPr>
        <p:spPr bwMode="auto">
          <a:xfrm>
            <a:off x="2389188" y="5337175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1</a:t>
            </a:r>
          </a:p>
        </p:txBody>
      </p:sp>
      <p:sp>
        <p:nvSpPr>
          <p:cNvPr id="35" name="TextBox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15562" y="5241263"/>
            <a:ext cx="450764" cy="78771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36" name="TextBox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0616" y="5279145"/>
            <a:ext cx="450764" cy="78771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1325" y="5235602"/>
            <a:ext cx="450764" cy="787716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48542" y="5235602"/>
            <a:ext cx="450764" cy="787716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39" name="Text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71973" y="5235602"/>
            <a:ext cx="450764" cy="787716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40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0314" y="5235602"/>
            <a:ext cx="450764" cy="787716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63475" y="5235602"/>
            <a:ext cx="450764" cy="787716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42" name="TextBox 4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7265" y="5235602"/>
            <a:ext cx="450764" cy="787716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74638" y="5189538"/>
            <a:ext cx="8815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80" name="Group 72"/>
          <p:cNvGrpSpPr>
            <a:grpSpLocks/>
          </p:cNvGrpSpPr>
          <p:nvPr/>
        </p:nvGrpSpPr>
        <p:grpSpPr bwMode="auto">
          <a:xfrm>
            <a:off x="177800" y="3732213"/>
            <a:ext cx="8963025" cy="858837"/>
            <a:chOff x="373149" y="2925439"/>
            <a:chExt cx="8963407" cy="858981"/>
          </a:xfrm>
        </p:grpSpPr>
        <p:sp>
          <p:nvSpPr>
            <p:cNvPr id="63" name="TextBox 6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73149" y="2926122"/>
              <a:ext cx="745717" cy="584775"/>
            </a:xfrm>
            <a:prstGeom prst="rect">
              <a:avLst/>
            </a:prstGeom>
            <a:blipFill rotWithShape="1">
              <a:blip r:embed="rId12"/>
              <a:stretch>
                <a:fillRect t="-12500" r="-19512" b="-34375"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noFill/>
                  <a:latin typeface="+mn-lt"/>
                  <a:cs typeface="+mn-cs"/>
                </a:rPr>
                <a:t> </a:t>
              </a:r>
            </a:p>
          </p:txBody>
        </p:sp>
        <p:sp>
          <p:nvSpPr>
            <p:cNvPr id="45082" name="TextBox 63"/>
            <p:cNvSpPr txBox="1">
              <a:spLocks noChangeArrowheads="1"/>
            </p:cNvSpPr>
            <p:nvPr/>
          </p:nvSpPr>
          <p:spPr bwMode="auto">
            <a:xfrm>
              <a:off x="2544902" y="3096476"/>
              <a:ext cx="95731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tx2"/>
                  </a:solidFill>
                  <a:latin typeface="Calibri" pitchFamily="34" charset="0"/>
                </a:rPr>
                <a:t>[0,1]</a:t>
              </a:r>
            </a:p>
          </p:txBody>
        </p:sp>
        <p:sp>
          <p:nvSpPr>
            <p:cNvPr id="65" name="TextBox 6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373863" y="2995005"/>
              <a:ext cx="922047" cy="787716"/>
            </a:xfrm>
            <a:prstGeom prst="rect">
              <a:avLst/>
            </a:prstGeom>
            <a:blipFill rotWithShape="1">
              <a:blip r:embed="rId13"/>
              <a:stretch>
                <a:fillRect l="-16447" r="-16447" b="-12403"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noFill/>
                  <a:latin typeface="+mn-lt"/>
                  <a:cs typeface="+mn-cs"/>
                </a:rPr>
                <a:t> 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73149" y="2925439"/>
              <a:ext cx="88157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167558" y="2995005"/>
              <a:ext cx="992066" cy="787716"/>
            </a:xfrm>
            <a:prstGeom prst="rect">
              <a:avLst/>
            </a:prstGeom>
            <a:blipFill rotWithShape="1">
              <a:blip r:embed="rId14"/>
              <a:stretch>
                <a:fillRect l="-16049" r="-15432" b="-12403"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noFill/>
                  <a:latin typeface="+mn-lt"/>
                  <a:cs typeface="+mn-cs"/>
                </a:rPr>
                <a:t> </a:t>
              </a:r>
            </a:p>
          </p:txBody>
        </p:sp>
        <p:sp>
          <p:nvSpPr>
            <p:cNvPr id="68" name="TextBox 6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31272" y="2995005"/>
              <a:ext cx="922047" cy="787716"/>
            </a:xfrm>
            <a:prstGeom prst="rect">
              <a:avLst/>
            </a:prstGeom>
            <a:blipFill rotWithShape="1">
              <a:blip r:embed="rId15"/>
              <a:stretch>
                <a:fillRect l="-16447" r="-16447" b="-12403"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noFill/>
                  <a:latin typeface="+mn-lt"/>
                  <a:cs typeface="+mn-cs"/>
                </a:rPr>
                <a:t> </a:t>
              </a:r>
            </a:p>
          </p:txBody>
        </p:sp>
        <p:sp>
          <p:nvSpPr>
            <p:cNvPr id="69" name="TextBox 6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824967" y="2995005"/>
              <a:ext cx="922047" cy="787716"/>
            </a:xfrm>
            <a:prstGeom prst="rect">
              <a:avLst/>
            </a:prstGeom>
            <a:blipFill rotWithShape="1">
              <a:blip r:embed="rId16"/>
              <a:stretch>
                <a:fillRect l="-17219" r="-16556" b="-12403"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noFill/>
                  <a:latin typeface="+mn-lt"/>
                  <a:cs typeface="+mn-cs"/>
                </a:rPr>
                <a:t> </a:t>
              </a:r>
            </a:p>
          </p:txBody>
        </p:sp>
        <p:sp>
          <p:nvSpPr>
            <p:cNvPr id="70" name="TextBox 6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18662" y="2995005"/>
              <a:ext cx="922047" cy="787716"/>
            </a:xfrm>
            <a:prstGeom prst="rect">
              <a:avLst/>
            </a:prstGeom>
            <a:blipFill rotWithShape="1">
              <a:blip r:embed="rId17"/>
              <a:stretch>
                <a:fillRect l="-17219" r="-16556" b="-12403"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noFill/>
                  <a:latin typeface="+mn-lt"/>
                  <a:cs typeface="+mn-cs"/>
                </a:rPr>
                <a:t> </a:t>
              </a:r>
            </a:p>
          </p:txBody>
        </p:sp>
        <p:sp>
          <p:nvSpPr>
            <p:cNvPr id="71" name="TextBox 7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12357" y="2995005"/>
              <a:ext cx="992066" cy="787716"/>
            </a:xfrm>
            <a:prstGeom prst="rect">
              <a:avLst/>
            </a:prstGeom>
            <a:blipFill rotWithShape="1">
              <a:blip r:embed="rId18"/>
              <a:stretch>
                <a:fillRect l="-15951" r="-14724" b="-12403"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noFill/>
                  <a:latin typeface="+mn-lt"/>
                  <a:cs typeface="+mn-cs"/>
                </a:rPr>
                <a:t> </a:t>
              </a:r>
            </a:p>
          </p:txBody>
        </p:sp>
        <p:sp>
          <p:nvSpPr>
            <p:cNvPr id="72" name="TextBox 7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276073" y="2993306"/>
              <a:ext cx="1060483" cy="791114"/>
            </a:xfrm>
            <a:prstGeom prst="rect">
              <a:avLst/>
            </a:prstGeom>
            <a:blipFill rotWithShape="1">
              <a:blip r:embed="rId19"/>
              <a:stretch>
                <a:fillRect l="-14943" r="-13793" b="-11538"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noFill/>
                  <a:latin typeface="+mn-lt"/>
                  <a:cs typeface="+mn-cs"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1600200"/>
            <a:ext cx="8686800" cy="4525963"/>
          </a:xfrm>
          <a:blipFill rotWithShape="1">
            <a:blip r:embed="rId2"/>
            <a:stretch>
              <a:fillRect l="-1754" t="-2830" r="-1263" b="-2830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959" y="152400"/>
            <a:ext cx="8228026" cy="1396023"/>
          </a:xfrm>
          <a:prstGeom prst="rect">
            <a:avLst/>
          </a:prstGeom>
          <a:blipFill rotWithShape="1">
            <a:blip r:embed="rId3"/>
            <a:stretch>
              <a:fillRect l="-1404" t="-3448" b="-10776"/>
            </a:stretch>
          </a:blipFill>
          <a:ln w="15875">
            <a:solidFill>
              <a:schemeClr val="accent1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28959" y="2438400"/>
            <a:ext cx="8229600" cy="3047999"/>
          </a:xfrm>
          <a:blipFill rotWithShape="1">
            <a:blip r:embed="rId2"/>
            <a:stretch>
              <a:fillRect l="-1704" t="-5200" r="-2667" b="-2600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959" y="152400"/>
            <a:ext cx="8228026" cy="1396023"/>
          </a:xfrm>
          <a:prstGeom prst="rect">
            <a:avLst/>
          </a:prstGeom>
          <a:blipFill rotWithShape="1">
            <a:blip r:embed="rId3"/>
            <a:stretch>
              <a:fillRect l="-1404" t="-3448" b="-10776"/>
            </a:stretch>
          </a:blipFill>
          <a:ln w="15875">
            <a:solidFill>
              <a:schemeClr val="accent1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28959" y="3124200"/>
            <a:ext cx="8229600" cy="3581400"/>
          </a:xfrm>
          <a:blipFill rotWithShape="1">
            <a:blip r:embed="rId2"/>
            <a:stretch>
              <a:fillRect l="-1704" t="-2044" r="-2444" b="-4089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959" y="152400"/>
            <a:ext cx="8228026" cy="1396023"/>
          </a:xfrm>
          <a:prstGeom prst="rect">
            <a:avLst/>
          </a:prstGeom>
          <a:blipFill rotWithShape="1">
            <a:blip r:embed="rId3"/>
            <a:stretch>
              <a:fillRect l="-1404" t="-3448" b="-10776"/>
            </a:stretch>
          </a:blipFill>
          <a:ln w="15875">
            <a:solidFill>
              <a:schemeClr val="accent1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4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9572" y="1836057"/>
            <a:ext cx="8686800" cy="1066800"/>
          </a:xfrm>
          <a:prstGeom prst="rect">
            <a:avLst/>
          </a:prstGeom>
          <a:blipFill rotWithShape="1">
            <a:blip r:embed="rId4"/>
            <a:stretch>
              <a:fillRect l="-1614" t="-6857" b="-18857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49156" y="1752601"/>
            <a:ext cx="8229600" cy="1828800"/>
          </a:xfrm>
          <a:blipFill rotWithShape="1">
            <a:blip r:embed="rId2"/>
            <a:stretch>
              <a:fillRect l="-1704" t="-3667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959" y="152400"/>
            <a:ext cx="8228026" cy="1396023"/>
          </a:xfrm>
          <a:prstGeom prst="rect">
            <a:avLst/>
          </a:prstGeom>
          <a:blipFill rotWithShape="1">
            <a:blip r:embed="rId3"/>
            <a:stretch>
              <a:fillRect l="-1404" t="-3448" b="-10776"/>
            </a:stretch>
          </a:blipFill>
          <a:ln w="15875">
            <a:solidFill>
              <a:schemeClr val="accent1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4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3505200"/>
            <a:ext cx="8915400" cy="3048000"/>
          </a:xfrm>
          <a:prstGeom prst="rect">
            <a:avLst/>
          </a:prstGeom>
          <a:blipFill rotWithShape="1">
            <a:blip r:embed="rId4"/>
            <a:stretch>
              <a:fillRect l="-1642" t="-400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4775" y="381000"/>
            <a:ext cx="106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Random Hash Functions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0" y="1543855"/>
            <a:ext cx="9144000" cy="4247346"/>
          </a:xfrm>
          <a:blipFill rotWithShape="1">
            <a:blip r:embed="rId3"/>
            <a:stretch>
              <a:fillRect l="-1200" t="-2152" r="-1867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363538" y="5473700"/>
            <a:ext cx="84105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Calibri" pitchFamily="34" charset="0"/>
              </a:rPr>
              <a:t>We use random hash functions  as a way to attach a “permanent” random value to each identifier in an execution</a:t>
            </a:r>
          </a:p>
        </p:txBody>
      </p:sp>
      <p:pic>
        <p:nvPicPr>
          <p:cNvPr id="50182" name="Picture 2" descr="C:\Users\edith\AppData\Local\Microsoft\Windows\Temporary Internet Files\Content.IE5\7V25XCQL\MC900432556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81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2438400" y="1108075"/>
            <a:ext cx="3886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Simplified and Idealized</a:t>
            </a:r>
            <a:endParaRPr lang="en-US" sz="280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Distinct Elements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46892" y="2286000"/>
            <a:ext cx="8229600" cy="3733800"/>
          </a:xfrm>
          <a:blipFill rotWithShape="1">
            <a:blip r:embed="rId2"/>
            <a:stretch>
              <a:fillRect l="-1926" t="-2121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</a:t>
            </a:r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,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14,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 7,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7,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F0"/>
                </a:solidFill>
                <a:latin typeface="Calibri" pitchFamily="34" charset="0"/>
              </a:rPr>
              <a:t>6,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4,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Frequent Elements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46892" y="2286000"/>
            <a:ext cx="8229600" cy="2514600"/>
          </a:xfrm>
          <a:blipFill rotWithShape="1">
            <a:blip r:embed="rId2"/>
            <a:stretch>
              <a:fillRect l="-1704" t="-3148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</a:t>
            </a:r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,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14,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 7,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7,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F0"/>
                </a:solidFill>
                <a:latin typeface="Calibri" pitchFamily="34" charset="0"/>
              </a:rPr>
              <a:t>6,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4,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Counting Distinct </a:t>
            </a:r>
            <a:r>
              <a:rPr lang="en-US" dirty="0" smtClean="0"/>
              <a:t>Elements:</a:t>
            </a:r>
            <a:br>
              <a:rPr lang="en-US" dirty="0" smtClean="0"/>
            </a:br>
            <a:r>
              <a:rPr lang="en-US" dirty="0" smtClean="0"/>
              <a:t> Example Applications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46100" y="2362200"/>
            <a:ext cx="82296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Networking: 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mtClean="0"/>
              <a:t>Packet or request streams: Count the number of distinct source IP addresses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mtClean="0"/>
              <a:t>Packet streams: Count the number of distinct  IP flows (source+destination IP, port, protocol)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Search:  Find how many distinct search queries were issued to a search engine each day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</a:t>
            </a:r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,</a:t>
            </a:r>
          </a:p>
        </p:txBody>
      </p:sp>
      <p:sp>
        <p:nvSpPr>
          <p:cNvPr id="52229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52230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14,</a:t>
            </a:r>
          </a:p>
        </p:txBody>
      </p:sp>
      <p:sp>
        <p:nvSpPr>
          <p:cNvPr id="52231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52232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 7,</a:t>
            </a:r>
          </a:p>
        </p:txBody>
      </p:sp>
      <p:sp>
        <p:nvSpPr>
          <p:cNvPr id="52233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52234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52235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7,</a:t>
            </a:r>
          </a:p>
        </p:txBody>
      </p:sp>
      <p:sp>
        <p:nvSpPr>
          <p:cNvPr id="52236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F0"/>
                </a:solidFill>
                <a:latin typeface="Calibri" pitchFamily="34" charset="0"/>
              </a:rPr>
              <a:t>6,</a:t>
            </a:r>
          </a:p>
        </p:txBody>
      </p:sp>
      <p:sp>
        <p:nvSpPr>
          <p:cNvPr id="52237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52238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4,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Distinct Elements: Exact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3352800"/>
            <a:ext cx="8229600" cy="20574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Exact solution: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Maintain an array/associative array/ hash table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Hash/place each element to the table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Query: count number of entries in the table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</a:t>
            </a:r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,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14,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 7,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7,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F0"/>
                </a:solidFill>
                <a:latin typeface="Calibri" pitchFamily="34" charset="0"/>
              </a:rPr>
              <a:t>6,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4,</a:t>
            </a: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1863" y="5380673"/>
            <a:ext cx="8376393" cy="523220"/>
          </a:xfrm>
          <a:prstGeom prst="rect">
            <a:avLst/>
          </a:prstGeom>
          <a:blipFill rotWithShape="1">
            <a:blip r:embed="rId2"/>
            <a:stretch>
              <a:fillRect l="-1456" t="-10588" b="-3411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098550" y="2598738"/>
            <a:ext cx="6216650" cy="471487"/>
            <a:chOff x="1098105" y="2598056"/>
            <a:chExt cx="6217095" cy="47171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109219" y="2598056"/>
              <a:ext cx="6205981" cy="14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01280" y="3047535"/>
              <a:ext cx="6213920" cy="22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98105" y="2598056"/>
              <a:ext cx="0" cy="449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315200" y="2612350"/>
              <a:ext cx="0" cy="449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915121" y="2598056"/>
              <a:ext cx="0" cy="449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497579" y="2598056"/>
              <a:ext cx="0" cy="449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12551" y="2605997"/>
              <a:ext cx="0" cy="449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328506" y="2605997"/>
              <a:ext cx="0" cy="449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95008" y="2605997"/>
              <a:ext cx="0" cy="449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13042" y="2612350"/>
              <a:ext cx="0" cy="449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579546" y="2620292"/>
              <a:ext cx="0" cy="449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997087" y="2598056"/>
              <a:ext cx="0" cy="449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830585" y="2620292"/>
              <a:ext cx="0" cy="449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246540" y="2598056"/>
              <a:ext cx="0" cy="449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64082" y="2605997"/>
              <a:ext cx="0" cy="449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081625" y="2612350"/>
              <a:ext cx="0" cy="449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62003" y="2605997"/>
              <a:ext cx="0" cy="449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46048" y="2620292"/>
              <a:ext cx="0" cy="449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>
            <a:stCxn id="4" idx="2"/>
          </p:cNvCxnSpPr>
          <p:nvPr/>
        </p:nvCxnSpPr>
        <p:spPr>
          <a:xfrm>
            <a:off x="1143000" y="2036763"/>
            <a:ext cx="1828800" cy="576262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971800" y="1925638"/>
            <a:ext cx="423863" cy="673100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094038" y="1900238"/>
            <a:ext cx="2306637" cy="698500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751013" y="1958975"/>
            <a:ext cx="3262312" cy="639763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75175" y="1973263"/>
            <a:ext cx="438150" cy="625475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024438" y="1973263"/>
            <a:ext cx="2546350" cy="576262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371600" y="1958975"/>
            <a:ext cx="1212850" cy="576263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16363" y="1973263"/>
            <a:ext cx="1828800" cy="576262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745163" y="1925638"/>
            <a:ext cx="303212" cy="673100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780213" y="1955800"/>
            <a:ext cx="382587" cy="642938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297613" y="1973263"/>
            <a:ext cx="2063750" cy="576262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-Point Star 85"/>
          <p:cNvSpPr/>
          <p:nvPr/>
        </p:nvSpPr>
        <p:spPr>
          <a:xfrm flipV="1">
            <a:off x="6970713" y="2728913"/>
            <a:ext cx="228600" cy="203200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87" name="5-Point Star 86"/>
          <p:cNvSpPr/>
          <p:nvPr/>
        </p:nvSpPr>
        <p:spPr>
          <a:xfrm flipV="1">
            <a:off x="2857500" y="2720975"/>
            <a:ext cx="228600" cy="203200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88" name="5-Point Star 87"/>
          <p:cNvSpPr/>
          <p:nvPr/>
        </p:nvSpPr>
        <p:spPr>
          <a:xfrm flipV="1">
            <a:off x="1147763" y="2743200"/>
            <a:ext cx="227012" cy="203200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89" name="5-Point Star 88"/>
          <p:cNvSpPr/>
          <p:nvPr/>
        </p:nvSpPr>
        <p:spPr>
          <a:xfrm flipV="1">
            <a:off x="5729288" y="2720975"/>
            <a:ext cx="227012" cy="203200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90" name="5-Point Star 89"/>
          <p:cNvSpPr/>
          <p:nvPr/>
        </p:nvSpPr>
        <p:spPr>
          <a:xfrm flipV="1">
            <a:off x="4911725" y="2728913"/>
            <a:ext cx="227013" cy="203200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91" name="5-Point Star 90"/>
          <p:cNvSpPr/>
          <p:nvPr/>
        </p:nvSpPr>
        <p:spPr>
          <a:xfrm flipV="1">
            <a:off x="6186488" y="2720975"/>
            <a:ext cx="227012" cy="203200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6375" y="5903913"/>
            <a:ext cx="870743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But this is the best we can do (Information theoretically) if we want an </a:t>
            </a:r>
            <a:r>
              <a:rPr lang="en-US" sz="2800" b="1">
                <a:latin typeface="Calibri" pitchFamily="34" charset="0"/>
              </a:rPr>
              <a:t>exact</a:t>
            </a:r>
            <a:r>
              <a:rPr lang="en-US" sz="2800">
                <a:latin typeface="Calibri" pitchFamily="34" charset="0"/>
              </a:rPr>
              <a:t> distinct count.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Distinct Elements: Approximate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80192" y="2078216"/>
            <a:ext cx="8762999" cy="3886200"/>
          </a:xfrm>
          <a:blipFill rotWithShape="1">
            <a:blip r:embed="rId2"/>
            <a:stretch>
              <a:fillRect l="-1322" t="-3140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</a:t>
            </a:r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,</a:t>
            </a: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54278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14,</a:t>
            </a:r>
          </a:p>
        </p:txBody>
      </p:sp>
      <p:sp>
        <p:nvSpPr>
          <p:cNvPr id="54279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54280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 7,</a:t>
            </a:r>
          </a:p>
        </p:txBody>
      </p:sp>
      <p:sp>
        <p:nvSpPr>
          <p:cNvPr id="54281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54282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54283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7,</a:t>
            </a:r>
          </a:p>
        </p:txBody>
      </p:sp>
      <p:sp>
        <p:nvSpPr>
          <p:cNvPr id="54284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F0"/>
                </a:solidFill>
                <a:latin typeface="Calibri" pitchFamily="34" charset="0"/>
              </a:rPr>
              <a:t>6,</a:t>
            </a:r>
          </a:p>
        </p:txBody>
      </p:sp>
      <p:sp>
        <p:nvSpPr>
          <p:cNvPr id="54285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54286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4,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 rtlCol="0">
            <a:normAutofit fontScale="4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err="1" smtClean="0"/>
              <a:t>Misra</a:t>
            </a:r>
            <a:r>
              <a:rPr lang="en-US" b="1" dirty="0" smtClean="0"/>
              <a:t> </a:t>
            </a:r>
            <a:r>
              <a:rPr lang="en-US" b="1" dirty="0" err="1" smtClean="0"/>
              <a:t>Gries</a:t>
            </a:r>
            <a:r>
              <a:rPr lang="en-US" b="1" dirty="0" smtClean="0"/>
              <a:t> Summaries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J</a:t>
            </a:r>
            <a:r>
              <a:rPr lang="en-US" dirty="0"/>
              <a:t>. </a:t>
            </a:r>
            <a:r>
              <a:rPr lang="en-US" dirty="0" err="1"/>
              <a:t>Misra</a:t>
            </a:r>
            <a:r>
              <a:rPr lang="en-US" dirty="0"/>
              <a:t> and David </a:t>
            </a:r>
            <a:r>
              <a:rPr lang="en-US" dirty="0" err="1"/>
              <a:t>Gries</a:t>
            </a:r>
            <a:r>
              <a:rPr lang="en-US" dirty="0"/>
              <a:t>, Finding Repeated Elements.  Science of Computer Programming 2, 1982 </a:t>
            </a: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www.cs.utexas.edu/users/misra/scannedPdf.dir/FindRepeatedElements.pdf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Merging: </a:t>
            </a:r>
            <a:r>
              <a:rPr lang="en-US" dirty="0" err="1" smtClean="0"/>
              <a:t>Agarwal</a:t>
            </a:r>
            <a:r>
              <a:rPr lang="en-US" dirty="0" smtClean="0"/>
              <a:t>, </a:t>
            </a:r>
            <a:r>
              <a:rPr lang="en-US" dirty="0" err="1" smtClean="0"/>
              <a:t>Cormode</a:t>
            </a:r>
            <a:r>
              <a:rPr lang="en-US" dirty="0" smtClean="0"/>
              <a:t>, Huang, Phillips, Wei, and Yi, </a:t>
            </a:r>
            <a:r>
              <a:rPr lang="en-US" dirty="0" err="1" smtClean="0"/>
              <a:t>Mergeable</a:t>
            </a:r>
            <a:r>
              <a:rPr lang="en-US" dirty="0" smtClean="0"/>
              <a:t> Summaries, PODS 2012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400" b="1" dirty="0" smtClean="0"/>
              <a:t>Approximate counting (Morris Algorithm)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Robert </a:t>
            </a:r>
            <a:r>
              <a:rPr lang="en-US" dirty="0"/>
              <a:t>Morris. Counting Large Numbers of Events in </a:t>
            </a:r>
            <a:r>
              <a:rPr lang="en-US" dirty="0" smtClean="0"/>
              <a:t>Small Registers</a:t>
            </a:r>
            <a:r>
              <a:rPr lang="en-US" dirty="0"/>
              <a:t>. </a:t>
            </a:r>
            <a:r>
              <a:rPr lang="en-US" dirty="0" err="1"/>
              <a:t>Commun</a:t>
            </a:r>
            <a:r>
              <a:rPr lang="en-US" dirty="0"/>
              <a:t>. ACM, 21(10): 840-842, </a:t>
            </a:r>
            <a:r>
              <a:rPr lang="en-US" dirty="0" smtClean="0"/>
              <a:t>1978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www.inf.ed.ac.uk/teaching/courses/exc/reading/morris.pdf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Philippe </a:t>
            </a:r>
            <a:r>
              <a:rPr lang="en-US" dirty="0" err="1" smtClean="0"/>
              <a:t>Flajolet</a:t>
            </a:r>
            <a:r>
              <a:rPr lang="en-US" dirty="0" smtClean="0"/>
              <a:t>  Approximate counting: A detailed analysis. BIT 25 1985 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algo.inria.fr/flajolet/Publications/Flajolet85c.pdf</a:t>
            </a:r>
            <a:endParaRPr lang="en-US" dirty="0" smtClean="0"/>
          </a:p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Merging Morris counters: these slides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800" b="1" dirty="0" smtClean="0"/>
              <a:t>Approximate distinct counting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3300" dirty="0"/>
              <a:t>P. </a:t>
            </a:r>
            <a:r>
              <a:rPr lang="en-US" sz="3300" dirty="0" err="1"/>
              <a:t>Flajolet</a:t>
            </a:r>
            <a:r>
              <a:rPr lang="en-US" sz="3300" dirty="0"/>
              <a:t> and G. N. Martin. Probabilistic counting. In Proceedings of Annual IEEE Symposium on Foundations of Computer Science (FOCS), pages 76–82, </a:t>
            </a:r>
            <a:r>
              <a:rPr lang="en-US" sz="3300" dirty="0" smtClean="0"/>
              <a:t>1983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3300" dirty="0" smtClean="0"/>
              <a:t>E. Cohen Size-estimation framework with applications to transitive closure and reachability, JCSS 1997</a:t>
            </a:r>
            <a:endParaRPr lang="en-US" sz="3300" dirty="0"/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667000"/>
            <a:ext cx="8229600" cy="20574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Applications: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Networking:  Find “elephant” flows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Search:  Find the most frequent queries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</a:t>
            </a:r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,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14,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 7,</a:t>
            </a:r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7178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7179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7,</a:t>
            </a:r>
          </a:p>
        </p:txBody>
      </p:sp>
      <p:sp>
        <p:nvSpPr>
          <p:cNvPr id="7180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F0"/>
                </a:solidFill>
                <a:latin typeface="Calibri" pitchFamily="34" charset="0"/>
              </a:rPr>
              <a:t>6,</a:t>
            </a:r>
          </a:p>
        </p:txBody>
      </p:sp>
      <p:sp>
        <p:nvSpPr>
          <p:cNvPr id="7181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7182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4,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8625" y="4724400"/>
            <a:ext cx="8334375" cy="1816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Calibri" pitchFamily="34" charset="0"/>
              </a:rPr>
              <a:t>Zipf law</a:t>
            </a:r>
            <a:r>
              <a:rPr lang="en-US" sz="2800">
                <a:solidFill>
                  <a:schemeClr val="tx2"/>
                </a:solidFill>
                <a:latin typeface="Calibri" pitchFamily="34" charset="0"/>
              </a:rPr>
              <a:t>: Typical frequency distributions are highly skewed:  with few very frequent elements. </a:t>
            </a:r>
          </a:p>
          <a:p>
            <a:r>
              <a:rPr lang="en-US" sz="2800">
                <a:solidFill>
                  <a:schemeClr val="tx2"/>
                </a:solidFill>
                <a:latin typeface="Calibri" pitchFamily="34" charset="0"/>
              </a:rPr>
              <a:t>Say top 10% of elements have 90% of total occurrences.</a:t>
            </a:r>
          </a:p>
          <a:p>
            <a:r>
              <a:rPr lang="en-US" sz="2800">
                <a:solidFill>
                  <a:schemeClr val="tx2"/>
                </a:solidFill>
                <a:latin typeface="Calibri" pitchFamily="34" charset="0"/>
              </a:rPr>
              <a:t>We are interested in finding the heaviest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Frequent Elements: Exact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2230438"/>
            <a:ext cx="8229600" cy="2057400"/>
          </a:xfrm>
        </p:spPr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Exact solution: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Create a counter for each distinct element on its first occurrence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When processing an element, increment the counter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</a:t>
            </a:r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,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14,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 7,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alibri" pitchFamily="34" charset="0"/>
              </a:rPr>
              <a:t>7,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F0"/>
                </a:solidFill>
                <a:latin typeface="Calibri" pitchFamily="34" charset="0"/>
              </a:rPr>
              <a:t>6,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4,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90575" y="4311650"/>
            <a:ext cx="601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</a:t>
            </a:r>
            <a:endParaRPr lang="en-US" sz="320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47825" y="4294188"/>
            <a:ext cx="601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59050" y="4291013"/>
            <a:ext cx="601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14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03613" y="4291013"/>
            <a:ext cx="4857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 7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310063" y="4291013"/>
            <a:ext cx="392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205413" y="4291013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1027113" y="490855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27113" y="521970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31875" y="5530850"/>
            <a:ext cx="13017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84363" y="4875213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84363" y="5186363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89125" y="54975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59088" y="4903788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33800" y="48752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0" y="518636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41825" y="489426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37175" y="49133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2450" y="5762224"/>
            <a:ext cx="8376393" cy="954107"/>
          </a:xfrm>
          <a:prstGeom prst="rect">
            <a:avLst/>
          </a:prstGeom>
          <a:blipFill rotWithShape="1">
            <a:blip r:embed="rId2"/>
            <a:stretch>
              <a:fillRect l="-1528" t="-5732" b="-17197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Frequent Elements: </a:t>
            </a:r>
            <a:r>
              <a:rPr lang="en-US" dirty="0" err="1" smtClean="0"/>
              <a:t>Misra</a:t>
            </a:r>
            <a:r>
              <a:rPr lang="en-US" dirty="0" smtClean="0"/>
              <a:t> </a:t>
            </a:r>
            <a:r>
              <a:rPr lang="en-US" dirty="0" err="1" smtClean="0"/>
              <a:t>Gries</a:t>
            </a:r>
            <a:r>
              <a:rPr lang="en-US" dirty="0" smtClean="0"/>
              <a:t> 1982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5846" y="2060072"/>
            <a:ext cx="8459554" cy="2230813"/>
          </a:xfrm>
          <a:blipFill rotWithShape="1">
            <a:blip r:embed="rId2"/>
            <a:stretch>
              <a:fillRect l="-1369" t="-4098" b="-5464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</a:t>
            </a:r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,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14,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 7,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F0"/>
                </a:solidFill>
                <a:latin typeface="Calibri" pitchFamily="34" charset="0"/>
              </a:rPr>
              <a:t>6,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4,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90575" y="4311650"/>
            <a:ext cx="601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</a:t>
            </a:r>
            <a:endParaRPr lang="en-US" sz="320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47825" y="4294188"/>
            <a:ext cx="601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59050" y="4291013"/>
            <a:ext cx="601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14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79800" y="4291013"/>
            <a:ext cx="392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27113" y="490855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27113" y="521970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31875" y="5530850"/>
            <a:ext cx="13017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84363" y="525780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59088" y="4903788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03625" y="489426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1752600" y="5132387"/>
            <a:ext cx="381000" cy="354013"/>
            <a:chOff x="7010134" y="5142656"/>
            <a:chExt cx="381266" cy="354825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46"/>
          <p:cNvGrpSpPr>
            <a:grpSpLocks/>
          </p:cNvGrpSpPr>
          <p:nvPr/>
        </p:nvGrpSpPr>
        <p:grpSpPr bwMode="auto">
          <a:xfrm>
            <a:off x="901700" y="5118100"/>
            <a:ext cx="381000" cy="354013"/>
            <a:chOff x="7010134" y="5142656"/>
            <a:chExt cx="381266" cy="354825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49"/>
          <p:cNvGrpSpPr>
            <a:grpSpLocks/>
          </p:cNvGrpSpPr>
          <p:nvPr/>
        </p:nvGrpSpPr>
        <p:grpSpPr bwMode="auto">
          <a:xfrm>
            <a:off x="2733675" y="4783138"/>
            <a:ext cx="381000" cy="355600"/>
            <a:chOff x="7010134" y="5142656"/>
            <a:chExt cx="381266" cy="354825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52"/>
          <p:cNvGrpSpPr>
            <a:grpSpLocks/>
          </p:cNvGrpSpPr>
          <p:nvPr/>
        </p:nvGrpSpPr>
        <p:grpSpPr bwMode="auto">
          <a:xfrm>
            <a:off x="2668588" y="4386263"/>
            <a:ext cx="381000" cy="354012"/>
            <a:chOff x="7010134" y="5142656"/>
            <a:chExt cx="381266" cy="35482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58"/>
          <p:cNvGrpSpPr>
            <a:grpSpLocks/>
          </p:cNvGrpSpPr>
          <p:nvPr/>
        </p:nvGrpSpPr>
        <p:grpSpPr bwMode="auto">
          <a:xfrm>
            <a:off x="901700" y="5429250"/>
            <a:ext cx="381000" cy="354013"/>
            <a:chOff x="7010134" y="5142656"/>
            <a:chExt cx="381266" cy="354825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67"/>
          <p:cNvGrpSpPr>
            <a:grpSpLocks/>
          </p:cNvGrpSpPr>
          <p:nvPr/>
        </p:nvGrpSpPr>
        <p:grpSpPr bwMode="auto">
          <a:xfrm>
            <a:off x="3441700" y="4787900"/>
            <a:ext cx="381000" cy="354013"/>
            <a:chOff x="7010134" y="5142656"/>
            <a:chExt cx="381266" cy="354825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168900" y="4308475"/>
            <a:ext cx="393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72" name="Oval 71"/>
          <p:cNvSpPr/>
          <p:nvPr/>
        </p:nvSpPr>
        <p:spPr>
          <a:xfrm>
            <a:off x="5292725" y="493236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TextBox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70718" y="4522112"/>
            <a:ext cx="1618713" cy="156966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alibri" pitchFamily="34" charset="0"/>
              </a:rPr>
              <a:t>7,</a:t>
            </a:r>
          </a:p>
        </p:txBody>
      </p:sp>
      <p:sp>
        <p:nvSpPr>
          <p:cNvPr id="65" name="Oval 64"/>
          <p:cNvSpPr/>
          <p:nvPr/>
        </p:nvSpPr>
        <p:spPr>
          <a:xfrm>
            <a:off x="3581400" y="5334000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5425" y="4292600"/>
            <a:ext cx="392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74" name="Oval 73"/>
          <p:cNvSpPr/>
          <p:nvPr/>
        </p:nvSpPr>
        <p:spPr>
          <a:xfrm>
            <a:off x="4159250" y="4953000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52612" y="4876800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852612" y="5562600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1752600" y="5410200"/>
            <a:ext cx="381000" cy="354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 bwMode="auto">
          <a:xfrm>
            <a:off x="1752600" y="5486400"/>
            <a:ext cx="381000" cy="354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 bwMode="auto">
          <a:xfrm>
            <a:off x="4038600" y="4419600"/>
            <a:ext cx="38100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 bwMode="auto">
          <a:xfrm flipH="1">
            <a:off x="4038600" y="4419600"/>
            <a:ext cx="38100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 bwMode="auto">
          <a:xfrm>
            <a:off x="4038600" y="4826000"/>
            <a:ext cx="38100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 flipH="1">
            <a:off x="4038600" y="4826000"/>
            <a:ext cx="38100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>
            <a:off x="5181600" y="4419600"/>
            <a:ext cx="38100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 bwMode="auto">
          <a:xfrm flipH="1">
            <a:off x="5181600" y="4419600"/>
            <a:ext cx="38100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 bwMode="auto">
          <a:xfrm>
            <a:off x="5181600" y="4826000"/>
            <a:ext cx="38100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 bwMode="auto">
          <a:xfrm flipH="1">
            <a:off x="5181600" y="4826000"/>
            <a:ext cx="38100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 bwMode="auto">
          <a:xfrm>
            <a:off x="3429000" y="5207000"/>
            <a:ext cx="38100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 bwMode="auto">
          <a:xfrm flipH="1">
            <a:off x="3429000" y="5207000"/>
            <a:ext cx="38100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 bwMode="auto">
          <a:xfrm>
            <a:off x="3505200" y="4343400"/>
            <a:ext cx="381000" cy="3540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auto">
          <a:xfrm flipH="1">
            <a:off x="3505200" y="4343400"/>
            <a:ext cx="381000" cy="3540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1" grpId="0" animBg="1"/>
      <p:bldP spid="22" grpId="0" animBg="1"/>
      <p:bldP spid="23" grpId="0" animBg="1"/>
      <p:bldP spid="24" grpId="0" animBg="1"/>
      <p:bldP spid="27" grpId="0" animBg="1"/>
      <p:bldP spid="32" grpId="0" animBg="1"/>
      <p:bldP spid="71" grpId="0"/>
      <p:bldP spid="72" grpId="0" animBg="1"/>
      <p:bldP spid="73" grpId="0" animBg="1"/>
      <p:bldP spid="62" grpId="0"/>
      <p:bldP spid="65" grpId="0" animBg="1"/>
      <p:bldP spid="68" grpId="0"/>
      <p:bldP spid="74" grpId="0" animBg="1"/>
      <p:bldP spid="75" grpId="0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Frequent Elements: </a:t>
            </a:r>
            <a:r>
              <a:rPr lang="en-US" dirty="0" err="1" smtClean="0"/>
              <a:t>Misra</a:t>
            </a:r>
            <a:r>
              <a:rPr lang="en-US" dirty="0" smtClean="0"/>
              <a:t> </a:t>
            </a:r>
            <a:r>
              <a:rPr lang="en-US" dirty="0" err="1" smtClean="0"/>
              <a:t>Gries</a:t>
            </a:r>
            <a:r>
              <a:rPr lang="en-US" dirty="0" smtClean="0"/>
              <a:t> 1982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5846" y="2060072"/>
            <a:ext cx="8459554" cy="2230813"/>
          </a:xfrm>
          <a:blipFill rotWithShape="1">
            <a:blip r:embed="rId2"/>
            <a:stretch>
              <a:fillRect l="-1369" t="-4098" b="-5464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</a:t>
            </a:r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,</a:t>
            </a: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14,</a:t>
            </a:r>
          </a:p>
        </p:txBody>
      </p:sp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10248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 7,</a:t>
            </a:r>
          </a:p>
        </p:txBody>
      </p:sp>
      <p:sp>
        <p:nvSpPr>
          <p:cNvPr id="10249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0250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32,</a:t>
            </a:r>
          </a:p>
        </p:txBody>
      </p:sp>
      <p:sp>
        <p:nvSpPr>
          <p:cNvPr id="10251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7030A0"/>
                </a:solidFill>
                <a:latin typeface="Calibri" pitchFamily="34" charset="0"/>
              </a:rPr>
              <a:t>7,</a:t>
            </a:r>
          </a:p>
        </p:txBody>
      </p:sp>
      <p:sp>
        <p:nvSpPr>
          <p:cNvPr id="10252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F0"/>
                </a:solidFill>
                <a:latin typeface="Calibri" pitchFamily="34" charset="0"/>
              </a:rPr>
              <a:t>6,</a:t>
            </a:r>
          </a:p>
        </p:txBody>
      </p:sp>
      <p:sp>
        <p:nvSpPr>
          <p:cNvPr id="10253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12,</a:t>
            </a:r>
          </a:p>
        </p:txBody>
      </p:sp>
      <p:sp>
        <p:nvSpPr>
          <p:cNvPr id="10254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Calibri" pitchFamily="34" charset="0"/>
              </a:rPr>
              <a:t>4,</a:t>
            </a:r>
          </a:p>
        </p:txBody>
      </p:sp>
      <p:sp>
        <p:nvSpPr>
          <p:cNvPr id="74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1915" y="4443284"/>
            <a:ext cx="8459554" cy="1347915"/>
          </a:xfrm>
          <a:prstGeom prst="rect">
            <a:avLst/>
          </a:prstGeom>
          <a:blipFill rotWithShape="1">
            <a:blip r:embed="rId3"/>
            <a:stretch>
              <a:fillRect l="-1369" t="-9050" b="-4977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7376</TotalTime>
  <Words>1223</Words>
  <Application>Microsoft Office PowerPoint</Application>
  <PresentationFormat>On-screen Show (4:3)</PresentationFormat>
  <Paragraphs>434</Paragraphs>
  <Slides>53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The Data Stream Model</vt:lpstr>
      <vt:lpstr>Streaming Applications</vt:lpstr>
      <vt:lpstr>Streaming model</vt:lpstr>
      <vt:lpstr>What can we compute over a stream ?</vt:lpstr>
      <vt:lpstr>Frequent Elements</vt:lpstr>
      <vt:lpstr>Frequent Elements</vt:lpstr>
      <vt:lpstr>Frequent Elements: Exact Solution</vt:lpstr>
      <vt:lpstr>Frequent Elements: Misra Gries 1982</vt:lpstr>
      <vt:lpstr>Frequent Elements: Misra Gries 1982</vt:lpstr>
      <vt:lpstr> Misra Gries 1982 : Analysis</vt:lpstr>
      <vt:lpstr> Misra Gries 1982 : Analysis</vt:lpstr>
      <vt:lpstr>Merging two Misra Gries Summaries  [ACHPWY 2012]</vt:lpstr>
      <vt:lpstr>Merging two Misra Gries Summaries</vt:lpstr>
      <vt:lpstr>Merging two Misra Gries Summaries</vt:lpstr>
      <vt:lpstr>Merging MG Summaries: Correctness</vt:lpstr>
      <vt:lpstr>Merging MG Summaries: Correctness</vt:lpstr>
      <vt:lpstr>Merging MG Summaries: Correctness</vt:lpstr>
      <vt:lpstr>Merging MG Summaries: Correctness</vt:lpstr>
      <vt:lpstr>Using Randomization</vt:lpstr>
      <vt:lpstr>Randomization in Data Analysis</vt:lpstr>
      <vt:lpstr>Randomization:  Quick review</vt:lpstr>
      <vt:lpstr>Quick review: Expectation</vt:lpstr>
      <vt:lpstr>Quick review: Variance</vt:lpstr>
      <vt:lpstr>Quick review: CoVariance</vt:lpstr>
      <vt:lpstr>Back to Estimators</vt:lpstr>
      <vt:lpstr>Quick Review: Estimators</vt:lpstr>
      <vt:lpstr>Back to stream counting</vt:lpstr>
      <vt:lpstr>Morris Algorithm 1978</vt:lpstr>
      <vt:lpstr>Morris Algorithm</vt:lpstr>
      <vt:lpstr>Morris Algorithm: Unbiasedness</vt:lpstr>
      <vt:lpstr>Morris Algorithm: …Unbiasedness</vt:lpstr>
      <vt:lpstr>Morris Algorithm: …Unbiasedness</vt:lpstr>
      <vt:lpstr>Morris Algorithm: …Unbiasedness</vt:lpstr>
      <vt:lpstr>Morris Algorithm: Variance</vt:lpstr>
      <vt:lpstr>Morris Algorithm: Reducing variance 1</vt:lpstr>
      <vt:lpstr>Morris Algorithm: Reducing variance 2</vt:lpstr>
      <vt:lpstr>   Reducing variance by averaging</vt:lpstr>
      <vt:lpstr> Merging Morris Counters</vt:lpstr>
      <vt:lpstr> Merging Morris Counters</vt:lpstr>
      <vt:lpstr> Merging Morris Counters: Correctness</vt:lpstr>
      <vt:lpstr> Merging Morris Counters: Correctness</vt:lpstr>
      <vt:lpstr> Merging algorithm:  Correctness Plan</vt:lpstr>
      <vt:lpstr>What is the conditional distribution?</vt:lpstr>
      <vt:lpstr>Slide 44</vt:lpstr>
      <vt:lpstr>Slide 45</vt:lpstr>
      <vt:lpstr>Slide 46</vt:lpstr>
      <vt:lpstr>Slide 47</vt:lpstr>
      <vt:lpstr> Random Hash Functions</vt:lpstr>
      <vt:lpstr>Counting Distinct Elements</vt:lpstr>
      <vt:lpstr>Counting Distinct Elements:  Example Applications</vt:lpstr>
      <vt:lpstr>Distinct Elements: Exact Solution</vt:lpstr>
      <vt:lpstr>Distinct Elements: Approximate Counting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Edith Cohen</dc:creator>
  <cp:lastModifiedBy>MEIT-17</cp:lastModifiedBy>
  <cp:revision>484</cp:revision>
  <dcterms:created xsi:type="dcterms:W3CDTF">2013-10-11T11:49:17Z</dcterms:created>
  <dcterms:modified xsi:type="dcterms:W3CDTF">2018-01-31T00:59:48Z</dcterms:modified>
</cp:coreProperties>
</file>