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8" r:id="rId11"/>
    <p:sldId id="267" r:id="rId12"/>
    <p:sldId id="268" r:id="rId13"/>
    <p:sldId id="2146847055" r:id="rId14"/>
    <p:sldId id="269" r:id="rId15"/>
    <p:sldId id="2146847056" r:id="rId16"/>
    <p:sldId id="2146847057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41" autoAdjust="0"/>
  </p:normalViewPr>
  <p:slideViewPr>
    <p:cSldViewPr snapToGrid="0">
      <p:cViewPr>
        <p:scale>
          <a:sx n="66" d="100"/>
          <a:sy n="66" d="100"/>
        </p:scale>
        <p:origin x="1320" y="31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36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6/27/2024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6/27/2024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Cardiovascular Risk Prediction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8" y="4058588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HANS RAJ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ALLIANCE COLLEGE OF ENGINEERING AND DESIGN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BTECH-CSE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64556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Continuous Improvement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Enrichment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Expand dataset with additional health parameters and demographics to improve model robustness.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Advanced Techniques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Explore ensemble methods or deep learning architectures for enhanced predictive accuracy.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Extended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Risk Prediction Tools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Develop similar models for predicting other cardiovascular diseases or health conditions.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Personalized Medicine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Integrate predictive models with genetic and lifestyle data for personalized treatment plans.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Research and Collaboration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Clinical Trials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Partner with research institutions for validating model predictions in clinical trials.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Global Health Impact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Adapt model for diverse populations and geographic regions to address global health disparities.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Community Engagement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Public Health Initiatives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Support community health programs with data-driven insights to promote preventive care.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Education and Awareness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Educate the public and healthcare providers on the benefits and limitations of predictive models in healthcare.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Regulatory Compliance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Adherence to Standards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Ensure model deployment complies with healthcare regulations (e.g., FDA approvals, ethical guidelines).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Ethical Considerations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Address bias mitigation and fairness in predictive algorithms to uphold patient trust and transparency.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05435" indent="-305435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highlight>
                  <a:srgbClr val="F5F5F5"/>
                </a:highlight>
                <a:latin typeface="Calibri" panose="020F0502020204030204" pitchFamily="34" charset="0"/>
              </a:rPr>
              <a:t>M. Saq1ain, W. Hussain, N. A. Saqib and M. A. Khan, "Identification of heart failure by using unstructured data of cardiac patients", 2016 45th International Conference on Parallel Processing Workshops (ICPPW), pp. 426-431, 2016.</a:t>
            </a:r>
            <a:r>
              <a:rPr lang="en-IN" sz="1800" b="0" i="0" u="none" strike="noStrike" dirty="0">
                <a:solidFill>
                  <a:schemeClr val="tx1"/>
                </a:solidFill>
                <a:effectLst/>
                <a:highlight>
                  <a:srgbClr val="F5F5F5"/>
                </a:highlight>
                <a:latin typeface="Calibri" panose="020F0502020204030204" pitchFamily="34" charset="0"/>
              </a:rPr>
              <a:t>.</a:t>
            </a: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5F5F5"/>
                </a:highlight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chemeClr val="tx1"/>
              </a:solidFill>
              <a:effectLst/>
              <a:highlight>
                <a:srgbClr val="F5F5F5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IN" sz="1800" b="0" i="0" u="none" strike="noStrike" dirty="0">
                <a:solidFill>
                  <a:schemeClr val="tx1"/>
                </a:solidFill>
                <a:effectLst/>
                <a:highlight>
                  <a:srgbClr val="F5F5F5"/>
                </a:highlight>
                <a:latin typeface="Calibri" panose="020F0502020204030204" pitchFamily="34" charset="0"/>
              </a:rPr>
              <a:t>S. Palaniappan and R. Awang, "Intelligent heart disease prediction system using data mining techniques", 2008 IEEE/ACS International Conference on Computer Systems and Applications, pp. 108-115, 2008..</a:t>
            </a: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5F5F5"/>
                </a:highlight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chemeClr val="tx1"/>
              </a:solidFill>
              <a:effectLst/>
              <a:highlight>
                <a:srgbClr val="F5F5F5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highlight>
                  <a:srgbClr val="F5F5F5"/>
                </a:highlight>
                <a:latin typeface="Calibri" panose="020F0502020204030204" pitchFamily="34" charset="0"/>
              </a:rPr>
              <a:t>M. Hertzong and B Poezehl, "Cluster analysis of symptom occurence to identify subgroups of heart failure patients: A pilot study", Journal of Cardiovascular Nursing, vol. 25, pp. 273-283, July/August 2010</a:t>
            </a:r>
            <a:r>
              <a:rPr lang="en-IN" sz="1800" b="0" i="0" u="none" strike="noStrike" dirty="0">
                <a:solidFill>
                  <a:schemeClr val="tx1"/>
                </a:solidFill>
                <a:effectLst/>
                <a:highlight>
                  <a:srgbClr val="F5F5F5"/>
                </a:highlight>
                <a:latin typeface="Calibri" panose="020F0502020204030204" pitchFamily="34" charset="0"/>
              </a:rPr>
              <a:t>.</a:t>
            </a: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5F5F5"/>
                </a:highlight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chemeClr val="tx1"/>
              </a:solidFill>
              <a:effectLst/>
              <a:highlight>
                <a:srgbClr val="F5F5F5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highlight>
                  <a:srgbClr val="F5F5F5"/>
                </a:highlight>
                <a:latin typeface="Calibri" panose="020F0502020204030204" pitchFamily="34" charset="0"/>
              </a:rPr>
              <a:t>. Kwon, H. Hwang, H. Kang, K. G. Woo and K. Shim, "A remote cardiac monitoring system for preventive care", 2013 IEEE International Conference on Consumer Electronics (ICCE), pp. 197-200, 2013.</a:t>
            </a:r>
            <a:r>
              <a:rPr lang="en-IN" sz="1800" b="0" i="0" u="none" strike="noStrike" dirty="0">
                <a:solidFill>
                  <a:schemeClr val="tx1"/>
                </a:solidFill>
                <a:effectLst/>
                <a:highlight>
                  <a:srgbClr val="F5F5F5"/>
                </a:highlight>
                <a:latin typeface="Calibri" panose="020F0502020204030204" pitchFamily="34" charset="0"/>
              </a:rPr>
              <a:t>.</a:t>
            </a: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5F5F5"/>
                </a:highlight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chemeClr val="tx1"/>
              </a:solidFill>
              <a:effectLst/>
              <a:highlight>
                <a:srgbClr val="F5F5F5"/>
              </a:highlight>
              <a:latin typeface="Arial" panose="020B0604020202020204" pitchFamily="34" charset="0"/>
            </a:endParaRP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highlight>
                  <a:srgbClr val="F5F5F5"/>
                </a:highlight>
                <a:latin typeface="Calibri" panose="020F0502020204030204" pitchFamily="34" charset="0"/>
              </a:rPr>
              <a:t>Y Wei, T Liu, R Valdez, M Gwinn and M.J Khoury, "Application of support vector machine modeling for prediction of common diseases: the case of diabetes and pre-diabetes", BMC Medical Informatics and Decision Making, vol. 10, 2010.</a:t>
            </a:r>
            <a:r>
              <a:rPr lang="en-IN" sz="1800" b="0" i="0" u="none" strike="noStrike" dirty="0">
                <a:solidFill>
                  <a:schemeClr val="tx1"/>
                </a:solidFill>
                <a:effectLst/>
                <a:highlight>
                  <a:srgbClr val="F5F5F5"/>
                </a:highlight>
                <a:latin typeface="Calibri" panose="020F0502020204030204" pitchFamily="34" charset="0"/>
              </a:rPr>
              <a:t>.</a:t>
            </a: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5F5F5"/>
                </a:highlight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chemeClr val="tx1"/>
              </a:solidFill>
              <a:effectLst/>
              <a:highlight>
                <a:srgbClr val="F5F5F5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course certificate 1 </a:t>
            </a:r>
            <a:endParaRPr lang="en-IN" sz="32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82BFD-EAC4-4407-53D3-ED5CD98D0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1" y="1353988"/>
            <a:ext cx="7472517" cy="52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432" y="717396"/>
            <a:ext cx="11029616" cy="530296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course certificate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BBDC4-8290-0D66-EE7A-AC029AA4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32" y="1247692"/>
            <a:ext cx="7600335" cy="54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10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solidFill>
                <a:schemeClr val="tx1"/>
              </a:solidFill>
              <a:latin typeface="Arial"/>
              <a:cs typeface="Calibri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Result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Conclusion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References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5620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Current Healthcare Challenge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Cardiovascular Disease Rates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Cardiovascular diseases remain a leading cause of mortality globally, imposing significant healthcare burdens.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Limited Early Detection Tools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Current methods for identifying at-risk individuals often lack precision, leading to missed opportunities for early intervention.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Complexity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Healthcare data, encompassing diverse demographic and health parameters, poses challenges for accurate risk assessment.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Inefficient Risk Assessment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Existing tools may not effectively leverage the breadth of available data to predict cardiovascular risks accurately.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Delayed Diagnosis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Late identification of high-risk individuals hampers timely interventions and preventive measures.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Healthcare Resource Strain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High disease prevalence strains healthcare resources, highlighting the need for proactive and targeted healthcare strategies.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77062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Prediction of Cardiovascular Risk</a:t>
            </a:r>
            <a:r>
              <a:rPr lang="en-US" sz="1600" dirty="0">
                <a:solidFill>
                  <a:schemeClr val="tx1"/>
                </a:solidFill>
              </a:rPr>
              <a:t>: Develop a robust predictive model to assess the risk of cardiovascular diseases based on demographic, behavioral, and medical data.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Data Collection</a:t>
            </a:r>
            <a:r>
              <a:rPr lang="en-US" sz="1600" dirty="0">
                <a:solidFill>
                  <a:schemeClr val="tx1"/>
                </a:solidFill>
              </a:rPr>
              <a:t>: Gather comprehensive datasets from the Framingham cardiovascular study and other relevant sources.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Data Preprocessing</a:t>
            </a:r>
            <a:r>
              <a:rPr lang="en-US" sz="1600" dirty="0">
                <a:solidFill>
                  <a:schemeClr val="tx1"/>
                </a:solidFill>
              </a:rPr>
              <a:t>: Cleanse, preprocess, and standardize the data to ensure consistency and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Feature Selection</a:t>
            </a:r>
            <a:r>
              <a:rPr lang="en-US" sz="1600" dirty="0">
                <a:solidFill>
                  <a:schemeClr val="tx1"/>
                </a:solidFill>
              </a:rPr>
              <a:t>: Identify key predictors through statistical analysis and domain knowledge.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Model Development</a:t>
            </a:r>
            <a:r>
              <a:rPr lang="en-US" sz="1600" dirty="0">
                <a:solidFill>
                  <a:schemeClr val="tx1"/>
                </a:solidFill>
              </a:rPr>
              <a:t>: Implement machine learning algorithms like Gradient Boosting, Random Forest, and Logistic Regression for risk prediction.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Model Evaluation</a:t>
            </a:r>
            <a:r>
              <a:rPr lang="en-US" sz="1600" dirty="0">
                <a:solidFill>
                  <a:schemeClr val="tx1"/>
                </a:solidFill>
              </a:rPr>
              <a:t>: Assess model performance using metrics such as accuracy, precision, recall, and F1 score.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Expected Outcomes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Accurate Risk Assessment</a:t>
            </a:r>
            <a:r>
              <a:rPr lang="en-US" sz="1600" dirty="0">
                <a:solidFill>
                  <a:schemeClr val="tx1"/>
                </a:solidFill>
              </a:rPr>
              <a:t>: Provide clinicians with reliable predictions to identify individuals at high risk of cardiovascular diseases.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Early Intervention</a:t>
            </a:r>
            <a:r>
              <a:rPr lang="en-US" sz="1600" dirty="0">
                <a:solidFill>
                  <a:schemeClr val="tx1"/>
                </a:solidFill>
              </a:rPr>
              <a:t>: Enable proactive healthcare interventions tailored to individual risk profiles.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Improved Patient Outcomes</a:t>
            </a:r>
            <a:r>
              <a:rPr lang="en-US" sz="1600" dirty="0">
                <a:solidFill>
                  <a:schemeClr val="tx1"/>
                </a:solidFill>
              </a:rPr>
              <a:t>: Contribute to better patient management and reduced incidence of cardiovascular events through timely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5559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 Libraries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Scikit-learn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For machine learning algorithms like Gradient Boosting, Random Forest, and Logistic Regression.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Pandas and NumPy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For data manipulation and preprocessing 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Matplotlib and Seaborn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For data visualization and model performance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XGBoost or LightGBM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Optional for boosting algorithms if not included in Scikit-learn.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Development 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Jupyter Notebooks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Version Control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Utilize Git for version control to track changes and collaborate effectively.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111170"/>
            <a:ext cx="11029615" cy="57468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</a:rPr>
              <a:t>Algorithm Selection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</a:rPr>
              <a:t>Discuss the choice of algorithms used: Logistic Regression, Random Forest, and Gradient Boosting.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</a:rPr>
              <a:t>Mention their suitability for the cardiovascular risk prediction task based on initial experimentation and evaluation metrics.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</a:rPr>
              <a:t>Model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</a:rPr>
              <a:t>Present key performance metrics (Accuracy, Precision, Recall, F1 Score) for each algorithm.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</a:rPr>
              <a:t>Highlight the strengths and weaknesses observed in each model's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</a:rPr>
              <a:t>Deployment Strategy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</a:rPr>
              <a:t>Integration into Healthcare Systems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Collaborate with healthcare providers to integrate the model into existing diagnostic workflows.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Ensure compatibility with electronic health records (EHR) systems for seamless implementation.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</a:rPr>
              <a:t>Real-time Prediction Capability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Deploy as a web service or API for real-time heart disease risk assessment.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Enable clinicians to make timely and informed decisions based on patient data.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2C68-72FB-4E3A-1283-CB4D3A5C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pic>
        <p:nvPicPr>
          <p:cNvPr id="1026" name="Picture 2" descr="A diagram of a medical data processing process">
            <a:extLst>
              <a:ext uri="{FF2B5EF4-FFF2-40B4-BE49-F238E27FC236}">
                <a16:creationId xmlns:a16="http://schemas.microsoft.com/office/drawing/2014/main" id="{9513DCAB-3D90-58CC-037D-CAA5C5029A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57" y="1517785"/>
            <a:ext cx="5503583" cy="471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25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C9456-4D5F-17C1-C424-6E07C5AC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32452"/>
            <a:ext cx="6096000" cy="133350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7263A09-A565-3A8C-19E6-0B35876ED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11477"/>
            <a:ext cx="6018284" cy="4673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69F4F6-0717-7875-148D-F3AD0C3CF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578" y="2902713"/>
            <a:ext cx="5077851" cy="387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3560"/>
            <a:ext cx="11029615" cy="622382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Successful Model Evaluation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We evaluated multiple machine learning models—Logistic Regression, Random Forest, Gradient Boosting, and SVM—on predicting heart disease using data from the Framingham cardiovascular study.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Best Performing Model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IN" sz="2000" dirty="0"/>
              <a:t>Logistic Regression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emerged as the top performer with an accuracy of </a:t>
            </a:r>
            <a:r>
              <a:rPr lang="en-IN" sz="2000" dirty="0"/>
              <a:t>91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% and an F1 score of 0.86, indicating its robustness in predicting heart disease based on our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 Predictive Features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BMI, Age Category, Smoking History, and Alcohol Consumption were identified as the most influential factors contributing to heart disease predictions.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Recommendations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Implementation Strategy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Implement Gradient Boosting as the primary model for heart disease prediction due to its superior performance metrics.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Health Interventions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Develop targeted health programs aimed at reducing BMI, managing smoking habits, and moderating alcohol consumption to mitigate heart disease risks among at-risk populations.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Continuous Improvement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Continuously monitor and refine the model with new data to enhance prediction accuracy and relevance in clinical settings.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Next 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Deployment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Deploy the model in healthcare settings to assist in early detection and personalized intervention planning for heart disease.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Research Expansion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Explore additional datasets and conduct further research to validate and expand the model's applicability across different demographic and geographic contexts.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2046</TotalTime>
  <Words>1209</Words>
  <Application>Microsoft Office PowerPoint</Application>
  <PresentationFormat>Widescreen</PresentationFormat>
  <Paragraphs>98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Cardiovascular Risk Prediction </vt:lpstr>
      <vt:lpstr>OUTLINE</vt:lpstr>
      <vt:lpstr>Problem Statement</vt:lpstr>
      <vt:lpstr>Proposed Solution</vt:lpstr>
      <vt:lpstr>System  Approach</vt:lpstr>
      <vt:lpstr>Algorithm &amp; Deployment</vt:lpstr>
      <vt:lpstr>DEsign</vt:lpstr>
      <vt:lpstr>Result</vt:lpstr>
      <vt:lpstr>Conclusion</vt:lpstr>
      <vt:lpstr>PowerPoint Presentation</vt:lpstr>
      <vt:lpstr>References</vt:lpstr>
      <vt:lpstr>course certificate 1 </vt:lpstr>
      <vt:lpstr>course certificate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HANS RAJ</cp:lastModifiedBy>
  <cp:revision>25</cp:revision>
  <dcterms:created xsi:type="dcterms:W3CDTF">2021-05-26T16:50:10Z</dcterms:created>
  <dcterms:modified xsi:type="dcterms:W3CDTF">2024-06-28T13:32:17Z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