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92320" y="3171825"/>
            <a:ext cx="20348894" cy="4643438"/>
          </a:xfrm>
          <a:prstGeom prst="rect">
            <a:avLst/>
          </a:prstGeom>
          <a:effectLst>
            <a:outerShdw sx="100000" sy="100000" kx="0" ky="0" algn="b" rotWithShape="0" blurRad="88900" dist="154384" dir="3562847">
              <a:srgbClr val="000000">
                <a:alpha val="50000"/>
              </a:srgbClr>
            </a:outerShdw>
          </a:effectLst>
        </p:spPr>
        <p:txBody>
          <a:bodyPr lIns="71437" tIns="71437" rIns="71437" bIns="71437" anchor="b">
            <a:noAutofit/>
          </a:bodyPr>
          <a:lstStyle>
            <a:lvl1pPr algn="l"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939593" y="9008071"/>
            <a:ext cx="7205143" cy="1020148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266700" dist="0" dir="5400000">
              <a:srgbClr val="000000"/>
            </a:outerShdw>
          </a:effectLst>
        </p:spPr>
        <p:txBody>
          <a:bodyPr lIns="71437" tIns="71437" rIns="71437" bIns="71437" anchor="t">
            <a:noAutofit/>
          </a:bodyPr>
          <a:lstStyle>
            <a:lvl1pPr marL="0" indent="0" algn="ctr" defTabSz="821531">
              <a:spcBef>
                <a:spcPts val="0"/>
              </a:spcBef>
              <a:buSzTx/>
              <a:buNone/>
              <a:defRPr sz="50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  <a:lvl2pPr marL="0" indent="0" defTabSz="821531">
              <a:spcBef>
                <a:spcPts val="0"/>
              </a:spcBef>
              <a:buSzTx/>
              <a:buNone/>
              <a:defRPr sz="50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2pPr>
            <a:lvl3pPr marL="0" indent="0" defTabSz="821531">
              <a:spcBef>
                <a:spcPts val="0"/>
              </a:spcBef>
              <a:buSzTx/>
              <a:buNone/>
              <a:defRPr sz="50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3pPr>
            <a:lvl4pPr marL="0" indent="0" defTabSz="821531">
              <a:spcBef>
                <a:spcPts val="0"/>
              </a:spcBef>
              <a:buSzTx/>
              <a:buNone/>
              <a:defRPr sz="50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4pPr>
            <a:lvl5pPr marL="0" indent="0" defTabSz="821531">
              <a:spcBef>
                <a:spcPts val="0"/>
              </a:spcBef>
              <a:buSzTx/>
              <a:buNone/>
              <a:defRPr sz="50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puffer1_1_right.png" descr="puffer1_1_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82163"/>
            <a:ext cx="5371201" cy="3011888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1424" y="7847012"/>
            <a:ext cx="21430685" cy="165101"/>
          </a:xfrm>
          <a:prstGeom prst="rect">
            <a:avLst/>
          </a:prstGeom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Question!!"/>
          <p:cNvSpPr/>
          <p:nvPr/>
        </p:nvSpPr>
        <p:spPr>
          <a:xfrm>
            <a:off x="10077527" y="5051838"/>
            <a:ext cx="5500689" cy="2803923"/>
          </a:xfrm>
          <a:prstGeom prst="wedgeEllipseCallout">
            <a:avLst>
              <a:gd name="adj1" fmla="val -88096"/>
              <a:gd name="adj2" fmla="val 78843"/>
            </a:avLst>
          </a:prstGeom>
          <a:solidFill>
            <a:srgbClr val="FFD479"/>
          </a:solidFill>
          <a:ln w="12700">
            <a:solidFill>
              <a:srgbClr val="96989D"/>
            </a:solidFill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 defTabSz="642937">
              <a:lnSpc>
                <a:spcPct val="200000"/>
              </a:lnSpc>
              <a:defRPr sz="4600">
                <a:solidFill>
                  <a:srgbClr val="164F86"/>
                </a:solidFill>
                <a:effectLst>
                  <a:outerShdw sx="100000" sy="100000" kx="0" ky="0" algn="b" rotWithShape="0" blurRad="63500" dist="63500" dir="2520000">
                    <a:srgbClr val="000000"/>
                  </a:outerShdw>
                </a:effectLst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Question!!</a:t>
            </a:r>
          </a:p>
        </p:txBody>
      </p:sp>
      <p:sp>
        <p:nvSpPr>
          <p:cNvPr id="130" name="The End"/>
          <p:cNvSpPr txBox="1"/>
          <p:nvPr/>
        </p:nvSpPr>
        <p:spPr>
          <a:xfrm>
            <a:off x="10838568" y="12483703"/>
            <a:ext cx="2689005" cy="101798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122240" dir="1007477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0" sz="5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The End</a:t>
            </a:r>
          </a:p>
        </p:txBody>
      </p:sp>
      <p:sp>
        <p:nvSpPr>
          <p:cNvPr id="131" name="Thank You !!"/>
          <p:cNvSpPr txBox="1"/>
          <p:nvPr/>
        </p:nvSpPr>
        <p:spPr>
          <a:xfrm>
            <a:off x="4333875" y="982067"/>
            <a:ext cx="15716250" cy="2197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122240" dir="1007477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0" sz="13400">
                <a:uFill>
                  <a:solidFill>
                    <a:srgbClr val="FF2F92"/>
                  </a:solidFill>
                </a:uFill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Thank You !!</a:t>
            </a:r>
          </a:p>
        </p:txBody>
      </p:sp>
      <p:sp>
        <p:nvSpPr>
          <p:cNvPr id="132" name="Solution!!"/>
          <p:cNvSpPr/>
          <p:nvPr/>
        </p:nvSpPr>
        <p:spPr>
          <a:xfrm>
            <a:off x="11788163" y="9465667"/>
            <a:ext cx="4589860" cy="2571751"/>
          </a:xfrm>
          <a:prstGeom prst="wedgeEllipseCallout">
            <a:avLst>
              <a:gd name="adj1" fmla="val 94756"/>
              <a:gd name="adj2" fmla="val 41966"/>
            </a:avLst>
          </a:prstGeom>
          <a:solidFill>
            <a:srgbClr val="FFD479"/>
          </a:solidFill>
          <a:ln w="12700">
            <a:solidFill>
              <a:srgbClr val="96989D"/>
            </a:solidFill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l" defTabSz="642937">
              <a:lnSpc>
                <a:spcPct val="200000"/>
              </a:lnSpc>
              <a:defRPr sz="4600">
                <a:solidFill>
                  <a:srgbClr val="164F86"/>
                </a:solidFill>
                <a:effectLst>
                  <a:outerShdw sx="100000" sy="100000" kx="0" ky="0" algn="b" rotWithShape="0" blurRad="63500" dist="63500" dir="2040000">
                    <a:srgbClr val="000000"/>
                  </a:outerShdw>
                </a:effectLst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Solution!!</a:t>
            </a:r>
          </a:p>
        </p:txBody>
      </p:sp>
      <p:sp>
        <p:nvSpPr>
          <p:cNvPr id="133" name="Image"/>
          <p:cNvSpPr/>
          <p:nvPr>
            <p:ph type="pic" sz="quarter" idx="21"/>
          </p:nvPr>
        </p:nvSpPr>
        <p:spPr>
          <a:xfrm>
            <a:off x="856305" y="3179167"/>
            <a:ext cx="7622336" cy="6198573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4" name="MarleyCat1.tiff"/>
          <p:cNvSpPr/>
          <p:nvPr>
            <p:ph type="pic" sz="quarter" idx="22"/>
          </p:nvPr>
        </p:nvSpPr>
        <p:spPr>
          <a:xfrm>
            <a:off x="17342048" y="8510389"/>
            <a:ext cx="5416138" cy="448232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l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/>
          <p:nvPr/>
        </p:nvSpPr>
        <p:spPr>
          <a:xfrm flipH="1" flipV="1">
            <a:off x="9402240" y="1850327"/>
            <a:ext cx="2578727" cy="1903421"/>
          </a:xfrm>
          <a:prstGeom prst="line">
            <a:avLst/>
          </a:prstGeom>
          <a:ln w="355600">
            <a:solidFill>
              <a:srgbClr val="008F00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3" name="Line"/>
          <p:cNvSpPr/>
          <p:nvPr/>
        </p:nvSpPr>
        <p:spPr>
          <a:xfrm flipH="1" flipV="1">
            <a:off x="11424046" y="1875233"/>
            <a:ext cx="2262491" cy="1667691"/>
          </a:xfrm>
          <a:prstGeom prst="line">
            <a:avLst/>
          </a:prstGeom>
          <a:ln w="177800">
            <a:solidFill>
              <a:srgbClr val="008F00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4" name="Line"/>
          <p:cNvSpPr/>
          <p:nvPr/>
        </p:nvSpPr>
        <p:spPr>
          <a:xfrm flipH="1" flipV="1">
            <a:off x="12979625" y="1890233"/>
            <a:ext cx="2104757" cy="1479748"/>
          </a:xfrm>
          <a:prstGeom prst="line">
            <a:avLst/>
          </a:prstGeom>
          <a:ln w="25400">
            <a:solidFill>
              <a:srgbClr val="008F00"/>
            </a:solidFill>
            <a:miter lim="400000"/>
            <a:headEnd type="stealth"/>
          </a:ln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5" name="+ ⌘ + ⌃ + ⌥ + ⇧ + ↩ + ↑ + → + ← + ↓ + ⇤ + ⇥ + ⎋ + ⌫ + ⌦ +"/>
          <p:cNvSpPr txBox="1"/>
          <p:nvPr/>
        </p:nvSpPr>
        <p:spPr>
          <a:xfrm>
            <a:off x="11144226" y="13198323"/>
            <a:ext cx="1031086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642937">
              <a:lnSpc>
                <a:spcPct val="130000"/>
              </a:lnSpc>
              <a:tabLst>
                <a:tab pos="495300" algn="l"/>
              </a:tabLst>
              <a:defRPr b="0" sz="2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+ ⌘ + ⌃ + ⌥ + ⇧ + ↩ + ↑ + → + ← + ↓ + ⇤ + ⇥ + ⎋ + ⌫ + ⌦ +  </a:t>
            </a:r>
          </a:p>
        </p:txBody>
      </p:sp>
      <p:grpSp>
        <p:nvGrpSpPr>
          <p:cNvPr id="148" name="이것은."/>
          <p:cNvGrpSpPr/>
          <p:nvPr/>
        </p:nvGrpSpPr>
        <p:grpSpPr>
          <a:xfrm>
            <a:off x="7192962" y="6016109"/>
            <a:ext cx="2380107" cy="1465382"/>
            <a:chOff x="0" y="0"/>
            <a:chExt cx="2380106" cy="1465381"/>
          </a:xfrm>
        </p:grpSpPr>
        <p:sp>
          <p:nvSpPr>
            <p:cNvPr id="147" name="이것은."/>
            <p:cNvSpPr/>
            <p:nvPr/>
          </p:nvSpPr>
          <p:spPr>
            <a:xfrm>
              <a:off x="69850" y="62824"/>
              <a:ext cx="2253854" cy="133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673"/>
                  </a:lnTo>
                  <a:cubicBezTo>
                    <a:pt x="14377" y="5506"/>
                    <a:pt x="14045" y="5390"/>
                    <a:pt x="13693" y="5390"/>
                  </a:cubicBezTo>
                  <a:lnTo>
                    <a:pt x="3423" y="5390"/>
                  </a:lnTo>
                  <a:cubicBezTo>
                    <a:pt x="1533" y="5390"/>
                    <a:pt x="0" y="7982"/>
                    <a:pt x="0" y="11180"/>
                  </a:cubicBezTo>
                  <a:lnTo>
                    <a:pt x="0" y="15811"/>
                  </a:lnTo>
                  <a:cubicBezTo>
                    <a:pt x="0" y="19008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008"/>
                    <a:pt x="17116" y="15811"/>
                  </a:cubicBezTo>
                  <a:lnTo>
                    <a:pt x="17116" y="11180"/>
                  </a:lnTo>
                  <a:cubicBezTo>
                    <a:pt x="17116" y="10939"/>
                    <a:pt x="17091" y="10711"/>
                    <a:pt x="17074" y="10478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46" name="이것은. 이것은." descr="이것은. 이것은.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380108" cy="1465383"/>
            </a:xfrm>
            <a:prstGeom prst="rect">
              <a:avLst/>
            </a:prstGeom>
            <a:effectLst/>
          </p:spPr>
        </p:pic>
      </p:grpSp>
      <p:pic>
        <p:nvPicPr>
          <p:cNvPr id="14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8212" y="4234508"/>
            <a:ext cx="3759590" cy="139703"/>
          </a:xfrm>
          <a:prstGeom prst="rect">
            <a:avLst/>
          </a:prstGeom>
        </p:spPr>
      </p:pic>
      <p:pic>
        <p:nvPicPr>
          <p:cNvPr id="15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8212" y="5966664"/>
            <a:ext cx="3723324" cy="139904"/>
          </a:xfrm>
          <a:prstGeom prst="rect">
            <a:avLst/>
          </a:prstGeom>
        </p:spPr>
      </p:pic>
      <p:grpSp>
        <p:nvGrpSpPr>
          <p:cNvPr id="155" name="이것은."/>
          <p:cNvGrpSpPr/>
          <p:nvPr/>
        </p:nvGrpSpPr>
        <p:grpSpPr>
          <a:xfrm>
            <a:off x="7157243" y="4355187"/>
            <a:ext cx="2380108" cy="1572539"/>
            <a:chOff x="0" y="0"/>
            <a:chExt cx="2380106" cy="1572537"/>
          </a:xfrm>
        </p:grpSpPr>
        <p:sp>
          <p:nvSpPr>
            <p:cNvPr id="154" name="이것은."/>
            <p:cNvSpPr/>
            <p:nvPr/>
          </p:nvSpPr>
          <p:spPr>
            <a:xfrm>
              <a:off x="69850" y="62824"/>
              <a:ext cx="2253854" cy="143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251"/>
                  </a:lnTo>
                  <a:cubicBezTo>
                    <a:pt x="14377" y="5096"/>
                    <a:pt x="14045" y="4989"/>
                    <a:pt x="13693" y="4989"/>
                  </a:cubicBezTo>
                  <a:lnTo>
                    <a:pt x="3423" y="4989"/>
                  </a:lnTo>
                  <a:cubicBezTo>
                    <a:pt x="1533" y="4989"/>
                    <a:pt x="0" y="7388"/>
                    <a:pt x="0" y="10348"/>
                  </a:cubicBezTo>
                  <a:lnTo>
                    <a:pt x="0" y="16242"/>
                  </a:lnTo>
                  <a:cubicBezTo>
                    <a:pt x="0" y="19201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201"/>
                    <a:pt x="17116" y="16242"/>
                  </a:cubicBezTo>
                  <a:lnTo>
                    <a:pt x="17116" y="10348"/>
                  </a:lnTo>
                  <a:cubicBezTo>
                    <a:pt x="17116" y="10125"/>
                    <a:pt x="17091" y="9914"/>
                    <a:pt x="17074" y="969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53" name="이것은. 이것은." descr="이것은. 이것은.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2380108" cy="1572539"/>
            </a:xfrm>
            <a:prstGeom prst="rect">
              <a:avLst/>
            </a:prstGeom>
            <a:effectLst/>
          </p:spPr>
        </p:pic>
      </p:grpSp>
      <p:grpSp>
        <p:nvGrpSpPr>
          <p:cNvPr id="158" name="말말말"/>
          <p:cNvGrpSpPr/>
          <p:nvPr/>
        </p:nvGrpSpPr>
        <p:grpSpPr>
          <a:xfrm>
            <a:off x="4424759" y="4740473"/>
            <a:ext cx="2675732" cy="1181101"/>
            <a:chOff x="0" y="0"/>
            <a:chExt cx="2675731" cy="1181100"/>
          </a:xfrm>
        </p:grpSpPr>
        <p:sp>
          <p:nvSpPr>
            <p:cNvPr id="157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56" name="말말말 말말말" descr="말말말 말말말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grpSp>
        <p:nvGrpSpPr>
          <p:cNvPr id="161" name="말말말"/>
          <p:cNvGrpSpPr/>
          <p:nvPr/>
        </p:nvGrpSpPr>
        <p:grpSpPr>
          <a:xfrm>
            <a:off x="4424759" y="6312098"/>
            <a:ext cx="2675732" cy="1181101"/>
            <a:chOff x="0" y="0"/>
            <a:chExt cx="2675731" cy="1181100"/>
          </a:xfrm>
        </p:grpSpPr>
        <p:sp>
          <p:nvSpPr>
            <p:cNvPr id="160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59" name="말말말 말말말" descr="말말말 말말말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sp>
        <p:nvSpPr>
          <p:cNvPr id="162" name="Draft"/>
          <p:cNvSpPr txBox="1"/>
          <p:nvPr/>
        </p:nvSpPr>
        <p:spPr>
          <a:xfrm rot="1255585">
            <a:off x="9535200" y="13246115"/>
            <a:ext cx="4884975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0" sz="20200">
                <a:solidFill>
                  <a:srgbClr val="2BD8F1"/>
                </a:solidFill>
                <a:effectLst>
                  <a:outerShdw sx="100000" sy="100000" kx="0" ky="0" algn="b" rotWithShape="0" blurRad="88900" dist="116300" dir="2700000">
                    <a:srgbClr val="000000">
                      <a:alpha val="76454"/>
                    </a:srgbClr>
                  </a:outerShdw>
                </a:effectLst>
                <a:latin typeface="PortagoITC TT"/>
                <a:ea typeface="PortagoITC TT"/>
                <a:cs typeface="PortagoITC TT"/>
                <a:sym typeface="PortagoITC TT"/>
              </a:defRPr>
            </a:lvl1pPr>
          </a:lstStyle>
          <a:p>
            <a:pPr/>
            <a:r>
              <a:t>Draft</a:t>
            </a:r>
          </a:p>
        </p:txBody>
      </p:sp>
      <p:sp>
        <p:nvSpPr>
          <p:cNvPr id="163" name="Confedential"/>
          <p:cNvSpPr txBox="1"/>
          <p:nvPr/>
        </p:nvSpPr>
        <p:spPr>
          <a:xfrm rot="1255585">
            <a:off x="-515636" y="13032254"/>
            <a:ext cx="10987582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0" sz="20200">
                <a:solidFill>
                  <a:srgbClr val="FF2600"/>
                </a:solidFill>
                <a:effectLst>
                  <a:outerShdw sx="100000" sy="100000" kx="0" ky="0" algn="b" rotWithShape="0" blurRad="88900" dist="116300" dir="2700000">
                    <a:srgbClr val="000000">
                      <a:alpha val="76454"/>
                    </a:srgbClr>
                  </a:outerShdw>
                </a:effectLst>
                <a:latin typeface="PortagoITC TT"/>
                <a:ea typeface="PortagoITC TT"/>
                <a:cs typeface="PortagoITC TT"/>
                <a:sym typeface="PortagoITC TT"/>
              </a:defRPr>
            </a:lvl1pPr>
          </a:lstStyle>
          <a:p>
            <a:pPr/>
            <a:r>
              <a:t>Confedential</a:t>
            </a:r>
          </a:p>
        </p:txBody>
      </p:sp>
      <p:pic>
        <p:nvPicPr>
          <p:cNvPr id="16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8962" y="4245176"/>
            <a:ext cx="3759590" cy="139703"/>
          </a:xfrm>
          <a:prstGeom prst="rect">
            <a:avLst/>
          </a:prstGeom>
        </p:spPr>
      </p:pic>
      <p:pic>
        <p:nvPicPr>
          <p:cNvPr id="166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78962" y="5977535"/>
            <a:ext cx="3723324" cy="139904"/>
          </a:xfrm>
          <a:prstGeom prst="rect">
            <a:avLst/>
          </a:prstGeom>
        </p:spPr>
      </p:pic>
      <p:grpSp>
        <p:nvGrpSpPr>
          <p:cNvPr id="170" name="이것은."/>
          <p:cNvGrpSpPr/>
          <p:nvPr/>
        </p:nvGrpSpPr>
        <p:grpSpPr>
          <a:xfrm>
            <a:off x="13211571" y="5973448"/>
            <a:ext cx="2380108" cy="1572538"/>
            <a:chOff x="0" y="0"/>
            <a:chExt cx="2380106" cy="1572537"/>
          </a:xfrm>
        </p:grpSpPr>
        <p:sp>
          <p:nvSpPr>
            <p:cNvPr id="169" name="이것은."/>
            <p:cNvSpPr/>
            <p:nvPr/>
          </p:nvSpPr>
          <p:spPr>
            <a:xfrm>
              <a:off x="69850" y="62824"/>
              <a:ext cx="2253854" cy="143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251"/>
                  </a:lnTo>
                  <a:cubicBezTo>
                    <a:pt x="14377" y="5096"/>
                    <a:pt x="14045" y="4989"/>
                    <a:pt x="13693" y="4989"/>
                  </a:cubicBezTo>
                  <a:lnTo>
                    <a:pt x="3423" y="4989"/>
                  </a:lnTo>
                  <a:cubicBezTo>
                    <a:pt x="1533" y="4989"/>
                    <a:pt x="0" y="7388"/>
                    <a:pt x="0" y="10348"/>
                  </a:cubicBezTo>
                  <a:lnTo>
                    <a:pt x="0" y="16242"/>
                  </a:lnTo>
                  <a:cubicBezTo>
                    <a:pt x="0" y="19201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201"/>
                    <a:pt x="17116" y="16242"/>
                  </a:cubicBezTo>
                  <a:lnTo>
                    <a:pt x="17116" y="10348"/>
                  </a:lnTo>
                  <a:cubicBezTo>
                    <a:pt x="17116" y="10125"/>
                    <a:pt x="17091" y="9914"/>
                    <a:pt x="17074" y="969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68" name="이것은. 이것은." descr="이것은. 이것은.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-1"/>
              <a:ext cx="2380108" cy="1572539"/>
            </a:xfrm>
            <a:prstGeom prst="rect">
              <a:avLst/>
            </a:prstGeom>
            <a:effectLst/>
          </p:spPr>
        </p:pic>
      </p:grpSp>
      <p:grpSp>
        <p:nvGrpSpPr>
          <p:cNvPr id="173" name="이것은."/>
          <p:cNvGrpSpPr/>
          <p:nvPr/>
        </p:nvGrpSpPr>
        <p:grpSpPr>
          <a:xfrm>
            <a:off x="13211571" y="4276807"/>
            <a:ext cx="2380108" cy="1590398"/>
            <a:chOff x="0" y="0"/>
            <a:chExt cx="2380106" cy="1590396"/>
          </a:xfrm>
        </p:grpSpPr>
        <p:sp>
          <p:nvSpPr>
            <p:cNvPr id="172" name="이것은."/>
            <p:cNvSpPr/>
            <p:nvPr/>
          </p:nvSpPr>
          <p:spPr>
            <a:xfrm>
              <a:off x="69850" y="62824"/>
              <a:ext cx="2253854" cy="14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187"/>
                  </a:lnTo>
                  <a:cubicBezTo>
                    <a:pt x="14377" y="5034"/>
                    <a:pt x="14045" y="4928"/>
                    <a:pt x="13693" y="4928"/>
                  </a:cubicBezTo>
                  <a:lnTo>
                    <a:pt x="3423" y="4928"/>
                  </a:lnTo>
                  <a:cubicBezTo>
                    <a:pt x="1533" y="4928"/>
                    <a:pt x="0" y="7298"/>
                    <a:pt x="0" y="10221"/>
                  </a:cubicBezTo>
                  <a:lnTo>
                    <a:pt x="0" y="16307"/>
                  </a:lnTo>
                  <a:cubicBezTo>
                    <a:pt x="0" y="19230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230"/>
                    <a:pt x="17116" y="16307"/>
                  </a:cubicBezTo>
                  <a:lnTo>
                    <a:pt x="17116" y="10221"/>
                  </a:lnTo>
                  <a:cubicBezTo>
                    <a:pt x="17116" y="10001"/>
                    <a:pt x="17091" y="9793"/>
                    <a:pt x="17074" y="958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71" name="이것은. 이것은." descr="이것은. 이것은.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-1"/>
              <a:ext cx="2380108" cy="1590398"/>
            </a:xfrm>
            <a:prstGeom prst="rect">
              <a:avLst/>
            </a:prstGeom>
            <a:effectLst/>
          </p:spPr>
        </p:pic>
      </p:grpSp>
      <p:grpSp>
        <p:nvGrpSpPr>
          <p:cNvPr id="176" name="말말말"/>
          <p:cNvGrpSpPr/>
          <p:nvPr/>
        </p:nvGrpSpPr>
        <p:grpSpPr>
          <a:xfrm>
            <a:off x="10479087" y="4510288"/>
            <a:ext cx="2675732" cy="1181101"/>
            <a:chOff x="0" y="0"/>
            <a:chExt cx="2675731" cy="1181100"/>
          </a:xfrm>
        </p:grpSpPr>
        <p:sp>
          <p:nvSpPr>
            <p:cNvPr id="175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74" name="말말말 말말말" descr="말말말 말말말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grpSp>
        <p:nvGrpSpPr>
          <p:cNvPr id="179" name="말말말"/>
          <p:cNvGrpSpPr/>
          <p:nvPr/>
        </p:nvGrpSpPr>
        <p:grpSpPr>
          <a:xfrm>
            <a:off x="10479087" y="6242648"/>
            <a:ext cx="2675732" cy="1181101"/>
            <a:chOff x="0" y="0"/>
            <a:chExt cx="2675731" cy="1181100"/>
          </a:xfrm>
        </p:grpSpPr>
        <p:sp>
          <p:nvSpPr>
            <p:cNvPr id="178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77" name="말말말 말말말" descr="말말말 말말말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pic>
        <p:nvPicPr>
          <p:cNvPr id="180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533290" y="6013254"/>
            <a:ext cx="3759590" cy="139702"/>
          </a:xfrm>
          <a:prstGeom prst="rect">
            <a:avLst/>
          </a:prstGeom>
        </p:spPr>
      </p:pic>
      <p:pic>
        <p:nvPicPr>
          <p:cNvPr id="182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533290" y="4245176"/>
            <a:ext cx="3723324" cy="139904"/>
          </a:xfrm>
          <a:prstGeom prst="rect">
            <a:avLst/>
          </a:prstGeom>
        </p:spPr>
      </p:pic>
      <p:grpSp>
        <p:nvGrpSpPr>
          <p:cNvPr id="186" name="이것은."/>
          <p:cNvGrpSpPr/>
          <p:nvPr/>
        </p:nvGrpSpPr>
        <p:grpSpPr>
          <a:xfrm>
            <a:off x="19265899" y="4241088"/>
            <a:ext cx="2380108" cy="1518961"/>
            <a:chOff x="0" y="0"/>
            <a:chExt cx="2380106" cy="1518959"/>
          </a:xfrm>
        </p:grpSpPr>
        <p:sp>
          <p:nvSpPr>
            <p:cNvPr id="185" name="이것은."/>
            <p:cNvSpPr/>
            <p:nvPr/>
          </p:nvSpPr>
          <p:spPr>
            <a:xfrm>
              <a:off x="69850" y="62824"/>
              <a:ext cx="2253854" cy="138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454"/>
                  </a:lnTo>
                  <a:cubicBezTo>
                    <a:pt x="14377" y="5293"/>
                    <a:pt x="14045" y="5182"/>
                    <a:pt x="13693" y="5182"/>
                  </a:cubicBezTo>
                  <a:lnTo>
                    <a:pt x="3423" y="5182"/>
                  </a:lnTo>
                  <a:cubicBezTo>
                    <a:pt x="1533" y="5182"/>
                    <a:pt x="0" y="7674"/>
                    <a:pt x="0" y="10747"/>
                  </a:cubicBezTo>
                  <a:lnTo>
                    <a:pt x="0" y="16035"/>
                  </a:lnTo>
                  <a:cubicBezTo>
                    <a:pt x="0" y="19108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108"/>
                    <a:pt x="17116" y="16035"/>
                  </a:cubicBezTo>
                  <a:lnTo>
                    <a:pt x="17116" y="10747"/>
                  </a:lnTo>
                  <a:cubicBezTo>
                    <a:pt x="17116" y="10516"/>
                    <a:pt x="17091" y="10297"/>
                    <a:pt x="17074" y="1007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84" name="이것은. 이것은." descr="이것은. 이것은.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-1" y="-1"/>
              <a:ext cx="2380108" cy="1518961"/>
            </a:xfrm>
            <a:prstGeom prst="rect">
              <a:avLst/>
            </a:prstGeom>
            <a:effectLst/>
          </p:spPr>
        </p:pic>
      </p:grpSp>
      <p:grpSp>
        <p:nvGrpSpPr>
          <p:cNvPr id="189" name="이것은."/>
          <p:cNvGrpSpPr/>
          <p:nvPr/>
        </p:nvGrpSpPr>
        <p:grpSpPr>
          <a:xfrm>
            <a:off x="19265899" y="6044885"/>
            <a:ext cx="2380108" cy="1518960"/>
            <a:chOff x="0" y="0"/>
            <a:chExt cx="2380106" cy="1518959"/>
          </a:xfrm>
        </p:grpSpPr>
        <p:sp>
          <p:nvSpPr>
            <p:cNvPr id="188" name="이것은."/>
            <p:cNvSpPr/>
            <p:nvPr/>
          </p:nvSpPr>
          <p:spPr>
            <a:xfrm>
              <a:off x="69850" y="62824"/>
              <a:ext cx="2253854" cy="138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697" y="5454"/>
                  </a:lnTo>
                  <a:cubicBezTo>
                    <a:pt x="14377" y="5293"/>
                    <a:pt x="14045" y="5182"/>
                    <a:pt x="13693" y="5182"/>
                  </a:cubicBezTo>
                  <a:lnTo>
                    <a:pt x="3423" y="5182"/>
                  </a:lnTo>
                  <a:cubicBezTo>
                    <a:pt x="1533" y="5182"/>
                    <a:pt x="0" y="7674"/>
                    <a:pt x="0" y="10747"/>
                  </a:cubicBezTo>
                  <a:lnTo>
                    <a:pt x="0" y="16035"/>
                  </a:lnTo>
                  <a:cubicBezTo>
                    <a:pt x="0" y="19108"/>
                    <a:pt x="1533" y="21600"/>
                    <a:pt x="3423" y="21600"/>
                  </a:cubicBezTo>
                  <a:lnTo>
                    <a:pt x="13693" y="21600"/>
                  </a:lnTo>
                  <a:cubicBezTo>
                    <a:pt x="15583" y="21600"/>
                    <a:pt x="17116" y="19108"/>
                    <a:pt x="17116" y="16035"/>
                  </a:cubicBezTo>
                  <a:lnTo>
                    <a:pt x="17116" y="10747"/>
                  </a:lnTo>
                  <a:cubicBezTo>
                    <a:pt x="17116" y="10516"/>
                    <a:pt x="17091" y="10297"/>
                    <a:pt x="17074" y="1007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b="0" sz="2400">
                  <a:solidFill>
                    <a:srgbClr val="212121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이것은.</a:t>
              </a:r>
            </a:p>
          </p:txBody>
        </p:sp>
        <p:pic>
          <p:nvPicPr>
            <p:cNvPr id="187" name="이것은. 이것은." descr="이것은. 이것은.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-1"/>
              <a:ext cx="2380108" cy="1518961"/>
            </a:xfrm>
            <a:prstGeom prst="rect">
              <a:avLst/>
            </a:prstGeom>
            <a:effectLst/>
          </p:spPr>
        </p:pic>
      </p:grpSp>
      <p:grpSp>
        <p:nvGrpSpPr>
          <p:cNvPr id="192" name="말말말"/>
          <p:cNvGrpSpPr/>
          <p:nvPr/>
        </p:nvGrpSpPr>
        <p:grpSpPr>
          <a:xfrm>
            <a:off x="16533415" y="6278367"/>
            <a:ext cx="2675732" cy="1181101"/>
            <a:chOff x="0" y="0"/>
            <a:chExt cx="2675731" cy="1181100"/>
          </a:xfrm>
        </p:grpSpPr>
        <p:sp>
          <p:nvSpPr>
            <p:cNvPr id="191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90" name="말말말 말말말" descr="말말말 말말말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grpSp>
        <p:nvGrpSpPr>
          <p:cNvPr id="195" name="말말말"/>
          <p:cNvGrpSpPr/>
          <p:nvPr/>
        </p:nvGrpSpPr>
        <p:grpSpPr>
          <a:xfrm>
            <a:off x="16533415" y="4510288"/>
            <a:ext cx="2675732" cy="1181101"/>
            <a:chOff x="0" y="0"/>
            <a:chExt cx="2675731" cy="1181100"/>
          </a:xfrm>
        </p:grpSpPr>
        <p:sp>
          <p:nvSpPr>
            <p:cNvPr id="194" name="말말말"/>
            <p:cNvSpPr txBox="1"/>
            <p:nvPr/>
          </p:nvSpPr>
          <p:spPr>
            <a:xfrm>
              <a:off x="69850" y="69850"/>
              <a:ext cx="2536032" cy="104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821531">
                <a:defRPr b="0" sz="5800">
                  <a:latin typeface="DotumChe"/>
                  <a:ea typeface="DotumChe"/>
                  <a:cs typeface="DotumChe"/>
                  <a:sym typeface="DotumChe"/>
                </a:defRPr>
              </a:lvl1pPr>
            </a:lstStyle>
            <a:p>
              <a:pPr/>
              <a:r>
                <a:t>말말말</a:t>
              </a:r>
            </a:p>
          </p:txBody>
        </p:sp>
        <p:pic>
          <p:nvPicPr>
            <p:cNvPr id="193" name="말말말 말말말" descr="말말말 말말말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0" y="0"/>
              <a:ext cx="2675732" cy="1181100"/>
            </a:xfrm>
            <a:prstGeom prst="rect">
              <a:avLst/>
            </a:prstGeom>
            <a:effectLst/>
          </p:spPr>
        </p:pic>
      </p:grpSp>
      <p:sp>
        <p:nvSpPr>
          <p:cNvPr id="196" name="Line"/>
          <p:cNvSpPr/>
          <p:nvPr/>
        </p:nvSpPr>
        <p:spPr>
          <a:xfrm flipH="1" flipV="1">
            <a:off x="15817453" y="1910953"/>
            <a:ext cx="2578727" cy="1903420"/>
          </a:xfrm>
          <a:prstGeom prst="line">
            <a:avLst/>
          </a:prstGeom>
          <a:ln w="355600">
            <a:solidFill>
              <a:srgbClr val="005493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97" name="Line"/>
          <p:cNvSpPr/>
          <p:nvPr/>
        </p:nvSpPr>
        <p:spPr>
          <a:xfrm flipH="1" flipV="1">
            <a:off x="17781984" y="1875234"/>
            <a:ext cx="2262490" cy="1667691"/>
          </a:xfrm>
          <a:prstGeom prst="line">
            <a:avLst/>
          </a:prstGeom>
          <a:ln w="177800">
            <a:solidFill>
              <a:srgbClr val="005493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98" name="Line"/>
          <p:cNvSpPr/>
          <p:nvPr/>
        </p:nvSpPr>
        <p:spPr>
          <a:xfrm flipH="1" flipV="1">
            <a:off x="19407187" y="1910953"/>
            <a:ext cx="2104757" cy="1479747"/>
          </a:xfrm>
          <a:prstGeom prst="line">
            <a:avLst/>
          </a:prstGeom>
          <a:ln w="25400">
            <a:solidFill>
              <a:srgbClr val="005493"/>
            </a:solidFill>
            <a:miter lim="400000"/>
            <a:headEnd type="stealth"/>
          </a:ln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99" name="Line"/>
          <p:cNvSpPr/>
          <p:nvPr/>
        </p:nvSpPr>
        <p:spPr>
          <a:xfrm flipH="1" flipV="1">
            <a:off x="3548062" y="1732359"/>
            <a:ext cx="2578727" cy="1903421"/>
          </a:xfrm>
          <a:prstGeom prst="line">
            <a:avLst/>
          </a:prstGeom>
          <a:ln w="355600">
            <a:solidFill>
              <a:srgbClr val="FF2600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00" name="Line"/>
          <p:cNvSpPr/>
          <p:nvPr/>
        </p:nvSpPr>
        <p:spPr>
          <a:xfrm flipH="1" flipV="1">
            <a:off x="5566171" y="1750218"/>
            <a:ext cx="2262491" cy="1667691"/>
          </a:xfrm>
          <a:prstGeom prst="line">
            <a:avLst/>
          </a:prstGeom>
          <a:ln w="177800">
            <a:solidFill>
              <a:srgbClr val="FF2600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01" name="Line"/>
          <p:cNvSpPr/>
          <p:nvPr/>
        </p:nvSpPr>
        <p:spPr>
          <a:xfrm flipH="1" flipV="1">
            <a:off x="7119937" y="1768078"/>
            <a:ext cx="2104757" cy="1479747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stealth"/>
          </a:ln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202" name="Rectangle Rectangle" descr="Rectangle Rectangl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424759" y="7931150"/>
            <a:ext cx="2675732" cy="1175544"/>
          </a:xfrm>
          <a:prstGeom prst="rect">
            <a:avLst/>
          </a:prstGeom>
        </p:spPr>
      </p:pic>
      <p:pic>
        <p:nvPicPr>
          <p:cNvPr id="204" name="Rectangle Rectangle" descr="Rectangle Rectangl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835525" y="8341915"/>
            <a:ext cx="2675732" cy="1175545"/>
          </a:xfrm>
          <a:prstGeom prst="rect">
            <a:avLst/>
          </a:prstGeom>
        </p:spPr>
      </p:pic>
      <p:pic>
        <p:nvPicPr>
          <p:cNvPr id="206" name="Rectangle Rectangle" descr="Rectangle Rectangl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407650" y="7852770"/>
            <a:ext cx="2675732" cy="1175545"/>
          </a:xfrm>
          <a:prstGeom prst="rect">
            <a:avLst/>
          </a:prstGeom>
        </p:spPr>
      </p:pic>
      <p:pic>
        <p:nvPicPr>
          <p:cNvPr id="208" name="Rectangle Rectangle" descr="Rectangle Rectangl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818415" y="8299254"/>
            <a:ext cx="2675732" cy="1175545"/>
          </a:xfrm>
          <a:prstGeom prst="rect">
            <a:avLst/>
          </a:prstGeom>
        </p:spPr>
      </p:pic>
      <p:pic>
        <p:nvPicPr>
          <p:cNvPr id="210" name="Rectangle Rectangle" descr="Rectangle Rectangl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6622712" y="7781332"/>
            <a:ext cx="2675732" cy="1175545"/>
          </a:xfrm>
          <a:prstGeom prst="rect">
            <a:avLst/>
          </a:prstGeom>
        </p:spPr>
      </p:pic>
      <p:pic>
        <p:nvPicPr>
          <p:cNvPr id="212" name="Rectangle Rectangle" descr="Rectangle Rectangl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7033478" y="8227817"/>
            <a:ext cx="2675732" cy="1175544"/>
          </a:xfrm>
          <a:prstGeom prst="rect">
            <a:avLst/>
          </a:prstGeom>
        </p:spPr>
      </p:pic>
      <p:sp>
        <p:nvSpPr>
          <p:cNvPr id="214" name="Rectangle"/>
          <p:cNvSpPr/>
          <p:nvPr/>
        </p:nvSpPr>
        <p:spPr>
          <a:xfrm>
            <a:off x="8896670" y="-7210406"/>
            <a:ext cx="6794028" cy="16966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Fail-It will Be Delete."/>
          <p:cNvSpPr txBox="1"/>
          <p:nvPr/>
        </p:nvSpPr>
        <p:spPr>
          <a:xfrm rot="1255585">
            <a:off x="4024462" y="14376283"/>
            <a:ext cx="17563250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b="0" sz="20200">
                <a:effectLst>
                  <a:outerShdw sx="100000" sy="100000" kx="0" ky="0" algn="b" rotWithShape="0" blurRad="88900" dist="116300" dir="2700000">
                    <a:srgbClr val="000000">
                      <a:alpha val="76454"/>
                    </a:srgbClr>
                  </a:outerShdw>
                </a:effectLst>
                <a:latin typeface="PortagoITC TT"/>
                <a:ea typeface="PortagoITC TT"/>
                <a:cs typeface="PortagoITC TT"/>
                <a:sym typeface="PortagoITC TT"/>
              </a:defRPr>
            </a:lvl1pPr>
          </a:lstStyle>
          <a:p>
            <a:pPr/>
            <a:r>
              <a:t>Fail-It will Be Delete.</a:t>
            </a:r>
          </a:p>
        </p:txBody>
      </p:sp>
      <p:sp>
        <p:nvSpPr>
          <p:cNvPr id="216" name="용어 정리 합니다."/>
          <p:cNvSpPr/>
          <p:nvPr/>
        </p:nvSpPr>
        <p:spPr>
          <a:xfrm>
            <a:off x="15948921" y="14106112"/>
            <a:ext cx="6143287" cy="2267932"/>
          </a:xfrm>
          <a:prstGeom prst="wedgeEllipseCallout">
            <a:avLst>
              <a:gd name="adj1" fmla="val 71938"/>
              <a:gd name="adj2" fmla="val 42985"/>
            </a:avLst>
          </a:prstGeom>
          <a:solidFill>
            <a:srgbClr val="FFD4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b="0"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용어 정리 합니다. </a:t>
            </a:r>
          </a:p>
        </p:txBody>
      </p:sp>
      <p:grpSp>
        <p:nvGrpSpPr>
          <p:cNvPr id="219" name="&gt; print(&quot;hello&quot;)…"/>
          <p:cNvGrpSpPr/>
          <p:nvPr/>
        </p:nvGrpSpPr>
        <p:grpSpPr>
          <a:xfrm>
            <a:off x="16253048" y="-7510268"/>
            <a:ext cx="6078395" cy="1997076"/>
            <a:chOff x="0" y="0"/>
            <a:chExt cx="6078394" cy="1997075"/>
          </a:xfrm>
        </p:grpSpPr>
        <p:sp>
          <p:nvSpPr>
            <p:cNvPr id="218" name="&gt; print(&quot;hello&quot;)…"/>
            <p:cNvSpPr txBox="1"/>
            <p:nvPr/>
          </p:nvSpPr>
          <p:spPr>
            <a:xfrm>
              <a:off x="50800" y="50800"/>
              <a:ext cx="5976795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642937">
                <a:defRPr b="0" sz="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&gt; print("hello")</a:t>
              </a:r>
            </a:p>
            <a:p>
              <a:pPr algn="l" defTabSz="642937">
                <a:defRPr b="0" sz="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[1] "hello"</a:t>
              </a:r>
            </a:p>
          </p:txBody>
        </p:sp>
        <p:pic>
          <p:nvPicPr>
            <p:cNvPr id="217" name="&gt; print(&quot;hello&quot;)… &gt; print(&quot;hello&quot;)[1] &quot;hello&quot;" descr="&gt; print(&quot;hello&quot;)… &gt; print(&quot;hello&quot;)[1] &quot;hello&quot;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0" y="0"/>
              <a:ext cx="6078395" cy="1997075"/>
            </a:xfrm>
            <a:prstGeom prst="rect">
              <a:avLst/>
            </a:prstGeom>
            <a:effectLst/>
          </p:spPr>
        </p:pic>
      </p:grpSp>
      <p:sp>
        <p:nvSpPr>
          <p:cNvPr id="220" name="Rectangle"/>
          <p:cNvSpPr/>
          <p:nvPr/>
        </p:nvSpPr>
        <p:spPr>
          <a:xfrm>
            <a:off x="3295813" y="-7157006"/>
            <a:ext cx="5136991" cy="1290552"/>
          </a:xfrm>
          <a:prstGeom prst="rect">
            <a:avLst/>
          </a:prstGeom>
          <a:solidFill>
            <a:srgbClr val="DCDEE0">
              <a:alpha val="11000"/>
            </a:srgbClr>
          </a:solidFill>
          <a:ln w="25400">
            <a:solidFill>
              <a:srgbClr val="000000">
                <a:alpha val="11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1" name="Rectangle Rectangle" descr="Rectangle Rectangl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9651037" y="10303275"/>
            <a:ext cx="6012753" cy="3001723"/>
          </a:xfrm>
          <a:prstGeom prst="rect">
            <a:avLst/>
          </a:prstGeom>
        </p:spPr>
      </p:pic>
      <p:pic>
        <p:nvPicPr>
          <p:cNvPr id="222" name="Rectangle Rectangle" descr="Rectangle Rectangl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1097297" y="9288761"/>
            <a:ext cx="3120233" cy="1696245"/>
          </a:xfrm>
          <a:prstGeom prst="rect">
            <a:avLst/>
          </a:prstGeom>
        </p:spPr>
      </p:pic>
      <p:pic>
        <p:nvPicPr>
          <p:cNvPr id="223" name="Rectangle Rectangle" descr="Rectangle Rectangl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5243548" y="10306746"/>
            <a:ext cx="6012753" cy="3001723"/>
          </a:xfrm>
          <a:prstGeom prst="rect">
            <a:avLst/>
          </a:prstGeom>
        </p:spPr>
      </p:pic>
      <p:pic>
        <p:nvPicPr>
          <p:cNvPr id="224" name="Rectangle Rectangle" descr="Rectangle Rectangl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6689809" y="9292232"/>
            <a:ext cx="3120232" cy="1696244"/>
          </a:xfrm>
          <a:prstGeom prst="rect">
            <a:avLst/>
          </a:prstGeom>
        </p:spPr>
      </p:pic>
      <p:pic>
        <p:nvPicPr>
          <p:cNvPr id="225" name="Rectangle Rectangle" descr="Rectangle Rectangl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4062902" y="10244238"/>
            <a:ext cx="6012753" cy="3001723"/>
          </a:xfrm>
          <a:prstGeom prst="rect">
            <a:avLst/>
          </a:prstGeom>
        </p:spPr>
      </p:pic>
      <p:pic>
        <p:nvPicPr>
          <p:cNvPr id="226" name="Rectangle Rectangle" descr="Rectangle Rectangl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5509162" y="9229725"/>
            <a:ext cx="3120232" cy="1696244"/>
          </a:xfrm>
          <a:prstGeom prst="rect">
            <a:avLst/>
          </a:prstGeom>
        </p:spPr>
      </p:pic>
      <p:sp>
        <p:nvSpPr>
          <p:cNvPr id="227" name="글자 상자"/>
          <p:cNvSpPr txBox="1"/>
          <p:nvPr/>
        </p:nvSpPr>
        <p:spPr>
          <a:xfrm>
            <a:off x="2833687" y="500062"/>
            <a:ext cx="17859376" cy="173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defTabSz="805100">
              <a:defRPr b="0" sz="11564"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글자 상자</a:t>
            </a:r>
          </a:p>
        </p:txBody>
      </p:sp>
      <p:sp>
        <p:nvSpPr>
          <p:cNvPr id="228" name="------------------------------------------------------"/>
          <p:cNvSpPr txBox="1"/>
          <p:nvPr/>
        </p:nvSpPr>
        <p:spPr>
          <a:xfrm>
            <a:off x="10390899" y="13446765"/>
            <a:ext cx="3241676" cy="27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2065">
              <a:defRPr b="0" sz="900">
                <a:solidFill>
                  <a:srgbClr val="A6AAA9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------------------------------------------------------</a:t>
            </a:r>
          </a:p>
        </p:txBody>
      </p:sp>
      <p:sp>
        <p:nvSpPr>
          <p:cNvPr id="229" name="----------------------------------------------------------------------------------------------------------------"/>
          <p:cNvSpPr txBox="1"/>
          <p:nvPr/>
        </p:nvSpPr>
        <p:spPr>
          <a:xfrm>
            <a:off x="8966707" y="239205"/>
            <a:ext cx="1219155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----------------------------------------------------------------------------------------------------------------</a:t>
            </a:r>
          </a:p>
        </p:txBody>
      </p:sp>
      <p:sp>
        <p:nvSpPr>
          <p:cNvPr id="230" name="--------------------------------------------------"/>
          <p:cNvSpPr txBox="1"/>
          <p:nvPr/>
        </p:nvSpPr>
        <p:spPr>
          <a:xfrm>
            <a:off x="3497934" y="239205"/>
            <a:ext cx="523061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--------------------------------------------------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20766484" y="13180218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23835611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Body Level One…"/>
          <p:cNvSpPr txBox="1"/>
          <p:nvPr>
            <p:ph type="body" idx="1"/>
          </p:nvPr>
        </p:nvSpPr>
        <p:spPr>
          <a:xfrm>
            <a:off x="665928" y="2750343"/>
            <a:ext cx="23245779" cy="10560231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979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1pPr>
            <a:lvl2pPr marL="1741714" indent="-789214" defTabSz="821531">
              <a:lnSpc>
                <a:spcPct val="150000"/>
              </a:lnSpc>
              <a:spcBef>
                <a:spcPts val="3300"/>
              </a:spcBef>
              <a:buSzPct val="170000"/>
              <a:buChar char="-"/>
              <a:defRPr b="1" sz="5800">
                <a:latin typeface="D2Coding"/>
                <a:ea typeface="D2Coding"/>
                <a:cs typeface="D2Coding"/>
                <a:sym typeface="D2Coding"/>
              </a:defRPr>
            </a:lvl2pPr>
            <a:lvl3pPr marL="1995714" indent="-789214" defTabSz="821531">
              <a:lnSpc>
                <a:spcPct val="150000"/>
              </a:lnSpc>
              <a:spcBef>
                <a:spcPts val="3300"/>
              </a:spcBef>
              <a:buSzPct val="171000"/>
              <a:buFont typeface="Lucida Grande"/>
              <a:buChar char="‣"/>
              <a:defRPr b="1" sz="5800">
                <a:latin typeface="D2Coding"/>
                <a:ea typeface="D2Coding"/>
                <a:cs typeface="D2Coding"/>
                <a:sym typeface="D2Coding"/>
              </a:defRPr>
            </a:lvl3pPr>
            <a:lvl4pPr marL="24402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4pPr>
            <a:lvl5pPr marL="2884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408688" y="916384"/>
            <a:ext cx="23566624" cy="150018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41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24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24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24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23975311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65928" y="2750343"/>
            <a:ext cx="23245779" cy="10560231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979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1pPr>
            <a:lvl2pPr marL="1741714" indent="-789214" defTabSz="821531">
              <a:lnSpc>
                <a:spcPct val="150000"/>
              </a:lnSpc>
              <a:spcBef>
                <a:spcPts val="3300"/>
              </a:spcBef>
              <a:buSzPct val="170000"/>
              <a:buChar char="-"/>
              <a:defRPr b="1" sz="5800">
                <a:latin typeface="D2Coding"/>
                <a:ea typeface="D2Coding"/>
                <a:cs typeface="D2Coding"/>
                <a:sym typeface="D2Coding"/>
              </a:defRPr>
            </a:lvl2pPr>
            <a:lvl3pPr marL="1995714" indent="-789214" defTabSz="821531">
              <a:lnSpc>
                <a:spcPct val="150000"/>
              </a:lnSpc>
              <a:spcBef>
                <a:spcPts val="3300"/>
              </a:spcBef>
              <a:buSzPct val="171000"/>
              <a:buFont typeface="Lucida Grande"/>
              <a:buChar char="‣"/>
              <a:defRPr b="1" sz="5800">
                <a:latin typeface="D2Coding"/>
                <a:ea typeface="D2Coding"/>
                <a:cs typeface="D2Coding"/>
                <a:sym typeface="D2Coding"/>
              </a:defRPr>
            </a:lvl3pPr>
            <a:lvl4pPr marL="24402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4pPr>
            <a:lvl5pPr marL="2884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8688" y="916384"/>
            <a:ext cx="23566624" cy="150018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5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2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2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s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23975311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408688" y="2750343"/>
            <a:ext cx="23566624" cy="10560231"/>
          </a:xfrm>
          <a:prstGeom prst="rect">
            <a:avLst/>
          </a:prstGeom>
        </p:spPr>
        <p:txBody>
          <a:bodyPr lIns="71437" tIns="71437" rIns="71437" bIns="71437" numCol="3" spcCol="1178331" anchor="t"/>
          <a:lstStyle>
            <a:lvl1pPr marL="979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1pPr>
            <a:lvl2pPr marL="1741714" indent="-789214" defTabSz="821531">
              <a:lnSpc>
                <a:spcPct val="150000"/>
              </a:lnSpc>
              <a:spcBef>
                <a:spcPts val="3300"/>
              </a:spcBef>
              <a:buSzPct val="170000"/>
              <a:buChar char="-"/>
              <a:defRPr b="1" sz="5800">
                <a:latin typeface="D2Coding"/>
                <a:ea typeface="D2Coding"/>
                <a:cs typeface="D2Coding"/>
                <a:sym typeface="D2Coding"/>
              </a:defRPr>
            </a:lvl2pPr>
            <a:lvl3pPr marL="1995714" indent="-789214" defTabSz="821531">
              <a:lnSpc>
                <a:spcPct val="150000"/>
              </a:lnSpc>
              <a:spcBef>
                <a:spcPts val="3300"/>
              </a:spcBef>
              <a:buSzPct val="171000"/>
              <a:buFont typeface="Lucida Grande"/>
              <a:buChar char="‣"/>
              <a:defRPr b="1" sz="5800">
                <a:latin typeface="D2Coding"/>
                <a:ea typeface="D2Coding"/>
                <a:cs typeface="D2Coding"/>
                <a:sym typeface="D2Coding"/>
              </a:defRPr>
            </a:lvl3pPr>
            <a:lvl4pPr marL="24402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4pPr>
            <a:lvl5pPr marL="2884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408688" y="1017984"/>
            <a:ext cx="23566624" cy="150018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1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챕터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912489" y="3146093"/>
            <a:ext cx="20242258" cy="4713620"/>
          </a:xfrm>
          <a:prstGeom prst="rect">
            <a:avLst/>
          </a:prstGeom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b">
            <a:noAutofit/>
          </a:bodyPr>
          <a:lstStyle>
            <a:lvl1pPr algn="l"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923624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6" name="puffer_front.png" descr="puffer_fr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499" y="1295213"/>
            <a:ext cx="3143251" cy="284076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5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1424" y="7847012"/>
            <a:ext cx="21430685" cy="165101"/>
          </a:xfrm>
          <a:prstGeom prst="rect">
            <a:avLst/>
          </a:prstGeom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챕터표지-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2329567" y="2400060"/>
            <a:ext cx="20939842" cy="5459653"/>
          </a:xfrm>
          <a:prstGeom prst="rect">
            <a:avLst/>
          </a:prstGeom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b">
            <a:noAutofit/>
          </a:bodyPr>
          <a:lstStyle>
            <a:lvl1pPr algn="l" defTabSz="821531">
              <a:defRPr sz="11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23923624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15198228" y="8376046"/>
            <a:ext cx="7972399" cy="4248579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266700" dist="0" dir="5400000">
              <a:srgbClr val="000000"/>
            </a:outerShdw>
          </a:effectLst>
        </p:spPr>
        <p:txBody>
          <a:bodyPr lIns="71437" tIns="71437" rIns="71437" bIns="71437">
            <a:noAutofit/>
          </a:bodyPr>
          <a:lstStyle>
            <a:lvl1pPr marL="0" indent="0" defTabSz="821531">
              <a:lnSpc>
                <a:spcPct val="120000"/>
              </a:lnSpc>
              <a:spcBef>
                <a:spcPts val="0"/>
              </a:spcBef>
              <a:buSzTx/>
              <a:buNone/>
              <a:defRPr sz="4200">
                <a:latin typeface="HY각헤드라인M"/>
                <a:ea typeface="HY각헤드라인M"/>
                <a:cs typeface="HY각헤드라인M"/>
                <a:sym typeface="HY각헤드라인M"/>
              </a:defRPr>
            </a:lvl1pPr>
            <a:lvl2pPr marL="0" indent="0" defTabSz="821531">
              <a:lnSpc>
                <a:spcPct val="120000"/>
              </a:lnSpc>
              <a:spcBef>
                <a:spcPts val="0"/>
              </a:spcBef>
              <a:buSzTx/>
              <a:buNone/>
              <a:defRPr sz="4200">
                <a:latin typeface="HY각헤드라인M"/>
                <a:ea typeface="HY각헤드라인M"/>
                <a:cs typeface="HY각헤드라인M"/>
                <a:sym typeface="HY각헤드라인M"/>
              </a:defRPr>
            </a:lvl2pPr>
            <a:lvl3pPr marL="0" indent="0" defTabSz="821531">
              <a:lnSpc>
                <a:spcPct val="120000"/>
              </a:lnSpc>
              <a:spcBef>
                <a:spcPts val="0"/>
              </a:spcBef>
              <a:buSzTx/>
              <a:buNone/>
              <a:defRPr sz="4200">
                <a:latin typeface="HY각헤드라인M"/>
                <a:ea typeface="HY각헤드라인M"/>
                <a:cs typeface="HY각헤드라인M"/>
                <a:sym typeface="HY각헤드라인M"/>
              </a:defRPr>
            </a:lvl3pPr>
            <a:lvl4pPr marL="0" indent="0" defTabSz="821531">
              <a:lnSpc>
                <a:spcPct val="120000"/>
              </a:lnSpc>
              <a:spcBef>
                <a:spcPts val="0"/>
              </a:spcBef>
              <a:buSzTx/>
              <a:buNone/>
              <a:defRPr sz="4200">
                <a:latin typeface="HY각헤드라인M"/>
                <a:ea typeface="HY각헤드라인M"/>
                <a:cs typeface="HY각헤드라인M"/>
                <a:sym typeface="HY각헤드라인M"/>
              </a:defRPr>
            </a:lvl4pPr>
            <a:lvl5pPr marL="0" indent="0" defTabSz="821531">
              <a:lnSpc>
                <a:spcPct val="120000"/>
              </a:lnSpc>
              <a:spcBef>
                <a:spcPts val="0"/>
              </a:spcBef>
              <a:buSzTx/>
              <a:buNone/>
              <a:defRPr sz="4200">
                <a:latin typeface="HY각헤드라인M"/>
                <a:ea typeface="HY각헤드라인M"/>
                <a:cs typeface="HY각헤드라인M"/>
                <a:sym typeface="HY각헤드라인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puffer_front.png" descr="puffer_fr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499" y="1295213"/>
            <a:ext cx="3143251" cy="2840762"/>
          </a:xfrm>
          <a:prstGeom prst="rect">
            <a:avLst/>
          </a:prstGeom>
          <a:ln w="25400">
            <a:miter lim="400000"/>
          </a:ln>
        </p:spPr>
      </p:pic>
      <p:pic>
        <p:nvPicPr>
          <p:cNvPr id="6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1424" y="7847012"/>
            <a:ext cx="21430685" cy="165101"/>
          </a:xfrm>
          <a:prstGeom prst="rect">
            <a:avLst/>
          </a:prstGeom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quarter" idx="21"/>
          </p:nvPr>
        </p:nvSpPr>
        <p:spPr>
          <a:xfrm rot="1592878">
            <a:off x="452952" y="3194593"/>
            <a:ext cx="2793946" cy="2507563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30903" y="907115"/>
            <a:ext cx="23838566" cy="150018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9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3911600" y="3212432"/>
            <a:ext cx="20257869" cy="729113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1pPr>
            <a:lvl2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2pPr>
            <a:lvl3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3pPr>
            <a:lvl4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4pPr>
            <a:lvl5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23923624" y="13195101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" name="MarleyCat1.tiff"/>
          <p:cNvSpPr/>
          <p:nvPr>
            <p:ph type="pic" sz="quarter" idx="22"/>
          </p:nvPr>
        </p:nvSpPr>
        <p:spPr>
          <a:xfrm>
            <a:off x="20157814" y="9941917"/>
            <a:ext cx="3930985" cy="3253228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8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8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26614" y="267890"/>
            <a:ext cx="23625731" cy="1500189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9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581648" y="2178843"/>
            <a:ext cx="23572165" cy="10937403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979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1pPr>
            <a:lvl2pPr marL="1741714" indent="-789214" defTabSz="821531">
              <a:lnSpc>
                <a:spcPct val="150000"/>
              </a:lnSpc>
              <a:spcBef>
                <a:spcPts val="3300"/>
              </a:spcBef>
              <a:buSzPct val="170000"/>
              <a:buChar char="-"/>
              <a:defRPr b="1" sz="5800">
                <a:latin typeface="D2Coding"/>
                <a:ea typeface="D2Coding"/>
                <a:cs typeface="D2Coding"/>
                <a:sym typeface="D2Coding"/>
              </a:defRPr>
            </a:lvl2pPr>
            <a:lvl3pPr marL="1995714" indent="-789214" defTabSz="821531">
              <a:lnSpc>
                <a:spcPct val="150000"/>
              </a:lnSpc>
              <a:spcBef>
                <a:spcPts val="3300"/>
              </a:spcBef>
              <a:buSzPct val="171000"/>
              <a:buFont typeface="Lucida Grande"/>
              <a:buChar char="‣"/>
              <a:defRPr b="1" sz="5800">
                <a:latin typeface="D2Coding"/>
                <a:ea typeface="D2Coding"/>
                <a:cs typeface="D2Coding"/>
                <a:sym typeface="D2Coding"/>
              </a:defRPr>
            </a:lvl3pPr>
            <a:lvl4pPr marL="24402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4pPr>
            <a:lvl5pPr marL="2884714" indent="-789214" defTabSz="821531">
              <a:lnSpc>
                <a:spcPct val="150000"/>
              </a:lnSpc>
              <a:spcBef>
                <a:spcPts val="3300"/>
              </a:spcBef>
              <a:buSzPct val="171000"/>
              <a:defRPr b="1" sz="58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23923624" y="1320260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0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12643"/>
            <a:ext cx="2750345" cy="248566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10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1735297"/>
            <a:ext cx="20540040" cy="139701"/>
          </a:xfrm>
          <a:prstGeom prst="rect">
            <a:avLst/>
          </a:prstGeom>
        </p:spPr>
      </p:pic>
      <p:pic>
        <p:nvPicPr>
          <p:cNvPr id="10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127954"/>
            <a:ext cx="21179928" cy="139701"/>
          </a:xfrm>
          <a:prstGeom prst="rect">
            <a:avLst/>
          </a:prstGeom>
        </p:spPr>
      </p:pic>
      <p:pic>
        <p:nvPicPr>
          <p:cNvPr id="10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et's do it."/>
          <p:cNvSpPr/>
          <p:nvPr/>
        </p:nvSpPr>
        <p:spPr>
          <a:xfrm>
            <a:off x="12768116" y="8983265"/>
            <a:ext cx="6054329" cy="2339579"/>
          </a:xfrm>
          <a:prstGeom prst="wedgeEllipseCallout">
            <a:avLst>
              <a:gd name="adj1" fmla="val 72260"/>
              <a:gd name="adj2" fmla="val 43200"/>
            </a:avLst>
          </a:prstGeom>
          <a:solidFill>
            <a:srgbClr val="FFD479"/>
          </a:solidFill>
          <a:ln w="12700">
            <a:solidFill>
              <a:srgbClr val="96989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642937">
              <a:defRPr b="0" sz="4600">
                <a:solidFill>
                  <a:srgbClr val="164F86"/>
                </a:solidFill>
                <a:latin typeface="나눔명조 ExtraBold"/>
                <a:ea typeface="나눔명조 ExtraBold"/>
                <a:cs typeface="나눔명조 ExtraBold"/>
                <a:sym typeface="나눔명조 ExtraBold"/>
              </a:defRPr>
            </a:lvl1pPr>
          </a:lstStyle>
          <a:p>
            <a:pPr/>
            <a:r>
              <a:t>Let's do it.</a:t>
            </a:r>
          </a:p>
        </p:txBody>
      </p:sp>
      <p:sp>
        <p:nvSpPr>
          <p:cNvPr id="114" name="Image"/>
          <p:cNvSpPr/>
          <p:nvPr>
            <p:ph type="pic" sz="quarter" idx="21"/>
          </p:nvPr>
        </p:nvSpPr>
        <p:spPr>
          <a:xfrm rot="1592878">
            <a:off x="659922" y="3649045"/>
            <a:ext cx="5393547" cy="4840703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xfrm>
            <a:off x="338849" y="971870"/>
            <a:ext cx="23706302" cy="151804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9800">
                <a:latin typeface="HY헤드라인B"/>
                <a:ea typeface="HY헤드라인B"/>
                <a:cs typeface="HY헤드라인B"/>
                <a:sym typeface="HY헤드라인B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10246032" y="3804046"/>
            <a:ext cx="9340454" cy="610790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1pPr>
            <a:lvl2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2pPr>
            <a:lvl3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3pPr>
            <a:lvl4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4pPr>
            <a:lvl5pPr marL="0" indent="0" defTabSz="821531">
              <a:spcBef>
                <a:spcPts val="0"/>
              </a:spcBef>
              <a:buSzPct val="100000"/>
              <a:buAutoNum type="arabicPeriod" startAt="1"/>
              <a:defRPr b="1" sz="4600">
                <a:latin typeface="D2Coding"/>
                <a:ea typeface="D2Coding"/>
                <a:cs typeface="D2Coding"/>
                <a:sym typeface="D2Coding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23918267" y="13217525"/>
            <a:ext cx="460376" cy="49847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MarleyCat1.tiff"/>
          <p:cNvSpPr/>
          <p:nvPr>
            <p:ph type="pic" sz="quarter" idx="22"/>
          </p:nvPr>
        </p:nvSpPr>
        <p:spPr>
          <a:xfrm>
            <a:off x="19068057" y="8050671"/>
            <a:ext cx="5080513" cy="420456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1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12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3" Type="http://schemas.openxmlformats.org/officeDocument/2006/relationships/image" Target="../media/image4.tif"/><Relationship Id="rId4" Type="http://schemas.openxmlformats.org/officeDocument/2006/relationships/image" Target="../media/image4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3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tif"/><Relationship Id="rId3" Type="http://schemas.openxmlformats.org/officeDocument/2006/relationships/image" Target="../media/image4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tif"/><Relationship Id="rId7" Type="http://schemas.openxmlformats.org/officeDocument/2006/relationships/image" Target="../media/image3.tif"/><Relationship Id="rId8" Type="http://schemas.openxmlformats.org/officeDocument/2006/relationships/hyperlink" Target="http://ddiri01.tistory.com/216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ata Scientist Workshop Day1                       EDA 및 전처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800"/>
            </a:pPr>
            <a:r>
              <a:t>Data Scientist Workshop Day1</a:t>
            </a:r>
            <a:br/>
            <a:r>
              <a:t>        </a:t>
            </a:r>
            <a:r>
              <a:rPr sz="11700"/>
              <a:t>              EDA 및 전처리</a:t>
            </a:r>
          </a:p>
        </p:txBody>
      </p:sp>
      <p:sp>
        <p:nvSpPr>
          <p:cNvPr id="257" name="남중구   nowage@gmail.com"/>
          <p:cNvSpPr txBox="1"/>
          <p:nvPr>
            <p:ph type="subTitle" sz="quarter" idx="1"/>
          </p:nvPr>
        </p:nvSpPr>
        <p:spPr>
          <a:xfrm>
            <a:off x="13501512" y="9008071"/>
            <a:ext cx="8643224" cy="1020148"/>
          </a:xfrm>
          <a:prstGeom prst="rect">
            <a:avLst/>
          </a:prstGeom>
        </p:spPr>
        <p:txBody>
          <a:bodyPr/>
          <a:lstStyle/>
          <a:p>
            <a:pPr/>
            <a:r>
              <a:t>남중구   nowage@gmail.com</a:t>
            </a:r>
          </a:p>
        </p:txBody>
      </p:sp>
      <p:sp>
        <p:nvSpPr>
          <p:cNvPr id="258" name="SK C&amp;C"/>
          <p:cNvSpPr txBox="1"/>
          <p:nvPr/>
        </p:nvSpPr>
        <p:spPr>
          <a:xfrm>
            <a:off x="1244748" y="4294050"/>
            <a:ext cx="2295145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SK C&amp;C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제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40525" indent="-757645" defTabSz="788669">
              <a:spcBef>
                <a:spcPts val="3200"/>
              </a:spcBef>
              <a:defRPr sz="5568"/>
            </a:pPr>
            <a:r>
              <a:t>제목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t>목적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rPr>
                <a:solidFill>
                  <a:srgbClr val="C82506"/>
                </a:solidFill>
              </a:rPr>
              <a:t>데이터 처리 과정(EDA, Preprocessing)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t>모델 생성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t>모델 성능 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t>성능 그래프</a:t>
            </a:r>
          </a:p>
          <a:p>
            <a:pPr marL="940525" indent="-757645" defTabSz="788669">
              <a:spcBef>
                <a:spcPts val="3200"/>
              </a:spcBef>
              <a:defRPr sz="5568"/>
            </a:pPr>
            <a:r>
              <a:t>파급효과</a:t>
            </a:r>
          </a:p>
        </p:txBody>
      </p:sp>
      <p:sp>
        <p:nvSpPr>
          <p:cNvPr id="384" name="수행 계획서 내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수행 계획서 내용</a:t>
            </a:r>
          </a:p>
        </p:txBody>
      </p:sp>
      <p:pic>
        <p:nvPicPr>
          <p:cNvPr id="385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8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8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9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scikit-learn 패키지에 포함된 테이터 셋을 변형한 버전임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scikit-learn 패키지에 포함된 테이터 셋을 </a:t>
            </a:r>
            <a:r>
              <a:rPr>
                <a:solidFill>
                  <a:srgbClr val="C82506"/>
                </a:solidFill>
              </a:rPr>
              <a:t>변형</a:t>
            </a:r>
            <a:r>
              <a:t>한 버전임.</a:t>
            </a:r>
          </a:p>
          <a:p>
            <a:pPr/>
            <a:r>
              <a:t>보스턴 주택가격(Boston Housing) 데이터셋</a:t>
            </a:r>
          </a:p>
          <a:p>
            <a:pPr/>
            <a:r>
              <a:t>1978 보스턴 주택 가격, 506개 타운의 주택 가격 중앙값 (단위 1,000 달러)</a:t>
            </a:r>
          </a:p>
          <a:p>
            <a:pPr/>
            <a:r>
              <a:t>범죄율, 찰스강 인접도, 고속도로 접근성 등의 정보가 저장되어 있습니다.</a:t>
            </a:r>
          </a:p>
        </p:txBody>
      </p:sp>
      <p:sp>
        <p:nvSpPr>
          <p:cNvPr id="395" name="Data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Data Set</a:t>
            </a:r>
          </a:p>
        </p:txBody>
      </p:sp>
      <p:pic>
        <p:nvPicPr>
          <p:cNvPr id="396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9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9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0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406" name="Colum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Column Data</a:t>
            </a:r>
          </a:p>
        </p:txBody>
      </p:sp>
      <p:pic>
        <p:nvPicPr>
          <p:cNvPr id="407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0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1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1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graphicFrame>
        <p:nvGraphicFramePr>
          <p:cNvPr id="414" name="Table"/>
          <p:cNvGraphicFramePr/>
          <p:nvPr/>
        </p:nvGraphicFramePr>
        <p:xfrm>
          <a:off x="1190492" y="3270132"/>
          <a:ext cx="21557426" cy="98179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7374347"/>
                <a:gridCol w="14183078"/>
              </a:tblGrid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속성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5D5D5D"/>
                      </a:solidFill>
                      <a:miter lim="400000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설명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solidFill>
                      <a:srgbClr val="DEEBF6"/>
                    </a:solidFill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CRIM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범죄율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ZN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25,000 평방피트를 초과 거주지역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INDUS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비소매상업지역 면적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CHAS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찰스강의 경계에 위치 유무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NOX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일산화질소 농도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RM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주택당 방 수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AGE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1940년 이전에 건축된 주택의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DIS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직업센터의 거리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RAD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방사형 고속도로까지의 거리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TAX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재산세율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PTRATIO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학생/교사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B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인구 중 흑인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LSTAT</a:t>
                      </a:r>
                    </a:p>
                  </a:txBody>
                  <a:tcPr marL="67310" marR="67310" marT="67310" marB="6731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33">
                          <a:solidFill>
                            <a:srgbClr val="333333"/>
                          </a:solidFill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인구 중 하위 계층 비율</a:t>
                      </a:r>
                    </a:p>
                  </a:txBody>
                  <a:tcPr marL="67310" marR="67310" marT="67310" marB="6731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5" name="Text"/>
          <p:cNvSpPr txBox="1"/>
          <p:nvPr/>
        </p:nvSpPr>
        <p:spPr>
          <a:xfrm>
            <a:off x="5084831" y="3439487"/>
            <a:ext cx="1270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" t="0" r="1" b="2"/>
          <a:stretch>
            <a:fillRect/>
          </a:stretch>
        </p:blipFill>
        <p:spPr>
          <a:xfrm rot="1592878">
            <a:off x="453065" y="3194607"/>
            <a:ext cx="2793790" cy="250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05"/>
                </a:moveTo>
                <a:lnTo>
                  <a:pt x="0" y="15994"/>
                </a:lnTo>
                <a:lnTo>
                  <a:pt x="2514" y="21600"/>
                </a:lnTo>
                <a:lnTo>
                  <a:pt x="17253" y="21600"/>
                </a:lnTo>
                <a:lnTo>
                  <a:pt x="21598" y="19181"/>
                </a:lnTo>
                <a:lnTo>
                  <a:pt x="21600" y="3184"/>
                </a:lnTo>
                <a:lnTo>
                  <a:pt x="20172" y="0"/>
                </a:lnTo>
                <a:lnTo>
                  <a:pt x="3242" y="0"/>
                </a:lnTo>
                <a:lnTo>
                  <a:pt x="0" y="1805"/>
                </a:lnTo>
                <a:close/>
              </a:path>
            </a:pathLst>
          </a:custGeom>
        </p:spPr>
      </p:pic>
      <p:sp>
        <p:nvSpPr>
          <p:cNvPr id="418" name="EDA&amp;Prepocessing 소스코드 분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EDA&amp;Prepocessing 소스코드 분석</a:t>
            </a:r>
          </a:p>
        </p:txBody>
      </p:sp>
      <p:sp>
        <p:nvSpPr>
          <p:cNvPr id="419" name="Google 로그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로그인 </a:t>
            </a:r>
          </a:p>
          <a:p>
            <a:pPr/>
            <a:r>
              <a:t>http://bit.ly/202107Workshop 접속</a:t>
            </a:r>
          </a:p>
          <a:p>
            <a:pPr/>
            <a:r>
              <a:t>Day1Source Download (아래 그림 참고)</a:t>
            </a:r>
          </a:p>
          <a:p>
            <a:pPr/>
            <a:r>
              <a:t>내드라이브의 workshop 폴더 생성</a:t>
            </a:r>
          </a:p>
          <a:p>
            <a:pPr/>
            <a:r>
              <a:t>내드라이브의 workshop 폴더에 다운로드 받은 파일 업로드</a:t>
            </a:r>
          </a:p>
          <a:p>
            <a:pPr/>
            <a:r>
              <a:t>BostonHousing_EDA_Preprocessing.ipynb 파일 실행</a:t>
            </a:r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1" name="Image" descr="Imag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0157814" y="9941917"/>
            <a:ext cx="3930985" cy="3253228"/>
          </a:xfrm>
          <a:prstGeom prst="rect">
            <a:avLst/>
          </a:prstGeom>
        </p:spPr>
      </p:pic>
      <p:sp>
        <p:nvSpPr>
          <p:cNvPr id="422" name="BostonHousing_EDA_Preprocessing.ipynb"/>
          <p:cNvSpPr txBox="1"/>
          <p:nvPr/>
        </p:nvSpPr>
        <p:spPr>
          <a:xfrm>
            <a:off x="14726836" y="2780475"/>
            <a:ext cx="78047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82506"/>
                </a:solidFill>
              </a:rPr>
              <a:t>BostonHousing_EDA_Preprocessing.ipynb</a:t>
            </a:r>
          </a:p>
        </p:txBody>
      </p:sp>
      <p:pic>
        <p:nvPicPr>
          <p:cNvPr id="4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0483" y="7707737"/>
            <a:ext cx="7293354" cy="618191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분석전에 데이터의 구조 및 분포를 파악하기 위해 시행함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분석전에 데이터의 구조 및 분포를 파악하기 위해 시행함.</a:t>
            </a:r>
          </a:p>
          <a:p>
            <a:pPr/>
            <a:r>
              <a:t>	정의 : 수집한 데이터가 들어왔을 때, 이를 다양한 각도에서 관찰하고 이해하는 과정입니다. 한마디로 데이터를 분석하기 전에 그래프나 통계적인 방법으로 자료를 직관적으로 바라보는 과정입니다.</a:t>
            </a:r>
          </a:p>
          <a:p>
            <a:pPr/>
            <a:r>
              <a:t>	쉬운 뜻 : </a:t>
            </a:r>
            <a:br/>
            <a:r>
              <a:t>     모델을 선택하기 위해 데이터 보는 것</a:t>
            </a:r>
            <a:br/>
            <a:r>
              <a:t>     전처리 요건을 만드는 것</a:t>
            </a:r>
          </a:p>
        </p:txBody>
      </p:sp>
      <p:sp>
        <p:nvSpPr>
          <p:cNvPr id="427" name="EDA(Exploratory Data Analysis, 탐색적 데이터 분석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9349">
              <a:defRPr sz="7316"/>
            </a:lvl1pPr>
          </a:lstStyle>
          <a:p>
            <a:pPr/>
            <a:r>
              <a:t>EDA(Exploratory Data Analysis, 탐색적 데이터 분석)</a:t>
            </a:r>
          </a:p>
        </p:txBody>
      </p:sp>
      <p:pic>
        <p:nvPicPr>
          <p:cNvPr id="428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2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3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3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7" name="1 데이터의 분포 및 값을 검토함으로써 데이터가 표현하는 현상을 더 잘        이해하고, 데이터에 대한 잠재적인 문제를 발견      → 본격적인 분석에 들어가기에 앞서 데이터의 수집을 결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81870">
              <a:spcBef>
                <a:spcPts val="2800"/>
              </a:spcBef>
              <a:buSzTx/>
              <a:buNone/>
              <a:defRPr sz="4814"/>
            </a:pPr>
            <a:r>
              <a:t>	1	데이터의 분포 및 값을 검토함으로써 데이터가 표현하는 현상을 더 잘 </a:t>
            </a:r>
            <a:br/>
            <a:r>
              <a:t>      이해하고, 데이터에 대한 잠재적인 문제를 발견</a:t>
            </a:r>
            <a:br/>
            <a:r>
              <a:t>     → 본격적인 분석에 들어가기에 앞서 데이터의 수집을 결정</a:t>
            </a:r>
          </a:p>
          <a:p>
            <a:pPr marL="0" indent="0" defTabSz="681870">
              <a:spcBef>
                <a:spcPts val="2800"/>
              </a:spcBef>
              <a:buSzTx/>
              <a:buNone/>
              <a:defRPr sz="4814"/>
            </a:pPr>
            <a:r>
              <a:t>	2	다양한 각도에서 살펴보는 과정을 통해 문제 정의 단계에서 미쳐 발생하지 </a:t>
            </a:r>
            <a:br/>
            <a:r>
              <a:t>       못했을 다양한 패턴을 발견</a:t>
            </a:r>
            <a:br/>
            <a:r>
              <a:t>     → 기존의 가설을 수정하거나 새로운 가설을 세울 수 있음. </a:t>
            </a:r>
          </a:p>
          <a:p>
            <a:pPr marL="0" indent="0" defTabSz="681870">
              <a:spcBef>
                <a:spcPts val="2800"/>
              </a:spcBef>
              <a:buSzTx/>
              <a:buNone/>
              <a:defRPr sz="4814"/>
            </a:pPr>
          </a:p>
          <a:p>
            <a:pPr marL="0" indent="0" defTabSz="681870">
              <a:spcBef>
                <a:spcPts val="2800"/>
              </a:spcBef>
              <a:buSzTx/>
              <a:buNone/>
              <a:defRPr sz="4814"/>
            </a:pPr>
          </a:p>
        </p:txBody>
      </p:sp>
      <p:sp>
        <p:nvSpPr>
          <p:cNvPr id="438" name="EDA 필요한 이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EDA 필요한 이유</a:t>
            </a:r>
          </a:p>
        </p:txBody>
      </p:sp>
      <p:pic>
        <p:nvPicPr>
          <p:cNvPr id="439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4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4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4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sp>
        <p:nvSpPr>
          <p:cNvPr id="446" name="TEAM EDA : https://eda-ai-lab.tistory.com/13"/>
          <p:cNvSpPr txBox="1"/>
          <p:nvPr/>
        </p:nvSpPr>
        <p:spPr>
          <a:xfrm>
            <a:off x="10685462" y="13462874"/>
            <a:ext cx="3013076" cy="285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321468">
              <a:defRPr b="0" sz="1000">
                <a:solidFill>
                  <a:srgbClr val="53585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 TEAM EDA : https://eda-ai-lab.tistory.com/13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9" name="1 분석의 목적과 변수가 무엇이 있는지 확인. 개별 변수의 이름이나 설명을 가지는지 확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6516">
              <a:spcBef>
                <a:spcPts val="2900"/>
              </a:spcBef>
              <a:buSzTx/>
              <a:buNone/>
              <a:defRPr sz="4988"/>
            </a:pPr>
            <a:r>
              <a:t>	1	분석의 목적과 변수가 무엇이 있는지 확인. 개별 변수의 이름이나 설명을 가지는지 확인</a:t>
            </a:r>
          </a:p>
          <a:p>
            <a:pPr marL="0" indent="0" defTabSz="706516">
              <a:spcBef>
                <a:spcPts val="2900"/>
              </a:spcBef>
              <a:buSzTx/>
              <a:buNone/>
              <a:defRPr sz="4988"/>
            </a:pPr>
            <a:r>
              <a:t>	2	데이터를 전체적으로 살펴보기 : 데이터에 문제가 없는지 확인. head나 tail부분을 확인, 추가적으로 다양한 탐색(이상치, 결측치 등을 확인하는 과정)</a:t>
            </a:r>
          </a:p>
          <a:p>
            <a:pPr marL="0" indent="0" defTabSz="706516">
              <a:spcBef>
                <a:spcPts val="2900"/>
              </a:spcBef>
              <a:buSzTx/>
              <a:buNone/>
              <a:defRPr sz="4988"/>
            </a:pPr>
            <a:r>
              <a:t>	3	데이터의 개별 속성값을 관찰 : 각 속성 값이 예측한 범위와 분포를 갖는지 확인. 만약 그렇지 않다면, 이유가 무엇인지를 확인. </a:t>
            </a:r>
          </a:p>
          <a:p>
            <a:pPr marL="0" indent="0" defTabSz="706516">
              <a:spcBef>
                <a:spcPts val="2900"/>
              </a:spcBef>
              <a:buSzTx/>
              <a:buNone/>
              <a:defRPr sz="4988"/>
            </a:pPr>
            <a:r>
              <a:t>	4	속성 간의 관계에 초점을 맞추어, 개별 속성 관찰에서 찾아내지 못했던 패턴을 발견 (상관관계, 시각화 등)</a:t>
            </a:r>
          </a:p>
        </p:txBody>
      </p:sp>
      <p:sp>
        <p:nvSpPr>
          <p:cNvPr id="450" name="EDA 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EDA 과정</a:t>
            </a:r>
          </a:p>
        </p:txBody>
      </p:sp>
      <p:pic>
        <p:nvPicPr>
          <p:cNvPr id="451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5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5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5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sp>
        <p:nvSpPr>
          <p:cNvPr id="458" name="TEAM EDA : https://eda-ai-lab.tistory.com/13"/>
          <p:cNvSpPr txBox="1"/>
          <p:nvPr/>
        </p:nvSpPr>
        <p:spPr>
          <a:xfrm>
            <a:off x="10102453" y="13439506"/>
            <a:ext cx="4156076" cy="33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2065">
              <a:defRPr b="0" sz="1400">
                <a:solidFill>
                  <a:srgbClr val="53585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/>
            <a:r>
              <a:t> TEAM EDA : https://eda-ai-lab.tistory.com/13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기초 그래프(Histogram, BoxPlot,,,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기초 그래프(Histogram, BoxPlot,,,)</a:t>
            </a:r>
          </a:p>
          <a:p>
            <a:pPr/>
            <a:r>
              <a:t>기초 통계</a:t>
            </a:r>
          </a:p>
          <a:p>
            <a:pPr/>
            <a:r>
              <a:t>Pair Plot or Correlation ←필수</a:t>
            </a:r>
          </a:p>
          <a:p>
            <a:pPr/>
            <a:r>
              <a:t>Decistion Tree를 통한 컬럼 Selection</a:t>
            </a:r>
            <a:br/>
            <a:r>
              <a:t>     (컬럼 너무 많을때)</a:t>
            </a:r>
          </a:p>
        </p:txBody>
      </p:sp>
      <p:sp>
        <p:nvSpPr>
          <p:cNvPr id="4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EDA 그래프</a:t>
            </a:r>
          </a:p>
        </p:txBody>
      </p:sp>
      <p:pic>
        <p:nvPicPr>
          <p:cNvPr id="463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6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6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6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결측치 처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결측치 처리</a:t>
            </a:r>
          </a:p>
          <a:p>
            <a:pPr/>
            <a:r>
              <a:t>불필요한 데이터 삭제(Column,Row)</a:t>
            </a:r>
          </a:p>
          <a:p>
            <a:pPr/>
            <a:r>
              <a:t>가변수화(=:= One Hot Encoding)</a:t>
            </a:r>
          </a:p>
          <a:p>
            <a:pPr/>
            <a:r>
              <a:t>아웃 라이어 처리</a:t>
            </a:r>
          </a:p>
        </p:txBody>
      </p:sp>
      <p:sp>
        <p:nvSpPr>
          <p:cNvPr id="473" name="전처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전처리</a:t>
            </a:r>
          </a:p>
        </p:txBody>
      </p:sp>
      <p:pic>
        <p:nvPicPr>
          <p:cNvPr id="474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하한값 처리 모두 금액이라서 의미 없음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하한값 처리 모두 금액이라서 의미 없음. </a:t>
            </a:r>
          </a:p>
          <a:p>
            <a:pPr/>
            <a:r>
              <a:t>상한값 처리는 평균 + n*표준편차(n=4)</a:t>
            </a:r>
          </a:p>
          <a:p>
            <a:pPr/>
            <a:r>
              <a:t>상한값 처리 대상 컬럼 : newbalanceOrig</a:t>
            </a:r>
          </a:p>
        </p:txBody>
      </p:sp>
      <p:sp>
        <p:nvSpPr>
          <p:cNvPr id="484" name="아웃라이어 처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아웃라이어 처리</a:t>
            </a:r>
          </a:p>
        </p:txBody>
      </p:sp>
      <p:pic>
        <p:nvPicPr>
          <p:cNvPr id="485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8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240515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Analytic Project Workshop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30728" indent="-749753" defTabSz="780454">
              <a:spcBef>
                <a:spcPts val="3200"/>
              </a:spcBef>
              <a:defRPr sz="5510"/>
            </a:pPr>
            <a:r>
              <a:t>Analytic Project Workshop?</a:t>
            </a:r>
          </a:p>
          <a:p>
            <a:pPr lvl="1" marL="1654628" indent="-749753" defTabSz="780454">
              <a:spcBef>
                <a:spcPts val="3200"/>
              </a:spcBef>
              <a:defRPr sz="5510"/>
            </a:pPr>
            <a:r>
              <a:t>실제 분석 프로젝트를 진행하기전 절차들을 미리 진행해 보는 것.</a:t>
            </a:r>
          </a:p>
          <a:p>
            <a:pPr marL="930728" indent="-749753" defTabSz="780454">
              <a:spcBef>
                <a:spcPts val="3200"/>
              </a:spcBef>
              <a:defRPr sz="5510"/>
            </a:pPr>
            <a:r>
              <a:t>Workshop 과정에서 해야 할 것</a:t>
            </a:r>
          </a:p>
          <a:p>
            <a:pPr lvl="1" marL="1654628" indent="-749753" defTabSz="780454">
              <a:spcBef>
                <a:spcPts val="3200"/>
              </a:spcBef>
              <a:defRPr sz="5510"/>
            </a:pPr>
            <a:r>
              <a:t>분석업무에 대한 예행 연습 (프로토타입 코드 생성)</a:t>
            </a:r>
          </a:p>
          <a:p>
            <a:pPr lvl="1" marL="1654628" indent="-749753" defTabSz="780454">
              <a:spcBef>
                <a:spcPts val="3200"/>
              </a:spcBef>
              <a:defRPr sz="5510"/>
            </a:pPr>
            <a:r>
              <a:t>Analytic에 대한 경험 습득</a:t>
            </a:r>
          </a:p>
          <a:p>
            <a:pPr lvl="1" marL="1654628" indent="-749753" defTabSz="780454">
              <a:spcBef>
                <a:spcPts val="3200"/>
              </a:spcBef>
              <a:defRPr sz="5510"/>
            </a:pPr>
            <a:r>
              <a:t>데이터에 대한 Insight</a:t>
            </a:r>
          </a:p>
          <a:p>
            <a:pPr lvl="1" marL="1654628" indent="-749753" defTabSz="780454">
              <a:spcBef>
                <a:spcPts val="3200"/>
              </a:spcBef>
              <a:defRPr sz="5510"/>
            </a:pPr>
            <a:r>
              <a:t>분석 업무에 대한 전반적 흐름에 대한 경험</a:t>
            </a:r>
          </a:p>
        </p:txBody>
      </p:sp>
      <p:sp>
        <p:nvSpPr>
          <p:cNvPr id="262" name="Analytic Project Worksho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Analytic Project Workshop?</a:t>
            </a:r>
          </a:p>
        </p:txBody>
      </p:sp>
      <p:pic>
        <p:nvPicPr>
          <p:cNvPr id="263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26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26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26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sp>
        <p:nvSpPr>
          <p:cNvPr id="270" name="Workshop?"/>
          <p:cNvSpPr txBox="1"/>
          <p:nvPr/>
        </p:nvSpPr>
        <p:spPr>
          <a:xfrm>
            <a:off x="11684450" y="239205"/>
            <a:ext cx="1219155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Workshop?</a:t>
            </a:r>
          </a:p>
        </p:txBody>
      </p:sp>
      <p:sp>
        <p:nvSpPr>
          <p:cNvPr id="271" name="과정을 시작하기 전에..."/>
          <p:cNvSpPr txBox="1"/>
          <p:nvPr/>
        </p:nvSpPr>
        <p:spPr>
          <a:xfrm>
            <a:off x="762000" y="239205"/>
            <a:ext cx="3036245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과정을 시작하기 전에...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495" name="Data 전처리 요건 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Data 전처리 요건 예</a:t>
            </a:r>
          </a:p>
        </p:txBody>
      </p:sp>
      <p:pic>
        <p:nvPicPr>
          <p:cNvPr id="496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graphicFrame>
        <p:nvGraphicFramePr>
          <p:cNvPr id="503" name="Table"/>
          <p:cNvGraphicFramePr/>
          <p:nvPr/>
        </p:nvGraphicFramePr>
        <p:xfrm>
          <a:off x="972610" y="3218256"/>
          <a:ext cx="20853247" cy="922969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5130139"/>
                <a:gridCol w="4410356"/>
                <a:gridCol w="7193715"/>
                <a:gridCol w="2645295"/>
                <a:gridCol w="2188625"/>
              </a:tblGrid>
              <a:tr h="142190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전처리 분야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조건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대상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처리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Desc.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2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결측치 처리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Missing Cell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oldbalanceOrg,newbalanceOrig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해당 row 삭제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41179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불필요한 데이터 삭제  -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Unique가 50%넘으면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nameOrig, nameDest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해당 컬럼 삭제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2794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불필요한 데이터 삭제  - 로우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isFraud=1이 하나도 없는 type에 해당 하는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isFraud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해당 row 삭제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Optional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41179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가변수화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int 범주형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type 컬럼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컬럼 추가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41179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300">
                          <a:solidFill>
                            <a:srgbClr val="FFFFFF"/>
                          </a:solidFill>
                          <a:sym typeface="Helvetica Neue Medium"/>
                        </a:rPr>
                        <a:t>아웃 라이어 처리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평균+4*표준편차 보다 큰 row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newbalanceOrig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/>
                        <a:t>해당 row 삭제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3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" t="0" r="1" b="2"/>
          <a:stretch>
            <a:fillRect/>
          </a:stretch>
        </p:blipFill>
        <p:spPr>
          <a:xfrm rot="1592878">
            <a:off x="453065" y="3194607"/>
            <a:ext cx="2793790" cy="2507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05"/>
                </a:moveTo>
                <a:lnTo>
                  <a:pt x="0" y="15994"/>
                </a:lnTo>
                <a:lnTo>
                  <a:pt x="2514" y="21600"/>
                </a:lnTo>
                <a:lnTo>
                  <a:pt x="17253" y="21600"/>
                </a:lnTo>
                <a:lnTo>
                  <a:pt x="21598" y="19181"/>
                </a:lnTo>
                <a:lnTo>
                  <a:pt x="21600" y="3184"/>
                </a:lnTo>
                <a:lnTo>
                  <a:pt x="20172" y="0"/>
                </a:lnTo>
                <a:lnTo>
                  <a:pt x="3242" y="0"/>
                </a:lnTo>
                <a:lnTo>
                  <a:pt x="0" y="1805"/>
                </a:lnTo>
                <a:close/>
              </a:path>
            </a:pathLst>
          </a:custGeom>
        </p:spPr>
      </p:pic>
      <p:sp>
        <p:nvSpPr>
          <p:cNvPr id="506" name="EDA 및 전처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및 전처리</a:t>
            </a:r>
          </a:p>
        </p:txBody>
      </p:sp>
      <p:sp>
        <p:nvSpPr>
          <p:cNvPr id="507" name="예제 소스를 참고 하여 다음 데이터의 EDA 및 전처리를 수행하시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예제 소스를 참고 하여 다음 데이터의 EDA 및 전처리를 수행하시오.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9" name="Image" descr="Imag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0157814" y="9941917"/>
            <a:ext cx="3930985" cy="3253228"/>
          </a:xfrm>
          <a:prstGeom prst="rect">
            <a:avLst/>
          </a:prstGeom>
        </p:spPr>
      </p:pic>
      <p:graphicFrame>
        <p:nvGraphicFramePr>
          <p:cNvPr id="510" name="Table"/>
          <p:cNvGraphicFramePr/>
          <p:nvPr/>
        </p:nvGraphicFramePr>
        <p:xfrm>
          <a:off x="4485664" y="4733900"/>
          <a:ext cx="14962062" cy="87084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2665795"/>
                <a:gridCol w="12283566"/>
              </a:tblGrid>
              <a:tr h="41874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Suburb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5D5D5D"/>
                      </a:solidFill>
                      <a:miter lim="400000"/>
                    </a:lnT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defRPr>
                      </a:pPr>
                      <a:r>
                        <a:t>도시</a:t>
                      </a: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외곽지역</a:t>
                      </a: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이름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5D5D5D"/>
                      </a:solidFill>
                      <a:miter lim="400000"/>
                    </a:lnT>
                    <a:solidFill>
                      <a:srgbClr val="BEC0BF"/>
                    </a:solidFill>
                  </a:tcPr>
                </a:tc>
              </a:tr>
              <a:tr h="39976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Address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주소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71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Rooms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방의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갯수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71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Price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호주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달러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t>가격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7465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Method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S - property sold(부동산 판매완료)
            SP - property sold prior(부동산 경매전 판매완료)
            PI - property passed in(부동산 경매 유찰됨 즉 경매에 내놓았는데 팔리지 않음)
            PN - sold prior not disclosed(경매 이전 비공개 판매완료)
            SN - sold not disclosed(비공개 판매완료)
            NB - no bid(팔리지 않으나 경매에 내놓지 않음, 역자추정)
            VB - vendor bid(경매관리인 경매 후 판매)
            W - withdrawn prior to auction(경매중 팔림)
            SA - sold after auction(경매 후 팔림)
            SS - sold after auction price not disclosed. (경매후 비공개판매)
            N/A - price or highest bid not available.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0955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AppleMyungjo 일반체"/>
                          <a:ea typeface="AppleMyungjo 일반체"/>
                          <a:cs typeface="AppleMyungjo 일반체"/>
                          <a:sym typeface="AppleMyungjo 일반체"/>
                        </a:rPr>
                        <a:t>br - bedroom(s) 침실만 렌트
          h - house,cottage,villa, semi,terrace(집 구매)
          u - unit, duplex(복층 구조)
          t - townhouse(타운하우스)
         dev site - development site(개발 지역, 데이터샘플내 없음)
         res - other residential(기타 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695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SellerG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Real Estate Agent(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부동산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중계인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이름</a:t>
                      </a:r>
                      <a:r>
                        <a:t>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695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Date sold(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거래된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날짜</a:t>
                      </a:r>
                      <a:r>
                        <a:t>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0695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Distance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5D5D5D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Distance from CBD( C.B.D.)(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시내로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부터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떨어진</a:t>
                      </a:r>
                      <a:r>
                        <a:t> </a:t>
                      </a:r>
                      <a:r>
                        <a:rPr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rPr>
                        <a:t>거리</a:t>
                      </a:r>
                      <a:r>
                        <a:t>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1" name="Text"/>
          <p:cNvSpPr txBox="1"/>
          <p:nvPr/>
        </p:nvSpPr>
        <p:spPr>
          <a:xfrm>
            <a:off x="4485664" y="4416400"/>
            <a:ext cx="1270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2" name="Melbourne.csv"/>
          <p:cNvSpPr txBox="1"/>
          <p:nvPr/>
        </p:nvSpPr>
        <p:spPr>
          <a:xfrm>
            <a:off x="15534610" y="2651983"/>
            <a:ext cx="279539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82506"/>
                </a:solidFill>
              </a:rPr>
              <a:t>Melbourne.csv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15" name="Image" descr="Image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7342048" y="8510389"/>
            <a:ext cx="5416138" cy="44823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240515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 </a:t>
            </a:r>
          </a:p>
        </p:txBody>
      </p:sp>
      <p:sp>
        <p:nvSpPr>
          <p:cNvPr id="275" name="Workshop 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Workshop 일정</a:t>
            </a:r>
          </a:p>
        </p:txBody>
      </p:sp>
      <p:pic>
        <p:nvPicPr>
          <p:cNvPr id="276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27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27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28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graphicFrame>
        <p:nvGraphicFramePr>
          <p:cNvPr id="283" name="Table"/>
          <p:cNvGraphicFramePr/>
          <p:nvPr/>
        </p:nvGraphicFramePr>
        <p:xfrm>
          <a:off x="1818078" y="3338044"/>
          <a:ext cx="19701062" cy="948841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3939323"/>
                <a:gridCol w="3939323"/>
                <a:gridCol w="3939323"/>
                <a:gridCol w="3939323"/>
                <a:gridCol w="3939323"/>
              </a:tblGrid>
              <a:tr h="181049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800">
                          <a:sym typeface="Helvetica Neue Medium"/>
                        </a:defRPr>
                      </a:pPr>
                    </a:p>
                  </a:txBody>
                  <a:tcPr marL="91440" marR="91440" marT="0" marB="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1회차</a:t>
                      </a:r>
                    </a:p>
                  </a:txBody>
                  <a:tcPr marL="91440" marR="91440" marT="0" marB="0" anchor="ctr" anchorCtr="0" horzOverflow="overflow"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2회차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3회차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4회차</a:t>
                      </a:r>
                    </a:p>
                  </a:txBody>
                  <a:tcPr marL="91440" marR="91440" marT="0" marB="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29403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내용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EDA 및  전처리</a:t>
                      </a:r>
                    </a:p>
                  </a:txBody>
                  <a:tcPr marL="91440" marR="91440" marT="0" marB="0" anchor="ctr" anchorCtr="0" horzOverflow="overflow"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시각화 및  모델 기본 코드 Review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모델 Training 시각화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모델 평가 및 결과 레포트 작성</a:t>
                      </a:r>
                    </a:p>
                  </a:txBody>
                  <a:tcPr marL="91440" marR="91440" marT="0" marB="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179281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분야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 분석</a:t>
                      </a:r>
                    </a:p>
                  </a:txBody>
                  <a:tcPr marL="91440" marR="91440" marT="0" marB="0" anchor="ctr" anchorCtr="0" horzOverflow="overflow"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 Eng.+Data 분석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 분석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 분석</a:t>
                      </a:r>
                    </a:p>
                  </a:txBody>
                  <a:tcPr marL="91440" marR="91440" marT="0" marB="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noFill/>
                  </a:tcPr>
                </a:tc>
              </a:tr>
              <a:tr h="294032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일정</a:t>
                      </a:r>
                    </a:p>
                  </a:txBody>
                  <a:tcPr marL="91440" marR="9144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6월 4일(금) 13:30~17:30</a:t>
                      </a:r>
                    </a:p>
                  </a:txBody>
                  <a:tcPr marL="91440" marR="91440" marT="0" marB="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6월 19일(금)
13:30~17:30</a:t>
                      </a:r>
                    </a:p>
                  </a:txBody>
                  <a:tcPr marL="91440" marR="91440" marT="0" marB="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7월 2일(금)
13:30~17:30</a:t>
                      </a:r>
                    </a:p>
                  </a:txBody>
                  <a:tcPr marL="91440" marR="91440" marT="0" marB="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solidFill>
                            <a:srgbClr val="2222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7월 16일(금)
13:30~17:30</a:t>
                      </a:r>
                    </a:p>
                  </a:txBody>
                  <a:tcPr marL="91440" marR="91440" marT="0" marB="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4" name="Workshop?"/>
          <p:cNvSpPr txBox="1"/>
          <p:nvPr/>
        </p:nvSpPr>
        <p:spPr>
          <a:xfrm>
            <a:off x="11684450" y="239205"/>
            <a:ext cx="1219155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Workshop?</a:t>
            </a:r>
          </a:p>
        </p:txBody>
      </p:sp>
      <p:sp>
        <p:nvSpPr>
          <p:cNvPr id="285" name="과정을 시작하기 전에..."/>
          <p:cNvSpPr txBox="1"/>
          <p:nvPr/>
        </p:nvSpPr>
        <p:spPr>
          <a:xfrm>
            <a:off x="762000" y="239205"/>
            <a:ext cx="3036245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과정을 시작하기 전에...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240515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머신러닝 프로세스 Re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62288"/>
          <a:lstStyle/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  <a:r>
              <a:t>머신러닝 프로세스 Review</a:t>
            </a: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  <a:r>
              <a:t>예제소스의 데이터 설명</a:t>
            </a: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  <a:r>
              <a:t>EDA &amp; 전처리 전략 수립</a:t>
            </a: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  <a:r>
              <a:t>EDA Review</a:t>
            </a: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  <a:r>
              <a:t>EDA+전처리 : 소스코드 분석</a:t>
            </a:r>
          </a:p>
          <a:p>
            <a:pPr lvl="1" marL="1346199" indent="-736599" defTabSz="788669">
              <a:spcBef>
                <a:spcPts val="3200"/>
              </a:spcBef>
              <a:buSzPct val="125000"/>
              <a:buChar char="•"/>
              <a:defRPr sz="5568"/>
            </a:pPr>
            <a:r>
              <a:t>개별 변수들의 분포 파악</a:t>
            </a:r>
          </a:p>
          <a:p>
            <a:pPr lvl="1" marL="1346199" indent="-736599" defTabSz="788669">
              <a:spcBef>
                <a:spcPts val="3200"/>
              </a:spcBef>
              <a:buSzPct val="125000"/>
              <a:buChar char="•"/>
              <a:defRPr sz="5568"/>
            </a:pPr>
            <a:r>
              <a:t>시각화, 기초통계량</a:t>
            </a:r>
          </a:p>
          <a:p>
            <a:pPr lvl="1" marL="1346199" indent="-736599" defTabSz="788669">
              <a:spcBef>
                <a:spcPts val="3200"/>
              </a:spcBef>
              <a:buSzPct val="125000"/>
              <a:buChar char="•"/>
              <a:defRPr sz="5568"/>
            </a:pPr>
            <a:r>
              <a:t>전처리 작업</a:t>
            </a: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</a:p>
          <a:p>
            <a:pPr marL="736599" indent="-736599" defTabSz="788669">
              <a:spcBef>
                <a:spcPts val="3200"/>
              </a:spcBef>
              <a:buSzPct val="125000"/>
              <a:defRPr sz="5568"/>
            </a:pPr>
          </a:p>
          <a:p>
            <a:pPr lvl="1" marL="0" indent="438911" defTabSz="788669">
              <a:spcBef>
                <a:spcPts val="3200"/>
              </a:spcBef>
              <a:buSzTx/>
              <a:buNone/>
              <a:defRPr sz="5568"/>
            </a:pPr>
            <a:r>
              <a:t> </a:t>
            </a:r>
          </a:p>
        </p:txBody>
      </p:sp>
      <p:sp>
        <p:nvSpPr>
          <p:cNvPr id="28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Agenda</a:t>
            </a:r>
          </a:p>
        </p:txBody>
      </p:sp>
      <p:pic>
        <p:nvPicPr>
          <p:cNvPr id="290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29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29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29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sp>
        <p:nvSpPr>
          <p:cNvPr id="297" name="과정을 시작하기 전에..."/>
          <p:cNvSpPr txBox="1"/>
          <p:nvPr/>
        </p:nvSpPr>
        <p:spPr>
          <a:xfrm>
            <a:off x="762000" y="239205"/>
            <a:ext cx="3036245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과정을 시작하기 전에...</a:t>
            </a:r>
          </a:p>
        </p:txBody>
      </p:sp>
      <p:sp>
        <p:nvSpPr>
          <p:cNvPr id="298" name="강의용 메모 파일 주소 : http://bit.ly/202107Workshop"/>
          <p:cNvSpPr txBox="1"/>
          <p:nvPr/>
        </p:nvSpPr>
        <p:spPr>
          <a:xfrm>
            <a:off x="2108398" y="12088282"/>
            <a:ext cx="19723101" cy="893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821531">
              <a:lnSpc>
                <a:spcPct val="150000"/>
              </a:lnSpc>
              <a:spcBef>
                <a:spcPts val="3300"/>
              </a:spcBef>
              <a:defRPr sz="5800">
                <a:latin typeface="D2Coding"/>
                <a:ea typeface="D2Coding"/>
                <a:cs typeface="D2Coding"/>
                <a:sym typeface="D2Coding"/>
              </a:defRPr>
            </a:pPr>
            <a:r>
              <a:rPr>
                <a:solidFill>
                  <a:srgbClr val="C82506"/>
                </a:solidFill>
              </a:rPr>
              <a:t>강의용 메모 파일 주소 : http://bit.ly/202107Workshop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239118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Analytic 분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Analytic 분류</a:t>
            </a:r>
          </a:p>
        </p:txBody>
      </p:sp>
      <p:pic>
        <p:nvPicPr>
          <p:cNvPr id="302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0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0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0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54012" y="4135251"/>
            <a:ext cx="21766302" cy="4399573"/>
          </a:xfrm>
          <a:prstGeom prst="rect">
            <a:avLst/>
          </a:prstGeom>
          <a:ln w="25400">
            <a:miter lim="400000"/>
          </a:ln>
        </p:spPr>
      </p:pic>
      <p:sp>
        <p:nvSpPr>
          <p:cNvPr id="310" name="결과 :    값"/>
          <p:cNvSpPr txBox="1"/>
          <p:nvPr/>
        </p:nvSpPr>
        <p:spPr>
          <a:xfrm>
            <a:off x="2019755" y="8780151"/>
            <a:ext cx="4338923" cy="122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5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결과 :    값                       </a:t>
            </a:r>
          </a:p>
        </p:txBody>
      </p:sp>
      <p:sp>
        <p:nvSpPr>
          <p:cNvPr id="311" name="식(모델)"/>
          <p:cNvSpPr txBox="1"/>
          <p:nvPr/>
        </p:nvSpPr>
        <p:spPr>
          <a:xfrm>
            <a:off x="7761754" y="8881045"/>
            <a:ext cx="2554683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5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식(모델)</a:t>
            </a:r>
          </a:p>
        </p:txBody>
      </p:sp>
      <p:sp>
        <p:nvSpPr>
          <p:cNvPr id="312" name="시스템                  =="/>
          <p:cNvSpPr txBox="1"/>
          <p:nvPr/>
        </p:nvSpPr>
        <p:spPr>
          <a:xfrm>
            <a:off x="14879104" y="8780151"/>
            <a:ext cx="7722772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lnSpc>
                <a:spcPct val="150000"/>
              </a:lnSpc>
              <a:spcBef>
                <a:spcPts val="3300"/>
              </a:spcBef>
              <a:defRPr b="0" sz="58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시스템                  ==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3"/>
      <p:bldP build="p" bldLvl="5" animBg="1" rev="0" advAuto="0" spid="310" grpId="1"/>
      <p:bldP build="whole" bldLvl="1" animBg="1" rev="0" advAuto="0" spid="31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239118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316" name="AI, Machine Learning, 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5440">
              <a:defRPr sz="9558"/>
            </a:lvl1pPr>
          </a:lstStyle>
          <a:p>
            <a:pPr/>
            <a:r>
              <a:t>AI, Machine Learning, Deep Learning</a:t>
            </a:r>
          </a:p>
        </p:txBody>
      </p:sp>
      <p:pic>
        <p:nvPicPr>
          <p:cNvPr id="317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1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2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2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grpSp>
        <p:nvGrpSpPr>
          <p:cNvPr id="327" name="Group"/>
          <p:cNvGrpSpPr/>
          <p:nvPr/>
        </p:nvGrpSpPr>
        <p:grpSpPr>
          <a:xfrm>
            <a:off x="5778468" y="3346400"/>
            <a:ext cx="13391308" cy="9742784"/>
            <a:chOff x="0" y="0"/>
            <a:chExt cx="13391306" cy="9742782"/>
          </a:xfrm>
        </p:grpSpPr>
        <p:sp>
          <p:nvSpPr>
            <p:cNvPr id="324" name="Oval"/>
            <p:cNvSpPr/>
            <p:nvPr/>
          </p:nvSpPr>
          <p:spPr>
            <a:xfrm>
              <a:off x="0" y="0"/>
              <a:ext cx="13391307" cy="97427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" name="Oval"/>
            <p:cNvSpPr/>
            <p:nvPr/>
          </p:nvSpPr>
          <p:spPr>
            <a:xfrm>
              <a:off x="2176796" y="3697147"/>
              <a:ext cx="9037716" cy="581333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6" name="Oval"/>
            <p:cNvSpPr/>
            <p:nvPr/>
          </p:nvSpPr>
          <p:spPr>
            <a:xfrm>
              <a:off x="3980830" y="5468211"/>
              <a:ext cx="5429647" cy="377125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b="0"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28" name="AI"/>
          <p:cNvSpPr txBox="1"/>
          <p:nvPr/>
        </p:nvSpPr>
        <p:spPr>
          <a:xfrm>
            <a:off x="6675642" y="5067410"/>
            <a:ext cx="1369864" cy="118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defRPr b="0" sz="8200">
                <a:latin typeface="HYGothic-Extra"/>
                <a:ea typeface="HYGothic-Extra"/>
                <a:cs typeface="HYGothic-Extra"/>
                <a:sym typeface="HYGothic-Extra"/>
              </a:defRPr>
            </a:lvl1pPr>
          </a:lstStyle>
          <a:p>
            <a:pPr/>
            <a:r>
              <a:t>AI</a:t>
            </a:r>
          </a:p>
        </p:txBody>
      </p:sp>
      <p:sp>
        <p:nvSpPr>
          <p:cNvPr id="329" name="Machine Learning"/>
          <p:cNvSpPr txBox="1"/>
          <p:nvPr/>
        </p:nvSpPr>
        <p:spPr>
          <a:xfrm>
            <a:off x="8586595" y="7445899"/>
            <a:ext cx="7907338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defRPr b="0" sz="6400">
                <a:latin typeface="HYGothic-Extra"/>
                <a:ea typeface="HYGothic-Extra"/>
                <a:cs typeface="HYGothic-Extra"/>
                <a:sym typeface="HYGothic-Extra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330" name="Deep Learning"/>
          <p:cNvSpPr txBox="1"/>
          <p:nvPr/>
        </p:nvSpPr>
        <p:spPr>
          <a:xfrm>
            <a:off x="10265376" y="9383938"/>
            <a:ext cx="4704805" cy="729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defRPr b="0" sz="4600">
                <a:latin typeface="HYGothic-Extra"/>
                <a:ea typeface="HYGothic-Extra"/>
                <a:cs typeface="HYGothic-Extra"/>
                <a:sym typeface="HYGothic-Extra"/>
              </a:defRPr>
            </a:lvl1pPr>
          </a:lstStyle>
          <a:p>
            <a:pPr/>
            <a:r>
              <a:t>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/>
          <p:nvPr>
            <p:ph type="sldNum" sz="quarter" idx="2"/>
          </p:nvPr>
        </p:nvSpPr>
        <p:spPr>
          <a:xfrm>
            <a:off x="239118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upervised learning(지도학습) : 훈련데이터가 존재하고 그 훈련데이터로 machine learning을 해 predictive model을 만든다. 그리고 그 모델을 이용해 새로 도입되는 데이터가 어떤 class에 속하는지 판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7219" indent="-497204" defTabSz="517564">
              <a:spcBef>
                <a:spcPts val="2100"/>
              </a:spcBef>
              <a:defRPr sz="3654"/>
            </a:pPr>
            <a:r>
              <a:t>Supervised learning(지도학습) : 훈련데이터가 존재하고 그 훈련데이터로 machine learning을 해 predictive model을 만든다. 그리고 그 모델을 이용해 새로 도입되는 데이터가 어떤 class에 속하는지 판단</a:t>
            </a:r>
          </a:p>
          <a:p>
            <a:pPr marL="617219" indent="-497204" defTabSz="517564">
              <a:spcBef>
                <a:spcPts val="2100"/>
              </a:spcBef>
              <a:defRPr sz="3654"/>
            </a:pPr>
          </a:p>
          <a:p>
            <a:pPr marL="617219" indent="-497204" defTabSz="517564">
              <a:spcBef>
                <a:spcPts val="2100"/>
              </a:spcBef>
              <a:defRPr sz="3654"/>
            </a:pPr>
          </a:p>
          <a:p>
            <a:pPr marL="617219" indent="-497204" defTabSz="517564">
              <a:spcBef>
                <a:spcPts val="2100"/>
              </a:spcBef>
              <a:defRPr sz="3654"/>
            </a:pPr>
          </a:p>
          <a:p>
            <a:pPr marL="617219" indent="-497204" defTabSz="517564">
              <a:spcBef>
                <a:spcPts val="2100"/>
              </a:spcBef>
              <a:defRPr sz="3654"/>
            </a:pPr>
            <a:r>
              <a:t>Unsupervised Learning (비지도학습) : supervised learning과는 다르게 사전정보가 없는것이 특징. 데이터가 어떻게 구성되어 있는지 알아 내는데 사용</a:t>
            </a:r>
          </a:p>
          <a:p>
            <a:pPr marL="617219" indent="-497204" defTabSz="517564">
              <a:spcBef>
                <a:spcPts val="2100"/>
              </a:spcBef>
              <a:defRPr sz="3654"/>
            </a:pPr>
          </a:p>
          <a:p>
            <a:pPr marL="617219" indent="-497204" defTabSz="517564">
              <a:spcBef>
                <a:spcPts val="2100"/>
              </a:spcBef>
              <a:defRPr sz="3654"/>
            </a:pPr>
          </a:p>
        </p:txBody>
      </p:sp>
      <p:sp>
        <p:nvSpPr>
          <p:cNvPr id="334" name="Supervised Learning vs Un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7564">
              <a:defRPr sz="7433"/>
            </a:lvl1pPr>
          </a:lstStyle>
          <a:p>
            <a:pPr/>
            <a:r>
              <a:t>Supervised Learning vs Unsupervised Learning</a:t>
            </a:r>
          </a:p>
        </p:txBody>
      </p:sp>
      <p:pic>
        <p:nvPicPr>
          <p:cNvPr id="335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3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3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4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9481" y="10095886"/>
            <a:ext cx="11251407" cy="3214688"/>
          </a:xfrm>
          <a:prstGeom prst="rect">
            <a:avLst/>
          </a:prstGeom>
          <a:ln w="254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05318" y="5093672"/>
            <a:ext cx="11251408" cy="3196829"/>
          </a:xfrm>
          <a:prstGeom prst="rect">
            <a:avLst/>
          </a:prstGeom>
          <a:ln w="25400">
            <a:miter lim="400000"/>
          </a:ln>
        </p:spPr>
      </p:pic>
      <p:sp>
        <p:nvSpPr>
          <p:cNvPr id="344" name="출처 : http://ddiri01.tistory.com/216"/>
          <p:cNvSpPr txBox="1"/>
          <p:nvPr/>
        </p:nvSpPr>
        <p:spPr>
          <a:xfrm>
            <a:off x="10939462" y="13454008"/>
            <a:ext cx="2505076" cy="285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321468">
              <a:defRPr b="0" sz="1000">
                <a:solidFill>
                  <a:srgbClr val="53585F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t>출처 : </a:t>
            </a:r>
            <a:r>
              <a:rPr>
                <a:hlinkClick r:id="rId8" invalidUrl="" action="" tgtFrame="" tooltip="" history="1" highlightClick="0" endSnd="0"/>
              </a:rPr>
              <a:t>http://ddiri01.tistory.com/216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239118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348" name="Data Scientist Skill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Data Scientist Skill Set</a:t>
            </a:r>
          </a:p>
        </p:txBody>
      </p:sp>
      <p:pic>
        <p:nvPicPr>
          <p:cNvPr id="349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5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5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5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pic>
        <p:nvPicPr>
          <p:cNvPr id="35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48000" y="2629765"/>
            <a:ext cx="18288000" cy="10035559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uffer_front_eyeball.tiff" descr="puffer_front_eyeball.tiff"/>
          <p:cNvPicPr>
            <a:picLocks noChangeAspect="1"/>
          </p:cNvPicPr>
          <p:nvPr/>
        </p:nvPicPr>
        <p:blipFill>
          <a:blip r:embed="rId2">
            <a:alphaModFix amt="17000"/>
            <a:extLst/>
          </a:blip>
          <a:stretch>
            <a:fillRect/>
          </a:stretch>
        </p:blipFill>
        <p:spPr>
          <a:xfrm>
            <a:off x="21403468" y="431743"/>
            <a:ext cx="2750345" cy="24856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5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58" y="2408397"/>
            <a:ext cx="20540040" cy="139701"/>
          </a:xfrm>
          <a:prstGeom prst="rect">
            <a:avLst/>
          </a:prstGeom>
        </p:spPr>
      </p:pic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858" y="801054"/>
            <a:ext cx="21179928" cy="139701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315" y="13381992"/>
            <a:ext cx="23245780" cy="139701"/>
          </a:xfrm>
          <a:prstGeom prst="rect">
            <a:avLst/>
          </a:prstGeom>
        </p:spPr>
      </p:pic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23911811" y="13217525"/>
            <a:ext cx="307976" cy="498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1단계 : 데이터 로딩 + Preprocessing + EDA…"/>
          <p:cNvSpPr txBox="1"/>
          <p:nvPr>
            <p:ph type="body" idx="1"/>
          </p:nvPr>
        </p:nvSpPr>
        <p:spPr>
          <a:xfrm>
            <a:off x="5052579" y="2821762"/>
            <a:ext cx="23245779" cy="10560231"/>
          </a:xfrm>
          <a:prstGeom prst="rect">
            <a:avLst/>
          </a:prstGeom>
        </p:spPr>
        <p:txBody>
          <a:bodyPr/>
          <a:lstStyle/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1단계 : 데이터 로딩 + Preprocessing + EDA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2단계 : 학습 데이터/ 평가 데이터로 분리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3단계 : 학습(Training)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4단계 : 평가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5단계 : 모델 저장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  <a:r>
              <a:t>6단계 : 서비스 활용</a:t>
            </a: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</a:p>
          <a:p>
            <a:pPr lvl="8" marL="0" indent="2286634" defTabSz="533995">
              <a:lnSpc>
                <a:spcPct val="150000"/>
              </a:lnSpc>
              <a:spcBef>
                <a:spcPts val="2100"/>
              </a:spcBef>
              <a:buSzTx/>
              <a:buNone/>
              <a:defRPr b="1" sz="3769">
                <a:latin typeface="D2Coding"/>
                <a:ea typeface="D2Coding"/>
                <a:cs typeface="D2Coding"/>
                <a:sym typeface="D2Coding"/>
              </a:defRPr>
            </a:pPr>
          </a:p>
        </p:txBody>
      </p:sp>
      <p:sp>
        <p:nvSpPr>
          <p:cNvPr id="367" name="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738"/>
            </a:lvl1pPr>
          </a:lstStyle>
          <a:p>
            <a:pPr/>
            <a:r>
              <a:t>Machine Learning</a:t>
            </a:r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8500" y="3035246"/>
            <a:ext cx="6005484" cy="1013314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Line"/>
          <p:cNvSpPr/>
          <p:nvPr/>
        </p:nvSpPr>
        <p:spPr>
          <a:xfrm flipH="1">
            <a:off x="6735736" y="7850197"/>
            <a:ext cx="2003301" cy="160390"/>
          </a:xfrm>
          <a:prstGeom prst="line">
            <a:avLst/>
          </a:prstGeom>
          <a:ln w="177800">
            <a:solidFill>
              <a:srgbClr val="FF2600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370" name="Rectangle Rectangle" descr="Rectangle Rectangl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50945" y="3881828"/>
            <a:ext cx="12101265" cy="4348231"/>
          </a:xfrm>
          <a:prstGeom prst="rect">
            <a:avLst/>
          </a:prstGeom>
        </p:spPr>
      </p:pic>
      <p:pic>
        <p:nvPicPr>
          <p:cNvPr id="372" name="Rectangle Rectangle" descr="Rectangle Rectangl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64068" y="8307453"/>
            <a:ext cx="5545499" cy="859312"/>
          </a:xfrm>
          <a:prstGeom prst="rect">
            <a:avLst/>
          </a:prstGeom>
        </p:spPr>
      </p:pic>
      <p:sp>
        <p:nvSpPr>
          <p:cNvPr id="374" name="Line"/>
          <p:cNvSpPr/>
          <p:nvPr/>
        </p:nvSpPr>
        <p:spPr>
          <a:xfrm flipV="1">
            <a:off x="6768809" y="9229626"/>
            <a:ext cx="1907367" cy="623430"/>
          </a:xfrm>
          <a:prstGeom prst="line">
            <a:avLst/>
          </a:prstGeom>
          <a:ln w="177800">
            <a:solidFill>
              <a:srgbClr val="EC5D57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4065213" y="6303131"/>
            <a:ext cx="1043433" cy="277805"/>
          </a:xfrm>
          <a:prstGeom prst="line">
            <a:avLst/>
          </a:prstGeom>
          <a:ln w="177800">
            <a:solidFill>
              <a:srgbClr val="A6AAA9"/>
            </a:solidFill>
            <a:miter lim="400000"/>
            <a:headEnd type="stealth"/>
          </a:ln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  <p:txBody>
          <a:bodyPr lIns="71437" tIns="71437" rIns="71437" bIns="71437" anchor="ctr"/>
          <a:lstStyle/>
          <a:p>
            <a:pPr algn="l" defTabSz="642937">
              <a:defRPr b="0" sz="16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pic>
        <p:nvPicPr>
          <p:cNvPr id="376" name="K-Nearest Neighbors… K-Nearest NeighborsDecision Tree ClassifierBayesian ClassifierLogistic regressionSupport Vector MachinesK-Means ClusteringHierarchical ClusteringAssociation RuleCollaborative Filtering" descr="K-Nearest Neighbors… K-Nearest NeighborsDecision Tree ClassifierBayesian ClassifierLogistic regressionSupport Vector MachinesK-Means ClusteringHierarchical ClusteringAssociation RuleCollaborative Filtering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02030" y="7272013"/>
            <a:ext cx="5356391" cy="5637610"/>
          </a:xfrm>
          <a:prstGeom prst="rect">
            <a:avLst/>
          </a:prstGeom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80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21621" y="5521247"/>
            <a:ext cx="8182010" cy="2689952"/>
          </a:xfrm>
          <a:prstGeom prst="rect">
            <a:avLst/>
          </a:prstGeom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pic>
        <p:nvPicPr>
          <p:cNvPr id="378" name="MLP… MLPCNNAutoEncoderDQN/AC3BertGPT3GAN" descr="MLP… MLPCNNAutoEncoderDQN/AC3BertGPT3GAN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017044" y="7556804"/>
            <a:ext cx="3435483" cy="4644233"/>
          </a:xfrm>
          <a:prstGeom prst="rect">
            <a:avLst/>
          </a:prstGeom>
          <a:effectLst>
            <a:outerShdw sx="100000" sy="100000" kx="0" ky="0" algn="b" rotWithShape="0" blurRad="177800" dist="101600" dir="2700000">
              <a:srgbClr val="000000">
                <a:alpha val="75000"/>
              </a:srgbClr>
            </a:outerShdw>
          </a:effectLst>
        </p:spPr>
      </p:pic>
      <p:sp>
        <p:nvSpPr>
          <p:cNvPr id="379" name="가설"/>
          <p:cNvSpPr txBox="1"/>
          <p:nvPr/>
        </p:nvSpPr>
        <p:spPr>
          <a:xfrm>
            <a:off x="2269333" y="519524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가설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