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8" r:id="rId3"/>
    <p:sldMasterId id="2147483709" r:id="rId4"/>
    <p:sldMasterId id="2147483710" r:id="rId5"/>
    <p:sldMasterId id="2147483711" r:id="rId6"/>
    <p:sldMasterId id="2147483712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</p:sldIdLst>
  <p:sldSz cy="6858000" cx="12192000"/>
  <p:notesSz cx="6858000" cy="9144000"/>
  <p:embeddedFontLst>
    <p:embeddedFont>
      <p:font typeface="Arimo"/>
      <p:regular r:id="rId51"/>
      <p:bold r:id="rId52"/>
      <p:italic r:id="rId53"/>
      <p:boldItalic r:id="rId54"/>
    </p:embeddedFont>
    <p:embeddedFont>
      <p:font typeface="Open Sans"/>
      <p:bold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1" Type="http://schemas.openxmlformats.org/officeDocument/2006/relationships/theme" Target="theme/theme5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9" Type="http://schemas.openxmlformats.org/officeDocument/2006/relationships/slide" Target="slides/slide41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font" Target="fonts/Arimo-regular.fntdata"/><Relationship Id="rId50" Type="http://schemas.openxmlformats.org/officeDocument/2006/relationships/slide" Target="slides/slide42.xml"/><Relationship Id="rId53" Type="http://schemas.openxmlformats.org/officeDocument/2006/relationships/font" Target="fonts/Arimo-italic.fntdata"/><Relationship Id="rId52" Type="http://schemas.openxmlformats.org/officeDocument/2006/relationships/font" Target="fonts/Arimo-bold.fntdata"/><Relationship Id="rId11" Type="http://schemas.openxmlformats.org/officeDocument/2006/relationships/slide" Target="slides/slide3.xml"/><Relationship Id="rId55" Type="http://schemas.openxmlformats.org/officeDocument/2006/relationships/font" Target="fonts/OpenSans-bold.fntdata"/><Relationship Id="rId10" Type="http://schemas.openxmlformats.org/officeDocument/2006/relationships/slide" Target="slides/slide2.xml"/><Relationship Id="rId54" Type="http://schemas.openxmlformats.org/officeDocument/2006/relationships/font" Target="fonts/Arimo-boldItalic.fntdata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56" Type="http://schemas.openxmlformats.org/officeDocument/2006/relationships/font" Target="fonts/OpenSans-boldItalic.fntdata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760" y="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0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10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1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11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2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12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3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13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4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14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15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15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6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16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17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17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18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18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9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19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0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0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21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21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22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22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3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23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24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24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5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25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26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26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27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27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28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28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29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29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30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30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31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31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32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33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33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4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34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35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35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36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36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37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37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38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38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39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39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40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40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41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7" name="Google Shape;827;p41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41:notes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42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2" name="Google Shape;852;p42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42:notes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5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6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7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7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8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8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9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9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838080" y="365040"/>
            <a:ext cx="10515600" cy="6145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3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4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4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4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5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6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6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9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0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1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1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1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3"/>
          <p:cNvSpPr txBox="1"/>
          <p:nvPr>
            <p:ph idx="1" type="subTitle"/>
          </p:nvPr>
        </p:nvSpPr>
        <p:spPr>
          <a:xfrm>
            <a:off x="838080" y="365040"/>
            <a:ext cx="10515600" cy="6145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4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4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4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4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5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5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5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5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6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6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6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6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7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7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7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8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8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8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8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8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9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9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9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9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9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9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9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2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42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3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43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4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44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44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5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6"/>
          <p:cNvSpPr txBox="1"/>
          <p:nvPr>
            <p:ph idx="1" type="subTitle"/>
          </p:nvPr>
        </p:nvSpPr>
        <p:spPr>
          <a:xfrm>
            <a:off x="838080" y="365040"/>
            <a:ext cx="10515600" cy="6145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7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47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47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47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8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48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48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48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9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49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49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49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0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50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50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1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51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51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51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51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2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52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52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52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52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52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52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5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55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6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56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7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57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43" name="Google Shape;243;p57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8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9"/>
          <p:cNvSpPr txBox="1"/>
          <p:nvPr>
            <p:ph idx="1" type="subTitle"/>
          </p:nvPr>
        </p:nvSpPr>
        <p:spPr>
          <a:xfrm>
            <a:off x="838080" y="365040"/>
            <a:ext cx="10515600" cy="6145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0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60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1" name="Google Shape;251;p60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2" name="Google Shape;252;p60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61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61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6" name="Google Shape;256;p61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7" name="Google Shape;257;p61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2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62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1" name="Google Shape;261;p62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2" name="Google Shape;262;p62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63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63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6" name="Google Shape;266;p63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64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64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0" name="Google Shape;270;p64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1" name="Google Shape;271;p64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2" name="Google Shape;272;p64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" type="subTitle"/>
          </p:nvPr>
        </p:nvSpPr>
        <p:spPr>
          <a:xfrm>
            <a:off x="838080" y="365040"/>
            <a:ext cx="10515600" cy="6145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65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65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6" name="Google Shape;276;p65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7" name="Google Shape;277;p65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8" name="Google Shape;278;p65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9" name="Google Shape;279;p65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80" name="Google Shape;280;p65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6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49.xml"/><Relationship Id="rId2" Type="http://schemas.openxmlformats.org/officeDocument/2006/relationships/slideLayout" Target="../slideLayouts/slideLayout50.xml"/><Relationship Id="rId3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"/>
          <p:cNvSpPr txBox="1"/>
          <p:nvPr>
            <p:ph idx="10" type="dt"/>
          </p:nvPr>
        </p:nvSpPr>
        <p:spPr>
          <a:xfrm>
            <a:off x="838080" y="6356520"/>
            <a:ext cx="274320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4038480" y="6356520"/>
            <a:ext cx="4114800" cy="36504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8610480" y="6356520"/>
            <a:ext cx="274320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5" name="Google Shape;65;p14"/>
          <p:cNvSpPr txBox="1"/>
          <p:nvPr>
            <p:ph idx="2" type="title"/>
          </p:nvPr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6" name="Google Shape;66;p14"/>
          <p:cNvSpPr txBox="1"/>
          <p:nvPr>
            <p:ph idx="10" type="dt"/>
          </p:nvPr>
        </p:nvSpPr>
        <p:spPr>
          <a:xfrm>
            <a:off x="838080" y="6356520"/>
            <a:ext cx="274320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7" name="Google Shape;67;p14"/>
          <p:cNvSpPr txBox="1"/>
          <p:nvPr>
            <p:ph idx="11" type="ftr"/>
          </p:nvPr>
        </p:nvSpPr>
        <p:spPr>
          <a:xfrm>
            <a:off x="4038480" y="6356520"/>
            <a:ext cx="4114800" cy="36504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610480" y="6356520"/>
            <a:ext cx="274320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0" name="Google Shape;120;p27"/>
          <p:cNvSpPr txBox="1"/>
          <p:nvPr>
            <p:ph idx="1" type="body"/>
          </p:nvPr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1" name="Google Shape;121;p27"/>
          <p:cNvSpPr txBox="1"/>
          <p:nvPr>
            <p:ph idx="10" type="dt"/>
          </p:nvPr>
        </p:nvSpPr>
        <p:spPr>
          <a:xfrm>
            <a:off x="838080" y="6356520"/>
            <a:ext cx="274320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2" name="Google Shape;122;p27"/>
          <p:cNvSpPr txBox="1"/>
          <p:nvPr>
            <p:ph idx="11" type="ftr"/>
          </p:nvPr>
        </p:nvSpPr>
        <p:spPr>
          <a:xfrm>
            <a:off x="4038480" y="6356520"/>
            <a:ext cx="4114800" cy="36504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3" name="Google Shape;123;p27"/>
          <p:cNvSpPr txBox="1"/>
          <p:nvPr>
            <p:ph idx="12" type="sldNum"/>
          </p:nvPr>
        </p:nvSpPr>
        <p:spPr>
          <a:xfrm>
            <a:off x="8610480" y="6356520"/>
            <a:ext cx="274320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0"/>
          <p:cNvSpPr txBox="1"/>
          <p:nvPr>
            <p:ph type="title"/>
          </p:nvPr>
        </p:nvSpPr>
        <p:spPr>
          <a:xfrm>
            <a:off x="831960" y="1709640"/>
            <a:ext cx="10515600" cy="2852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4" name="Google Shape;174;p40"/>
          <p:cNvSpPr txBox="1"/>
          <p:nvPr>
            <p:ph idx="1" type="body"/>
          </p:nvPr>
        </p:nvSpPr>
        <p:spPr>
          <a:xfrm>
            <a:off x="831960" y="4589640"/>
            <a:ext cx="10515600" cy="1500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5" name="Google Shape;175;p40"/>
          <p:cNvSpPr txBox="1"/>
          <p:nvPr>
            <p:ph idx="10" type="dt"/>
          </p:nvPr>
        </p:nvSpPr>
        <p:spPr>
          <a:xfrm>
            <a:off x="838080" y="6356520"/>
            <a:ext cx="274320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6" name="Google Shape;176;p40"/>
          <p:cNvSpPr txBox="1"/>
          <p:nvPr>
            <p:ph idx="11" type="ftr"/>
          </p:nvPr>
        </p:nvSpPr>
        <p:spPr>
          <a:xfrm>
            <a:off x="4038480" y="6356520"/>
            <a:ext cx="4114800" cy="36504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7" name="Google Shape;177;p40"/>
          <p:cNvSpPr txBox="1"/>
          <p:nvPr>
            <p:ph idx="12" type="sldNum"/>
          </p:nvPr>
        </p:nvSpPr>
        <p:spPr>
          <a:xfrm>
            <a:off x="8610480" y="6356520"/>
            <a:ext cx="274320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3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8" name="Google Shape;228;p53"/>
          <p:cNvSpPr txBox="1"/>
          <p:nvPr>
            <p:ph idx="2" type="title"/>
          </p:nvPr>
        </p:nvSpPr>
        <p:spPr>
          <a:xfrm>
            <a:off x="838080" y="1825560"/>
            <a:ext cx="5181480" cy="4351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9" name="Google Shape;229;p53"/>
          <p:cNvSpPr txBox="1"/>
          <p:nvPr>
            <p:ph idx="3" type="title"/>
          </p:nvPr>
        </p:nvSpPr>
        <p:spPr>
          <a:xfrm>
            <a:off x="6172200" y="1825560"/>
            <a:ext cx="5181480" cy="4351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30" name="Google Shape;230;p53"/>
          <p:cNvSpPr txBox="1"/>
          <p:nvPr>
            <p:ph idx="10" type="dt"/>
          </p:nvPr>
        </p:nvSpPr>
        <p:spPr>
          <a:xfrm>
            <a:off x="838080" y="6356520"/>
            <a:ext cx="274320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31" name="Google Shape;231;p53"/>
          <p:cNvSpPr txBox="1"/>
          <p:nvPr>
            <p:ph idx="11" type="ftr"/>
          </p:nvPr>
        </p:nvSpPr>
        <p:spPr>
          <a:xfrm>
            <a:off x="4038480" y="6356520"/>
            <a:ext cx="4114800" cy="36504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32" name="Google Shape;232;p53"/>
          <p:cNvSpPr txBox="1"/>
          <p:nvPr>
            <p:ph idx="12" type="sldNum"/>
          </p:nvPr>
        </p:nvSpPr>
        <p:spPr>
          <a:xfrm>
            <a:off x="8610480" y="6356520"/>
            <a:ext cx="274320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Relationship Id="rId4" Type="http://schemas.openxmlformats.org/officeDocument/2006/relationships/image" Target="../media/image3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Relationship Id="rId4" Type="http://schemas.openxmlformats.org/officeDocument/2006/relationships/image" Target="../media/image27.png"/><Relationship Id="rId5" Type="http://schemas.openxmlformats.org/officeDocument/2006/relationships/image" Target="../media/image4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Relationship Id="rId4" Type="http://schemas.openxmlformats.org/officeDocument/2006/relationships/image" Target="../media/image4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Relationship Id="rId4" Type="http://schemas.openxmlformats.org/officeDocument/2006/relationships/image" Target="../media/image44.png"/><Relationship Id="rId5" Type="http://schemas.openxmlformats.org/officeDocument/2006/relationships/image" Target="../media/image36.png"/><Relationship Id="rId6" Type="http://schemas.openxmlformats.org/officeDocument/2006/relationships/image" Target="../media/image5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Relationship Id="rId4" Type="http://schemas.openxmlformats.org/officeDocument/2006/relationships/image" Target="../media/image40.png"/><Relationship Id="rId5" Type="http://schemas.openxmlformats.org/officeDocument/2006/relationships/image" Target="../media/image8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Relationship Id="rId4" Type="http://schemas.openxmlformats.org/officeDocument/2006/relationships/image" Target="../media/image47.png"/><Relationship Id="rId5" Type="http://schemas.openxmlformats.org/officeDocument/2006/relationships/image" Target="../media/image4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Relationship Id="rId4" Type="http://schemas.openxmlformats.org/officeDocument/2006/relationships/image" Target="../media/image5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Relationship Id="rId4" Type="http://schemas.openxmlformats.org/officeDocument/2006/relationships/image" Target="../media/image5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Relationship Id="rId4" Type="http://schemas.openxmlformats.org/officeDocument/2006/relationships/image" Target="../media/image6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Relationship Id="rId4" Type="http://schemas.openxmlformats.org/officeDocument/2006/relationships/image" Target="../media/image5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Relationship Id="rId4" Type="http://schemas.openxmlformats.org/officeDocument/2006/relationships/image" Target="../media/image54.png"/><Relationship Id="rId5" Type="http://schemas.openxmlformats.org/officeDocument/2006/relationships/image" Target="../media/image6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9.png"/><Relationship Id="rId4" Type="http://schemas.openxmlformats.org/officeDocument/2006/relationships/image" Target="../media/image6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9.png"/><Relationship Id="rId4" Type="http://schemas.openxmlformats.org/officeDocument/2006/relationships/image" Target="../media/image66.png"/><Relationship Id="rId9" Type="http://schemas.openxmlformats.org/officeDocument/2006/relationships/image" Target="../media/image67.png"/><Relationship Id="rId5" Type="http://schemas.openxmlformats.org/officeDocument/2006/relationships/image" Target="../media/image71.png"/><Relationship Id="rId6" Type="http://schemas.openxmlformats.org/officeDocument/2006/relationships/image" Target="../media/image70.png"/><Relationship Id="rId7" Type="http://schemas.openxmlformats.org/officeDocument/2006/relationships/image" Target="../media/image69.png"/><Relationship Id="rId8" Type="http://schemas.openxmlformats.org/officeDocument/2006/relationships/image" Target="../media/image8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9.png"/><Relationship Id="rId4" Type="http://schemas.openxmlformats.org/officeDocument/2006/relationships/image" Target="../media/image68.png"/><Relationship Id="rId5" Type="http://schemas.openxmlformats.org/officeDocument/2006/relationships/image" Target="../media/image72.png"/><Relationship Id="rId6" Type="http://schemas.openxmlformats.org/officeDocument/2006/relationships/image" Target="../media/image77.png"/><Relationship Id="rId7" Type="http://schemas.openxmlformats.org/officeDocument/2006/relationships/image" Target="../media/image7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9.png"/><Relationship Id="rId4" Type="http://schemas.openxmlformats.org/officeDocument/2006/relationships/image" Target="../media/image79.png"/><Relationship Id="rId5" Type="http://schemas.openxmlformats.org/officeDocument/2006/relationships/image" Target="../media/image7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9.png"/><Relationship Id="rId4" Type="http://schemas.openxmlformats.org/officeDocument/2006/relationships/image" Target="../media/image74.png"/><Relationship Id="rId5" Type="http://schemas.openxmlformats.org/officeDocument/2006/relationships/image" Target="../media/image8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9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9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9.png"/><Relationship Id="rId4" Type="http://schemas.openxmlformats.org/officeDocument/2006/relationships/image" Target="../media/image9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9.png"/><Relationship Id="rId4" Type="http://schemas.openxmlformats.org/officeDocument/2006/relationships/image" Target="../media/image90.png"/><Relationship Id="rId5" Type="http://schemas.openxmlformats.org/officeDocument/2006/relationships/image" Target="../media/image89.png"/><Relationship Id="rId6" Type="http://schemas.openxmlformats.org/officeDocument/2006/relationships/image" Target="../media/image96.png"/><Relationship Id="rId7" Type="http://schemas.openxmlformats.org/officeDocument/2006/relationships/image" Target="../media/image9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9.png"/><Relationship Id="rId4" Type="http://schemas.openxmlformats.org/officeDocument/2006/relationships/image" Target="../media/image103.png"/><Relationship Id="rId5" Type="http://schemas.openxmlformats.org/officeDocument/2006/relationships/image" Target="../media/image97.png"/><Relationship Id="rId6" Type="http://schemas.openxmlformats.org/officeDocument/2006/relationships/image" Target="../media/image93.png"/><Relationship Id="rId7" Type="http://schemas.openxmlformats.org/officeDocument/2006/relationships/image" Target="../media/image102.png"/><Relationship Id="rId8" Type="http://schemas.openxmlformats.org/officeDocument/2006/relationships/image" Target="../media/image10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66"/>
          <p:cNvSpPr/>
          <p:nvPr/>
        </p:nvSpPr>
        <p:spPr>
          <a:xfrm>
            <a:off x="1210320" y="0"/>
            <a:ext cx="9771480" cy="6858000"/>
          </a:xfrm>
          <a:custGeom>
            <a:rect b="b" l="l" r="r" t="t"/>
            <a:pathLst>
              <a:path extrusionOk="0" h="6858000" w="9771446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rgbClr val="D9D9D9">
              <a:alpha val="6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텍스트이(가) 표시된 사진&#10;&#10;자동 생성된 설명" id="286" name="Google Shape;286;p66"/>
          <p:cNvPicPr preferRelativeResize="0"/>
          <p:nvPr/>
        </p:nvPicPr>
        <p:blipFill rotWithShape="1">
          <a:blip r:embed="rId3">
            <a:alphaModFix/>
          </a:blip>
          <a:srcRect b="0" l="33085" r="0" t="0"/>
          <a:stretch/>
        </p:blipFill>
        <p:spPr>
          <a:xfrm>
            <a:off x="1460520" y="0"/>
            <a:ext cx="927072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66"/>
          <p:cNvSpPr txBox="1"/>
          <p:nvPr/>
        </p:nvSpPr>
        <p:spPr>
          <a:xfrm>
            <a:off x="2083320" y="1094760"/>
            <a:ext cx="4494600" cy="132552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#include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기초스터디 B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66"/>
          <p:cNvSpPr txBox="1"/>
          <p:nvPr/>
        </p:nvSpPr>
        <p:spPr>
          <a:xfrm>
            <a:off x="2596320" y="2535120"/>
            <a:ext cx="369072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만든이 : 1주차 발표자_임수미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텍스트이(가) 표시된 사진&#10;&#10;자동 생성된 설명" id="413" name="Google Shape;413;p75"/>
          <p:cNvPicPr preferRelativeResize="0"/>
          <p:nvPr/>
        </p:nvPicPr>
        <p:blipFill rotWithShape="1">
          <a:blip r:embed="rId3">
            <a:alphaModFix/>
          </a:blip>
          <a:srcRect b="0" l="33085" r="0" t="0"/>
          <a:stretch/>
        </p:blipFill>
        <p:spPr>
          <a:xfrm>
            <a:off x="1460520" y="0"/>
            <a:ext cx="927072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75"/>
          <p:cNvSpPr/>
          <p:nvPr/>
        </p:nvSpPr>
        <p:spPr>
          <a:xfrm>
            <a:off x="212400" y="-53640"/>
            <a:ext cx="11350800" cy="7029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1764"/>
            </a:srgbClr>
          </a:solidFill>
          <a:ln>
            <a:noFill/>
          </a:ln>
        </p:spPr>
      </p:sp>
      <p:sp>
        <p:nvSpPr>
          <p:cNvPr id="415" name="Google Shape;415;p75"/>
          <p:cNvSpPr txBox="1"/>
          <p:nvPr/>
        </p:nvSpPr>
        <p:spPr>
          <a:xfrm>
            <a:off x="3423600" y="291960"/>
            <a:ext cx="5143680" cy="584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+a , 파이썬으로 못하는 것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75"/>
          <p:cNvSpPr txBox="1"/>
          <p:nvPr/>
        </p:nvSpPr>
        <p:spPr>
          <a:xfrm>
            <a:off x="3045600" y="2460240"/>
            <a:ext cx="274320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모바일 프로그래밍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75"/>
          <p:cNvSpPr txBox="1"/>
          <p:nvPr/>
        </p:nvSpPr>
        <p:spPr>
          <a:xfrm>
            <a:off x="3050280" y="1343520"/>
            <a:ext cx="683208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리눅스 같은 운영체제,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엄청난 횟수의 반복과 연산이 필요한 프로그램 또는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압축 알고리즘 개발 프로그램 등을 만드는 것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텍스트이(가) 표시된 사진&#10;&#10;자동 생성된 설명" id="422" name="Google Shape;422;p76"/>
          <p:cNvPicPr preferRelativeResize="0"/>
          <p:nvPr/>
        </p:nvPicPr>
        <p:blipFill rotWithShape="1">
          <a:blip r:embed="rId3">
            <a:alphaModFix/>
          </a:blip>
          <a:srcRect b="0" l="33085" r="0" t="0"/>
          <a:stretch/>
        </p:blipFill>
        <p:spPr>
          <a:xfrm>
            <a:off x="1460520" y="0"/>
            <a:ext cx="927072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76"/>
          <p:cNvSpPr/>
          <p:nvPr/>
        </p:nvSpPr>
        <p:spPr>
          <a:xfrm>
            <a:off x="212400" y="-53640"/>
            <a:ext cx="11350800" cy="7029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1764"/>
            </a:srgbClr>
          </a:solidFill>
          <a:ln>
            <a:noFill/>
          </a:ln>
        </p:spPr>
      </p:sp>
      <p:sp>
        <p:nvSpPr>
          <p:cNvPr id="424" name="Google Shape;424;p76"/>
          <p:cNvSpPr txBox="1"/>
          <p:nvPr/>
        </p:nvSpPr>
        <p:spPr>
          <a:xfrm>
            <a:off x="4166280" y="291960"/>
            <a:ext cx="4395960" cy="584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▷파이썬 설치!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76"/>
          <p:cNvSpPr txBox="1"/>
          <p:nvPr/>
        </p:nvSpPr>
        <p:spPr>
          <a:xfrm>
            <a:off x="2391120" y="1072080"/>
            <a:ext cx="794304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파이썬 공식 홈페이지의 다운로드 페이지에 들어가서 다운받기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76"/>
          <p:cNvSpPr txBox="1"/>
          <p:nvPr/>
        </p:nvSpPr>
        <p:spPr>
          <a:xfrm>
            <a:off x="3519360" y="2002680"/>
            <a:ext cx="4395960" cy="584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▷파이썬을 둘러보자!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76"/>
          <p:cNvSpPr txBox="1"/>
          <p:nvPr/>
        </p:nvSpPr>
        <p:spPr>
          <a:xfrm>
            <a:off x="2391120" y="2832120"/>
            <a:ext cx="6093720" cy="2308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파이썬  프로그램을 실행하면 나타나는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Python 3.10.3 (tags/v3.10.3:a342a49, Mar 16 2022, 13:07:40) [MSC v.1929 64 bit (AMD64)] on win32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Type ＂help＂, ＂copyright＂, ＂credits＂ or ＂license()＂ for more information.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이런 창을 파이썬 대화형 인터프리터 라고 부름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76"/>
          <p:cNvSpPr txBox="1"/>
          <p:nvPr/>
        </p:nvSpPr>
        <p:spPr>
          <a:xfrm>
            <a:off x="2391120" y="5367240"/>
            <a:ext cx="766728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여기서 인터프리터란 사용자가 입력한 소스 코드를 실행하는 환경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76"/>
          <p:cNvSpPr txBox="1"/>
          <p:nvPr/>
        </p:nvSpPr>
        <p:spPr>
          <a:xfrm>
            <a:off x="2391120" y="5963040"/>
            <a:ext cx="783108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입력과 출력이 번갈아 이어지는 것이 마치 대화하는 것처럼 느껴지기 때문에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파이썬 ‘대화형’ 인터프리터라고 부름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텍스트이(가) 표시된 사진&#10;&#10;자동 생성된 설명" id="434" name="Google Shape;434;p77"/>
          <p:cNvPicPr preferRelativeResize="0"/>
          <p:nvPr/>
        </p:nvPicPr>
        <p:blipFill rotWithShape="1">
          <a:blip r:embed="rId3">
            <a:alphaModFix/>
          </a:blip>
          <a:srcRect b="0" l="33085" r="0" t="0"/>
          <a:stretch/>
        </p:blipFill>
        <p:spPr>
          <a:xfrm>
            <a:off x="1460520" y="0"/>
            <a:ext cx="927072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77"/>
          <p:cNvSpPr/>
          <p:nvPr/>
        </p:nvSpPr>
        <p:spPr>
          <a:xfrm>
            <a:off x="204120" y="-86040"/>
            <a:ext cx="11350800" cy="7029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1764"/>
            </a:srgbClr>
          </a:solidFill>
          <a:ln>
            <a:noFill/>
          </a:ln>
        </p:spPr>
      </p:sp>
      <p:sp>
        <p:nvSpPr>
          <p:cNvPr id="436" name="Google Shape;436;p77"/>
          <p:cNvSpPr txBox="1"/>
          <p:nvPr/>
        </p:nvSpPr>
        <p:spPr>
          <a:xfrm>
            <a:off x="3587400" y="309600"/>
            <a:ext cx="4395960" cy="24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▷파이썬을 둘러보자!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77"/>
          <p:cNvSpPr txBox="1"/>
          <p:nvPr/>
        </p:nvSpPr>
        <p:spPr>
          <a:xfrm>
            <a:off x="2528280" y="993960"/>
            <a:ext cx="609372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파이썬 대화형 인터프리터를 간단히 파이썬 셸(Python shell)이라고도 부름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77"/>
          <p:cNvSpPr txBox="1"/>
          <p:nvPr/>
        </p:nvSpPr>
        <p:spPr>
          <a:xfrm>
            <a:off x="2528280" y="1941480"/>
            <a:ext cx="609372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3개의 꺾은 괄호(&gt;&gt;&gt;)는 프롬프트(prompt)라고 함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77"/>
          <p:cNvSpPr txBox="1"/>
          <p:nvPr/>
        </p:nvSpPr>
        <p:spPr>
          <a:xfrm>
            <a:off x="2528280" y="2625840"/>
            <a:ext cx="609372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사칙연산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77"/>
          <p:cNvSpPr txBox="1"/>
          <p:nvPr/>
        </p:nvSpPr>
        <p:spPr>
          <a:xfrm>
            <a:off x="2528280" y="3125520"/>
            <a:ext cx="609372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더하기   :    +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나눗셈   :    /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곱셈       :    *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1" name="Google Shape;441;p77"/>
          <p:cNvPicPr preferRelativeResize="0"/>
          <p:nvPr/>
        </p:nvPicPr>
        <p:blipFill rotWithShape="1">
          <a:blip r:embed="rId4">
            <a:alphaModFix/>
          </a:blip>
          <a:srcRect b="0" l="0" r="0" t="6037"/>
          <a:stretch/>
        </p:blipFill>
        <p:spPr>
          <a:xfrm>
            <a:off x="4340160" y="2612160"/>
            <a:ext cx="1539720" cy="1610640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77"/>
          <p:cNvSpPr txBox="1"/>
          <p:nvPr/>
        </p:nvSpPr>
        <p:spPr>
          <a:xfrm>
            <a:off x="2528280" y="4545720"/>
            <a:ext cx="609372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변수에 숫자/문자 대입하고 계산/출력 하기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77"/>
          <p:cNvSpPr txBox="1"/>
          <p:nvPr/>
        </p:nvSpPr>
        <p:spPr>
          <a:xfrm>
            <a:off x="7211880" y="5061600"/>
            <a:ext cx="3522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파이썬은 대소문자 구별함!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4" name="Google Shape;444;p7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46440" y="5007960"/>
            <a:ext cx="1928880" cy="1757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텍스트이(가) 표시된 사진&#10;&#10;자동 생성된 설명" id="449" name="Google Shape;449;p78"/>
          <p:cNvPicPr preferRelativeResize="0"/>
          <p:nvPr/>
        </p:nvPicPr>
        <p:blipFill rotWithShape="1">
          <a:blip r:embed="rId3">
            <a:alphaModFix/>
          </a:blip>
          <a:srcRect b="0" l="33085" r="0" t="0"/>
          <a:stretch/>
        </p:blipFill>
        <p:spPr>
          <a:xfrm>
            <a:off x="1460520" y="0"/>
            <a:ext cx="927072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78"/>
          <p:cNvSpPr/>
          <p:nvPr/>
        </p:nvSpPr>
        <p:spPr>
          <a:xfrm>
            <a:off x="38160" y="-86040"/>
            <a:ext cx="11350800" cy="7029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1764"/>
            </a:srgbClr>
          </a:solidFill>
          <a:ln>
            <a:noFill/>
          </a:ln>
        </p:spPr>
      </p:sp>
      <p:sp>
        <p:nvSpPr>
          <p:cNvPr id="451" name="Google Shape;451;p78"/>
          <p:cNvSpPr txBox="1"/>
          <p:nvPr/>
        </p:nvSpPr>
        <p:spPr>
          <a:xfrm>
            <a:off x="2528280" y="1107360"/>
            <a:ext cx="609372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조건문 if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78"/>
          <p:cNvSpPr txBox="1"/>
          <p:nvPr/>
        </p:nvSpPr>
        <p:spPr>
          <a:xfrm>
            <a:off x="3587400" y="309600"/>
            <a:ext cx="4395960" cy="24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▷파이썬을 둘러보자!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78"/>
          <p:cNvSpPr txBox="1"/>
          <p:nvPr/>
        </p:nvSpPr>
        <p:spPr>
          <a:xfrm>
            <a:off x="5076360" y="1291680"/>
            <a:ext cx="609876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print문 앞의 '...'은 아직 문장이 끝나지 않았음을 의미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4" name="Google Shape;454;p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49120" y="1894320"/>
            <a:ext cx="5319000" cy="1462320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78"/>
          <p:cNvSpPr/>
          <p:nvPr/>
        </p:nvSpPr>
        <p:spPr>
          <a:xfrm>
            <a:off x="2528280" y="3785760"/>
            <a:ext cx="7797240" cy="6404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C7254E"/>
                </a:solidFill>
                <a:latin typeface="Arimo"/>
                <a:ea typeface="Arimo"/>
                <a:cs typeface="Arimo"/>
                <a:sym typeface="Arimo"/>
              </a:rPr>
              <a:t>if a &gt; 1: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다음 문장은 </a:t>
            </a:r>
            <a:r>
              <a:rPr b="0" i="0" lang="en-US" sz="1800" u="none" cap="none" strike="noStrike">
                <a:solidFill>
                  <a:srgbClr val="C7254E"/>
                </a:solidFill>
                <a:latin typeface="Arimo"/>
                <a:ea typeface="Arimo"/>
                <a:cs typeface="Arimo"/>
                <a:sym typeface="Arimo"/>
              </a:rPr>
              <a:t>Tab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키 또는 </a:t>
            </a:r>
            <a:r>
              <a:rPr b="0" i="0" lang="en-US" sz="1800" u="none" cap="none" strike="noStrike">
                <a:solidFill>
                  <a:srgbClr val="C7254E"/>
                </a:solidFill>
                <a:latin typeface="Arimo"/>
                <a:ea typeface="Arimo"/>
                <a:cs typeface="Arimo"/>
                <a:sym typeface="Arimo"/>
              </a:rPr>
              <a:t>Spacebar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키 4개를 이용해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78"/>
          <p:cNvSpPr txBox="1"/>
          <p:nvPr/>
        </p:nvSpPr>
        <p:spPr>
          <a:xfrm>
            <a:off x="2528280" y="4319640"/>
            <a:ext cx="779724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반드시 들여쓰기 한 후에 </a:t>
            </a:r>
            <a:r>
              <a:rPr b="0" i="0" lang="en-US" sz="1800" u="none" cap="none" strike="noStrike">
                <a:solidFill>
                  <a:srgbClr val="C7254E"/>
                </a:solidFill>
                <a:latin typeface="Arimo"/>
                <a:ea typeface="Arimo"/>
                <a:cs typeface="Arimo"/>
                <a:sym typeface="Arimo"/>
              </a:rPr>
              <a:t>print("a is greater than 1")</a:t>
            </a: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이라고 작성해야 함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78"/>
          <p:cNvSpPr txBox="1"/>
          <p:nvPr/>
        </p:nvSpPr>
        <p:spPr>
          <a:xfrm>
            <a:off x="2528280" y="5044680"/>
            <a:ext cx="839556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바로 뒤에 이어지는 반복문 for, while 예제도 마찬가지로 들여쓰기가 필요함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텍스트이(가) 표시된 사진&#10;&#10;자동 생성된 설명" id="462" name="Google Shape;462;p79"/>
          <p:cNvPicPr preferRelativeResize="0"/>
          <p:nvPr/>
        </p:nvPicPr>
        <p:blipFill rotWithShape="1">
          <a:blip r:embed="rId3">
            <a:alphaModFix/>
          </a:blip>
          <a:srcRect b="0" l="33085" r="0" t="0"/>
          <a:stretch/>
        </p:blipFill>
        <p:spPr>
          <a:xfrm>
            <a:off x="1460520" y="0"/>
            <a:ext cx="927072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79"/>
          <p:cNvSpPr/>
          <p:nvPr/>
        </p:nvSpPr>
        <p:spPr>
          <a:xfrm>
            <a:off x="208080" y="0"/>
            <a:ext cx="11350800" cy="7029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1764"/>
            </a:srgbClr>
          </a:solidFill>
          <a:ln>
            <a:noFill/>
          </a:ln>
        </p:spPr>
      </p:sp>
      <p:sp>
        <p:nvSpPr>
          <p:cNvPr id="464" name="Google Shape;464;p79"/>
          <p:cNvSpPr txBox="1"/>
          <p:nvPr/>
        </p:nvSpPr>
        <p:spPr>
          <a:xfrm>
            <a:off x="3587400" y="309600"/>
            <a:ext cx="4395960" cy="24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▷파이썬을 둘러보자!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79"/>
          <p:cNvSpPr txBox="1"/>
          <p:nvPr/>
        </p:nvSpPr>
        <p:spPr>
          <a:xfrm>
            <a:off x="2528280" y="1108800"/>
            <a:ext cx="609372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반복문 for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79"/>
          <p:cNvSpPr/>
          <p:nvPr/>
        </p:nvSpPr>
        <p:spPr>
          <a:xfrm>
            <a:off x="2528280" y="3785760"/>
            <a:ext cx="7797240" cy="6404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f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or문을 사용하면 실행해야 할 문장을 여러 번 반복해서 실행시킬 수 있음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79"/>
          <p:cNvSpPr/>
          <p:nvPr/>
        </p:nvSpPr>
        <p:spPr>
          <a:xfrm>
            <a:off x="2528280" y="4286160"/>
            <a:ext cx="11350800" cy="9147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위 코드의 의미는 "[1, 2, 3] 리스트의 앞에서부터 하나씩 꺼내어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변수에 대입한 후 </a:t>
            </a:r>
            <a:r>
              <a:rPr b="0" i="0" lang="en-US" sz="1800" u="none" cap="none" strike="noStrike">
                <a:solidFill>
                  <a:srgbClr val="C7254E"/>
                </a:solidFill>
                <a:latin typeface="Arimo"/>
                <a:ea typeface="Arimo"/>
                <a:cs typeface="Arimo"/>
                <a:sym typeface="Arimo"/>
              </a:rPr>
              <a:t>print(a)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를 수행하라"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79"/>
          <p:cNvSpPr/>
          <p:nvPr/>
        </p:nvSpPr>
        <p:spPr>
          <a:xfrm>
            <a:off x="2528280" y="5276160"/>
            <a:ext cx="5527440" cy="3661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a에 차례로 1, 2, 3이라는 값이 대입되며 </a:t>
            </a:r>
            <a:r>
              <a:rPr b="0" i="0" lang="en-US" sz="1800" u="none" cap="none" strike="noStrike">
                <a:solidFill>
                  <a:srgbClr val="C7254E"/>
                </a:solidFill>
                <a:latin typeface="Arimo"/>
                <a:ea typeface="Arimo"/>
                <a:cs typeface="Arimo"/>
                <a:sym typeface="Arimo"/>
              </a:rPr>
              <a:t>print(a)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에 의해 그 값이 차례대로 출력됨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텍스트이(가) 표시된 사진&#10;&#10;자동 생성된 설명" id="469" name="Google Shape;469;p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89640" y="1478160"/>
            <a:ext cx="3973320" cy="22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텍스트이(가) 표시된 사진&#10;&#10;자동 생성된 설명" id="474" name="Google Shape;474;p80"/>
          <p:cNvPicPr preferRelativeResize="0"/>
          <p:nvPr/>
        </p:nvPicPr>
        <p:blipFill rotWithShape="1">
          <a:blip r:embed="rId3">
            <a:alphaModFix/>
          </a:blip>
          <a:srcRect b="0" l="33085" r="0" t="0"/>
          <a:stretch/>
        </p:blipFill>
        <p:spPr>
          <a:xfrm>
            <a:off x="1460520" y="0"/>
            <a:ext cx="927072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80"/>
          <p:cNvSpPr/>
          <p:nvPr/>
        </p:nvSpPr>
        <p:spPr>
          <a:xfrm>
            <a:off x="345600" y="0"/>
            <a:ext cx="11350800" cy="7029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1764"/>
            </a:srgbClr>
          </a:solidFill>
          <a:ln>
            <a:noFill/>
          </a:ln>
        </p:spPr>
      </p:sp>
      <p:sp>
        <p:nvSpPr>
          <p:cNvPr id="476" name="Google Shape;476;p80"/>
          <p:cNvSpPr txBox="1"/>
          <p:nvPr/>
        </p:nvSpPr>
        <p:spPr>
          <a:xfrm>
            <a:off x="3587400" y="309600"/>
            <a:ext cx="4395960" cy="24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▷파이썬을 둘러보자!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80"/>
          <p:cNvSpPr txBox="1"/>
          <p:nvPr/>
        </p:nvSpPr>
        <p:spPr>
          <a:xfrm>
            <a:off x="2528280" y="1108800"/>
            <a:ext cx="609372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반복문 while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80"/>
          <p:cNvSpPr/>
          <p:nvPr/>
        </p:nvSpPr>
        <p:spPr>
          <a:xfrm>
            <a:off x="2523240" y="1593000"/>
            <a:ext cx="7797240" cy="3661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while이라는 영어 단어는 "~인 동안"이란 뜻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80"/>
          <p:cNvSpPr txBox="1"/>
          <p:nvPr/>
        </p:nvSpPr>
        <p:spPr>
          <a:xfrm>
            <a:off x="2491560" y="2113200"/>
            <a:ext cx="720864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for문과 마찬가지로 반복해서 문장을 수행할 수 있도록 해 줌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텍스트이(가) 표시된 사진&#10;&#10;자동 생성된 설명" id="480" name="Google Shape;480;p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4000" y="2636280"/>
            <a:ext cx="3219480" cy="267120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80"/>
          <p:cNvSpPr/>
          <p:nvPr/>
        </p:nvSpPr>
        <p:spPr>
          <a:xfrm>
            <a:off x="2523240" y="5406840"/>
            <a:ext cx="4242600" cy="3661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값이 3보다 작은 동안 </a:t>
            </a:r>
            <a:r>
              <a:rPr b="0" i="0" lang="en-US" sz="1800" u="none" cap="none" strike="noStrike">
                <a:solidFill>
                  <a:srgbClr val="C7254E"/>
                </a:solidFill>
                <a:latin typeface="Arimo"/>
                <a:ea typeface="Arimo"/>
                <a:cs typeface="Arimo"/>
                <a:sym typeface="Arimo"/>
              </a:rPr>
              <a:t>i=i+1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과 </a:t>
            </a:r>
            <a:r>
              <a:rPr b="0" i="0" lang="en-US" sz="1800" u="none" cap="none" strike="noStrike">
                <a:solidFill>
                  <a:srgbClr val="C7254E"/>
                </a:solidFill>
                <a:latin typeface="Arimo"/>
                <a:ea typeface="Arimo"/>
                <a:cs typeface="Arimo"/>
                <a:sym typeface="Arimo"/>
              </a:rPr>
              <a:t>print(i)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를 수행하라는 말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80"/>
          <p:cNvSpPr/>
          <p:nvPr/>
        </p:nvSpPr>
        <p:spPr>
          <a:xfrm>
            <a:off x="2523240" y="5927040"/>
            <a:ext cx="3867840" cy="9147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C7254E"/>
                </a:solidFill>
                <a:latin typeface="Arimo"/>
                <a:ea typeface="Arimo"/>
                <a:cs typeface="Arimo"/>
                <a:sym typeface="Arimo"/>
              </a:rPr>
              <a:t>i=i+1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이라는 문장은 i의 값을 1씩 더하게 하고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 값이 3보다 커지게 되면 while문을 빠져나가게 된다.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텍스트이(가) 표시된 사진&#10;&#10;자동 생성된 설명" id="487" name="Google Shape;487;p81"/>
          <p:cNvPicPr preferRelativeResize="0"/>
          <p:nvPr/>
        </p:nvPicPr>
        <p:blipFill rotWithShape="1">
          <a:blip r:embed="rId3">
            <a:alphaModFix/>
          </a:blip>
          <a:srcRect b="0" l="33085" r="0" t="0"/>
          <a:stretch/>
        </p:blipFill>
        <p:spPr>
          <a:xfrm>
            <a:off x="1460520" y="0"/>
            <a:ext cx="927072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81"/>
          <p:cNvSpPr/>
          <p:nvPr/>
        </p:nvSpPr>
        <p:spPr>
          <a:xfrm>
            <a:off x="208080" y="0"/>
            <a:ext cx="11350800" cy="7029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1764"/>
            </a:srgbClr>
          </a:solidFill>
          <a:ln>
            <a:noFill/>
          </a:ln>
        </p:spPr>
      </p:sp>
      <p:sp>
        <p:nvSpPr>
          <p:cNvPr id="489" name="Google Shape;489;p81"/>
          <p:cNvSpPr txBox="1"/>
          <p:nvPr/>
        </p:nvSpPr>
        <p:spPr>
          <a:xfrm>
            <a:off x="2477880" y="1640880"/>
            <a:ext cx="609876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파이썬에서 def는 함수를 만들 때 사용하는 예약어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81"/>
          <p:cNvSpPr txBox="1"/>
          <p:nvPr/>
        </p:nvSpPr>
        <p:spPr>
          <a:xfrm>
            <a:off x="3587400" y="309600"/>
            <a:ext cx="4395960" cy="24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▷파이썬을 둘러보자!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텍스트이(가) 표시된 사진&#10;&#10;자동 생성된 설명" id="491" name="Google Shape;491;p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28880" y="2111040"/>
            <a:ext cx="4163400" cy="181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81"/>
          <p:cNvSpPr txBox="1"/>
          <p:nvPr/>
        </p:nvSpPr>
        <p:spPr>
          <a:xfrm>
            <a:off x="2477880" y="4059000"/>
            <a:ext cx="609876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add(a, b)에서 a, b는 입력값이고, a+b는 결괏값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81"/>
          <p:cNvSpPr txBox="1"/>
          <p:nvPr/>
        </p:nvSpPr>
        <p:spPr>
          <a:xfrm>
            <a:off x="2477880" y="4518000"/>
            <a:ext cx="800496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3, 4가 입력으로 들어오면 3+4를 수행하고 그 결괏값인 7을 돌려줌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81"/>
          <p:cNvSpPr txBox="1"/>
          <p:nvPr/>
        </p:nvSpPr>
        <p:spPr>
          <a:xfrm>
            <a:off x="2477880" y="5023080"/>
            <a:ext cx="800496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예약어 :  프로그래밍 언어에서 이미 문법적인 용도로 사용하고 있는 단어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81"/>
          <p:cNvSpPr txBox="1"/>
          <p:nvPr/>
        </p:nvSpPr>
        <p:spPr>
          <a:xfrm>
            <a:off x="2528280" y="1108800"/>
            <a:ext cx="609372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함수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텍스트이(가) 표시된 사진&#10;&#10;자동 생성된 설명" id="500" name="Google Shape;500;p82"/>
          <p:cNvPicPr preferRelativeResize="0"/>
          <p:nvPr/>
        </p:nvPicPr>
        <p:blipFill rotWithShape="1">
          <a:blip r:embed="rId3">
            <a:alphaModFix/>
          </a:blip>
          <a:srcRect b="0" l="33085" r="0" t="0"/>
          <a:stretch/>
        </p:blipFill>
        <p:spPr>
          <a:xfrm>
            <a:off x="1460520" y="0"/>
            <a:ext cx="927072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82"/>
          <p:cNvSpPr/>
          <p:nvPr/>
        </p:nvSpPr>
        <p:spPr>
          <a:xfrm>
            <a:off x="345600" y="0"/>
            <a:ext cx="11350800" cy="7029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1764"/>
            </a:srgbClr>
          </a:solidFill>
          <a:ln>
            <a:noFill/>
          </a:ln>
        </p:spPr>
      </p:sp>
      <p:sp>
        <p:nvSpPr>
          <p:cNvPr id="502" name="Google Shape;502;p82"/>
          <p:cNvSpPr txBox="1"/>
          <p:nvPr/>
        </p:nvSpPr>
        <p:spPr>
          <a:xfrm>
            <a:off x="3587400" y="309600"/>
            <a:ext cx="4395960" cy="584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▷파이썬과 에디터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82"/>
          <p:cNvSpPr txBox="1"/>
          <p:nvPr/>
        </p:nvSpPr>
        <p:spPr>
          <a:xfrm>
            <a:off x="2477880" y="1161720"/>
            <a:ext cx="798876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파이썬 대화형 인터프리터는 간단한 예제를 풀 때는 편리하지만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여러 줄의 복잡한 소스 코드를 가진 프로그램을 만들 때는 불편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82"/>
          <p:cNvSpPr txBox="1"/>
          <p:nvPr/>
        </p:nvSpPr>
        <p:spPr>
          <a:xfrm>
            <a:off x="2477880" y="2352240"/>
            <a:ext cx="609876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인터프리터를 종료하자마자 프로그램이 사라지기 때문에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다시 사용하지 못한다는 단점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82"/>
          <p:cNvSpPr txBox="1"/>
          <p:nvPr/>
        </p:nvSpPr>
        <p:spPr>
          <a:xfrm>
            <a:off x="2514240" y="3429000"/>
            <a:ext cx="139608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So,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82"/>
          <p:cNvSpPr txBox="1"/>
          <p:nvPr/>
        </p:nvSpPr>
        <p:spPr>
          <a:xfrm>
            <a:off x="3069720" y="3429000"/>
            <a:ext cx="609876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여러 번 사용하기 위한 프로그램을 만들 때는 에디터를 사용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82"/>
          <p:cNvSpPr txBox="1"/>
          <p:nvPr/>
        </p:nvSpPr>
        <p:spPr>
          <a:xfrm>
            <a:off x="2494080" y="3955320"/>
            <a:ext cx="609876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에디터란 소스 코드를 편집할 수 있는 프로그래밍 툴을 말함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82"/>
          <p:cNvSpPr txBox="1"/>
          <p:nvPr/>
        </p:nvSpPr>
        <p:spPr>
          <a:xfrm>
            <a:off x="2494080" y="4434840"/>
            <a:ext cx="823716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파이썬 설치 시 기본으로 설치되는 에디터 &gt;&gt; 파이썬 IDLE(아이들) 에디터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텍스트이(가) 표시된 사진&#10;&#10;자동 생성된 설명" id="513" name="Google Shape;513;p83"/>
          <p:cNvPicPr preferRelativeResize="0"/>
          <p:nvPr/>
        </p:nvPicPr>
        <p:blipFill rotWithShape="1">
          <a:blip r:embed="rId3">
            <a:alphaModFix/>
          </a:blip>
          <a:srcRect b="0" l="33085" r="0" t="0"/>
          <a:stretch/>
        </p:blipFill>
        <p:spPr>
          <a:xfrm>
            <a:off x="1460520" y="0"/>
            <a:ext cx="927072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83"/>
          <p:cNvSpPr/>
          <p:nvPr/>
        </p:nvSpPr>
        <p:spPr>
          <a:xfrm>
            <a:off x="345600" y="0"/>
            <a:ext cx="11350800" cy="7029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1764"/>
            </a:srgbClr>
          </a:solidFill>
          <a:ln>
            <a:noFill/>
          </a:ln>
        </p:spPr>
      </p:sp>
      <p:sp>
        <p:nvSpPr>
          <p:cNvPr id="515" name="Google Shape;515;p83"/>
          <p:cNvSpPr txBox="1"/>
          <p:nvPr/>
        </p:nvSpPr>
        <p:spPr>
          <a:xfrm>
            <a:off x="3587400" y="309600"/>
            <a:ext cx="4395960" cy="584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▷파이썬과 에디터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83"/>
          <p:cNvSpPr txBox="1"/>
          <p:nvPr/>
        </p:nvSpPr>
        <p:spPr>
          <a:xfrm>
            <a:off x="2477880" y="1161720"/>
            <a:ext cx="798876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IDLE 셸 창 : IDLE을 실행하면 가장 먼저 나타나는 창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IDLE 에디터 창 : IDLE 에디터가 실행되는 창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83"/>
          <p:cNvSpPr txBox="1"/>
          <p:nvPr/>
        </p:nvSpPr>
        <p:spPr>
          <a:xfrm>
            <a:off x="2477880" y="2357640"/>
            <a:ext cx="7254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IDLE 셸 창 메뉴에서 [File → New File]을 선택하면 IDLE 에디터 창이 뜸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/>
            </a:b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83"/>
          <p:cNvSpPr txBox="1"/>
          <p:nvPr/>
        </p:nvSpPr>
        <p:spPr>
          <a:xfrm>
            <a:off x="2477880" y="2969640"/>
            <a:ext cx="686196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작성한 프로그램을 실행하기 위해서는 IDLE 에디터 창 메뉴에서 [Run → Run Module]을 선택(단축키: F5).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83"/>
          <p:cNvSpPr txBox="1"/>
          <p:nvPr/>
        </p:nvSpPr>
        <p:spPr>
          <a:xfrm>
            <a:off x="2477880" y="3852000"/>
            <a:ext cx="609876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파일 이름의 확장자 이름을 항상 py로 하고 저장하면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자동으로 파이썬 프로그램이 실행됨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텍스트이(가) 표시된 사진&#10;&#10;자동 생성된 설명" id="524" name="Google Shape;524;p84"/>
          <p:cNvPicPr preferRelativeResize="0"/>
          <p:nvPr/>
        </p:nvPicPr>
        <p:blipFill rotWithShape="1">
          <a:blip r:embed="rId3">
            <a:alphaModFix/>
          </a:blip>
          <a:srcRect b="0" l="33085" r="0" t="0"/>
          <a:stretch/>
        </p:blipFill>
        <p:spPr>
          <a:xfrm>
            <a:off x="1460520" y="0"/>
            <a:ext cx="927072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84"/>
          <p:cNvSpPr/>
          <p:nvPr/>
        </p:nvSpPr>
        <p:spPr>
          <a:xfrm>
            <a:off x="345600" y="0"/>
            <a:ext cx="11350800" cy="7029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1764"/>
            </a:srgbClr>
          </a:solidFill>
          <a:ln>
            <a:noFill/>
          </a:ln>
        </p:spPr>
      </p:sp>
      <p:sp>
        <p:nvSpPr>
          <p:cNvPr id="526" name="Google Shape;526;p84"/>
          <p:cNvSpPr txBox="1"/>
          <p:nvPr/>
        </p:nvSpPr>
        <p:spPr>
          <a:xfrm>
            <a:off x="3587400" y="309600"/>
            <a:ext cx="4395960" cy="584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▷파이썬과 에디터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84"/>
          <p:cNvSpPr txBox="1"/>
          <p:nvPr/>
        </p:nvSpPr>
        <p:spPr>
          <a:xfrm>
            <a:off x="2477880" y="1161720"/>
            <a:ext cx="798876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주석 : 프로그래머를 위한 코멘트로 프로그램 소스에 설명문을 달 때 사용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84"/>
          <p:cNvSpPr txBox="1"/>
          <p:nvPr/>
        </p:nvSpPr>
        <p:spPr>
          <a:xfrm>
            <a:off x="2477880" y="1732680"/>
            <a:ext cx="798876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줄 주석 _#붙이기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Ex)   #hello.py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84"/>
          <p:cNvSpPr txBox="1"/>
          <p:nvPr/>
        </p:nvSpPr>
        <p:spPr>
          <a:xfrm>
            <a:off x="2477880" y="2962440"/>
            <a:ext cx="7988760" cy="300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여러 줄 주석_ 큰따옴표나 작은따옴표 세 개를 사용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Ex) 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“””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Apple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“””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293;p67"/>
          <p:cNvGrpSpPr/>
          <p:nvPr/>
        </p:nvGrpSpPr>
        <p:grpSpPr>
          <a:xfrm>
            <a:off x="1179720" y="-75960"/>
            <a:ext cx="10383120" cy="7029720"/>
            <a:chOff x="1179720" y="-75960"/>
            <a:chExt cx="10383120" cy="7029720"/>
          </a:xfrm>
        </p:grpSpPr>
        <p:pic>
          <p:nvPicPr>
            <p:cNvPr descr="텍스트이(가) 표시된 사진&#10;&#10;자동 생성된 설명" id="294" name="Google Shape;294;p67"/>
            <p:cNvPicPr preferRelativeResize="0"/>
            <p:nvPr/>
          </p:nvPicPr>
          <p:blipFill rotWithShape="1">
            <a:blip r:embed="rId3">
              <a:alphaModFix/>
            </a:blip>
            <a:srcRect b="0" l="33085" r="0" t="0"/>
            <a:stretch/>
          </p:blipFill>
          <p:spPr>
            <a:xfrm>
              <a:off x="1460520" y="-22320"/>
              <a:ext cx="9270720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5" name="Google Shape;295;p67"/>
            <p:cNvSpPr/>
            <p:nvPr/>
          </p:nvSpPr>
          <p:spPr>
            <a:xfrm>
              <a:off x="1179720" y="-75960"/>
              <a:ext cx="10383120" cy="702972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1764"/>
              </a:srgbClr>
            </a:solidFill>
            <a:ln>
              <a:noFill/>
            </a:ln>
          </p:spPr>
        </p:sp>
      </p:grpSp>
      <p:sp>
        <p:nvSpPr>
          <p:cNvPr id="296" name="Google Shape;296;p67"/>
          <p:cNvSpPr/>
          <p:nvPr/>
        </p:nvSpPr>
        <p:spPr>
          <a:xfrm>
            <a:off x="4809240" y="360"/>
            <a:ext cx="2562840" cy="13471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📓목차 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67"/>
          <p:cNvSpPr txBox="1"/>
          <p:nvPr/>
        </p:nvSpPr>
        <p:spPr>
          <a:xfrm>
            <a:off x="2470680" y="1204200"/>
            <a:ext cx="2743200" cy="399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▷파이썬..? 무엇...?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67"/>
          <p:cNvSpPr txBox="1"/>
          <p:nvPr/>
        </p:nvSpPr>
        <p:spPr>
          <a:xfrm>
            <a:off x="3254040" y="3962520"/>
            <a:ext cx="2743200" cy="399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▷파이썬의 자료형!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67"/>
          <p:cNvSpPr txBox="1"/>
          <p:nvPr/>
        </p:nvSpPr>
        <p:spPr>
          <a:xfrm>
            <a:off x="3518640" y="4454640"/>
            <a:ext cx="2743200" cy="1200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▹숫자형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▹문자열 자료형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▹리스트 자료형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67"/>
          <p:cNvSpPr txBox="1"/>
          <p:nvPr/>
        </p:nvSpPr>
        <p:spPr>
          <a:xfrm>
            <a:off x="2695320" y="1640520"/>
            <a:ext cx="2743200" cy="1754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▹파이썬 이란?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▹파이썬의 특징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▹파이썬으로 뭐함?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▹파이썬 설치!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▹파이썬을 둘러보자!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▹파이썬과 에디터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텍스트이(가) 표시된 사진&#10;&#10;자동 생성된 설명" id="534" name="Google Shape;534;p85"/>
          <p:cNvPicPr preferRelativeResize="0"/>
          <p:nvPr/>
        </p:nvPicPr>
        <p:blipFill rotWithShape="1">
          <a:blip r:embed="rId3">
            <a:alphaModFix/>
          </a:blip>
          <a:srcRect b="0" l="33085" r="0" t="0"/>
          <a:stretch/>
        </p:blipFill>
        <p:spPr>
          <a:xfrm>
            <a:off x="1460520" y="0"/>
            <a:ext cx="927072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85"/>
          <p:cNvSpPr/>
          <p:nvPr/>
        </p:nvSpPr>
        <p:spPr>
          <a:xfrm>
            <a:off x="536400" y="0"/>
            <a:ext cx="11350800" cy="7029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1764"/>
            </a:srgbClr>
          </a:solidFill>
          <a:ln>
            <a:noFill/>
          </a:ln>
        </p:spPr>
      </p:sp>
      <p:sp>
        <p:nvSpPr>
          <p:cNvPr id="536" name="Google Shape;536;p85"/>
          <p:cNvSpPr txBox="1"/>
          <p:nvPr/>
        </p:nvSpPr>
        <p:spPr>
          <a:xfrm>
            <a:off x="3587400" y="309600"/>
            <a:ext cx="4395960" cy="58464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▷숫자형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85"/>
          <p:cNvSpPr txBox="1"/>
          <p:nvPr/>
        </p:nvSpPr>
        <p:spPr>
          <a:xfrm>
            <a:off x="2528280" y="1108800"/>
            <a:ext cx="609372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정수형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85"/>
          <p:cNvSpPr txBox="1"/>
          <p:nvPr/>
        </p:nvSpPr>
        <p:spPr>
          <a:xfrm>
            <a:off x="2477880" y="1640880"/>
            <a:ext cx="609876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말 그대로 정수를 뜻하는 자료형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85"/>
          <p:cNvSpPr txBox="1"/>
          <p:nvPr/>
        </p:nvSpPr>
        <p:spPr>
          <a:xfrm>
            <a:off x="2468520" y="2202120"/>
            <a:ext cx="609876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양의 정수와 음의 정수 숫자0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85"/>
          <p:cNvSpPr txBox="1"/>
          <p:nvPr/>
        </p:nvSpPr>
        <p:spPr>
          <a:xfrm>
            <a:off x="2528280" y="3030120"/>
            <a:ext cx="609372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실수형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85"/>
          <p:cNvSpPr txBox="1"/>
          <p:nvPr/>
        </p:nvSpPr>
        <p:spPr>
          <a:xfrm>
            <a:off x="2477880" y="3652200"/>
            <a:ext cx="609876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소수점이 포함 된 숫자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85"/>
          <p:cNvSpPr txBox="1"/>
          <p:nvPr/>
        </p:nvSpPr>
        <p:spPr>
          <a:xfrm>
            <a:off x="2477880" y="4115880"/>
            <a:ext cx="609876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컴퓨터식 지수 표현 방식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4.24*10¹⁰ →  4.24e10 또는 4.24E10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4.24*10⁻¹⁰ → 4.24e-10 또는 4.24E-10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텍스트이(가) 표시된 사진&#10;&#10;자동 생성된 설명" id="547" name="Google Shape;547;p86"/>
          <p:cNvPicPr preferRelativeResize="0"/>
          <p:nvPr/>
        </p:nvPicPr>
        <p:blipFill rotWithShape="1">
          <a:blip r:embed="rId3">
            <a:alphaModFix/>
          </a:blip>
          <a:srcRect b="0" l="33085" r="0" t="0"/>
          <a:stretch/>
        </p:blipFill>
        <p:spPr>
          <a:xfrm>
            <a:off x="1460520" y="0"/>
            <a:ext cx="927072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86"/>
          <p:cNvSpPr/>
          <p:nvPr/>
        </p:nvSpPr>
        <p:spPr>
          <a:xfrm>
            <a:off x="536400" y="0"/>
            <a:ext cx="11350800" cy="70610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1764"/>
            </a:srgbClr>
          </a:solidFill>
          <a:ln>
            <a:noFill/>
          </a:ln>
        </p:spPr>
      </p:sp>
      <p:sp>
        <p:nvSpPr>
          <p:cNvPr id="549" name="Google Shape;549;p86"/>
          <p:cNvSpPr txBox="1"/>
          <p:nvPr/>
        </p:nvSpPr>
        <p:spPr>
          <a:xfrm>
            <a:off x="3587400" y="309600"/>
            <a:ext cx="4395960" cy="58464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▷숫자형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86"/>
          <p:cNvSpPr txBox="1"/>
          <p:nvPr/>
        </p:nvSpPr>
        <p:spPr>
          <a:xfrm>
            <a:off x="2528280" y="1108800"/>
            <a:ext cx="609372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사칙연산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86"/>
          <p:cNvSpPr txBox="1"/>
          <p:nvPr/>
        </p:nvSpPr>
        <p:spPr>
          <a:xfrm>
            <a:off x="2528280" y="2450160"/>
            <a:ext cx="609372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**연산자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86"/>
          <p:cNvSpPr txBox="1"/>
          <p:nvPr/>
        </p:nvSpPr>
        <p:spPr>
          <a:xfrm>
            <a:off x="2528280" y="3669480"/>
            <a:ext cx="609372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%연산자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86"/>
          <p:cNvSpPr txBox="1"/>
          <p:nvPr/>
        </p:nvSpPr>
        <p:spPr>
          <a:xfrm>
            <a:off x="2528280" y="4894200"/>
            <a:ext cx="609372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//연산자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4" name="Google Shape;554;p86"/>
          <p:cNvPicPr preferRelativeResize="0"/>
          <p:nvPr/>
        </p:nvPicPr>
        <p:blipFill rotWithShape="1">
          <a:blip r:embed="rId4">
            <a:alphaModFix/>
          </a:blip>
          <a:srcRect b="48231" l="0" r="0" t="38516"/>
          <a:stretch/>
        </p:blipFill>
        <p:spPr>
          <a:xfrm>
            <a:off x="4011840" y="2586960"/>
            <a:ext cx="1773720" cy="959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86"/>
          <p:cNvPicPr preferRelativeResize="0"/>
          <p:nvPr/>
        </p:nvPicPr>
        <p:blipFill rotWithShape="1">
          <a:blip r:embed="rId4">
            <a:alphaModFix/>
          </a:blip>
          <a:srcRect b="26131" l="0" r="0" t="59396"/>
          <a:stretch/>
        </p:blipFill>
        <p:spPr>
          <a:xfrm>
            <a:off x="3993840" y="3862080"/>
            <a:ext cx="1474560" cy="87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86"/>
          <p:cNvPicPr preferRelativeResize="0"/>
          <p:nvPr/>
        </p:nvPicPr>
        <p:blipFill rotWithShape="1">
          <a:blip r:embed="rId4">
            <a:alphaModFix/>
          </a:blip>
          <a:srcRect b="0" l="0" r="0" t="81404"/>
          <a:stretch/>
        </p:blipFill>
        <p:spPr>
          <a:xfrm>
            <a:off x="3993840" y="4982040"/>
            <a:ext cx="1421640" cy="1078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86"/>
          <p:cNvPicPr preferRelativeResize="0"/>
          <p:nvPr/>
        </p:nvPicPr>
        <p:blipFill rotWithShape="1">
          <a:blip r:embed="rId4">
            <a:alphaModFix/>
          </a:blip>
          <a:srcRect b="71294" l="0" r="0" t="0"/>
          <a:stretch/>
        </p:blipFill>
        <p:spPr>
          <a:xfrm>
            <a:off x="3993840" y="1005120"/>
            <a:ext cx="1174680" cy="1375560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86"/>
          <p:cNvSpPr txBox="1"/>
          <p:nvPr/>
        </p:nvSpPr>
        <p:spPr>
          <a:xfrm>
            <a:off x="2477880" y="2868480"/>
            <a:ext cx="609876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제곱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86"/>
          <p:cNvSpPr txBox="1"/>
          <p:nvPr/>
        </p:nvSpPr>
        <p:spPr>
          <a:xfrm>
            <a:off x="2477880" y="4177080"/>
            <a:ext cx="609876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나눗셈의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나머지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86"/>
          <p:cNvSpPr txBox="1"/>
          <p:nvPr/>
        </p:nvSpPr>
        <p:spPr>
          <a:xfrm>
            <a:off x="2477880" y="5340600"/>
            <a:ext cx="609876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나눗셈의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몫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텍스트이(가) 표시된 사진&#10;&#10;자동 생성된 설명" id="565" name="Google Shape;565;p87"/>
          <p:cNvPicPr preferRelativeResize="0"/>
          <p:nvPr/>
        </p:nvPicPr>
        <p:blipFill rotWithShape="1">
          <a:blip r:embed="rId3">
            <a:alphaModFix/>
          </a:blip>
          <a:srcRect b="0" l="33085" r="0" t="0"/>
          <a:stretch/>
        </p:blipFill>
        <p:spPr>
          <a:xfrm>
            <a:off x="1460520" y="0"/>
            <a:ext cx="927072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87"/>
          <p:cNvSpPr/>
          <p:nvPr/>
        </p:nvSpPr>
        <p:spPr>
          <a:xfrm>
            <a:off x="536400" y="0"/>
            <a:ext cx="11350800" cy="7029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1764"/>
            </a:srgbClr>
          </a:solidFill>
          <a:ln>
            <a:noFill/>
          </a:ln>
        </p:spPr>
      </p:sp>
      <p:sp>
        <p:nvSpPr>
          <p:cNvPr id="567" name="Google Shape;567;p87"/>
          <p:cNvSpPr txBox="1"/>
          <p:nvPr/>
        </p:nvSpPr>
        <p:spPr>
          <a:xfrm>
            <a:off x="3587400" y="309600"/>
            <a:ext cx="4395960" cy="58464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▷문자열 자료형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87"/>
          <p:cNvSpPr txBox="1"/>
          <p:nvPr/>
        </p:nvSpPr>
        <p:spPr>
          <a:xfrm>
            <a:off x="2528280" y="1108800"/>
            <a:ext cx="609372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문자열이란,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87"/>
          <p:cNvSpPr txBox="1"/>
          <p:nvPr/>
        </p:nvSpPr>
        <p:spPr>
          <a:xfrm>
            <a:off x="2477880" y="1473840"/>
            <a:ext cx="682956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문자, 단어 등으로 구성된 문자들의 집합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Ex) “Hello” “a” “123”   &gt;&gt; 따옴표로 둘러싸여 있으면 모두 문자열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87"/>
          <p:cNvSpPr txBox="1"/>
          <p:nvPr/>
        </p:nvSpPr>
        <p:spPr>
          <a:xfrm>
            <a:off x="2528280" y="2450160"/>
            <a:ext cx="609372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문자열 만드는 방법  4가지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87"/>
          <p:cNvSpPr txBox="1"/>
          <p:nvPr/>
        </p:nvSpPr>
        <p:spPr>
          <a:xfrm>
            <a:off x="2477880" y="2784960"/>
            <a:ext cx="609876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큰따옴표로 양쪽 둘러싸기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87"/>
          <p:cNvSpPr txBox="1"/>
          <p:nvPr/>
        </p:nvSpPr>
        <p:spPr>
          <a:xfrm>
            <a:off x="2200320" y="4194720"/>
            <a:ext cx="883800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 문자열 안에 작은따옴표를 포함시키고 싶을 때 &gt;&gt; 큰따옴표로 문자열 둘러싸기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87"/>
          <p:cNvSpPr txBox="1"/>
          <p:nvPr/>
        </p:nvSpPr>
        <p:spPr>
          <a:xfrm>
            <a:off x="2477880" y="3048840"/>
            <a:ext cx="609876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작은따옴표로 양쪽 둘러싸기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87"/>
          <p:cNvSpPr txBox="1"/>
          <p:nvPr/>
        </p:nvSpPr>
        <p:spPr>
          <a:xfrm>
            <a:off x="2481480" y="3326040"/>
            <a:ext cx="609876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큰따옴표 3개를 연속으로 써서 양쪽 둘러싸기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87"/>
          <p:cNvSpPr txBox="1"/>
          <p:nvPr/>
        </p:nvSpPr>
        <p:spPr>
          <a:xfrm>
            <a:off x="2481480" y="3594960"/>
            <a:ext cx="609876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작은따옴표 3개를 연속으로 써서 양쪽 둘러싸기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87"/>
          <p:cNvSpPr txBox="1"/>
          <p:nvPr/>
        </p:nvSpPr>
        <p:spPr>
          <a:xfrm>
            <a:off x="2200320" y="4537440"/>
            <a:ext cx="883800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 문자열 안에 큰따옴표를 포함시키고 싶을 때 &gt;&gt; 작은따옴표로 문자열 둘러싸기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텍스트이(가) 표시된 사진&#10;&#10;자동 생성된 설명" id="581" name="Google Shape;581;p88"/>
          <p:cNvPicPr preferRelativeResize="0"/>
          <p:nvPr/>
        </p:nvPicPr>
        <p:blipFill rotWithShape="1">
          <a:blip r:embed="rId3">
            <a:alphaModFix/>
          </a:blip>
          <a:srcRect b="0" l="33085" r="0" t="0"/>
          <a:stretch/>
        </p:blipFill>
        <p:spPr>
          <a:xfrm>
            <a:off x="1460520" y="0"/>
            <a:ext cx="927072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88"/>
          <p:cNvSpPr/>
          <p:nvPr/>
        </p:nvSpPr>
        <p:spPr>
          <a:xfrm>
            <a:off x="536400" y="0"/>
            <a:ext cx="11350800" cy="7029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1764"/>
            </a:srgbClr>
          </a:solidFill>
          <a:ln>
            <a:noFill/>
          </a:ln>
        </p:spPr>
      </p:sp>
      <p:sp>
        <p:nvSpPr>
          <p:cNvPr id="583" name="Google Shape;583;p88"/>
          <p:cNvSpPr txBox="1"/>
          <p:nvPr/>
        </p:nvSpPr>
        <p:spPr>
          <a:xfrm>
            <a:off x="3587400" y="309600"/>
            <a:ext cx="4395960" cy="58464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▷문자열 자료형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88"/>
          <p:cNvSpPr txBox="1"/>
          <p:nvPr/>
        </p:nvSpPr>
        <p:spPr>
          <a:xfrm>
            <a:off x="2528280" y="1108800"/>
            <a:ext cx="609372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문자열이 여러 줄 인 경우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88"/>
          <p:cNvSpPr txBox="1"/>
          <p:nvPr/>
        </p:nvSpPr>
        <p:spPr>
          <a:xfrm>
            <a:off x="2528280" y="1513080"/>
            <a:ext cx="785664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연속된 작은따옴표 3개</a:t>
            </a: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또는 큰따옴표 3개 사용하기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6" name="Google Shape;586;p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28280" y="1923480"/>
            <a:ext cx="2902320" cy="2601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8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32640" y="1930680"/>
            <a:ext cx="2800800" cy="2594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텍스트이(가) 표시된 사진&#10;&#10;자동 생성된 설명" id="592" name="Google Shape;592;p89"/>
          <p:cNvPicPr preferRelativeResize="0"/>
          <p:nvPr/>
        </p:nvPicPr>
        <p:blipFill rotWithShape="1">
          <a:blip r:embed="rId3">
            <a:alphaModFix/>
          </a:blip>
          <a:srcRect b="0" l="33085" r="0" t="0"/>
          <a:stretch/>
        </p:blipFill>
        <p:spPr>
          <a:xfrm>
            <a:off x="1460520" y="0"/>
            <a:ext cx="927072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89"/>
          <p:cNvSpPr/>
          <p:nvPr/>
        </p:nvSpPr>
        <p:spPr>
          <a:xfrm>
            <a:off x="536400" y="0"/>
            <a:ext cx="11350800" cy="7029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1764"/>
            </a:srgbClr>
          </a:solidFill>
          <a:ln>
            <a:noFill/>
          </a:ln>
        </p:spPr>
      </p:sp>
      <p:pic>
        <p:nvPicPr>
          <p:cNvPr id="594" name="Google Shape;594;p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81600" y="2813400"/>
            <a:ext cx="3825360" cy="3792240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89"/>
          <p:cNvSpPr txBox="1"/>
          <p:nvPr/>
        </p:nvSpPr>
        <p:spPr>
          <a:xfrm>
            <a:off x="3587400" y="309600"/>
            <a:ext cx="4395960" cy="58464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▷문자열 자료형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89"/>
          <p:cNvSpPr txBox="1"/>
          <p:nvPr/>
        </p:nvSpPr>
        <p:spPr>
          <a:xfrm>
            <a:off x="2192760" y="1007640"/>
            <a:ext cx="8838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백슬래시(\)를 사용해서 작은따옴표와 큰따옴표를 문자열에 포함시키기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 백슬래시를 작은따옴표나 큰 따옴표 앞에 삽입하면 문자 ‘ “ 그 자체를 뜻함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89"/>
          <p:cNvSpPr txBox="1"/>
          <p:nvPr/>
        </p:nvSpPr>
        <p:spPr>
          <a:xfrm>
            <a:off x="2192760" y="1872360"/>
            <a:ext cx="6804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+이스케이프 코드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프로그래밍 할 때 사용할 수 있도록 미리 정의해 둔 문자 조합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주로 출력물을 보기 좋게 정렬하는 용도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텍스트이(가) 표시된 사진&#10;&#10;자동 생성된 설명" id="602" name="Google Shape;602;p90"/>
          <p:cNvPicPr preferRelativeResize="0"/>
          <p:nvPr/>
        </p:nvPicPr>
        <p:blipFill rotWithShape="1">
          <a:blip r:embed="rId3">
            <a:alphaModFix/>
          </a:blip>
          <a:srcRect b="0" l="33085" r="0" t="0"/>
          <a:stretch/>
        </p:blipFill>
        <p:spPr>
          <a:xfrm>
            <a:off x="1460520" y="0"/>
            <a:ext cx="927072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90"/>
          <p:cNvSpPr/>
          <p:nvPr/>
        </p:nvSpPr>
        <p:spPr>
          <a:xfrm>
            <a:off x="420480" y="-86040"/>
            <a:ext cx="11350800" cy="7029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1764"/>
            </a:srgbClr>
          </a:solidFill>
          <a:ln>
            <a:noFill/>
          </a:ln>
        </p:spPr>
      </p:sp>
      <p:sp>
        <p:nvSpPr>
          <p:cNvPr id="604" name="Google Shape;604;p90"/>
          <p:cNvSpPr txBox="1"/>
          <p:nvPr/>
        </p:nvSpPr>
        <p:spPr>
          <a:xfrm>
            <a:off x="3587400" y="309600"/>
            <a:ext cx="4395960" cy="58464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▷문자열 자료형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90"/>
          <p:cNvSpPr txBox="1"/>
          <p:nvPr/>
        </p:nvSpPr>
        <p:spPr>
          <a:xfrm>
            <a:off x="2528280" y="1108800"/>
            <a:ext cx="609372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문자열 더해서 연결하기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90"/>
          <p:cNvSpPr txBox="1"/>
          <p:nvPr/>
        </p:nvSpPr>
        <p:spPr>
          <a:xfrm>
            <a:off x="2528280" y="2892240"/>
            <a:ext cx="609372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문자열 곱하기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90"/>
          <p:cNvSpPr txBox="1"/>
          <p:nvPr/>
        </p:nvSpPr>
        <p:spPr>
          <a:xfrm>
            <a:off x="2528280" y="4598640"/>
            <a:ext cx="609372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문자열 길이 구하기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8" name="Google Shape;608;p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30560" y="1503000"/>
            <a:ext cx="2920320" cy="861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9" name="Google Shape;609;p9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30560" y="3287880"/>
            <a:ext cx="3694680" cy="748080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90"/>
          <p:cNvSpPr txBox="1"/>
          <p:nvPr/>
        </p:nvSpPr>
        <p:spPr>
          <a:xfrm>
            <a:off x="2939760" y="5103000"/>
            <a:ext cx="311112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len함수 사용하기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1" name="Google Shape;611;p9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30560" y="5562360"/>
            <a:ext cx="4844160" cy="593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텍스트이(가) 표시된 사진&#10;&#10;자동 생성된 설명" id="616" name="Google Shape;616;p91"/>
          <p:cNvPicPr preferRelativeResize="0"/>
          <p:nvPr/>
        </p:nvPicPr>
        <p:blipFill rotWithShape="1">
          <a:blip r:embed="rId3">
            <a:alphaModFix/>
          </a:blip>
          <a:srcRect b="0" l="33085" r="0" t="0"/>
          <a:stretch/>
        </p:blipFill>
        <p:spPr>
          <a:xfrm>
            <a:off x="1460520" y="0"/>
            <a:ext cx="927072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p91"/>
          <p:cNvSpPr/>
          <p:nvPr/>
        </p:nvSpPr>
        <p:spPr>
          <a:xfrm>
            <a:off x="536400" y="0"/>
            <a:ext cx="11350800" cy="7029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1764"/>
            </a:srgbClr>
          </a:solidFill>
          <a:ln>
            <a:noFill/>
          </a:ln>
        </p:spPr>
      </p:sp>
      <p:sp>
        <p:nvSpPr>
          <p:cNvPr id="618" name="Google Shape;618;p91"/>
          <p:cNvSpPr txBox="1"/>
          <p:nvPr/>
        </p:nvSpPr>
        <p:spPr>
          <a:xfrm>
            <a:off x="3587400" y="309600"/>
            <a:ext cx="4395960" cy="58464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▷문자열 자료형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91"/>
          <p:cNvSpPr txBox="1"/>
          <p:nvPr/>
        </p:nvSpPr>
        <p:spPr>
          <a:xfrm>
            <a:off x="2528280" y="1108800"/>
            <a:ext cx="609372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문자열 인덱싱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0" name="Google Shape;620;p91"/>
          <p:cNvGrpSpPr/>
          <p:nvPr/>
        </p:nvGrpSpPr>
        <p:grpSpPr>
          <a:xfrm>
            <a:off x="3165840" y="2090160"/>
            <a:ext cx="5860440" cy="1562760"/>
            <a:chOff x="3165840" y="2090160"/>
            <a:chExt cx="5860440" cy="1562760"/>
          </a:xfrm>
        </p:grpSpPr>
        <p:pic>
          <p:nvPicPr>
            <p:cNvPr id="621" name="Google Shape;621;p91"/>
            <p:cNvPicPr preferRelativeResize="0"/>
            <p:nvPr/>
          </p:nvPicPr>
          <p:blipFill rotWithShape="1">
            <a:blip r:embed="rId4">
              <a:alphaModFix/>
            </a:blip>
            <a:srcRect b="0" l="0" r="0" t="38417"/>
            <a:stretch/>
          </p:blipFill>
          <p:spPr>
            <a:xfrm>
              <a:off x="3165840" y="2090160"/>
              <a:ext cx="5860440" cy="15627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2" name="Google Shape;622;p91"/>
            <p:cNvSpPr/>
            <p:nvPr/>
          </p:nvSpPr>
          <p:spPr>
            <a:xfrm>
              <a:off x="8131320" y="2229120"/>
              <a:ext cx="275400" cy="37368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</a:t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91"/>
            <p:cNvSpPr/>
            <p:nvPr/>
          </p:nvSpPr>
          <p:spPr>
            <a:xfrm>
              <a:off x="8571600" y="2229120"/>
              <a:ext cx="275400" cy="37368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</a:t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4" name="Google Shape;624;p91"/>
          <p:cNvSpPr txBox="1"/>
          <p:nvPr/>
        </p:nvSpPr>
        <p:spPr>
          <a:xfrm>
            <a:off x="2858040" y="1494360"/>
            <a:ext cx="779148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파이썬의 문자열은 0번부터 시작하고 뒤에서부터 가져올때는 -1부터 시작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5" name="Google Shape;625;p9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65840" y="3960720"/>
            <a:ext cx="3602520" cy="905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텍스트이(가) 표시된 사진&#10;&#10;자동 생성된 설명" id="630" name="Google Shape;630;p92"/>
          <p:cNvPicPr preferRelativeResize="0"/>
          <p:nvPr/>
        </p:nvPicPr>
        <p:blipFill rotWithShape="1">
          <a:blip r:embed="rId3">
            <a:alphaModFix/>
          </a:blip>
          <a:srcRect b="0" l="33085" r="0" t="0"/>
          <a:stretch/>
        </p:blipFill>
        <p:spPr>
          <a:xfrm>
            <a:off x="1460520" y="0"/>
            <a:ext cx="927072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92"/>
          <p:cNvSpPr/>
          <p:nvPr/>
        </p:nvSpPr>
        <p:spPr>
          <a:xfrm>
            <a:off x="420480" y="-68760"/>
            <a:ext cx="11350800" cy="71254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1764"/>
            </a:srgbClr>
          </a:solidFill>
          <a:ln>
            <a:noFill/>
          </a:ln>
        </p:spPr>
      </p:sp>
      <p:sp>
        <p:nvSpPr>
          <p:cNvPr id="632" name="Google Shape;632;p92"/>
          <p:cNvSpPr txBox="1"/>
          <p:nvPr/>
        </p:nvSpPr>
        <p:spPr>
          <a:xfrm>
            <a:off x="3587400" y="309600"/>
            <a:ext cx="4395960" cy="58464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▷문자열 자료형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92"/>
          <p:cNvSpPr txBox="1"/>
          <p:nvPr/>
        </p:nvSpPr>
        <p:spPr>
          <a:xfrm>
            <a:off x="2528280" y="1108800"/>
            <a:ext cx="609372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문자열 슬라이싱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4" name="Google Shape;634;p92"/>
          <p:cNvPicPr preferRelativeResize="0"/>
          <p:nvPr/>
        </p:nvPicPr>
        <p:blipFill rotWithShape="1">
          <a:blip r:embed="rId4">
            <a:alphaModFix/>
          </a:blip>
          <a:srcRect b="14182" l="0" r="0" t="0"/>
          <a:stretch/>
        </p:blipFill>
        <p:spPr>
          <a:xfrm>
            <a:off x="2746080" y="1681920"/>
            <a:ext cx="1698120" cy="579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9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36360" y="3000960"/>
            <a:ext cx="2608560" cy="1550880"/>
          </a:xfrm>
          <a:prstGeom prst="rect">
            <a:avLst/>
          </a:prstGeom>
          <a:noFill/>
          <a:ln>
            <a:noFill/>
          </a:ln>
        </p:spPr>
      </p:pic>
      <p:sp>
        <p:nvSpPr>
          <p:cNvPr id="636" name="Google Shape;636;p92"/>
          <p:cNvSpPr txBox="1"/>
          <p:nvPr/>
        </p:nvSpPr>
        <p:spPr>
          <a:xfrm>
            <a:off x="5364720" y="3634560"/>
            <a:ext cx="609876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a[시작 번호:끝 번호]에서 시작 번호를 생략하면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문자열의 처음부터 끝 번호까지 뽑아냄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92"/>
          <p:cNvSpPr txBox="1"/>
          <p:nvPr/>
        </p:nvSpPr>
        <p:spPr>
          <a:xfrm>
            <a:off x="5422680" y="2895480"/>
            <a:ext cx="609876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a[시작 번호:끝 번호]에서 끝 번호 부분을 생략하면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시작 번호부터 그 문자열의 끝까지 뽑아냄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92"/>
          <p:cNvSpPr txBox="1"/>
          <p:nvPr/>
        </p:nvSpPr>
        <p:spPr>
          <a:xfrm>
            <a:off x="4523400" y="4735440"/>
            <a:ext cx="609876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a[시작 번호:끝 번호]에서 시작 번호와 끝 번호를 생략하면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문자열의 처음부터 끝까지 뽑아냄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텍스트이(가) 표시된 사진&#10;&#10;자동 생성된 설명" id="643" name="Google Shape;643;p93"/>
          <p:cNvPicPr preferRelativeResize="0"/>
          <p:nvPr/>
        </p:nvPicPr>
        <p:blipFill rotWithShape="1">
          <a:blip r:embed="rId3">
            <a:alphaModFix/>
          </a:blip>
          <a:srcRect b="0" l="33085" r="0" t="0"/>
          <a:stretch/>
        </p:blipFill>
        <p:spPr>
          <a:xfrm>
            <a:off x="1460520" y="0"/>
            <a:ext cx="927072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93"/>
          <p:cNvSpPr/>
          <p:nvPr/>
        </p:nvSpPr>
        <p:spPr>
          <a:xfrm>
            <a:off x="315000" y="-133560"/>
            <a:ext cx="11350800" cy="71254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1764"/>
            </a:srgbClr>
          </a:solidFill>
          <a:ln>
            <a:noFill/>
          </a:ln>
        </p:spPr>
      </p:sp>
      <p:sp>
        <p:nvSpPr>
          <p:cNvPr id="645" name="Google Shape;645;p93"/>
          <p:cNvSpPr txBox="1"/>
          <p:nvPr/>
        </p:nvSpPr>
        <p:spPr>
          <a:xfrm>
            <a:off x="3587400" y="309600"/>
            <a:ext cx="4395960" cy="58464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▷문자열 자료형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93"/>
          <p:cNvSpPr txBox="1"/>
          <p:nvPr/>
        </p:nvSpPr>
        <p:spPr>
          <a:xfrm>
            <a:off x="2528280" y="1108800"/>
            <a:ext cx="609372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문자열 포매팅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93"/>
          <p:cNvSpPr txBox="1"/>
          <p:nvPr/>
        </p:nvSpPr>
        <p:spPr>
          <a:xfrm>
            <a:off x="2523240" y="1586880"/>
            <a:ext cx="609876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문자열 안의 특정한 값을 바꿔야 할 경우가 있을 때 이것을 가능하게 해주는 것이 바로 문자열 포매팅 기법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93"/>
          <p:cNvSpPr txBox="1"/>
          <p:nvPr/>
        </p:nvSpPr>
        <p:spPr>
          <a:xfrm>
            <a:off x="8395560" y="3134880"/>
            <a:ext cx="2302560" cy="73872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+여기서 %d를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문자열 포맷 코드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라고 부름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9" name="Google Shape;649;p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6960" y="2815560"/>
            <a:ext cx="3648600" cy="2229480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Google Shape;650;p93"/>
          <p:cNvSpPr txBox="1"/>
          <p:nvPr/>
        </p:nvSpPr>
        <p:spPr>
          <a:xfrm>
            <a:off x="5796720" y="2765520"/>
            <a:ext cx="6098760" cy="738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sng" cap="none" strike="noStrik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숫자 바로 대입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문자열 안에 숫자를 넣고 싶은 자리에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%d문자를 넣어 주고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93"/>
          <p:cNvSpPr txBox="1"/>
          <p:nvPr/>
        </p:nvSpPr>
        <p:spPr>
          <a:xfrm>
            <a:off x="5773320" y="3510360"/>
            <a:ext cx="3350880" cy="523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삽입할 숫자 3은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가장 뒤에 있는 %문자 다음에 써 넣기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93"/>
          <p:cNvSpPr txBox="1"/>
          <p:nvPr/>
        </p:nvSpPr>
        <p:spPr>
          <a:xfrm>
            <a:off x="5778360" y="4206960"/>
            <a:ext cx="6098760" cy="738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sng" cap="none" strike="noStrik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문자열 바로 대입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문자열 안에 또다른 문자열을 넣고 싶은 자리에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%s문자를 넣어 주고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93"/>
          <p:cNvSpPr txBox="1"/>
          <p:nvPr/>
        </p:nvSpPr>
        <p:spPr>
          <a:xfrm>
            <a:off x="5796720" y="4956840"/>
            <a:ext cx="462096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삽입할 문자는 가장 뒤에 있는 %문자 다음에 써 넣기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93"/>
          <p:cNvSpPr txBox="1"/>
          <p:nvPr/>
        </p:nvSpPr>
        <p:spPr>
          <a:xfrm>
            <a:off x="2164680" y="5216760"/>
            <a:ext cx="6098760" cy="523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sng" cap="none" strike="noStrik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숫자 값을 나타내는 변수로 대입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텍스트이(가) 표시된 사진&#10;&#10;자동 생성된 설명" id="659" name="Google Shape;659;p94"/>
          <p:cNvPicPr preferRelativeResize="0"/>
          <p:nvPr/>
        </p:nvPicPr>
        <p:blipFill rotWithShape="1">
          <a:blip r:embed="rId3">
            <a:alphaModFix/>
          </a:blip>
          <a:srcRect b="0" l="33085" r="0" t="0"/>
          <a:stretch/>
        </p:blipFill>
        <p:spPr>
          <a:xfrm>
            <a:off x="1460520" y="0"/>
            <a:ext cx="927072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60" name="Google Shape;660;p94"/>
          <p:cNvSpPr/>
          <p:nvPr/>
        </p:nvSpPr>
        <p:spPr>
          <a:xfrm>
            <a:off x="420480" y="-133560"/>
            <a:ext cx="11350800" cy="71254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1764"/>
            </a:srgbClr>
          </a:solidFill>
          <a:ln>
            <a:noFill/>
          </a:ln>
        </p:spPr>
      </p:sp>
      <p:sp>
        <p:nvSpPr>
          <p:cNvPr id="661" name="Google Shape;661;p94"/>
          <p:cNvSpPr txBox="1"/>
          <p:nvPr/>
        </p:nvSpPr>
        <p:spPr>
          <a:xfrm>
            <a:off x="3587400" y="309600"/>
            <a:ext cx="4395960" cy="58464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▷문자열 자료형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94"/>
          <p:cNvSpPr txBox="1"/>
          <p:nvPr/>
        </p:nvSpPr>
        <p:spPr>
          <a:xfrm>
            <a:off x="2528280" y="1611720"/>
            <a:ext cx="609876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u="sng" cap="none" strike="noStrik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2개 이상의 값 넣기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94"/>
          <p:cNvSpPr txBox="1"/>
          <p:nvPr/>
        </p:nvSpPr>
        <p:spPr>
          <a:xfrm>
            <a:off x="2528280" y="1108800"/>
            <a:ext cx="609372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문자열 포매팅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4" name="Google Shape;664;p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01760" y="2135160"/>
            <a:ext cx="7954560" cy="994320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p94"/>
          <p:cNvSpPr txBox="1"/>
          <p:nvPr/>
        </p:nvSpPr>
        <p:spPr>
          <a:xfrm>
            <a:off x="2201760" y="3331080"/>
            <a:ext cx="888552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2개 이상의 값을 넣으려면 마지막 % 다음 괄호 안에 콤마(,)로 구분하여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각각의 값을 넣어 주면 됨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텍스트이(가) 표시된 사진&#10;&#10;자동 생성된 설명" id="305" name="Google Shape;305;p68"/>
          <p:cNvPicPr preferRelativeResize="0"/>
          <p:nvPr/>
        </p:nvPicPr>
        <p:blipFill rotWithShape="1">
          <a:blip r:embed="rId3">
            <a:alphaModFix/>
          </a:blip>
          <a:srcRect b="0" l="33085" r="0" t="0"/>
          <a:stretch/>
        </p:blipFill>
        <p:spPr>
          <a:xfrm>
            <a:off x="1460520" y="0"/>
            <a:ext cx="927072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68"/>
          <p:cNvSpPr/>
          <p:nvPr/>
        </p:nvSpPr>
        <p:spPr>
          <a:xfrm>
            <a:off x="212400" y="-53640"/>
            <a:ext cx="11350800" cy="7029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1764"/>
            </a:srgbClr>
          </a:solidFill>
          <a:ln>
            <a:noFill/>
          </a:ln>
        </p:spPr>
      </p:sp>
      <p:sp>
        <p:nvSpPr>
          <p:cNvPr id="307" name="Google Shape;307;p68"/>
          <p:cNvSpPr txBox="1"/>
          <p:nvPr/>
        </p:nvSpPr>
        <p:spPr>
          <a:xfrm>
            <a:off x="4166280" y="291960"/>
            <a:ext cx="4395960" cy="584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▷파이썬 이란?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68"/>
          <p:cNvSpPr txBox="1"/>
          <p:nvPr/>
        </p:nvSpPr>
        <p:spPr>
          <a:xfrm>
            <a:off x="2548800" y="1201320"/>
            <a:ext cx="786888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파이썬(Python)은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68"/>
          <p:cNvSpPr txBox="1"/>
          <p:nvPr/>
        </p:nvSpPr>
        <p:spPr>
          <a:xfrm>
            <a:off x="2502720" y="1713240"/>
            <a:ext cx="773388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1990년 암스테르담의 귀도 반 로섬이 개발한​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​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68"/>
          <p:cNvSpPr txBox="1"/>
          <p:nvPr/>
        </p:nvSpPr>
        <p:spPr>
          <a:xfrm>
            <a:off x="2545560" y="2243520"/>
            <a:ext cx="798048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 줄씩 소스 코드를 해석해서​​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​​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68"/>
          <p:cNvSpPr txBox="1"/>
          <p:nvPr/>
        </p:nvSpPr>
        <p:spPr>
          <a:xfrm>
            <a:off x="2502720" y="2884680"/>
            <a:ext cx="7884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그때그때 실행해 결과를 바로 확인할 수 있는 언어​​​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​​​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68"/>
          <p:cNvSpPr txBox="1"/>
          <p:nvPr/>
        </p:nvSpPr>
        <p:spPr>
          <a:xfrm>
            <a:off x="2545560" y="3533040"/>
            <a:ext cx="838836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컴퓨터 프로그래밍 교육 뿐만이 아니라 기업의 실무를 위해서도 많이 사용​​​​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텍스트이(가) 표시된 사진&#10;&#10;자동 생성된 설명" id="670" name="Google Shape;670;p95"/>
          <p:cNvPicPr preferRelativeResize="0"/>
          <p:nvPr/>
        </p:nvPicPr>
        <p:blipFill rotWithShape="1">
          <a:blip r:embed="rId3">
            <a:alphaModFix/>
          </a:blip>
          <a:srcRect b="0" l="33085" r="0" t="0"/>
          <a:stretch/>
        </p:blipFill>
        <p:spPr>
          <a:xfrm>
            <a:off x="1460520" y="0"/>
            <a:ext cx="927072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1" name="Google Shape;671;p95"/>
          <p:cNvSpPr/>
          <p:nvPr/>
        </p:nvSpPr>
        <p:spPr>
          <a:xfrm>
            <a:off x="420480" y="-68760"/>
            <a:ext cx="11350800" cy="71254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1764"/>
            </a:srgbClr>
          </a:solidFill>
          <a:ln>
            <a:noFill/>
          </a:ln>
        </p:spPr>
      </p:sp>
      <p:sp>
        <p:nvSpPr>
          <p:cNvPr id="672" name="Google Shape;672;p95"/>
          <p:cNvSpPr txBox="1"/>
          <p:nvPr/>
        </p:nvSpPr>
        <p:spPr>
          <a:xfrm>
            <a:off x="3587400" y="309600"/>
            <a:ext cx="4395960" cy="58464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▷문자열 자료형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95"/>
          <p:cNvSpPr txBox="1"/>
          <p:nvPr/>
        </p:nvSpPr>
        <p:spPr>
          <a:xfrm>
            <a:off x="2528280" y="1108800"/>
            <a:ext cx="609372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문자열 포맷코드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4" name="Google Shape;674;p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49440" y="1692720"/>
            <a:ext cx="3551400" cy="4735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텍스트이(가) 표시된 사진&#10;&#10;자동 생성된 설명" id="679" name="Google Shape;679;p96"/>
          <p:cNvPicPr preferRelativeResize="0"/>
          <p:nvPr/>
        </p:nvPicPr>
        <p:blipFill rotWithShape="1">
          <a:blip r:embed="rId3">
            <a:alphaModFix/>
          </a:blip>
          <a:srcRect b="0" l="33085" r="0" t="0"/>
          <a:stretch/>
        </p:blipFill>
        <p:spPr>
          <a:xfrm>
            <a:off x="1460520" y="0"/>
            <a:ext cx="927072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96"/>
          <p:cNvSpPr/>
          <p:nvPr/>
        </p:nvSpPr>
        <p:spPr>
          <a:xfrm>
            <a:off x="420480" y="-68760"/>
            <a:ext cx="11350800" cy="71254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1764"/>
            </a:srgbClr>
          </a:solidFill>
          <a:ln>
            <a:noFill/>
          </a:ln>
        </p:spPr>
      </p:sp>
      <p:sp>
        <p:nvSpPr>
          <p:cNvPr id="681" name="Google Shape;681;p96"/>
          <p:cNvSpPr txBox="1"/>
          <p:nvPr/>
        </p:nvSpPr>
        <p:spPr>
          <a:xfrm>
            <a:off x="3587400" y="309600"/>
            <a:ext cx="4395960" cy="58464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▷문자열 자료형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96"/>
          <p:cNvSpPr txBox="1"/>
          <p:nvPr/>
        </p:nvSpPr>
        <p:spPr>
          <a:xfrm>
            <a:off x="2528280" y="1108800"/>
            <a:ext cx="609372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+포매팅 연산자 %d와 %를 같이 쓸 때는 %%를 쓴다..!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96"/>
          <p:cNvSpPr txBox="1"/>
          <p:nvPr/>
        </p:nvSpPr>
        <p:spPr>
          <a:xfrm>
            <a:off x="2635560" y="4713120"/>
            <a:ext cx="719136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문자열 포맷 코드인 %d와 %가 같은 문자열 안에 존재하는 경우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4" name="Google Shape;684;p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41840" y="2097360"/>
            <a:ext cx="5695920" cy="18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p96"/>
          <p:cNvSpPr txBox="1"/>
          <p:nvPr/>
        </p:nvSpPr>
        <p:spPr>
          <a:xfrm>
            <a:off x="2635560" y="5133960"/>
            <a:ext cx="609876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%를 나타내려면 반드시 %%로 써야 하는 법칙이 있음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텍스트이(가) 표시된 사진&#10;&#10;자동 생성된 설명" id="690" name="Google Shape;690;p97"/>
          <p:cNvPicPr preferRelativeResize="0"/>
          <p:nvPr/>
        </p:nvPicPr>
        <p:blipFill rotWithShape="1">
          <a:blip r:embed="rId3">
            <a:alphaModFix/>
          </a:blip>
          <a:srcRect b="0" l="33085" r="0" t="0"/>
          <a:stretch/>
        </p:blipFill>
        <p:spPr>
          <a:xfrm>
            <a:off x="1460520" y="0"/>
            <a:ext cx="927072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Google Shape;691;p97"/>
          <p:cNvSpPr/>
          <p:nvPr/>
        </p:nvSpPr>
        <p:spPr>
          <a:xfrm>
            <a:off x="420480" y="-68760"/>
            <a:ext cx="11350800" cy="71254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1764"/>
            </a:srgbClr>
          </a:solidFill>
          <a:ln>
            <a:noFill/>
          </a:ln>
        </p:spPr>
      </p:sp>
      <p:sp>
        <p:nvSpPr>
          <p:cNvPr id="692" name="Google Shape;692;p97"/>
          <p:cNvSpPr txBox="1"/>
          <p:nvPr/>
        </p:nvSpPr>
        <p:spPr>
          <a:xfrm>
            <a:off x="3587400" y="309600"/>
            <a:ext cx="4395960" cy="58464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▷문자열 자료형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97"/>
          <p:cNvSpPr txBox="1"/>
          <p:nvPr/>
        </p:nvSpPr>
        <p:spPr>
          <a:xfrm>
            <a:off x="2523240" y="1039680"/>
            <a:ext cx="609876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format 함수를 사용한 포매팅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4" name="Google Shape;694;p97"/>
          <p:cNvPicPr preferRelativeResize="0"/>
          <p:nvPr/>
        </p:nvPicPr>
        <p:blipFill rotWithShape="1">
          <a:blip r:embed="rId4">
            <a:alphaModFix/>
          </a:blip>
          <a:srcRect b="16771" l="0" r="1787" t="63200"/>
          <a:stretch/>
        </p:blipFill>
        <p:spPr>
          <a:xfrm>
            <a:off x="1802160" y="5214960"/>
            <a:ext cx="8587440" cy="487800"/>
          </a:xfrm>
          <a:prstGeom prst="rect">
            <a:avLst/>
          </a:prstGeom>
          <a:noFill/>
          <a:ln>
            <a:noFill/>
          </a:ln>
        </p:spPr>
      </p:pic>
      <p:sp>
        <p:nvSpPr>
          <p:cNvPr id="695" name="Google Shape;695;p97"/>
          <p:cNvSpPr txBox="1"/>
          <p:nvPr/>
        </p:nvSpPr>
        <p:spPr>
          <a:xfrm>
            <a:off x="5629680" y="1683720"/>
            <a:ext cx="235368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 바로 대입하기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97"/>
          <p:cNvSpPr txBox="1"/>
          <p:nvPr/>
        </p:nvSpPr>
        <p:spPr>
          <a:xfrm>
            <a:off x="5983200" y="2220840"/>
            <a:ext cx="295164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문자열 바로 대입하기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7" name="Google Shape;697;p97"/>
          <p:cNvPicPr preferRelativeResize="0"/>
          <p:nvPr/>
        </p:nvPicPr>
        <p:blipFill rotWithShape="1">
          <a:blip r:embed="rId4">
            <a:alphaModFix/>
          </a:blip>
          <a:srcRect b="65371" l="0" r="53960" t="19439"/>
          <a:stretch/>
        </p:blipFill>
        <p:spPr>
          <a:xfrm>
            <a:off x="1816200" y="2378160"/>
            <a:ext cx="4025880" cy="369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8" name="Google Shape;698;p97"/>
          <p:cNvPicPr preferRelativeResize="0"/>
          <p:nvPr/>
        </p:nvPicPr>
        <p:blipFill rotWithShape="1">
          <a:blip r:embed="rId4">
            <a:alphaModFix/>
          </a:blip>
          <a:srcRect b="84833" l="0" r="57847" t="0"/>
          <a:stretch/>
        </p:blipFill>
        <p:spPr>
          <a:xfrm>
            <a:off x="1828080" y="1737720"/>
            <a:ext cx="3685680" cy="369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9" name="Google Shape;699;p97"/>
          <p:cNvPicPr preferRelativeResize="0"/>
          <p:nvPr/>
        </p:nvPicPr>
        <p:blipFill rotWithShape="1">
          <a:blip r:embed="rId4">
            <a:alphaModFix/>
          </a:blip>
          <a:srcRect b="34335" l="0" r="15587" t="33499"/>
          <a:stretch/>
        </p:blipFill>
        <p:spPr>
          <a:xfrm>
            <a:off x="1802160" y="4056840"/>
            <a:ext cx="7380720" cy="78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0" name="Google Shape;700;p97"/>
          <p:cNvPicPr preferRelativeResize="0"/>
          <p:nvPr/>
        </p:nvPicPr>
        <p:blipFill rotWithShape="1">
          <a:blip r:embed="rId4">
            <a:alphaModFix/>
          </a:blip>
          <a:srcRect b="0" l="0" r="0" t="79973"/>
          <a:stretch/>
        </p:blipFill>
        <p:spPr>
          <a:xfrm>
            <a:off x="1808640" y="6127920"/>
            <a:ext cx="8743320" cy="487800"/>
          </a:xfrm>
          <a:prstGeom prst="rect">
            <a:avLst/>
          </a:prstGeom>
          <a:noFill/>
          <a:ln>
            <a:noFill/>
          </a:ln>
        </p:spPr>
      </p:pic>
      <p:sp>
        <p:nvSpPr>
          <p:cNvPr id="701" name="Google Shape;701;p97"/>
          <p:cNvSpPr txBox="1"/>
          <p:nvPr/>
        </p:nvSpPr>
        <p:spPr>
          <a:xfrm>
            <a:off x="8634600" y="4193640"/>
            <a:ext cx="221724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2개 이상의 값 넣기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97"/>
          <p:cNvSpPr txBox="1"/>
          <p:nvPr/>
        </p:nvSpPr>
        <p:spPr>
          <a:xfrm>
            <a:off x="8685000" y="5627520"/>
            <a:ext cx="221724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이름으로 넣기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97"/>
          <p:cNvSpPr txBox="1"/>
          <p:nvPr/>
        </p:nvSpPr>
        <p:spPr>
          <a:xfrm>
            <a:off x="6689520" y="6451200"/>
            <a:ext cx="427140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인덱스와 이름을 혼용해서 넣기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4" name="Google Shape;704;p9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02160" y="3121560"/>
            <a:ext cx="4642560" cy="697680"/>
          </a:xfrm>
          <a:prstGeom prst="rect">
            <a:avLst/>
          </a:prstGeom>
          <a:noFill/>
          <a:ln>
            <a:noFill/>
          </a:ln>
        </p:spPr>
      </p:pic>
      <p:sp>
        <p:nvSpPr>
          <p:cNvPr id="705" name="Google Shape;705;p97"/>
          <p:cNvSpPr txBox="1"/>
          <p:nvPr/>
        </p:nvSpPr>
        <p:spPr>
          <a:xfrm>
            <a:off x="6507720" y="3233520"/>
            <a:ext cx="369756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 값을 가진 변수로 대입하기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텍스트이(가) 표시된 사진&#10;&#10;자동 생성된 설명" id="710" name="Google Shape;710;p98"/>
          <p:cNvPicPr preferRelativeResize="0"/>
          <p:nvPr/>
        </p:nvPicPr>
        <p:blipFill rotWithShape="1">
          <a:blip r:embed="rId3">
            <a:alphaModFix/>
          </a:blip>
          <a:srcRect b="0" l="33085" r="0" t="0"/>
          <a:stretch/>
        </p:blipFill>
        <p:spPr>
          <a:xfrm>
            <a:off x="1460520" y="0"/>
            <a:ext cx="927072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11" name="Google Shape;711;p98"/>
          <p:cNvSpPr/>
          <p:nvPr/>
        </p:nvSpPr>
        <p:spPr>
          <a:xfrm>
            <a:off x="420480" y="-68760"/>
            <a:ext cx="11350800" cy="71254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1764"/>
            </a:srgbClr>
          </a:solidFill>
          <a:ln>
            <a:noFill/>
          </a:ln>
        </p:spPr>
      </p:sp>
      <p:sp>
        <p:nvSpPr>
          <p:cNvPr id="712" name="Google Shape;712;p98"/>
          <p:cNvSpPr txBox="1"/>
          <p:nvPr/>
        </p:nvSpPr>
        <p:spPr>
          <a:xfrm>
            <a:off x="3587400" y="309600"/>
            <a:ext cx="4395960" cy="58464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▷문자열 자료형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98"/>
          <p:cNvSpPr txBox="1"/>
          <p:nvPr/>
        </p:nvSpPr>
        <p:spPr>
          <a:xfrm>
            <a:off x="2523240" y="1586880"/>
            <a:ext cx="738828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문자열 앞에 f접두사를 붙이면 f문자열 포매팅 기능을 사용할 수 있음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98"/>
          <p:cNvSpPr txBox="1"/>
          <p:nvPr/>
        </p:nvSpPr>
        <p:spPr>
          <a:xfrm>
            <a:off x="2523240" y="1102320"/>
            <a:ext cx="609876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f문자열 포매팅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5" name="Google Shape;715;p98"/>
          <p:cNvPicPr preferRelativeResize="0"/>
          <p:nvPr/>
        </p:nvPicPr>
        <p:blipFill rotWithShape="1">
          <a:blip r:embed="rId4">
            <a:alphaModFix/>
          </a:blip>
          <a:srcRect b="0" l="0" r="0" t="3480"/>
          <a:stretch/>
        </p:blipFill>
        <p:spPr>
          <a:xfrm>
            <a:off x="2869200" y="2913120"/>
            <a:ext cx="6453720" cy="1644480"/>
          </a:xfrm>
          <a:prstGeom prst="rect">
            <a:avLst/>
          </a:prstGeom>
          <a:noFill/>
          <a:ln>
            <a:noFill/>
          </a:ln>
        </p:spPr>
      </p:pic>
      <p:sp>
        <p:nvSpPr>
          <p:cNvPr id="716" name="Google Shape;716;p98"/>
          <p:cNvSpPr txBox="1"/>
          <p:nvPr/>
        </p:nvSpPr>
        <p:spPr>
          <a:xfrm>
            <a:off x="5434200" y="2337840"/>
            <a:ext cx="6098760" cy="523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 문자열 포매팅은 위와 같이 name, age와 같은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변수 값을 생성한 후에 그 값을 참조할 수 있음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98"/>
          <p:cNvSpPr txBox="1"/>
          <p:nvPr/>
        </p:nvSpPr>
        <p:spPr>
          <a:xfrm>
            <a:off x="5012280" y="5009400"/>
            <a:ext cx="4928760" cy="523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문자열 안에서 변수와 +, -와 같은 수식을 함께 사용하는 것을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지원하기 때문에 다음과 같은 것도 가능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텍스트이(가) 표시된 사진&#10;&#10;자동 생성된 설명" id="722" name="Google Shape;722;p99"/>
          <p:cNvPicPr preferRelativeResize="0"/>
          <p:nvPr/>
        </p:nvPicPr>
        <p:blipFill rotWithShape="1">
          <a:blip r:embed="rId3">
            <a:alphaModFix/>
          </a:blip>
          <a:srcRect b="0" l="33085" r="0" t="0"/>
          <a:stretch/>
        </p:blipFill>
        <p:spPr>
          <a:xfrm>
            <a:off x="1460520" y="0"/>
            <a:ext cx="927072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99"/>
          <p:cNvSpPr/>
          <p:nvPr/>
        </p:nvSpPr>
        <p:spPr>
          <a:xfrm>
            <a:off x="420480" y="0"/>
            <a:ext cx="11350800" cy="71254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1764"/>
            </a:srgbClr>
          </a:solidFill>
          <a:ln>
            <a:noFill/>
          </a:ln>
        </p:spPr>
      </p:sp>
      <p:sp>
        <p:nvSpPr>
          <p:cNvPr id="724" name="Google Shape;724;p99"/>
          <p:cNvSpPr txBox="1"/>
          <p:nvPr/>
        </p:nvSpPr>
        <p:spPr>
          <a:xfrm>
            <a:off x="3587400" y="309600"/>
            <a:ext cx="4395960" cy="58464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▷문자열 자료형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99"/>
          <p:cNvSpPr txBox="1"/>
          <p:nvPr/>
        </p:nvSpPr>
        <p:spPr>
          <a:xfrm>
            <a:off x="2528280" y="1108800"/>
            <a:ext cx="609372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문자열 관련 함수들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99"/>
          <p:cNvSpPr txBox="1"/>
          <p:nvPr/>
        </p:nvSpPr>
        <p:spPr>
          <a:xfrm>
            <a:off x="2523240" y="2460240"/>
            <a:ext cx="609876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위치 알려주기1 (find)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99"/>
          <p:cNvSpPr txBox="1"/>
          <p:nvPr/>
        </p:nvSpPr>
        <p:spPr>
          <a:xfrm>
            <a:off x="2523240" y="1586880"/>
            <a:ext cx="609876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문자 개수 세기 (count)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99"/>
          <p:cNvSpPr txBox="1"/>
          <p:nvPr/>
        </p:nvSpPr>
        <p:spPr>
          <a:xfrm>
            <a:off x="2523240" y="3307680"/>
            <a:ext cx="609876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위치 알려주기2 (index)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99"/>
          <p:cNvSpPr txBox="1"/>
          <p:nvPr/>
        </p:nvSpPr>
        <p:spPr>
          <a:xfrm>
            <a:off x="2523240" y="4681800"/>
            <a:ext cx="609876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문자열 삽입 (join)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99"/>
          <p:cNvSpPr txBox="1"/>
          <p:nvPr/>
        </p:nvSpPr>
        <p:spPr>
          <a:xfrm>
            <a:off x="2523240" y="5530320"/>
            <a:ext cx="609876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소문자를 대문자로 바꾸기 (upper)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99"/>
          <p:cNvSpPr txBox="1"/>
          <p:nvPr/>
        </p:nvSpPr>
        <p:spPr>
          <a:xfrm>
            <a:off x="2514960" y="6298920"/>
            <a:ext cx="609876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대문자를 소문자로 바꾸기 (lower)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2" name="Google Shape;732;p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68160" y="1536840"/>
            <a:ext cx="1932480" cy="656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3" name="Google Shape;733;p9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01400" y="2433960"/>
            <a:ext cx="3082320" cy="826560"/>
          </a:xfrm>
          <a:prstGeom prst="rect">
            <a:avLst/>
          </a:prstGeom>
          <a:noFill/>
          <a:ln>
            <a:noFill/>
          </a:ln>
        </p:spPr>
      </p:pic>
      <p:sp>
        <p:nvSpPr>
          <p:cNvPr id="734" name="Google Shape;734;p99"/>
          <p:cNvSpPr txBox="1"/>
          <p:nvPr/>
        </p:nvSpPr>
        <p:spPr>
          <a:xfrm>
            <a:off x="5572440" y="3038040"/>
            <a:ext cx="609588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찾는 문자나 문자열이 존재하지 않는다면 -1을 반환함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5" name="Google Shape;735;p9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29640" y="3397320"/>
            <a:ext cx="3231000" cy="1028880"/>
          </a:xfrm>
          <a:prstGeom prst="rect">
            <a:avLst/>
          </a:prstGeom>
          <a:noFill/>
          <a:ln>
            <a:noFill/>
          </a:ln>
        </p:spPr>
      </p:pic>
      <p:sp>
        <p:nvSpPr>
          <p:cNvPr id="736" name="Google Shape;736;p99"/>
          <p:cNvSpPr txBox="1"/>
          <p:nvPr/>
        </p:nvSpPr>
        <p:spPr>
          <a:xfrm>
            <a:off x="5572440" y="4389840"/>
            <a:ext cx="609588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찾는 문자나 문자열이 존재하지 않는다면 오류 발생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7" name="Google Shape;737;p9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562640" y="4822560"/>
            <a:ext cx="2696040" cy="483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8" name="Google Shape;738;p9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272640" y="5558040"/>
            <a:ext cx="1348560" cy="565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9" name="Google Shape;739;p9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272640" y="6154560"/>
            <a:ext cx="1348560" cy="607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텍스트이(가) 표시된 사진&#10;&#10;자동 생성된 설명" id="744" name="Google Shape;744;p100"/>
          <p:cNvPicPr preferRelativeResize="0"/>
          <p:nvPr/>
        </p:nvPicPr>
        <p:blipFill rotWithShape="1">
          <a:blip r:embed="rId3">
            <a:alphaModFix/>
          </a:blip>
          <a:srcRect b="0" l="33085" r="0" t="0"/>
          <a:stretch/>
        </p:blipFill>
        <p:spPr>
          <a:xfrm>
            <a:off x="1460520" y="0"/>
            <a:ext cx="927072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5" name="Google Shape;745;p100"/>
          <p:cNvSpPr/>
          <p:nvPr/>
        </p:nvSpPr>
        <p:spPr>
          <a:xfrm>
            <a:off x="420480" y="-68760"/>
            <a:ext cx="11350800" cy="71254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1764"/>
            </a:srgbClr>
          </a:solidFill>
          <a:ln>
            <a:noFill/>
          </a:ln>
        </p:spPr>
      </p:sp>
      <p:sp>
        <p:nvSpPr>
          <p:cNvPr id="746" name="Google Shape;746;p100"/>
          <p:cNvSpPr txBox="1"/>
          <p:nvPr/>
        </p:nvSpPr>
        <p:spPr>
          <a:xfrm>
            <a:off x="3587400" y="309600"/>
            <a:ext cx="4395960" cy="58464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▷문자열 자료형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100"/>
          <p:cNvSpPr txBox="1"/>
          <p:nvPr/>
        </p:nvSpPr>
        <p:spPr>
          <a:xfrm>
            <a:off x="2523240" y="2460240"/>
            <a:ext cx="609876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오른쪽 공백 지우기 (rstrip)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100"/>
          <p:cNvSpPr txBox="1"/>
          <p:nvPr/>
        </p:nvSpPr>
        <p:spPr>
          <a:xfrm>
            <a:off x="2523240" y="1586880"/>
            <a:ext cx="609876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왼쪽 공백 지우기 (lstrip)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100"/>
          <p:cNvSpPr txBox="1"/>
          <p:nvPr/>
        </p:nvSpPr>
        <p:spPr>
          <a:xfrm>
            <a:off x="2523240" y="3307680"/>
            <a:ext cx="609876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양쪽 공백 지우기 (strip)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100"/>
          <p:cNvSpPr txBox="1"/>
          <p:nvPr/>
        </p:nvSpPr>
        <p:spPr>
          <a:xfrm>
            <a:off x="2523240" y="4102560"/>
            <a:ext cx="609876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문자열 나누기 (split)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1" name="Google Shape;751;p1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36920" y="1604160"/>
            <a:ext cx="1753560" cy="657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2" name="Google Shape;752;p100"/>
          <p:cNvPicPr preferRelativeResize="0"/>
          <p:nvPr/>
        </p:nvPicPr>
        <p:blipFill rotWithShape="1">
          <a:blip r:embed="rId5">
            <a:alphaModFix/>
          </a:blip>
          <a:srcRect b="0" l="0" r="0" t="84277"/>
          <a:stretch/>
        </p:blipFill>
        <p:spPr>
          <a:xfrm>
            <a:off x="5347080" y="3562200"/>
            <a:ext cx="1792080" cy="536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3" name="Google Shape;753;p100"/>
          <p:cNvPicPr preferRelativeResize="0"/>
          <p:nvPr/>
        </p:nvPicPr>
        <p:blipFill rotWithShape="1">
          <a:blip r:embed="rId5">
            <a:alphaModFix/>
          </a:blip>
          <a:srcRect b="32581" l="0" r="0" t="49471"/>
          <a:stretch/>
        </p:blipFill>
        <p:spPr>
          <a:xfrm>
            <a:off x="5816160" y="2516400"/>
            <a:ext cx="2305800" cy="786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4" name="Google Shape;754;p10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33680" y="4619520"/>
            <a:ext cx="3914640" cy="633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5" name="Google Shape;755;p10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33680" y="5276160"/>
            <a:ext cx="3914640" cy="880920"/>
          </a:xfrm>
          <a:prstGeom prst="rect">
            <a:avLst/>
          </a:prstGeom>
          <a:noFill/>
          <a:ln>
            <a:noFill/>
          </a:ln>
        </p:spPr>
      </p:pic>
      <p:sp>
        <p:nvSpPr>
          <p:cNvPr id="756" name="Google Shape;756;p100"/>
          <p:cNvSpPr/>
          <p:nvPr/>
        </p:nvSpPr>
        <p:spPr>
          <a:xfrm>
            <a:off x="5785560" y="4620240"/>
            <a:ext cx="2898720" cy="4568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split 함수는 </a:t>
            </a:r>
            <a:r>
              <a:rPr b="0" i="0" lang="en-US" sz="1200" u="none" cap="none" strike="noStrike">
                <a:solidFill>
                  <a:srgbClr val="C7254E"/>
                </a:solidFill>
                <a:latin typeface="Arimo"/>
                <a:ea typeface="Arimo"/>
                <a:cs typeface="Arimo"/>
                <a:sym typeface="Arimo"/>
              </a:rPr>
              <a:t>a.split()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처럼 괄호 안에 아무 값도 넣어 주지 않으면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공백(스페이스, 탭, 엔터 등)을 기준으로 문자열을 나누어 준다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100"/>
          <p:cNvSpPr/>
          <p:nvPr/>
        </p:nvSpPr>
        <p:spPr>
          <a:xfrm>
            <a:off x="5816160" y="5211720"/>
            <a:ext cx="2226960" cy="4568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C7254E"/>
                </a:solidFill>
                <a:latin typeface="Arimo"/>
                <a:ea typeface="Arimo"/>
                <a:cs typeface="Arimo"/>
                <a:sym typeface="Arimo"/>
              </a:rPr>
              <a:t>b.split(':')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처럼 괄호 안에 특정 값이 있을 경우에는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괄호 안의 값을 구분자로 해서 문자열을 나누어 준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텍스트이(가) 표시된 사진&#10;&#10;자동 생성된 설명" id="762" name="Google Shape;762;p101"/>
          <p:cNvPicPr preferRelativeResize="0"/>
          <p:nvPr/>
        </p:nvPicPr>
        <p:blipFill rotWithShape="1">
          <a:blip r:embed="rId3">
            <a:alphaModFix/>
          </a:blip>
          <a:srcRect b="0" l="33085" r="0" t="0"/>
          <a:stretch/>
        </p:blipFill>
        <p:spPr>
          <a:xfrm>
            <a:off x="1460520" y="0"/>
            <a:ext cx="927072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101"/>
          <p:cNvSpPr/>
          <p:nvPr/>
        </p:nvSpPr>
        <p:spPr>
          <a:xfrm>
            <a:off x="420480" y="0"/>
            <a:ext cx="11350800" cy="71254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1764"/>
            </a:srgbClr>
          </a:solidFill>
          <a:ln>
            <a:noFill/>
          </a:ln>
        </p:spPr>
      </p:sp>
      <p:sp>
        <p:nvSpPr>
          <p:cNvPr id="764" name="Google Shape;764;p101"/>
          <p:cNvSpPr txBox="1"/>
          <p:nvPr/>
        </p:nvSpPr>
        <p:spPr>
          <a:xfrm>
            <a:off x="3587400" y="309600"/>
            <a:ext cx="4395960" cy="58464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▷리스트 자료형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101"/>
          <p:cNvSpPr txBox="1"/>
          <p:nvPr/>
        </p:nvSpPr>
        <p:spPr>
          <a:xfrm>
            <a:off x="2528280" y="1108800"/>
            <a:ext cx="609372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리스트의 인덱싱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101"/>
          <p:cNvSpPr txBox="1"/>
          <p:nvPr/>
        </p:nvSpPr>
        <p:spPr>
          <a:xfrm>
            <a:off x="4668120" y="1538640"/>
            <a:ext cx="609588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a 변수에 [1, 2, 3] 값을 설정하기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101"/>
          <p:cNvSpPr txBox="1"/>
          <p:nvPr/>
        </p:nvSpPr>
        <p:spPr>
          <a:xfrm>
            <a:off x="4700160" y="2273760"/>
            <a:ext cx="609588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a[0]은 리스트 a의 첫 번째 요솟값을 말함 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101"/>
          <p:cNvSpPr txBox="1"/>
          <p:nvPr/>
        </p:nvSpPr>
        <p:spPr>
          <a:xfrm>
            <a:off x="4700160" y="3030840"/>
            <a:ext cx="609588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리스트의 첫 번째 요소인 a[0]과 세 번째 요소인 a[2]의 값을 더한 것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101"/>
          <p:cNvSpPr txBox="1"/>
          <p:nvPr/>
        </p:nvSpPr>
        <p:spPr>
          <a:xfrm>
            <a:off x="2994120" y="3854880"/>
            <a:ext cx="609588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파이썬은 숫자를 0부터 세기 때문에 a[1]이 리스트 a의 첫 번째 요소가 아니라 a[0]이 리스트 a의 첫 번째 요소임을 명심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0" name="Google Shape;770;p1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94120" y="1549440"/>
            <a:ext cx="1674000" cy="1804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1" name="Google Shape;771;p10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28280" y="4696560"/>
            <a:ext cx="4487040" cy="694440"/>
          </a:xfrm>
          <a:prstGeom prst="rect">
            <a:avLst/>
          </a:prstGeom>
          <a:noFill/>
          <a:ln>
            <a:noFill/>
          </a:ln>
        </p:spPr>
      </p:pic>
      <p:sp>
        <p:nvSpPr>
          <p:cNvPr id="772" name="Google Shape;772;p101"/>
          <p:cNvSpPr txBox="1"/>
          <p:nvPr/>
        </p:nvSpPr>
        <p:spPr>
          <a:xfrm>
            <a:off x="4935600" y="5500080"/>
            <a:ext cx="609588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 삼중 리스트에서 인덱싱하기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텍스트이(가) 표시된 사진&#10;&#10;자동 생성된 설명" id="777" name="Google Shape;777;p102"/>
          <p:cNvPicPr preferRelativeResize="0"/>
          <p:nvPr/>
        </p:nvPicPr>
        <p:blipFill rotWithShape="1">
          <a:blip r:embed="rId3">
            <a:alphaModFix/>
          </a:blip>
          <a:srcRect b="0" l="33085" r="0" t="0"/>
          <a:stretch/>
        </p:blipFill>
        <p:spPr>
          <a:xfrm>
            <a:off x="1460520" y="0"/>
            <a:ext cx="927072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8" name="Google Shape;778;p102"/>
          <p:cNvSpPr/>
          <p:nvPr/>
        </p:nvSpPr>
        <p:spPr>
          <a:xfrm>
            <a:off x="420480" y="-68760"/>
            <a:ext cx="11350800" cy="71254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1764"/>
            </a:srgbClr>
          </a:solidFill>
          <a:ln>
            <a:noFill/>
          </a:ln>
        </p:spPr>
      </p:sp>
      <p:sp>
        <p:nvSpPr>
          <p:cNvPr id="779" name="Google Shape;779;p102"/>
          <p:cNvSpPr txBox="1"/>
          <p:nvPr/>
        </p:nvSpPr>
        <p:spPr>
          <a:xfrm>
            <a:off x="3587400" y="309600"/>
            <a:ext cx="4395960" cy="58464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▷리스트 자료형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102"/>
          <p:cNvSpPr txBox="1"/>
          <p:nvPr/>
        </p:nvSpPr>
        <p:spPr>
          <a:xfrm>
            <a:off x="2528280" y="1108800"/>
            <a:ext cx="609372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리스트의 슬라이싱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1" name="Google Shape;781;p1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70840" y="1672560"/>
            <a:ext cx="2895840" cy="17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102"/>
          <p:cNvSpPr txBox="1"/>
          <p:nvPr/>
        </p:nvSpPr>
        <p:spPr>
          <a:xfrm>
            <a:off x="5574960" y="1818360"/>
            <a:ext cx="609588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문자열에서 했던 것과 사용법이 완전히 동일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3" name="Google Shape;783;p10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70840" y="3825720"/>
            <a:ext cx="4507560" cy="1360080"/>
          </a:xfrm>
          <a:prstGeom prst="rect">
            <a:avLst/>
          </a:prstGeom>
          <a:noFill/>
          <a:ln>
            <a:noFill/>
          </a:ln>
        </p:spPr>
      </p:pic>
      <p:sp>
        <p:nvSpPr>
          <p:cNvPr id="784" name="Google Shape;784;p102"/>
          <p:cNvSpPr txBox="1"/>
          <p:nvPr/>
        </p:nvSpPr>
        <p:spPr>
          <a:xfrm>
            <a:off x="3304800" y="5313600"/>
            <a:ext cx="667368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a[3]은 ['a', 'b', 'c']를 나타냄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따라서 a[3][:2]는 [＇a＇, ＇b＇, ＇c＇]의 첫 번째 요소부터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세 번째 요소 직전까지의 값, 즉 ['a', 'b']를 나타내는 리스트가 됨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텍스트이(가) 표시된 사진&#10;&#10;자동 생성된 설명" id="789" name="Google Shape;789;p103"/>
          <p:cNvPicPr preferRelativeResize="0"/>
          <p:nvPr/>
        </p:nvPicPr>
        <p:blipFill rotWithShape="1">
          <a:blip r:embed="rId3">
            <a:alphaModFix/>
          </a:blip>
          <a:srcRect b="0" l="33085" r="0" t="0"/>
          <a:stretch/>
        </p:blipFill>
        <p:spPr>
          <a:xfrm>
            <a:off x="1460520" y="0"/>
            <a:ext cx="927072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0" name="Google Shape;790;p103"/>
          <p:cNvSpPr/>
          <p:nvPr/>
        </p:nvSpPr>
        <p:spPr>
          <a:xfrm>
            <a:off x="420480" y="-68760"/>
            <a:ext cx="11350800" cy="71254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1764"/>
            </a:srgbClr>
          </a:solidFill>
          <a:ln>
            <a:noFill/>
          </a:ln>
        </p:spPr>
      </p:sp>
      <p:sp>
        <p:nvSpPr>
          <p:cNvPr id="791" name="Google Shape;791;p103"/>
          <p:cNvSpPr txBox="1"/>
          <p:nvPr/>
        </p:nvSpPr>
        <p:spPr>
          <a:xfrm>
            <a:off x="3587400" y="309600"/>
            <a:ext cx="4395960" cy="58464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▷리스트 자료형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103"/>
          <p:cNvSpPr txBox="1"/>
          <p:nvPr/>
        </p:nvSpPr>
        <p:spPr>
          <a:xfrm>
            <a:off x="2640600" y="1172880"/>
            <a:ext cx="609372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리스트 더하기/ 반복하기/ 길이 구하기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3" name="Google Shape;793;p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35280" y="3344400"/>
            <a:ext cx="4996800" cy="927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4" name="Google Shape;794;p10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49680" y="4737240"/>
            <a:ext cx="2558520" cy="93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5" name="Google Shape;795;p10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49680" y="1809360"/>
            <a:ext cx="3137760" cy="106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텍스트이(가) 표시된 사진&#10;&#10;자동 생성된 설명" id="800" name="Google Shape;800;p104"/>
          <p:cNvPicPr preferRelativeResize="0"/>
          <p:nvPr/>
        </p:nvPicPr>
        <p:blipFill rotWithShape="1">
          <a:blip r:embed="rId3">
            <a:alphaModFix/>
          </a:blip>
          <a:srcRect b="0" l="33085" r="0" t="0"/>
          <a:stretch/>
        </p:blipFill>
        <p:spPr>
          <a:xfrm>
            <a:off x="1460520" y="0"/>
            <a:ext cx="927072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01" name="Google Shape;801;p104"/>
          <p:cNvSpPr/>
          <p:nvPr/>
        </p:nvSpPr>
        <p:spPr>
          <a:xfrm>
            <a:off x="677160" y="0"/>
            <a:ext cx="11350800" cy="71254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1764"/>
            </a:srgbClr>
          </a:solidFill>
          <a:ln>
            <a:noFill/>
          </a:ln>
        </p:spPr>
      </p:sp>
      <p:sp>
        <p:nvSpPr>
          <p:cNvPr id="802" name="Google Shape;802;p104"/>
          <p:cNvSpPr txBox="1"/>
          <p:nvPr/>
        </p:nvSpPr>
        <p:spPr>
          <a:xfrm>
            <a:off x="3587400" y="309600"/>
            <a:ext cx="4395960" cy="58464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▷리스트 자료형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104"/>
          <p:cNvSpPr txBox="1"/>
          <p:nvPr/>
        </p:nvSpPr>
        <p:spPr>
          <a:xfrm>
            <a:off x="3048120" y="1821240"/>
            <a:ext cx="609588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+리스트의 값을 수정하거나 삭제할 수 있음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4" name="Google Shape;804;p1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18440" y="2460240"/>
            <a:ext cx="3156120" cy="3747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텍스트이(가) 표시된 사진&#10;&#10;자동 생성된 설명" id="317" name="Google Shape;317;p69"/>
          <p:cNvPicPr preferRelativeResize="0"/>
          <p:nvPr/>
        </p:nvPicPr>
        <p:blipFill rotWithShape="1">
          <a:blip r:embed="rId3">
            <a:alphaModFix/>
          </a:blip>
          <a:srcRect b="0" l="33085" r="0" t="0"/>
          <a:stretch/>
        </p:blipFill>
        <p:spPr>
          <a:xfrm>
            <a:off x="1460520" y="0"/>
            <a:ext cx="927072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69"/>
          <p:cNvSpPr/>
          <p:nvPr/>
        </p:nvSpPr>
        <p:spPr>
          <a:xfrm>
            <a:off x="1260000" y="0"/>
            <a:ext cx="9723600" cy="69760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1764"/>
            </a:srgbClr>
          </a:solidFill>
          <a:ln>
            <a:noFill/>
          </a:ln>
        </p:spPr>
      </p:sp>
      <p:sp>
        <p:nvSpPr>
          <p:cNvPr id="319" name="Google Shape;319;p69"/>
          <p:cNvSpPr txBox="1"/>
          <p:nvPr/>
        </p:nvSpPr>
        <p:spPr>
          <a:xfrm>
            <a:off x="4166280" y="291960"/>
            <a:ext cx="4395960" cy="584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▷파이썬의 특징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69"/>
          <p:cNvSpPr txBox="1"/>
          <p:nvPr/>
        </p:nvSpPr>
        <p:spPr>
          <a:xfrm>
            <a:off x="2172600" y="1338480"/>
            <a:ext cx="7128360" cy="399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▹파이썬의 특징 1 - 인간다운 언어.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69"/>
          <p:cNvSpPr txBox="1"/>
          <p:nvPr/>
        </p:nvSpPr>
        <p:spPr>
          <a:xfrm>
            <a:off x="2493360" y="2421720"/>
            <a:ext cx="725076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if</a:t>
            </a: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4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in</a:t>
            </a: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[1,2,3,4]: print("4가 있습니다")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69"/>
          <p:cNvSpPr txBox="1"/>
          <p:nvPr/>
        </p:nvSpPr>
        <p:spPr>
          <a:xfrm>
            <a:off x="2563920" y="1834200"/>
            <a:ext cx="714348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파이썬은 사람이 생각하는 방식을 그대로 표현할 수 있는 언어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69"/>
          <p:cNvSpPr txBox="1"/>
          <p:nvPr/>
        </p:nvSpPr>
        <p:spPr>
          <a:xfrm>
            <a:off x="2494800" y="2912760"/>
            <a:ext cx="725076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 → 만약 4가 1, 2, 3, 4 중에 있으면 "4가 있습니다"를 출력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69"/>
          <p:cNvSpPr txBox="1"/>
          <p:nvPr/>
        </p:nvSpPr>
        <p:spPr>
          <a:xfrm>
            <a:off x="2174760" y="4195440"/>
            <a:ext cx="7128360" cy="399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▹파이썬의 특징 2 - 쉬운 문법. So 빠르게 배우기 가능.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69"/>
          <p:cNvSpPr txBox="1"/>
          <p:nvPr/>
        </p:nvSpPr>
        <p:spPr>
          <a:xfrm>
            <a:off x="2567160" y="4745880"/>
            <a:ext cx="742248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문법 자체가 아주 쉽고 간결하며 사람의 사고 체계와 매우 닮아 있음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텍스트이(가) 표시된 사진&#10;&#10;자동 생성된 설명" id="809" name="Google Shape;809;p105"/>
          <p:cNvPicPr preferRelativeResize="0"/>
          <p:nvPr/>
        </p:nvPicPr>
        <p:blipFill rotWithShape="1">
          <a:blip r:embed="rId3">
            <a:alphaModFix/>
          </a:blip>
          <a:srcRect b="0" l="33085" r="0" t="0"/>
          <a:stretch/>
        </p:blipFill>
        <p:spPr>
          <a:xfrm>
            <a:off x="1460520" y="0"/>
            <a:ext cx="927072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10" name="Google Shape;810;p105"/>
          <p:cNvSpPr/>
          <p:nvPr/>
        </p:nvSpPr>
        <p:spPr>
          <a:xfrm>
            <a:off x="577080" y="-118800"/>
            <a:ext cx="11350800" cy="71254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1764"/>
            </a:srgbClr>
          </a:solidFill>
          <a:ln>
            <a:noFill/>
          </a:ln>
        </p:spPr>
      </p:sp>
      <p:sp>
        <p:nvSpPr>
          <p:cNvPr id="811" name="Google Shape;811;p105"/>
          <p:cNvSpPr txBox="1"/>
          <p:nvPr/>
        </p:nvSpPr>
        <p:spPr>
          <a:xfrm>
            <a:off x="3587400" y="309600"/>
            <a:ext cx="4395960" cy="58464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▷리스트 자료형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105"/>
          <p:cNvSpPr txBox="1"/>
          <p:nvPr/>
        </p:nvSpPr>
        <p:spPr>
          <a:xfrm>
            <a:off x="2640600" y="1172880"/>
            <a:ext cx="609372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리스트 관련 함수들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105"/>
          <p:cNvSpPr txBox="1"/>
          <p:nvPr/>
        </p:nvSpPr>
        <p:spPr>
          <a:xfrm>
            <a:off x="2890080" y="3074400"/>
            <a:ext cx="609876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리스트 정렬 (sort)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105"/>
          <p:cNvSpPr txBox="1"/>
          <p:nvPr/>
        </p:nvSpPr>
        <p:spPr>
          <a:xfrm>
            <a:off x="2918160" y="2003760"/>
            <a:ext cx="609876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리스트에 요소 추가 (append)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105"/>
          <p:cNvSpPr txBox="1"/>
          <p:nvPr/>
        </p:nvSpPr>
        <p:spPr>
          <a:xfrm>
            <a:off x="2890080" y="4335120"/>
            <a:ext cx="609876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리스트 뒤집기 (reverse)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105"/>
          <p:cNvSpPr txBox="1"/>
          <p:nvPr/>
        </p:nvSpPr>
        <p:spPr>
          <a:xfrm>
            <a:off x="2890080" y="5743080"/>
            <a:ext cx="609876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위치 반환 (index)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7" name="Google Shape;817;p1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24760" y="1531080"/>
            <a:ext cx="2166840" cy="89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8" name="Google Shape;818;p10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24760" y="2766240"/>
            <a:ext cx="2166840" cy="991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" name="Google Shape;819;p10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24760" y="4126320"/>
            <a:ext cx="2509560" cy="91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" name="Google Shape;820;p10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52480" y="5422680"/>
            <a:ext cx="2509560" cy="1277280"/>
          </a:xfrm>
          <a:prstGeom prst="rect">
            <a:avLst/>
          </a:prstGeom>
          <a:noFill/>
          <a:ln>
            <a:noFill/>
          </a:ln>
        </p:spPr>
      </p:pic>
      <p:sp>
        <p:nvSpPr>
          <p:cNvPr id="821" name="Google Shape;821;p105"/>
          <p:cNvSpPr txBox="1"/>
          <p:nvPr/>
        </p:nvSpPr>
        <p:spPr>
          <a:xfrm>
            <a:off x="2935800" y="2315880"/>
            <a:ext cx="609588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 append(x)는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리스트의 맨 마지막에 x를 추가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105"/>
          <p:cNvSpPr txBox="1"/>
          <p:nvPr/>
        </p:nvSpPr>
        <p:spPr>
          <a:xfrm>
            <a:off x="2887560" y="3376800"/>
            <a:ext cx="6095880" cy="230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 리스트의 요소를 순서대로 정렬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105"/>
          <p:cNvSpPr txBox="1"/>
          <p:nvPr/>
        </p:nvSpPr>
        <p:spPr>
          <a:xfrm>
            <a:off x="2919600" y="4637880"/>
            <a:ext cx="609588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 현재의 리스트를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그대로 거꾸로 뒤집기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105"/>
          <p:cNvSpPr txBox="1"/>
          <p:nvPr/>
        </p:nvSpPr>
        <p:spPr>
          <a:xfrm>
            <a:off x="2922120" y="6080760"/>
            <a:ext cx="609588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 리스트에 x 값이 있으면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x의 위치 값을 돌려줌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텍스트이(가) 표시된 사진&#10;&#10;자동 생성된 설명" id="830" name="Google Shape;830;p106"/>
          <p:cNvPicPr preferRelativeResize="0"/>
          <p:nvPr/>
        </p:nvPicPr>
        <p:blipFill rotWithShape="1">
          <a:blip r:embed="rId3">
            <a:alphaModFix/>
          </a:blip>
          <a:srcRect b="0" l="33085" r="0" t="0"/>
          <a:stretch/>
        </p:blipFill>
        <p:spPr>
          <a:xfrm>
            <a:off x="1460520" y="0"/>
            <a:ext cx="927072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1" name="Google Shape;831;p106"/>
          <p:cNvSpPr/>
          <p:nvPr/>
        </p:nvSpPr>
        <p:spPr>
          <a:xfrm>
            <a:off x="661680" y="-266400"/>
            <a:ext cx="11350800" cy="71254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1764"/>
            </a:srgbClr>
          </a:solidFill>
          <a:ln>
            <a:noFill/>
          </a:ln>
        </p:spPr>
      </p:sp>
      <p:sp>
        <p:nvSpPr>
          <p:cNvPr id="832" name="Google Shape;832;p106"/>
          <p:cNvSpPr txBox="1"/>
          <p:nvPr/>
        </p:nvSpPr>
        <p:spPr>
          <a:xfrm>
            <a:off x="3587400" y="309600"/>
            <a:ext cx="4395960" cy="58464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▷리스트 자료형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106"/>
          <p:cNvSpPr txBox="1"/>
          <p:nvPr/>
        </p:nvSpPr>
        <p:spPr>
          <a:xfrm>
            <a:off x="2514960" y="1172880"/>
            <a:ext cx="609372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리스트 관련 함수들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106"/>
          <p:cNvSpPr txBox="1"/>
          <p:nvPr/>
        </p:nvSpPr>
        <p:spPr>
          <a:xfrm>
            <a:off x="3020400" y="1722960"/>
            <a:ext cx="609876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리스트에 요소 삽입 (insert)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106"/>
          <p:cNvSpPr txBox="1"/>
          <p:nvPr/>
        </p:nvSpPr>
        <p:spPr>
          <a:xfrm>
            <a:off x="3012480" y="3723840"/>
            <a:ext cx="609876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리스트 요소 끄집어 내기 (pop)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106"/>
          <p:cNvSpPr txBox="1"/>
          <p:nvPr/>
        </p:nvSpPr>
        <p:spPr>
          <a:xfrm>
            <a:off x="3012480" y="2731320"/>
            <a:ext cx="609876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리스트 요소 제거 (remove)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106"/>
          <p:cNvSpPr txBox="1"/>
          <p:nvPr/>
        </p:nvSpPr>
        <p:spPr>
          <a:xfrm>
            <a:off x="3020400" y="4814280"/>
            <a:ext cx="609876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리스트에 포함된 요소 X의 개수 세기 (count)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106"/>
          <p:cNvSpPr txBox="1"/>
          <p:nvPr/>
        </p:nvSpPr>
        <p:spPr>
          <a:xfrm>
            <a:off x="3020400" y="5904720"/>
            <a:ext cx="609876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리스트 확장 (extend)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9" name="Google Shape;839;p1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82720" y="1625760"/>
            <a:ext cx="1463760" cy="623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0" name="Google Shape;840;p10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69960" y="2598120"/>
            <a:ext cx="1759680" cy="667080"/>
          </a:xfrm>
          <a:prstGeom prst="rect">
            <a:avLst/>
          </a:prstGeom>
          <a:noFill/>
          <a:ln>
            <a:noFill/>
          </a:ln>
        </p:spPr>
      </p:pic>
      <p:sp>
        <p:nvSpPr>
          <p:cNvPr id="841" name="Google Shape;841;p106"/>
          <p:cNvSpPr txBox="1"/>
          <p:nvPr/>
        </p:nvSpPr>
        <p:spPr>
          <a:xfrm>
            <a:off x="3023280" y="2042280"/>
            <a:ext cx="6095880" cy="230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 insert(a, b)는 리스트의 a번째 위치에 b를 삽입하는 함수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106"/>
          <p:cNvSpPr txBox="1"/>
          <p:nvPr/>
        </p:nvSpPr>
        <p:spPr>
          <a:xfrm>
            <a:off x="3023280" y="3065400"/>
            <a:ext cx="6095880" cy="230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 insert(a, b)는 리스트의 a번째 위치에 b를 삽입하는 함수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106"/>
          <p:cNvSpPr txBox="1"/>
          <p:nvPr/>
        </p:nvSpPr>
        <p:spPr>
          <a:xfrm>
            <a:off x="3023280" y="4039200"/>
            <a:ext cx="6095880" cy="230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  리스트의 맨 마지막 요소를 돌려주고 그 요소는 삭제 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106"/>
          <p:cNvSpPr txBox="1"/>
          <p:nvPr/>
        </p:nvSpPr>
        <p:spPr>
          <a:xfrm>
            <a:off x="3023280" y="5116680"/>
            <a:ext cx="6095880" cy="230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  count(x)는 리스트 안에 x가 몇 개 있는지 조사하여 그 개수를 돌려주는 함수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106"/>
          <p:cNvSpPr txBox="1"/>
          <p:nvPr/>
        </p:nvSpPr>
        <p:spPr>
          <a:xfrm>
            <a:off x="3023280" y="6202080"/>
            <a:ext cx="6095880" cy="230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  extend(x)에서 x에는 리스트만 올 수 있으며 원래의 a 리스트에 x 리스트를 더하게 됨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6" name="Google Shape;846;p10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37080" y="3504960"/>
            <a:ext cx="1778760" cy="1054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7" name="Google Shape;847;p106"/>
          <p:cNvPicPr preferRelativeResize="0"/>
          <p:nvPr/>
        </p:nvPicPr>
        <p:blipFill rotWithShape="1">
          <a:blip r:embed="rId7">
            <a:alphaModFix/>
          </a:blip>
          <a:srcRect b="65726" l="0" r="0" t="0"/>
          <a:stretch/>
        </p:blipFill>
        <p:spPr>
          <a:xfrm>
            <a:off x="7746840" y="4749840"/>
            <a:ext cx="2746440" cy="650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8" name="Google Shape;848;p106"/>
          <p:cNvPicPr preferRelativeResize="0"/>
          <p:nvPr/>
        </p:nvPicPr>
        <p:blipFill rotWithShape="1">
          <a:blip r:embed="rId7">
            <a:alphaModFix/>
          </a:blip>
          <a:srcRect b="-7456" l="0" r="0" t="100030"/>
          <a:stretch/>
        </p:blipFill>
        <p:spPr>
          <a:xfrm>
            <a:off x="8261640" y="4604040"/>
            <a:ext cx="1699560" cy="8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9" name="Google Shape;849;p10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468560" y="5548320"/>
            <a:ext cx="2030040" cy="11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텍스트이(가) 표시된 사진&#10;&#10;자동 생성된 설명" id="855" name="Google Shape;855;p107"/>
          <p:cNvPicPr preferRelativeResize="0"/>
          <p:nvPr/>
        </p:nvPicPr>
        <p:blipFill rotWithShape="1">
          <a:blip r:embed="rId3">
            <a:alphaModFix/>
          </a:blip>
          <a:srcRect b="0" l="33085" r="0" t="0"/>
          <a:stretch/>
        </p:blipFill>
        <p:spPr>
          <a:xfrm>
            <a:off x="1460520" y="0"/>
            <a:ext cx="927072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6" name="Google Shape;856;p107"/>
          <p:cNvSpPr txBox="1"/>
          <p:nvPr/>
        </p:nvSpPr>
        <p:spPr>
          <a:xfrm>
            <a:off x="2083320" y="260640"/>
            <a:ext cx="4494600" cy="132552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Thank you !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텍스트이(가) 표시된 사진&#10;&#10;자동 생성된 설명" id="330" name="Google Shape;330;p70"/>
          <p:cNvPicPr preferRelativeResize="0"/>
          <p:nvPr/>
        </p:nvPicPr>
        <p:blipFill rotWithShape="1">
          <a:blip r:embed="rId3">
            <a:alphaModFix/>
          </a:blip>
          <a:srcRect b="0" l="33085" r="0" t="0"/>
          <a:stretch/>
        </p:blipFill>
        <p:spPr>
          <a:xfrm>
            <a:off x="1460520" y="0"/>
            <a:ext cx="927072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70"/>
          <p:cNvSpPr/>
          <p:nvPr/>
        </p:nvSpPr>
        <p:spPr>
          <a:xfrm>
            <a:off x="212400" y="-53640"/>
            <a:ext cx="11350800" cy="7029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1764"/>
            </a:srgbClr>
          </a:solidFill>
          <a:ln>
            <a:noFill/>
          </a:ln>
        </p:spPr>
      </p:sp>
      <p:sp>
        <p:nvSpPr>
          <p:cNvPr id="332" name="Google Shape;332;p70"/>
          <p:cNvSpPr txBox="1"/>
          <p:nvPr/>
        </p:nvSpPr>
        <p:spPr>
          <a:xfrm>
            <a:off x="2172600" y="1338480"/>
            <a:ext cx="7128360" cy="399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▹파이썬의 특징 3 - 무료. But 강력함.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70"/>
          <p:cNvSpPr txBox="1"/>
          <p:nvPr/>
        </p:nvSpPr>
        <p:spPr>
          <a:xfrm>
            <a:off x="2563920" y="1834200"/>
            <a:ext cx="747432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파이썬은 저작권자가 소스 코드를 공개하여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70"/>
          <p:cNvSpPr txBox="1"/>
          <p:nvPr/>
        </p:nvSpPr>
        <p:spPr>
          <a:xfrm>
            <a:off x="2174760" y="4195440"/>
            <a:ext cx="7128360" cy="399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▹파이썬의 특징 4 - 간결함.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70"/>
          <p:cNvSpPr txBox="1"/>
          <p:nvPr/>
        </p:nvSpPr>
        <p:spPr>
          <a:xfrm>
            <a:off x="2567160" y="2363400"/>
            <a:ext cx="7293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누구나 별다른 제한 없이​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​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70"/>
          <p:cNvSpPr txBox="1"/>
          <p:nvPr/>
        </p:nvSpPr>
        <p:spPr>
          <a:xfrm>
            <a:off x="2567160" y="2663640"/>
            <a:ext cx="756216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​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자유롭게 사용, 복제, 배포, 수정할 수 있는 소프트웨어​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70"/>
          <p:cNvSpPr txBox="1"/>
          <p:nvPr/>
        </p:nvSpPr>
        <p:spPr>
          <a:xfrm>
            <a:off x="2567160" y="4659840"/>
            <a:ext cx="761580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단락을 구분하는 괄호({ }) 문자가 보이지 않음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70"/>
          <p:cNvSpPr txBox="1"/>
          <p:nvPr/>
        </p:nvSpPr>
        <p:spPr>
          <a:xfrm>
            <a:off x="5668920" y="6055200"/>
            <a:ext cx="2743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줄을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참 잘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맞춘 코드!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70"/>
          <p:cNvSpPr txBox="1"/>
          <p:nvPr/>
        </p:nvSpPr>
        <p:spPr>
          <a:xfrm>
            <a:off x="5668920" y="5196600"/>
            <a:ext cx="274320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코드의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줄을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맞추는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것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70"/>
          <p:cNvSpPr txBox="1"/>
          <p:nvPr/>
        </p:nvSpPr>
        <p:spPr>
          <a:xfrm>
            <a:off x="6881760" y="5196600"/>
            <a:ext cx="274320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"</a:t>
            </a: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들여쓰기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텍스트이(가) 표시된 사진&#10;&#10;자동 생성된 설명" id="341" name="Google Shape;341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35960" y="4989600"/>
            <a:ext cx="2593080" cy="16333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2" name="Google Shape;342;p70"/>
          <p:cNvGrpSpPr/>
          <p:nvPr/>
        </p:nvGrpSpPr>
        <p:grpSpPr>
          <a:xfrm>
            <a:off x="6624000" y="5583240"/>
            <a:ext cx="2860560" cy="1041120"/>
            <a:chOff x="6624000" y="5583240"/>
            <a:chExt cx="2860560" cy="1041120"/>
          </a:xfrm>
        </p:grpSpPr>
        <p:sp>
          <p:nvSpPr>
            <p:cNvPr id="343" name="Google Shape;343;p70"/>
            <p:cNvSpPr/>
            <p:nvPr/>
          </p:nvSpPr>
          <p:spPr>
            <a:xfrm>
              <a:off x="6737040" y="5583240"/>
              <a:ext cx="2747520" cy="104112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AEBEB">
                <a:alpha val="34901"/>
              </a:srgbClr>
            </a:solidFill>
            <a:ln>
              <a:noFill/>
            </a:ln>
          </p:spPr>
        </p:sp>
        <p:sp>
          <p:nvSpPr>
            <p:cNvPr id="344" name="Google Shape;344;p70"/>
            <p:cNvSpPr txBox="1"/>
            <p:nvPr/>
          </p:nvSpPr>
          <p:spPr>
            <a:xfrm>
              <a:off x="6624000" y="5700960"/>
              <a:ext cx="27432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파이썬에서 들여쓰기를 하지 않으면 프로그램이 실행되지 않음</a:t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5" name="Google Shape;345;p70"/>
          <p:cNvSpPr txBox="1"/>
          <p:nvPr/>
        </p:nvSpPr>
        <p:spPr>
          <a:xfrm>
            <a:off x="4166280" y="291960"/>
            <a:ext cx="4395960" cy="584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▷파이썬의 특징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텍스트이(가) 표시된 사진&#10;&#10;자동 생성된 설명" id="350" name="Google Shape;350;p71"/>
          <p:cNvPicPr preferRelativeResize="0"/>
          <p:nvPr/>
        </p:nvPicPr>
        <p:blipFill rotWithShape="1">
          <a:blip r:embed="rId3">
            <a:alphaModFix/>
          </a:blip>
          <a:srcRect b="0" l="33085" r="0" t="0"/>
          <a:stretch/>
        </p:blipFill>
        <p:spPr>
          <a:xfrm>
            <a:off x="1460520" y="0"/>
            <a:ext cx="927072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71"/>
          <p:cNvSpPr/>
          <p:nvPr/>
        </p:nvSpPr>
        <p:spPr>
          <a:xfrm>
            <a:off x="212400" y="-53640"/>
            <a:ext cx="11350800" cy="7029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1764"/>
            </a:srgbClr>
          </a:solidFill>
          <a:ln>
            <a:noFill/>
          </a:ln>
        </p:spPr>
      </p:sp>
      <p:sp>
        <p:nvSpPr>
          <p:cNvPr id="352" name="Google Shape;352;p71"/>
          <p:cNvSpPr txBox="1"/>
          <p:nvPr/>
        </p:nvSpPr>
        <p:spPr>
          <a:xfrm>
            <a:off x="4159440" y="285480"/>
            <a:ext cx="4395960" cy="584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▷파이썬으로 뭐함?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71"/>
          <p:cNvSpPr txBox="1"/>
          <p:nvPr/>
        </p:nvSpPr>
        <p:spPr>
          <a:xfrm>
            <a:off x="2172600" y="1338480"/>
            <a:ext cx="7128360" cy="70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▹시스템 유틸리티 제작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71"/>
          <p:cNvSpPr txBox="1"/>
          <p:nvPr/>
        </p:nvSpPr>
        <p:spPr>
          <a:xfrm>
            <a:off x="2174760" y="3354120"/>
            <a:ext cx="7128360" cy="399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▹GUI 프로그래밍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71"/>
          <p:cNvSpPr txBox="1"/>
          <p:nvPr/>
        </p:nvSpPr>
        <p:spPr>
          <a:xfrm>
            <a:off x="2535120" y="1834200"/>
            <a:ext cx="794304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파이</a:t>
            </a: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썬은 운영체제(윈도우, 리눅스 등)의 시스템 명령어를 사용할 수 있는 각종 도구를 갖추고 있음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71"/>
          <p:cNvSpPr txBox="1"/>
          <p:nvPr/>
        </p:nvSpPr>
        <p:spPr>
          <a:xfrm>
            <a:off x="2883960" y="2980440"/>
            <a:ext cx="7272000" cy="276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※ 유틸리티 : 컴퓨터 사용에 도움을 주는 여러 소프트웨어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71"/>
          <p:cNvSpPr txBox="1"/>
          <p:nvPr/>
        </p:nvSpPr>
        <p:spPr>
          <a:xfrm>
            <a:off x="2567160" y="3876480"/>
            <a:ext cx="861372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GUI 프로그래밍이란 화면에 또 다른 윈도우 창을 만들고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그 창에 프로그램을 동작시킬 수 있는 메뉴나 버튼, 그림 등을 추가하는 것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71"/>
          <p:cNvSpPr txBox="1"/>
          <p:nvPr/>
        </p:nvSpPr>
        <p:spPr>
          <a:xfrm>
            <a:off x="2567160" y="4520520"/>
            <a:ext cx="736884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파이썬은 GUI 프로그래밍을 위한 도구들이 잘 갖추어져 있어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GUI 프로그램을 만들기 쉬움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71"/>
          <p:cNvSpPr txBox="1"/>
          <p:nvPr/>
        </p:nvSpPr>
        <p:spPr>
          <a:xfrm>
            <a:off x="2524320" y="5164560"/>
            <a:ext cx="745488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대표적인 예로 파이썬 프로그램과 함께 설치되는 Tkinter(티케이인터)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71"/>
          <p:cNvSpPr txBox="1"/>
          <p:nvPr/>
        </p:nvSpPr>
        <p:spPr>
          <a:xfrm>
            <a:off x="2524320" y="5541840"/>
            <a:ext cx="806652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Tkinter를 사용하면 단 5줄의 소스 코드만으로 윈도우 창을 띄울 수 있음.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71"/>
          <p:cNvSpPr txBox="1"/>
          <p:nvPr/>
        </p:nvSpPr>
        <p:spPr>
          <a:xfrm>
            <a:off x="2539080" y="2495880"/>
            <a:ext cx="761724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→ 이를 바탕으로 갖가지 시스템 유틸리티를 만드는 데 유리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텍스트이(가) 표시된 사진&#10;&#10;자동 생성된 설명" id="366" name="Google Shape;366;p72"/>
          <p:cNvPicPr preferRelativeResize="0"/>
          <p:nvPr/>
        </p:nvPicPr>
        <p:blipFill rotWithShape="1">
          <a:blip r:embed="rId3">
            <a:alphaModFix/>
          </a:blip>
          <a:srcRect b="0" l="33085" r="0" t="0"/>
          <a:stretch/>
        </p:blipFill>
        <p:spPr>
          <a:xfrm>
            <a:off x="1460520" y="0"/>
            <a:ext cx="927072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72"/>
          <p:cNvSpPr/>
          <p:nvPr/>
        </p:nvSpPr>
        <p:spPr>
          <a:xfrm>
            <a:off x="212400" y="-53640"/>
            <a:ext cx="11350800" cy="7029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1764"/>
            </a:srgbClr>
          </a:solidFill>
          <a:ln>
            <a:noFill/>
          </a:ln>
        </p:spPr>
      </p:sp>
      <p:sp>
        <p:nvSpPr>
          <p:cNvPr id="368" name="Google Shape;368;p72"/>
          <p:cNvSpPr txBox="1"/>
          <p:nvPr/>
        </p:nvSpPr>
        <p:spPr>
          <a:xfrm>
            <a:off x="4166280" y="291960"/>
            <a:ext cx="4395960" cy="584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▷파이썬으로 뭐함?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72"/>
          <p:cNvSpPr txBox="1"/>
          <p:nvPr/>
        </p:nvSpPr>
        <p:spPr>
          <a:xfrm>
            <a:off x="2172600" y="1338480"/>
            <a:ext cx="7128360" cy="70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▹C/C++와의 결합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72"/>
          <p:cNvSpPr txBox="1"/>
          <p:nvPr/>
        </p:nvSpPr>
        <p:spPr>
          <a:xfrm>
            <a:off x="2174760" y="3440160"/>
            <a:ext cx="7128360" cy="399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▹웹 프로그래밍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72"/>
          <p:cNvSpPr txBox="1"/>
          <p:nvPr/>
        </p:nvSpPr>
        <p:spPr>
          <a:xfrm>
            <a:off x="2535120" y="1834200"/>
            <a:ext cx="794304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파이</a:t>
            </a: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썬은 접착(glue) 언어라고도 부름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72"/>
          <p:cNvSpPr txBox="1"/>
          <p:nvPr/>
        </p:nvSpPr>
        <p:spPr>
          <a:xfrm>
            <a:off x="2539080" y="2294640"/>
            <a:ext cx="708516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다른 언어와 잘 어울려 결합해서 사용할 수 있기 때문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72"/>
          <p:cNvSpPr txBox="1"/>
          <p:nvPr/>
        </p:nvSpPr>
        <p:spPr>
          <a:xfrm>
            <a:off x="2539080" y="2711520"/>
            <a:ext cx="691272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나 </a:t>
            </a: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C++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 만든 프로그램을 파이썬에서 사용할 수 있음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파이썬으로 만든 프로그램 역시 </a:t>
            </a: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나 </a:t>
            </a: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C++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에서 사용할 수 있음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72"/>
          <p:cNvSpPr txBox="1"/>
          <p:nvPr/>
        </p:nvSpPr>
        <p:spPr>
          <a:xfrm>
            <a:off x="2537280" y="4025880"/>
            <a:ext cx="794304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웹 서핑을 하면서 게시판이나 방명록에 남기는 글 : 웹 프로그램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72"/>
          <p:cNvSpPr txBox="1"/>
          <p:nvPr/>
        </p:nvSpPr>
        <p:spPr>
          <a:xfrm>
            <a:off x="2539080" y="4465800"/>
            <a:ext cx="661752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파이썬은 웹 프로그램을 만들기에 매우 적합한 도구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72"/>
          <p:cNvSpPr txBox="1"/>
          <p:nvPr/>
        </p:nvSpPr>
        <p:spPr>
          <a:xfrm>
            <a:off x="2539080" y="4954320"/>
            <a:ext cx="840780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실제로 파이썬으로 제작한 웹 사이트는 셀 수 없을 정도로 많음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텍스트이(가) 표시된 사진&#10;&#10;자동 생성된 설명" id="381" name="Google Shape;381;p73"/>
          <p:cNvPicPr preferRelativeResize="0"/>
          <p:nvPr/>
        </p:nvPicPr>
        <p:blipFill rotWithShape="1">
          <a:blip r:embed="rId3">
            <a:alphaModFix/>
          </a:blip>
          <a:srcRect b="0" l="33085" r="0" t="0"/>
          <a:stretch/>
        </p:blipFill>
        <p:spPr>
          <a:xfrm>
            <a:off x="1460520" y="0"/>
            <a:ext cx="927072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73"/>
          <p:cNvSpPr/>
          <p:nvPr/>
        </p:nvSpPr>
        <p:spPr>
          <a:xfrm>
            <a:off x="212400" y="-53640"/>
            <a:ext cx="11350800" cy="7029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1764"/>
            </a:srgbClr>
          </a:solidFill>
          <a:ln>
            <a:noFill/>
          </a:ln>
        </p:spPr>
      </p:sp>
      <p:sp>
        <p:nvSpPr>
          <p:cNvPr id="383" name="Google Shape;383;p73"/>
          <p:cNvSpPr txBox="1"/>
          <p:nvPr/>
        </p:nvSpPr>
        <p:spPr>
          <a:xfrm>
            <a:off x="2169000" y="3676680"/>
            <a:ext cx="7128360" cy="399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▹데이터베이스 프로그래밍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73"/>
          <p:cNvSpPr txBox="1"/>
          <p:nvPr/>
        </p:nvSpPr>
        <p:spPr>
          <a:xfrm>
            <a:off x="2172600" y="1338480"/>
            <a:ext cx="7128360" cy="70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▹수치 연산 프로그래밍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73"/>
          <p:cNvSpPr txBox="1"/>
          <p:nvPr/>
        </p:nvSpPr>
        <p:spPr>
          <a:xfrm>
            <a:off x="2535120" y="2685240"/>
            <a:ext cx="739044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But 파이썬은 NumPy라는 수치 연산 모듈을 제공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73"/>
          <p:cNvSpPr txBox="1"/>
          <p:nvPr/>
        </p:nvSpPr>
        <p:spPr>
          <a:xfrm>
            <a:off x="2533680" y="3165120"/>
            <a:ext cx="843120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 모듈은 C로 작성했기 때문에 파이썬에서도 수치 연산을 빠르게 할 수 있음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73"/>
          <p:cNvSpPr txBox="1"/>
          <p:nvPr/>
        </p:nvSpPr>
        <p:spPr>
          <a:xfrm>
            <a:off x="2535120" y="1834200"/>
            <a:ext cx="891972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수치가 복잡하고 연산이 많다면 C 같은 언어로 하는 것이 더 빠르기 때문에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73"/>
          <p:cNvSpPr txBox="1"/>
          <p:nvPr/>
        </p:nvSpPr>
        <p:spPr>
          <a:xfrm>
            <a:off x="2535120" y="2191680"/>
            <a:ext cx="864612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수치 연산 프로그래밍에 적합한 언어는 아님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73"/>
          <p:cNvSpPr txBox="1"/>
          <p:nvPr/>
        </p:nvSpPr>
        <p:spPr>
          <a:xfrm>
            <a:off x="2533680" y="4123800"/>
            <a:ext cx="851724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파이썬은 사이베이스(Sybase), 인포믹스(Infomix), 오라클(Oracle),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마이에스큐엘(MySQL), 포스트그레스큐엘(PostgreSQL) 등의 데이터베이스에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접근하기 위한 도구 제공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73"/>
          <p:cNvSpPr txBox="1"/>
          <p:nvPr/>
        </p:nvSpPr>
        <p:spPr>
          <a:xfrm>
            <a:off x="2535120" y="5110920"/>
            <a:ext cx="629568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 외에도 피클(pickle)이라는 모듈이 있음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73"/>
          <p:cNvSpPr txBox="1"/>
          <p:nvPr/>
        </p:nvSpPr>
        <p:spPr>
          <a:xfrm>
            <a:off x="4359600" y="5486400"/>
            <a:ext cx="523296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파이썬에서 사용하는 자료를 변형 없이 그대로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파일에 저장하고 불러오는 일을 맡아 함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73"/>
          <p:cNvSpPr txBox="1"/>
          <p:nvPr/>
        </p:nvSpPr>
        <p:spPr>
          <a:xfrm>
            <a:off x="4166280" y="291960"/>
            <a:ext cx="4395960" cy="584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▷파이썬으로 뭐함?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텍스트이(가) 표시된 사진&#10;&#10;자동 생성된 설명" id="397" name="Google Shape;397;p74"/>
          <p:cNvPicPr preferRelativeResize="0"/>
          <p:nvPr/>
        </p:nvPicPr>
        <p:blipFill rotWithShape="1">
          <a:blip r:embed="rId3">
            <a:alphaModFix/>
          </a:blip>
          <a:srcRect b="0" l="33085" r="0" t="0"/>
          <a:stretch/>
        </p:blipFill>
        <p:spPr>
          <a:xfrm>
            <a:off x="1460520" y="0"/>
            <a:ext cx="927072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74"/>
          <p:cNvSpPr/>
          <p:nvPr/>
        </p:nvSpPr>
        <p:spPr>
          <a:xfrm>
            <a:off x="212400" y="-53640"/>
            <a:ext cx="11350800" cy="7029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1764"/>
            </a:srgbClr>
          </a:solidFill>
          <a:ln>
            <a:noFill/>
          </a:ln>
        </p:spPr>
      </p:sp>
      <p:sp>
        <p:nvSpPr>
          <p:cNvPr id="399" name="Google Shape;399;p74"/>
          <p:cNvSpPr txBox="1"/>
          <p:nvPr/>
        </p:nvSpPr>
        <p:spPr>
          <a:xfrm>
            <a:off x="2162520" y="1338480"/>
            <a:ext cx="7128360" cy="70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▹데이터 분석, 사물 인터넷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74"/>
          <p:cNvSpPr txBox="1"/>
          <p:nvPr/>
        </p:nvSpPr>
        <p:spPr>
          <a:xfrm>
            <a:off x="4166280" y="291960"/>
            <a:ext cx="4395960" cy="584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▷파이썬으로 뭐함?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74"/>
          <p:cNvSpPr txBox="1"/>
          <p:nvPr/>
        </p:nvSpPr>
        <p:spPr>
          <a:xfrm>
            <a:off x="4166280" y="291960"/>
            <a:ext cx="4395960" cy="584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▷파이썬으로 뭐함?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74"/>
          <p:cNvSpPr txBox="1"/>
          <p:nvPr/>
        </p:nvSpPr>
        <p:spPr>
          <a:xfrm>
            <a:off x="2531520" y="2487240"/>
            <a:ext cx="713268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판다스가 등장한 이후로 파이썬을 사용하는 경우가 점점 증가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74"/>
          <p:cNvSpPr txBox="1"/>
          <p:nvPr/>
        </p:nvSpPr>
        <p:spPr>
          <a:xfrm>
            <a:off x="2531520" y="3111840"/>
            <a:ext cx="800532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사물 인터넷 분야에서도 파이썬은 활용도가 높음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74"/>
          <p:cNvSpPr txBox="1"/>
          <p:nvPr/>
        </p:nvSpPr>
        <p:spPr>
          <a:xfrm>
            <a:off x="2539080" y="3602880"/>
            <a:ext cx="721440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Ex) 라즈베리파이(Raspberry Pi) :  리눅스 기반의 아주 작은 컴퓨터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74"/>
          <p:cNvSpPr txBox="1"/>
          <p:nvPr/>
        </p:nvSpPr>
        <p:spPr>
          <a:xfrm>
            <a:off x="2524680" y="4062960"/>
            <a:ext cx="755964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라즈베리파이를 사용하면 홈시어터나 아주 작은 게임기 등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여러 가지 재미있는 것들을 만들 수 있음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74"/>
          <p:cNvSpPr txBox="1"/>
          <p:nvPr/>
        </p:nvSpPr>
        <p:spPr>
          <a:xfrm>
            <a:off x="2524680" y="4796280"/>
            <a:ext cx="636624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파이썬은 이 라즈베리파이를 제어하는 도구로 사용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74"/>
          <p:cNvSpPr txBox="1"/>
          <p:nvPr/>
        </p:nvSpPr>
        <p:spPr>
          <a:xfrm>
            <a:off x="2545200" y="5303880"/>
            <a:ext cx="770328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예를 들어 라즈베리파이에 연결된 모터를 작동시키거나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LED에 불이 들어오게 하는 일을 파이썬으로 할 수 있음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74"/>
          <p:cNvSpPr txBox="1"/>
          <p:nvPr/>
        </p:nvSpPr>
        <p:spPr>
          <a:xfrm>
            <a:off x="2535120" y="1834200"/>
            <a:ext cx="794304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파이썬으로 만든 판다스(Pandas) 모듈을 사용하면 데이터 분석을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더 쉽고 효과적으로 할 수 있음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