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9" r:id="rId3"/>
    <p:sldId id="258" r:id="rId4"/>
    <p:sldId id="263" r:id="rId5"/>
    <p:sldId id="261" r:id="rId6"/>
    <p:sldId id="257" r:id="rId7"/>
    <p:sldId id="260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slide" Target="slides/slide31.xml"  /><Relationship Id="rId33" Type="http://schemas.openxmlformats.org/officeDocument/2006/relationships/slide" Target="slides/slide32.xml"  /><Relationship Id="rId34" Type="http://schemas.openxmlformats.org/officeDocument/2006/relationships/slide" Target="slides/slide33.xml"  /><Relationship Id="rId35" Type="http://schemas.openxmlformats.org/officeDocument/2006/relationships/slide" Target="slides/slide34.xml"  /><Relationship Id="rId36" Type="http://schemas.openxmlformats.org/officeDocument/2006/relationships/presProps" Target="presProps.xml"  /><Relationship Id="rId37" Type="http://schemas.openxmlformats.org/officeDocument/2006/relationships/viewProps" Target="viewProps.xml"  /><Relationship Id="rId38" Type="http://schemas.openxmlformats.org/officeDocument/2006/relationships/theme" Target="theme/theme1.xml"  /><Relationship Id="rId39" Type="http://schemas.openxmlformats.org/officeDocument/2006/relationships/tableStyles" Target="tableStyles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5.png"  /><Relationship Id="rId3" Type="http://schemas.openxmlformats.org/officeDocument/2006/relationships/image" Target="../media/image13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6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9.png"  /><Relationship Id="rId3" Type="http://schemas.openxmlformats.org/officeDocument/2006/relationships/image" Target="../media/image17.png"  /><Relationship Id="rId4" Type="http://schemas.openxmlformats.org/officeDocument/2006/relationships/image" Target="../media/image20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1.png"  /><Relationship Id="rId3" Type="http://schemas.openxmlformats.org/officeDocument/2006/relationships/image" Target="../media/image22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1.png"  /><Relationship Id="rId3" Type="http://schemas.openxmlformats.org/officeDocument/2006/relationships/image" Target="../media/image23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6.png"  /><Relationship Id="rId3" Type="http://schemas.openxmlformats.org/officeDocument/2006/relationships/image" Target="../media/image27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8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9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0.png"  /><Relationship Id="rId3" Type="http://schemas.openxmlformats.org/officeDocument/2006/relationships/image" Target="../media/image31.png"  /><Relationship Id="rId4" Type="http://schemas.openxmlformats.org/officeDocument/2006/relationships/image" Target="../media/image32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4.png"  /><Relationship Id="rId3" Type="http://schemas.openxmlformats.org/officeDocument/2006/relationships/image" Target="../media/image3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6.png"  /><Relationship Id="rId3" Type="http://schemas.openxmlformats.org/officeDocument/2006/relationships/image" Target="../media/image37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8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9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>
              <a:defRPr/>
            </a:pPr>
            <a:r>
              <a:rPr lang="en-US" altLang="ko-KR" b="1"/>
              <a:t>05</a:t>
            </a:r>
            <a:r>
              <a:rPr lang="ko-KR" altLang="en-US" b="1"/>
              <a:t>장 파이썬 날개달기</a:t>
            </a:r>
            <a:endParaRPr lang="ko-KR" altLang="en-US" b="1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p>
            <a:pPr>
              <a:defRPr/>
            </a:pPr>
            <a:r>
              <a:rPr lang="en-US" altLang="ko-KR"/>
              <a:t>05-1</a:t>
            </a:r>
            <a:r>
              <a:rPr lang="ko-KR" altLang="en-US"/>
              <a:t> 클래스</a:t>
            </a:r>
            <a:endParaRPr lang="ko-KR" altLang="en-US"/>
          </a:p>
          <a:p>
            <a:pPr>
              <a:defRPr/>
            </a:pPr>
            <a:r>
              <a:rPr lang="en-US" altLang="ko-KR"/>
              <a:t>05-2</a:t>
            </a:r>
            <a:r>
              <a:rPr lang="ko-KR" altLang="en-US"/>
              <a:t> 모듈</a:t>
            </a:r>
            <a:endParaRPr lang="ko-KR" altLang="en-US"/>
          </a:p>
          <a:p>
            <a:pPr>
              <a:defRPr/>
            </a:pPr>
            <a:r>
              <a:rPr lang="en-US" altLang="ko-KR"/>
              <a:t>05-3</a:t>
            </a:r>
            <a:r>
              <a:rPr lang="ko-KR" altLang="en-US"/>
              <a:t> 패키지</a:t>
            </a:r>
            <a:endParaRPr lang="ko-KR" altLang="en-US"/>
          </a:p>
          <a:p>
            <a:pPr>
              <a:defRPr/>
            </a:pPr>
            <a:r>
              <a:rPr lang="en-US" altLang="ko-KR"/>
              <a:t>05-4</a:t>
            </a:r>
            <a:r>
              <a:rPr lang="ko-KR" altLang="en-US"/>
              <a:t> 연습문제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430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"/>
          <p:cNvCxnSpPr/>
          <p:nvPr/>
        </p:nvCxnSpPr>
        <p:spPr>
          <a:xfrm>
            <a:off x="331342" y="796247"/>
            <a:ext cx="5229545" cy="0"/>
          </a:xfrm>
          <a:prstGeom prst="line">
            <a:avLst/>
          </a:prstGeom>
          <a:noFill/>
          <a:ln w="57150" cap="flat" cmpd="sng" algn="ctr">
            <a:solidFill>
              <a:srgbClr val="c9bfb0">
                <a:alpha val="100000"/>
              </a:srgbClr>
            </a:solidFill>
            <a:prstDash val="solid"/>
          </a:ln>
        </p:spPr>
      </p:cxnSp>
      <p:sp>
        <p:nvSpPr>
          <p:cNvPr id="3" name="제목 1"/>
          <p:cNvSpPr/>
          <p:nvPr/>
        </p:nvSpPr>
        <p:spPr>
          <a:xfrm>
            <a:off x="331342" y="224747"/>
            <a:ext cx="4677299" cy="571499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04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클래스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구조 만들기</a:t>
            </a:r>
            <a:endPara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05647" y="1467887"/>
            <a:ext cx="10127195" cy="4564361"/>
          </a:xfrm>
          <a:prstGeom prst="rect">
            <a:avLst/>
          </a:prstGeom>
          <a:ln>
            <a:solidFill>
              <a:srgbClr val="c9bfb0"/>
            </a:solidFill>
          </a:ln>
        </p:spPr>
      </p:pic>
    </p:spTree>
    <p:extLst>
      <p:ext uri="{BB962C8B-B14F-4D97-AF65-F5344CB8AC3E}">
        <p14:creationId xmlns:p14="http://schemas.microsoft.com/office/powerpoint/2010/main" val="2373196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"/>
          <p:cNvCxnSpPr/>
          <p:nvPr/>
        </p:nvCxnSpPr>
        <p:spPr>
          <a:xfrm>
            <a:off x="331342" y="796247"/>
            <a:ext cx="5229545" cy="0"/>
          </a:xfrm>
          <a:prstGeom prst="line">
            <a:avLst/>
          </a:prstGeom>
          <a:noFill/>
          <a:ln w="57150" cap="flat" cmpd="sng" algn="ctr">
            <a:solidFill>
              <a:srgbClr val="c9bfb0">
                <a:alpha val="100000"/>
              </a:srgbClr>
            </a:solidFill>
            <a:prstDash val="solid"/>
          </a:ln>
        </p:spPr>
      </p:cxnSp>
      <p:sp>
        <p:nvSpPr>
          <p:cNvPr id="3" name="제목 1"/>
          <p:cNvSpPr/>
          <p:nvPr/>
        </p:nvSpPr>
        <p:spPr>
          <a:xfrm>
            <a:off x="331342" y="224747"/>
            <a:ext cx="4677299" cy="571499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04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클래스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구조 만들기</a:t>
            </a:r>
            <a:endPara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38277" y="1536868"/>
            <a:ext cx="10166796" cy="4490612"/>
          </a:xfrm>
          <a:prstGeom prst="rect">
            <a:avLst/>
          </a:prstGeom>
        </p:spPr>
      </p:pic>
      <p:sp>
        <p:nvSpPr>
          <p:cNvPr id="18" name=""/>
          <p:cNvSpPr/>
          <p:nvPr/>
        </p:nvSpPr>
        <p:spPr>
          <a:xfrm>
            <a:off x="1038277" y="3263115"/>
            <a:ext cx="2173467" cy="2450814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82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"/>
          <p:cNvCxnSpPr/>
          <p:nvPr/>
        </p:nvCxnSpPr>
        <p:spPr>
          <a:xfrm>
            <a:off x="331342" y="796247"/>
            <a:ext cx="5229545" cy="0"/>
          </a:xfrm>
          <a:prstGeom prst="line">
            <a:avLst/>
          </a:prstGeom>
          <a:noFill/>
          <a:ln w="57150" cap="flat" cmpd="sng" algn="ctr">
            <a:solidFill>
              <a:srgbClr val="c9bfb0">
                <a:alpha val="100000"/>
              </a:srgbClr>
            </a:solidFill>
            <a:prstDash val="solid"/>
          </a:ln>
        </p:spPr>
      </p:cxnSp>
      <p:sp>
        <p:nvSpPr>
          <p:cNvPr id="3" name="제목 1"/>
          <p:cNvSpPr/>
          <p:nvPr/>
        </p:nvSpPr>
        <p:spPr>
          <a:xfrm>
            <a:off x="331342" y="224747"/>
            <a:ext cx="4677299" cy="571499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04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클래스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구조 만들기</a:t>
            </a:r>
            <a:endPara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2"/>
          <a:srcRect b="12330"/>
          <a:stretch>
            <a:fillRect/>
          </a:stretch>
        </p:blipFill>
        <p:spPr>
          <a:xfrm>
            <a:off x="1023035" y="1462869"/>
            <a:ext cx="10111662" cy="3004247"/>
          </a:xfrm>
          <a:prstGeom prst="rect">
            <a:avLst/>
          </a:prstGeom>
        </p:spPr>
      </p:pic>
      <p:sp>
        <p:nvSpPr>
          <p:cNvPr id="20" name=""/>
          <p:cNvSpPr/>
          <p:nvPr/>
        </p:nvSpPr>
        <p:spPr>
          <a:xfrm>
            <a:off x="1729481" y="2964993"/>
            <a:ext cx="3585253" cy="1134438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38277" y="4467117"/>
            <a:ext cx="10096420" cy="155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138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"/>
          <p:cNvCxnSpPr/>
          <p:nvPr/>
        </p:nvCxnSpPr>
        <p:spPr>
          <a:xfrm>
            <a:off x="331342" y="796247"/>
            <a:ext cx="5229545" cy="0"/>
          </a:xfrm>
          <a:prstGeom prst="line">
            <a:avLst/>
          </a:prstGeom>
          <a:noFill/>
          <a:ln w="57150" cap="flat" cmpd="sng" algn="ctr">
            <a:solidFill>
              <a:srgbClr val="c9bfb0">
                <a:alpha val="100000"/>
              </a:srgbClr>
            </a:solidFill>
            <a:prstDash val="solid"/>
          </a:ln>
        </p:spPr>
      </p:cxnSp>
      <p:sp>
        <p:nvSpPr>
          <p:cNvPr id="3" name="제목 1"/>
          <p:cNvSpPr/>
          <p:nvPr/>
        </p:nvSpPr>
        <p:spPr>
          <a:xfrm>
            <a:off x="331342" y="224747"/>
            <a:ext cx="4677299" cy="571499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04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클래스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구조 만들기</a:t>
            </a:r>
            <a:endPara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pic>
        <p:nvPicPr>
          <p:cNvPr id="2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5415" y="1781833"/>
            <a:ext cx="10148306" cy="2930456"/>
          </a:xfrm>
          <a:prstGeom prst="rect">
            <a:avLst/>
          </a:prstGeom>
        </p:spPr>
      </p:pic>
      <p:sp>
        <p:nvSpPr>
          <p:cNvPr id="21" name=""/>
          <p:cNvSpPr/>
          <p:nvPr/>
        </p:nvSpPr>
        <p:spPr>
          <a:xfrm>
            <a:off x="1617109" y="2160784"/>
            <a:ext cx="3391531" cy="872233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2" name=""/>
          <p:cNvSpPr/>
          <p:nvPr/>
        </p:nvSpPr>
        <p:spPr>
          <a:xfrm>
            <a:off x="1015415" y="1252714"/>
            <a:ext cx="1966216" cy="529119"/>
          </a:xfrm>
          <a:prstGeom prst="rect">
            <a:avLst/>
          </a:prstGeom>
          <a:solidFill>
            <a:srgbClr val="c9bfb0"/>
          </a:solidFill>
          <a:ln>
            <a:solidFill>
              <a:srgbClr val="c9bfb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b="1"/>
              <a:t>생성자 </a:t>
            </a:r>
            <a:r>
              <a:rPr lang="en-US" altLang="ko-KR" b="1"/>
              <a:t>__init__</a:t>
            </a:r>
            <a:endParaRPr lang="en-US" altLang="ko-KR" b="1"/>
          </a:p>
        </p:txBody>
      </p:sp>
      <p:pic>
        <p:nvPicPr>
          <p:cNvPr id="2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15415" y="4712290"/>
            <a:ext cx="10148306" cy="140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53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"/>
          <p:cNvCxnSpPr/>
          <p:nvPr/>
        </p:nvCxnSpPr>
        <p:spPr>
          <a:xfrm>
            <a:off x="331342" y="796247"/>
            <a:ext cx="5229545" cy="0"/>
          </a:xfrm>
          <a:prstGeom prst="line">
            <a:avLst/>
          </a:prstGeom>
          <a:noFill/>
          <a:ln w="57150" cap="flat" cmpd="sng" algn="ctr">
            <a:solidFill>
              <a:srgbClr val="c9bfb0">
                <a:alpha val="100000"/>
              </a:srgbClr>
            </a:solidFill>
            <a:prstDash val="solid"/>
          </a:ln>
        </p:spPr>
      </p:cxnSp>
      <p:sp>
        <p:nvSpPr>
          <p:cNvPr id="3" name="제목 1"/>
          <p:cNvSpPr/>
          <p:nvPr/>
        </p:nvSpPr>
        <p:spPr>
          <a:xfrm>
            <a:off x="331342" y="224747"/>
            <a:ext cx="4677299" cy="571499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05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클래스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상속</a:t>
            </a:r>
            <a:endPara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30656" y="4337713"/>
            <a:ext cx="10096420" cy="1637150"/>
          </a:xfrm>
          <a:prstGeom prst="rect">
            <a:avLst/>
          </a:prstGeom>
        </p:spPr>
      </p:pic>
      <p:pic>
        <p:nvPicPr>
          <p:cNvPr id="2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21847" y="1632003"/>
            <a:ext cx="10148306" cy="2705710"/>
          </a:xfrm>
          <a:prstGeom prst="rect">
            <a:avLst/>
          </a:prstGeom>
        </p:spPr>
      </p:pic>
      <p:sp>
        <p:nvSpPr>
          <p:cNvPr id="26" name=""/>
          <p:cNvSpPr/>
          <p:nvPr/>
        </p:nvSpPr>
        <p:spPr>
          <a:xfrm>
            <a:off x="1030656" y="1764800"/>
            <a:ext cx="4530231" cy="2572912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7" name=""/>
          <p:cNvSpPr/>
          <p:nvPr/>
        </p:nvSpPr>
        <p:spPr>
          <a:xfrm>
            <a:off x="1030656" y="4466140"/>
            <a:ext cx="4530231" cy="1166545"/>
          </a:xfrm>
          <a:prstGeom prst="rect">
            <a:avLst/>
          </a:prstGeom>
          <a:noFill/>
          <a:ln w="6350">
            <a:solidFill>
              <a:srgbClr val="00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702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"/>
          <p:cNvCxnSpPr/>
          <p:nvPr/>
        </p:nvCxnSpPr>
        <p:spPr>
          <a:xfrm>
            <a:off x="331342" y="796247"/>
            <a:ext cx="5229545" cy="0"/>
          </a:xfrm>
          <a:prstGeom prst="line">
            <a:avLst/>
          </a:prstGeom>
          <a:noFill/>
          <a:ln w="57150" cap="flat" cmpd="sng" algn="ctr">
            <a:solidFill>
              <a:srgbClr val="c9bfb0">
                <a:alpha val="100000"/>
              </a:srgbClr>
            </a:solidFill>
            <a:prstDash val="solid"/>
          </a:ln>
        </p:spPr>
      </p:cxnSp>
      <p:sp>
        <p:nvSpPr>
          <p:cNvPr id="3" name="제목 1"/>
          <p:cNvSpPr/>
          <p:nvPr/>
        </p:nvSpPr>
        <p:spPr>
          <a:xfrm>
            <a:off x="331342" y="224747"/>
            <a:ext cx="4677299" cy="571499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06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메서드 오버라이딩</a:t>
            </a:r>
            <a:endPara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2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59096" y="1721991"/>
            <a:ext cx="10050908" cy="4247113"/>
          </a:xfrm>
          <a:prstGeom prst="rect">
            <a:avLst/>
          </a:prstGeom>
        </p:spPr>
      </p:pic>
      <p:sp>
        <p:nvSpPr>
          <p:cNvPr id="28" name=""/>
          <p:cNvSpPr/>
          <p:nvPr/>
        </p:nvSpPr>
        <p:spPr>
          <a:xfrm>
            <a:off x="1059096" y="1176176"/>
            <a:ext cx="4742593" cy="545814"/>
          </a:xfrm>
          <a:prstGeom prst="rect">
            <a:avLst/>
          </a:prstGeom>
          <a:solidFill>
            <a:srgbClr val="c9bfb0"/>
          </a:solidFill>
          <a:ln>
            <a:solidFill>
              <a:srgbClr val="c9bfb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2300" b="1"/>
              <a:t>오버라이딩 </a:t>
            </a:r>
            <a:r>
              <a:rPr lang="en-US" altLang="ko-KR" sz="2300" b="1"/>
              <a:t>:</a:t>
            </a:r>
            <a:r>
              <a:rPr lang="ko-KR" altLang="en-US" sz="2300" b="1"/>
              <a:t> (Overriding, 덮어쓰기)</a:t>
            </a:r>
            <a:endParaRPr lang="ko-KR" altLang="en-US" sz="2300" b="1"/>
          </a:p>
        </p:txBody>
      </p:sp>
    </p:spTree>
    <p:extLst>
      <p:ext uri="{BB962C8B-B14F-4D97-AF65-F5344CB8AC3E}">
        <p14:creationId xmlns:p14="http://schemas.microsoft.com/office/powerpoint/2010/main" val="1298382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"/>
          <p:cNvCxnSpPr/>
          <p:nvPr/>
        </p:nvCxnSpPr>
        <p:spPr>
          <a:xfrm>
            <a:off x="331342" y="796247"/>
            <a:ext cx="5229545" cy="0"/>
          </a:xfrm>
          <a:prstGeom prst="line">
            <a:avLst/>
          </a:prstGeom>
          <a:noFill/>
          <a:ln w="57150" cap="flat" cmpd="sng" algn="ctr">
            <a:solidFill>
              <a:srgbClr val="c9bfb0">
                <a:alpha val="100000"/>
              </a:srgbClr>
            </a:solidFill>
            <a:prstDash val="solid"/>
          </a:ln>
        </p:spPr>
      </p:cxnSp>
      <p:sp>
        <p:nvSpPr>
          <p:cNvPr id="3" name="제목 1"/>
          <p:cNvSpPr/>
          <p:nvPr/>
        </p:nvSpPr>
        <p:spPr>
          <a:xfrm>
            <a:off x="331342" y="224747"/>
            <a:ext cx="4677299" cy="571499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06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클래스 변수</a:t>
            </a:r>
            <a:endPara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3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42522" y="1678807"/>
            <a:ext cx="10106955" cy="1616787"/>
          </a:xfrm>
          <a:prstGeom prst="rect">
            <a:avLst/>
          </a:prstGeom>
        </p:spPr>
      </p:pic>
      <p:pic>
        <p:nvPicPr>
          <p:cNvPr id="3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34901" y="3295596"/>
            <a:ext cx="10122197" cy="2695967"/>
          </a:xfrm>
          <a:prstGeom prst="rect">
            <a:avLst/>
          </a:prstGeom>
        </p:spPr>
      </p:pic>
      <p:sp>
        <p:nvSpPr>
          <p:cNvPr id="33" name=""/>
          <p:cNvSpPr/>
          <p:nvPr/>
        </p:nvSpPr>
        <p:spPr>
          <a:xfrm>
            <a:off x="1042522" y="4290531"/>
            <a:ext cx="2040795" cy="1519719"/>
          </a:xfrm>
          <a:prstGeom prst="flowChartProcess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151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"/>
          <p:cNvCxnSpPr/>
          <p:nvPr/>
        </p:nvCxnSpPr>
        <p:spPr>
          <a:xfrm>
            <a:off x="331342" y="796247"/>
            <a:ext cx="5229545" cy="0"/>
          </a:xfrm>
          <a:prstGeom prst="line">
            <a:avLst/>
          </a:prstGeom>
          <a:noFill/>
          <a:ln w="57150" cap="flat" cmpd="sng" algn="ctr">
            <a:solidFill>
              <a:srgbClr val="c9bfb0">
                <a:alpha val="100000"/>
              </a:srgbClr>
            </a:solidFill>
            <a:prstDash val="solid"/>
          </a:ln>
        </p:spPr>
      </p:cxnSp>
      <p:sp>
        <p:nvSpPr>
          <p:cNvPr id="3" name="제목 1"/>
          <p:cNvSpPr/>
          <p:nvPr/>
        </p:nvSpPr>
        <p:spPr>
          <a:xfrm>
            <a:off x="331342" y="224747"/>
            <a:ext cx="4677299" cy="571499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06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클래스 변수</a:t>
            </a:r>
            <a:endPara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00173" y="3227052"/>
            <a:ext cx="10149304" cy="949710"/>
          </a:xfrm>
          <a:prstGeom prst="rect">
            <a:avLst/>
          </a:prstGeom>
        </p:spPr>
      </p:pic>
      <p:pic>
        <p:nvPicPr>
          <p:cNvPr id="3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42522" y="1678807"/>
            <a:ext cx="10106955" cy="1616787"/>
          </a:xfrm>
          <a:prstGeom prst="rect">
            <a:avLst/>
          </a:prstGeom>
        </p:spPr>
      </p:pic>
      <p:pic>
        <p:nvPicPr>
          <p:cNvPr id="3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23035" y="4176762"/>
            <a:ext cx="10126442" cy="1863731"/>
          </a:xfrm>
          <a:prstGeom prst="rect">
            <a:avLst/>
          </a:prstGeom>
        </p:spPr>
      </p:pic>
      <p:sp>
        <p:nvSpPr>
          <p:cNvPr id="38" name=""/>
          <p:cNvSpPr/>
          <p:nvPr/>
        </p:nvSpPr>
        <p:spPr>
          <a:xfrm>
            <a:off x="1042522" y="3429000"/>
            <a:ext cx="2479587" cy="2466868"/>
          </a:xfrm>
          <a:prstGeom prst="flowChartProcess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429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17724" y="2693987"/>
            <a:ext cx="12192000" cy="1470025"/>
          </a:xfrm>
        </p:spPr>
        <p:txBody>
          <a:bodyPr/>
          <a:p>
            <a:pPr>
              <a:defRPr/>
            </a:pPr>
            <a:r>
              <a:rPr lang="en-US" altLang="ko-KR"/>
              <a:t>05-2</a:t>
            </a:r>
            <a:r>
              <a:rPr lang="ko-KR" altLang="en-US"/>
              <a:t> 모듈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392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"/>
          <p:cNvCxnSpPr/>
          <p:nvPr/>
        </p:nvCxnSpPr>
        <p:spPr>
          <a:xfrm>
            <a:off x="331342" y="796247"/>
            <a:ext cx="5229545" cy="0"/>
          </a:xfrm>
          <a:prstGeom prst="line">
            <a:avLst/>
          </a:prstGeom>
          <a:noFill/>
          <a:ln w="57150" cap="flat" cmpd="sng" algn="ctr">
            <a:solidFill>
              <a:srgbClr val="c9bfb0">
                <a:alpha val="100000"/>
              </a:srgbClr>
            </a:solidFill>
            <a:prstDash val="solid"/>
          </a:ln>
        </p:spPr>
      </p:cxnSp>
      <p:sp>
        <p:nvSpPr>
          <p:cNvPr id="3" name="제목 1"/>
          <p:cNvSpPr/>
          <p:nvPr/>
        </p:nvSpPr>
        <p:spPr>
          <a:xfrm>
            <a:off x="331342" y="224747"/>
            <a:ext cx="4677299" cy="571499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01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모듈이란</a:t>
            </a: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?</a:t>
            </a:r>
            <a:endPara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9" name=""/>
          <p:cNvSpPr/>
          <p:nvPr/>
        </p:nvSpPr>
        <p:spPr>
          <a:xfrm>
            <a:off x="1004725" y="2181841"/>
            <a:ext cx="10182548" cy="2755186"/>
          </a:xfrm>
          <a:prstGeom prst="rect">
            <a:avLst/>
          </a:prstGeom>
          <a:solidFill>
            <a:srgbClr val="c9bfb0">
              <a:alpha val="100000"/>
            </a:srgbClr>
          </a:solidFill>
          <a:ln w="19050" cap="flat" cmpd="sng" algn="ctr">
            <a:solidFill>
              <a:srgbClr val="c9bfb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7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미리 만들어 놓은 파이썬 파일 </a:t>
            </a:r>
            <a:r>
              <a:rPr xmlns:mc="http://schemas.openxmlformats.org/markup-compatibility/2006" xmlns:hp="http://schemas.haansoft.com/office/presentation/8.0" kumimoji="0" lang="en-US" altLang="ko-KR" sz="27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27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함수</a:t>
            </a:r>
            <a:r>
              <a:rPr xmlns:mc="http://schemas.openxmlformats.org/markup-compatibility/2006" xmlns:hp="http://schemas.haansoft.com/office/presentation/8.0" kumimoji="0" lang="en-US" altLang="ko-KR" sz="27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7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 변수</a:t>
            </a:r>
            <a:r>
              <a:rPr xmlns:mc="http://schemas.openxmlformats.org/markup-compatibility/2006" xmlns:hp="http://schemas.haansoft.com/office/presentation/8.0" kumimoji="0" lang="en-US" altLang="ko-KR" sz="27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7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 클래스</a:t>
            </a:r>
            <a:r>
              <a:rPr xmlns:mc="http://schemas.openxmlformats.org/markup-compatibility/2006" xmlns:hp="http://schemas.haansoft.com/office/presentation/8.0" kumimoji="0" lang="en-US" altLang="ko-KR" sz="27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27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94683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17724" y="2693987"/>
            <a:ext cx="12192000" cy="1470025"/>
          </a:xfrm>
        </p:spPr>
        <p:txBody>
          <a:bodyPr/>
          <a:p>
            <a:pPr>
              <a:defRPr/>
            </a:pPr>
            <a:r>
              <a:rPr lang="en-US" altLang="ko-KR"/>
              <a:t>05-1</a:t>
            </a:r>
            <a:r>
              <a:rPr lang="ko-KR" altLang="en-US"/>
              <a:t> 클래스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"/>
          <p:cNvCxnSpPr/>
          <p:nvPr/>
        </p:nvCxnSpPr>
        <p:spPr>
          <a:xfrm>
            <a:off x="331342" y="796247"/>
            <a:ext cx="5229545" cy="0"/>
          </a:xfrm>
          <a:prstGeom prst="line">
            <a:avLst/>
          </a:prstGeom>
          <a:noFill/>
          <a:ln w="57150" cap="flat" cmpd="sng" algn="ctr">
            <a:solidFill>
              <a:srgbClr val="c9bfb0">
                <a:alpha val="100000"/>
              </a:srgbClr>
            </a:solidFill>
            <a:prstDash val="solid"/>
          </a:ln>
        </p:spPr>
      </p:cxnSp>
      <p:sp>
        <p:nvSpPr>
          <p:cNvPr id="3" name="제목 1"/>
          <p:cNvSpPr/>
          <p:nvPr/>
        </p:nvSpPr>
        <p:spPr>
          <a:xfrm>
            <a:off x="331342" y="224747"/>
            <a:ext cx="4677299" cy="571499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02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모듈 불러오기</a:t>
            </a:r>
            <a:endPara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pic>
        <p:nvPicPr>
          <p:cNvPr id="40" name=""/>
          <p:cNvPicPr>
            <a:picLocks noChangeAspect="1"/>
          </p:cNvPicPr>
          <p:nvPr/>
        </p:nvPicPr>
        <p:blipFill rotWithShape="1">
          <a:blip r:embed="rId2"/>
          <a:srcRect b="43350"/>
          <a:stretch>
            <a:fillRect/>
          </a:stretch>
        </p:blipFill>
        <p:spPr>
          <a:xfrm>
            <a:off x="1052412" y="1320470"/>
            <a:ext cx="10087176" cy="2365383"/>
          </a:xfrm>
          <a:prstGeom prst="rect">
            <a:avLst/>
          </a:prstGeom>
        </p:spPr>
      </p:pic>
      <p:pic>
        <p:nvPicPr>
          <p:cNvPr id="41" name=""/>
          <p:cNvPicPr>
            <a:picLocks noChangeAspect="1"/>
          </p:cNvPicPr>
          <p:nvPr/>
        </p:nvPicPr>
        <p:blipFill rotWithShape="1">
          <a:blip r:embed="rId3"/>
          <a:srcRect b="42690"/>
          <a:stretch>
            <a:fillRect/>
          </a:stretch>
        </p:blipFill>
        <p:spPr>
          <a:xfrm>
            <a:off x="1019225" y="3685853"/>
            <a:ext cx="10087176" cy="2196459"/>
          </a:xfrm>
          <a:prstGeom prst="rect">
            <a:avLst/>
          </a:prstGeom>
        </p:spPr>
      </p:pic>
      <p:sp>
        <p:nvSpPr>
          <p:cNvPr id="42" name=""/>
          <p:cNvSpPr/>
          <p:nvPr/>
        </p:nvSpPr>
        <p:spPr>
          <a:xfrm>
            <a:off x="1403064" y="4024225"/>
            <a:ext cx="1266927" cy="492303"/>
          </a:xfrm>
          <a:prstGeom prst="flowChartProcess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3" name=""/>
          <p:cNvSpPr/>
          <p:nvPr/>
        </p:nvSpPr>
        <p:spPr>
          <a:xfrm>
            <a:off x="1907997" y="4644954"/>
            <a:ext cx="1243387" cy="535112"/>
          </a:xfrm>
          <a:prstGeom prst="flowChartProcess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4" name=""/>
          <p:cNvSpPr/>
          <p:nvPr/>
        </p:nvSpPr>
        <p:spPr>
          <a:xfrm>
            <a:off x="4057222" y="4024225"/>
            <a:ext cx="2219636" cy="420007"/>
          </a:xfrm>
          <a:prstGeom prst="flowChartProcess">
            <a:avLst/>
          </a:prstGeom>
          <a:solidFill>
            <a:srgbClr val="c9bfb0">
              <a:alpha val="100000"/>
            </a:srgbClr>
          </a:solidFill>
          <a:ln w="19050" cap="flat" cmpd="sng" algn="ctr">
            <a:solidFill>
              <a:srgbClr val="c9bfb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import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모듈이름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45" name=""/>
          <p:cNvCxnSpPr>
            <a:stCxn id="44" idx="1"/>
          </p:cNvCxnSpPr>
          <p:nvPr/>
        </p:nvCxnSpPr>
        <p:spPr>
          <a:xfrm rot="10800000">
            <a:off x="3151384" y="4234228"/>
            <a:ext cx="905837" cy="0"/>
          </a:xfrm>
          <a:prstGeom prst="straightConnector1">
            <a:avLst/>
          </a:prstGeom>
          <a:ln>
            <a:solidFill>
              <a:srgbClr val="c9bfb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765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"/>
          <p:cNvCxnSpPr/>
          <p:nvPr/>
        </p:nvCxnSpPr>
        <p:spPr>
          <a:xfrm>
            <a:off x="331342" y="796247"/>
            <a:ext cx="5229545" cy="0"/>
          </a:xfrm>
          <a:prstGeom prst="line">
            <a:avLst/>
          </a:prstGeom>
          <a:noFill/>
          <a:ln w="57150" cap="flat" cmpd="sng" algn="ctr">
            <a:solidFill>
              <a:srgbClr val="c9bfb0">
                <a:alpha val="100000"/>
              </a:srgbClr>
            </a:solidFill>
            <a:prstDash val="solid"/>
          </a:ln>
        </p:spPr>
      </p:cxnSp>
      <p:sp>
        <p:nvSpPr>
          <p:cNvPr id="3" name="제목 1"/>
          <p:cNvSpPr/>
          <p:nvPr/>
        </p:nvSpPr>
        <p:spPr>
          <a:xfrm>
            <a:off x="331342" y="224747"/>
            <a:ext cx="4677299" cy="571499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02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모듈 불러오기</a:t>
            </a:r>
            <a:endPara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pic>
        <p:nvPicPr>
          <p:cNvPr id="4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9225" y="1256257"/>
            <a:ext cx="10087176" cy="3050327"/>
          </a:xfrm>
          <a:prstGeom prst="rect">
            <a:avLst/>
          </a:prstGeom>
        </p:spPr>
      </p:pic>
      <p:pic>
        <p:nvPicPr>
          <p:cNvPr id="4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19225" y="4178156"/>
            <a:ext cx="10087176" cy="1771492"/>
          </a:xfrm>
          <a:prstGeom prst="rect">
            <a:avLst/>
          </a:prstGeom>
        </p:spPr>
      </p:pic>
      <p:sp>
        <p:nvSpPr>
          <p:cNvPr id="45" name=""/>
          <p:cNvSpPr/>
          <p:nvPr/>
        </p:nvSpPr>
        <p:spPr>
          <a:xfrm>
            <a:off x="4057222" y="4306584"/>
            <a:ext cx="3418288" cy="420007"/>
          </a:xfrm>
          <a:prstGeom prst="flowChartProcess">
            <a:avLst/>
          </a:prstGeom>
          <a:solidFill>
            <a:srgbClr val="c9bfb0"/>
          </a:solidFill>
          <a:ln>
            <a:solidFill>
              <a:srgbClr val="c9bfb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from </a:t>
            </a:r>
            <a:r>
              <a:rPr lang="ko-KR" altLang="en-US" b="1"/>
              <a:t>모듈이름 </a:t>
            </a:r>
            <a:r>
              <a:rPr lang="en-US" altLang="ko-KR" b="1"/>
              <a:t>import </a:t>
            </a:r>
            <a:r>
              <a:rPr lang="ko-KR" altLang="en-US" b="1"/>
              <a:t>모듈함수</a:t>
            </a:r>
            <a:endParaRPr lang="ko-KR" altLang="en-US" b="1"/>
          </a:p>
        </p:txBody>
      </p:sp>
      <p:cxnSp>
        <p:nvCxnSpPr>
          <p:cNvPr id="46" name=""/>
          <p:cNvCxnSpPr>
            <a:stCxn id="45" idx="1"/>
          </p:cNvCxnSpPr>
          <p:nvPr/>
        </p:nvCxnSpPr>
        <p:spPr>
          <a:xfrm rot="10800000">
            <a:off x="3265255" y="4516588"/>
            <a:ext cx="791966" cy="0"/>
          </a:xfrm>
          <a:prstGeom prst="straightConnector1">
            <a:avLst/>
          </a:prstGeom>
          <a:ln>
            <a:solidFill>
              <a:srgbClr val="c9bfb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"/>
          <p:cNvSpPr/>
          <p:nvPr/>
        </p:nvSpPr>
        <p:spPr>
          <a:xfrm>
            <a:off x="1296042" y="4306584"/>
            <a:ext cx="1969213" cy="420007"/>
          </a:xfrm>
          <a:prstGeom prst="flowChartProcess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977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"/>
          <p:cNvCxnSpPr/>
          <p:nvPr/>
        </p:nvCxnSpPr>
        <p:spPr>
          <a:xfrm>
            <a:off x="331342" y="796247"/>
            <a:ext cx="5229545" cy="0"/>
          </a:xfrm>
          <a:prstGeom prst="line">
            <a:avLst/>
          </a:prstGeom>
          <a:noFill/>
          <a:ln w="57150" cap="flat" cmpd="sng" algn="ctr">
            <a:solidFill>
              <a:srgbClr val="c9bfb0">
                <a:alpha val="100000"/>
              </a:srgbClr>
            </a:solidFill>
            <a:prstDash val="solid"/>
          </a:ln>
        </p:spPr>
      </p:cxnSp>
      <p:sp>
        <p:nvSpPr>
          <p:cNvPr id="3" name="제목 1"/>
          <p:cNvSpPr/>
          <p:nvPr/>
        </p:nvSpPr>
        <p:spPr>
          <a:xfrm>
            <a:off x="331342" y="224747"/>
            <a:ext cx="4677299" cy="571499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02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모듈 불러오기</a:t>
            </a:r>
            <a:endPara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pic>
        <p:nvPicPr>
          <p:cNvPr id="4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81122" y="1281742"/>
            <a:ext cx="10141976" cy="3181480"/>
          </a:xfrm>
          <a:prstGeom prst="rect">
            <a:avLst/>
          </a:prstGeom>
        </p:spPr>
      </p:pic>
      <p:pic>
        <p:nvPicPr>
          <p:cNvPr id="4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38277" y="4463223"/>
            <a:ext cx="10084821" cy="1459669"/>
          </a:xfrm>
          <a:prstGeom prst="rect">
            <a:avLst/>
          </a:prstGeom>
        </p:spPr>
      </p:pic>
      <p:sp>
        <p:nvSpPr>
          <p:cNvPr id="50" name=""/>
          <p:cNvSpPr/>
          <p:nvPr/>
        </p:nvSpPr>
        <p:spPr>
          <a:xfrm>
            <a:off x="1038277" y="4986177"/>
            <a:ext cx="396894" cy="936715"/>
          </a:xfrm>
          <a:prstGeom prst="flowChartProcess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15486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"/>
          <p:cNvCxnSpPr/>
          <p:nvPr/>
        </p:nvCxnSpPr>
        <p:spPr>
          <a:xfrm>
            <a:off x="331342" y="796247"/>
            <a:ext cx="5229545" cy="0"/>
          </a:xfrm>
          <a:prstGeom prst="line">
            <a:avLst/>
          </a:prstGeom>
          <a:noFill/>
          <a:ln w="57150" cap="flat" cmpd="sng" algn="ctr">
            <a:solidFill>
              <a:srgbClr val="c9bfb0">
                <a:alpha val="100000"/>
              </a:srgbClr>
            </a:solidFill>
            <a:prstDash val="solid"/>
          </a:ln>
        </p:spPr>
      </p:cxnSp>
      <p:sp>
        <p:nvSpPr>
          <p:cNvPr id="3" name="제목 1"/>
          <p:cNvSpPr/>
          <p:nvPr/>
        </p:nvSpPr>
        <p:spPr>
          <a:xfrm>
            <a:off x="331342" y="224747"/>
            <a:ext cx="4677299" cy="571499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02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모듈 불러오기</a:t>
            </a:r>
            <a:endPara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pic>
        <p:nvPicPr>
          <p:cNvPr id="5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26846" y="1279973"/>
            <a:ext cx="10136146" cy="3262059"/>
          </a:xfrm>
          <a:prstGeom prst="rect">
            <a:avLst/>
          </a:prstGeom>
        </p:spPr>
      </p:pic>
      <p:pic>
        <p:nvPicPr>
          <p:cNvPr id="5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34466" y="4542033"/>
            <a:ext cx="10128525" cy="141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617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"/>
          <p:cNvCxnSpPr/>
          <p:nvPr/>
        </p:nvCxnSpPr>
        <p:spPr>
          <a:xfrm>
            <a:off x="331342" y="796247"/>
            <a:ext cx="6690402" cy="0"/>
          </a:xfrm>
          <a:prstGeom prst="line">
            <a:avLst/>
          </a:prstGeom>
          <a:noFill/>
          <a:ln w="57150" cap="flat" cmpd="sng" algn="ctr">
            <a:solidFill>
              <a:srgbClr val="c9bfb0">
                <a:alpha val="100000"/>
              </a:srgbClr>
            </a:solidFill>
            <a:prstDash val="solid"/>
          </a:ln>
        </p:spPr>
      </p:cxnSp>
      <p:sp>
        <p:nvSpPr>
          <p:cNvPr id="3" name="제목 1"/>
          <p:cNvSpPr/>
          <p:nvPr/>
        </p:nvSpPr>
        <p:spPr>
          <a:xfrm>
            <a:off x="331342" y="224747"/>
            <a:ext cx="5586991" cy="571499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03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다른</a:t>
            </a: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파일에서 모듈 불러오기</a:t>
            </a:r>
            <a:endPara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pic>
        <p:nvPicPr>
          <p:cNvPr id="5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54805" y="2026567"/>
            <a:ext cx="10082389" cy="304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982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17724" y="2693987"/>
            <a:ext cx="12192000" cy="1470025"/>
          </a:xfrm>
        </p:spPr>
        <p:txBody>
          <a:bodyPr/>
          <a:p>
            <a:pPr>
              <a:defRPr/>
            </a:pPr>
            <a:r>
              <a:rPr lang="en-US" altLang="ko-KR"/>
              <a:t>05-3</a:t>
            </a:r>
            <a:r>
              <a:rPr lang="ko-KR" altLang="en-US"/>
              <a:t> 패키지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804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"/>
          <p:cNvCxnSpPr/>
          <p:nvPr/>
        </p:nvCxnSpPr>
        <p:spPr>
          <a:xfrm>
            <a:off x="331342" y="796247"/>
            <a:ext cx="5229545" cy="0"/>
          </a:xfrm>
          <a:prstGeom prst="line">
            <a:avLst/>
          </a:prstGeom>
          <a:noFill/>
          <a:ln w="57150" cap="flat" cmpd="sng" algn="ctr">
            <a:solidFill>
              <a:srgbClr val="c9bfb0">
                <a:alpha val="100000"/>
              </a:srgbClr>
            </a:solidFill>
            <a:prstDash val="solid"/>
          </a:ln>
        </p:spPr>
      </p:cxnSp>
      <p:sp>
        <p:nvSpPr>
          <p:cNvPr id="3" name="제목 1"/>
          <p:cNvSpPr/>
          <p:nvPr/>
        </p:nvSpPr>
        <p:spPr>
          <a:xfrm>
            <a:off x="331342" y="224747"/>
            <a:ext cx="4677299" cy="571499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01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패키지란</a:t>
            </a: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?</a:t>
            </a:r>
            <a:endPara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9" name=""/>
          <p:cNvSpPr/>
          <p:nvPr/>
        </p:nvSpPr>
        <p:spPr>
          <a:xfrm>
            <a:off x="1004725" y="2181841"/>
            <a:ext cx="10182548" cy="2755186"/>
          </a:xfrm>
          <a:prstGeom prst="rect">
            <a:avLst/>
          </a:prstGeom>
          <a:solidFill>
            <a:srgbClr val="c9bfb0">
              <a:alpha val="100000"/>
            </a:srgbClr>
          </a:solidFill>
          <a:ln w="19050" cap="flat" cmpd="sng" algn="ctr">
            <a:solidFill>
              <a:srgbClr val="c9bfb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7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모듈을 여러 개 모아놓은 것</a:t>
            </a:r>
            <a:r>
              <a:rPr xmlns:mc="http://schemas.openxmlformats.org/markup-compatibility/2006" xmlns:hp="http://schemas.haansoft.com/office/presentation/8.0" kumimoji="0" lang="en-US" altLang="ko-KR" sz="27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(=</a:t>
            </a:r>
            <a:r>
              <a:rPr xmlns:mc="http://schemas.openxmlformats.org/markup-compatibility/2006" xmlns:hp="http://schemas.haansoft.com/office/presentation/8.0" kumimoji="0" lang="ko-KR" altLang="en-US" sz="27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라이브러리</a:t>
            </a:r>
            <a:r>
              <a:rPr xmlns:mc="http://schemas.openxmlformats.org/markup-compatibility/2006" xmlns:hp="http://schemas.haansoft.com/office/presentation/8.0" kumimoji="0" lang="en-US" altLang="ko-KR" sz="27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27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45565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"/>
          <p:cNvCxnSpPr/>
          <p:nvPr/>
        </p:nvCxnSpPr>
        <p:spPr>
          <a:xfrm>
            <a:off x="331342" y="796247"/>
            <a:ext cx="5229545" cy="0"/>
          </a:xfrm>
          <a:prstGeom prst="line">
            <a:avLst/>
          </a:prstGeom>
          <a:noFill/>
          <a:ln w="57150" cap="flat" cmpd="sng" algn="ctr">
            <a:solidFill>
              <a:srgbClr val="c9bfb0">
                <a:alpha val="100000"/>
              </a:srgbClr>
            </a:solidFill>
            <a:prstDash val="solid"/>
          </a:ln>
        </p:spPr>
      </p:cxnSp>
      <p:sp>
        <p:nvSpPr>
          <p:cNvPr id="3" name="제목 1"/>
          <p:cNvSpPr/>
          <p:nvPr/>
        </p:nvSpPr>
        <p:spPr>
          <a:xfrm>
            <a:off x="331342" y="224747"/>
            <a:ext cx="4677299" cy="571499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02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패키지 만들기</a:t>
            </a:r>
            <a:endPara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pic>
        <p:nvPicPr>
          <p:cNvPr id="4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9225" y="1491853"/>
            <a:ext cx="10108580" cy="4505727"/>
          </a:xfrm>
          <a:prstGeom prst="rect">
            <a:avLst/>
          </a:prstGeom>
        </p:spPr>
      </p:pic>
      <p:sp>
        <p:nvSpPr>
          <p:cNvPr id="41" name=""/>
          <p:cNvSpPr/>
          <p:nvPr/>
        </p:nvSpPr>
        <p:spPr>
          <a:xfrm>
            <a:off x="3071534" y="1893227"/>
            <a:ext cx="2851507" cy="306324"/>
          </a:xfrm>
          <a:prstGeom prst="flowChartProcess">
            <a:avLst/>
          </a:prstGeom>
          <a:solidFill>
            <a:srgbClr val="c9bfb0"/>
          </a:solidFill>
          <a:ln>
            <a:solidFill>
              <a:srgbClr val="c9bfb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b="1"/>
              <a:t>패키지 관련 설정하는 곳</a:t>
            </a:r>
            <a:endParaRPr lang="ko-KR" altLang="en-US" b="1"/>
          </a:p>
        </p:txBody>
      </p:sp>
      <p:sp>
        <p:nvSpPr>
          <p:cNvPr id="42" name=""/>
          <p:cNvSpPr/>
          <p:nvPr/>
        </p:nvSpPr>
        <p:spPr>
          <a:xfrm>
            <a:off x="1317446" y="1893227"/>
            <a:ext cx="1059522" cy="306323"/>
          </a:xfrm>
          <a:prstGeom prst="flowChartProcess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cxnSp>
        <p:nvCxnSpPr>
          <p:cNvPr id="43" name=""/>
          <p:cNvCxnSpPr>
            <a:stCxn id="41" idx="1"/>
          </p:cNvCxnSpPr>
          <p:nvPr/>
        </p:nvCxnSpPr>
        <p:spPr>
          <a:xfrm rot="10800000">
            <a:off x="2537502" y="2046389"/>
            <a:ext cx="534031" cy="0"/>
          </a:xfrm>
          <a:prstGeom prst="straightConnector1">
            <a:avLst/>
          </a:prstGeom>
          <a:ln>
            <a:solidFill>
              <a:srgbClr val="c9bfb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671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"/>
          <p:cNvCxnSpPr/>
          <p:nvPr/>
        </p:nvCxnSpPr>
        <p:spPr>
          <a:xfrm>
            <a:off x="331342" y="796247"/>
            <a:ext cx="5229545" cy="0"/>
          </a:xfrm>
          <a:prstGeom prst="line">
            <a:avLst/>
          </a:prstGeom>
          <a:noFill/>
          <a:ln w="57150" cap="flat" cmpd="sng" algn="ctr">
            <a:solidFill>
              <a:srgbClr val="c9bfb0">
                <a:alpha val="100000"/>
              </a:srgbClr>
            </a:solidFill>
            <a:prstDash val="solid"/>
          </a:ln>
        </p:spPr>
      </p:cxnSp>
      <p:sp>
        <p:nvSpPr>
          <p:cNvPr id="3" name="제목 1"/>
          <p:cNvSpPr/>
          <p:nvPr/>
        </p:nvSpPr>
        <p:spPr>
          <a:xfrm>
            <a:off x="331342" y="224747"/>
            <a:ext cx="4677299" cy="571499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03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패키지 실행하기</a:t>
            </a:r>
            <a:endPara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pic>
        <p:nvPicPr>
          <p:cNvPr id="46" name=""/>
          <p:cNvPicPr>
            <a:picLocks noChangeAspect="1"/>
          </p:cNvPicPr>
          <p:nvPr/>
        </p:nvPicPr>
        <p:blipFill rotWithShape="1">
          <a:blip r:embed="rId2"/>
          <a:srcRect b="34170"/>
          <a:stretch>
            <a:fillRect/>
          </a:stretch>
        </p:blipFill>
        <p:spPr>
          <a:xfrm>
            <a:off x="1091621" y="1455518"/>
            <a:ext cx="10113620" cy="1299239"/>
          </a:xfrm>
          <a:prstGeom prst="rect">
            <a:avLst/>
          </a:prstGeom>
        </p:spPr>
      </p:pic>
      <p:pic>
        <p:nvPicPr>
          <p:cNvPr id="47" name=""/>
          <p:cNvPicPr>
            <a:picLocks noChangeAspect="1"/>
          </p:cNvPicPr>
          <p:nvPr/>
        </p:nvPicPr>
        <p:blipFill rotWithShape="1">
          <a:blip r:embed="rId3"/>
          <a:srcRect b="37330"/>
          <a:stretch>
            <a:fillRect/>
          </a:stretch>
        </p:blipFill>
        <p:spPr>
          <a:xfrm>
            <a:off x="1039190" y="3172146"/>
            <a:ext cx="10113620" cy="1330909"/>
          </a:xfrm>
          <a:prstGeom prst="rect">
            <a:avLst/>
          </a:prstGeom>
        </p:spPr>
      </p:pic>
      <p:pic>
        <p:nvPicPr>
          <p:cNvPr id="48" name=""/>
          <p:cNvPicPr>
            <a:picLocks noChangeAspect="1"/>
          </p:cNvPicPr>
          <p:nvPr/>
        </p:nvPicPr>
        <p:blipFill rotWithShape="1">
          <a:blip r:embed="rId4"/>
          <a:srcRect t="9280" b="33880"/>
          <a:stretch>
            <a:fillRect/>
          </a:stretch>
        </p:blipFill>
        <p:spPr>
          <a:xfrm>
            <a:off x="1039191" y="4991528"/>
            <a:ext cx="10113619" cy="1186802"/>
          </a:xfrm>
          <a:prstGeom prst="rect">
            <a:avLst/>
          </a:prstGeom>
        </p:spPr>
      </p:pic>
      <p:sp>
        <p:nvSpPr>
          <p:cNvPr id="49" name=""/>
          <p:cNvSpPr/>
          <p:nvPr/>
        </p:nvSpPr>
        <p:spPr>
          <a:xfrm>
            <a:off x="1091621" y="1208597"/>
            <a:ext cx="457200" cy="493840"/>
          </a:xfrm>
          <a:prstGeom prst="flowChartProcess">
            <a:avLst/>
          </a:prstGeom>
          <a:solidFill>
            <a:srgbClr val="c9bfb0"/>
          </a:solidFill>
          <a:ln>
            <a:solidFill>
              <a:srgbClr val="c9bfb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1</a:t>
            </a:r>
            <a:endParaRPr lang="en-US" altLang="ko-KR" b="1"/>
          </a:p>
        </p:txBody>
      </p:sp>
      <p:sp>
        <p:nvSpPr>
          <p:cNvPr id="50" name=""/>
          <p:cNvSpPr/>
          <p:nvPr/>
        </p:nvSpPr>
        <p:spPr>
          <a:xfrm>
            <a:off x="1039190" y="2935159"/>
            <a:ext cx="457200" cy="493840"/>
          </a:xfrm>
          <a:prstGeom prst="flowChartProcess">
            <a:avLst/>
          </a:prstGeom>
          <a:solidFill>
            <a:srgbClr val="c9bfb0"/>
          </a:solidFill>
          <a:ln>
            <a:solidFill>
              <a:srgbClr val="c9bfb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2</a:t>
            </a:r>
            <a:endParaRPr lang="en-US" altLang="ko-KR" b="1"/>
          </a:p>
        </p:txBody>
      </p:sp>
      <p:sp>
        <p:nvSpPr>
          <p:cNvPr id="51" name=""/>
          <p:cNvSpPr/>
          <p:nvPr/>
        </p:nvSpPr>
        <p:spPr>
          <a:xfrm>
            <a:off x="1039190" y="4615412"/>
            <a:ext cx="457200" cy="493840"/>
          </a:xfrm>
          <a:prstGeom prst="flowChartProcess">
            <a:avLst/>
          </a:prstGeom>
          <a:solidFill>
            <a:srgbClr val="c9bfb0"/>
          </a:solidFill>
          <a:ln>
            <a:solidFill>
              <a:srgbClr val="c9bfb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3</a:t>
            </a:r>
            <a:endParaRPr lang="en-US" altLang="ko-KR" b="1"/>
          </a:p>
        </p:txBody>
      </p:sp>
    </p:spTree>
    <p:extLst>
      <p:ext uri="{BB962C8B-B14F-4D97-AF65-F5344CB8AC3E}">
        <p14:creationId xmlns:p14="http://schemas.microsoft.com/office/powerpoint/2010/main" val="1779231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"/>
          <p:cNvCxnSpPr/>
          <p:nvPr/>
        </p:nvCxnSpPr>
        <p:spPr>
          <a:xfrm>
            <a:off x="331342" y="796247"/>
            <a:ext cx="5229545" cy="0"/>
          </a:xfrm>
          <a:prstGeom prst="line">
            <a:avLst/>
          </a:prstGeom>
          <a:noFill/>
          <a:ln w="57150" cap="flat" cmpd="sng" algn="ctr">
            <a:solidFill>
              <a:srgbClr val="c9bfb0">
                <a:alpha val="100000"/>
              </a:srgbClr>
            </a:solidFill>
            <a:prstDash val="solid"/>
          </a:ln>
        </p:spPr>
      </p:cxnSp>
      <p:sp>
        <p:nvSpPr>
          <p:cNvPr id="3" name="제목 1"/>
          <p:cNvSpPr/>
          <p:nvPr/>
        </p:nvSpPr>
        <p:spPr>
          <a:xfrm>
            <a:off x="331342" y="224747"/>
            <a:ext cx="4677299" cy="571499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03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패키지 실행하기</a:t>
            </a:r>
            <a:endPara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pic>
        <p:nvPicPr>
          <p:cNvPr id="5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56005" y="2117600"/>
            <a:ext cx="10079989" cy="3259208"/>
          </a:xfrm>
          <a:prstGeom prst="rect">
            <a:avLst/>
          </a:prstGeom>
        </p:spPr>
      </p:pic>
      <p:cxnSp>
        <p:nvCxnSpPr>
          <p:cNvPr id="55" name=""/>
          <p:cNvCxnSpPr/>
          <p:nvPr/>
        </p:nvCxnSpPr>
        <p:spPr>
          <a:xfrm>
            <a:off x="1916772" y="5253731"/>
            <a:ext cx="25364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"/>
          <p:cNvSpPr/>
          <p:nvPr/>
        </p:nvSpPr>
        <p:spPr>
          <a:xfrm>
            <a:off x="3350873" y="2224997"/>
            <a:ext cx="203343" cy="374578"/>
          </a:xfrm>
          <a:prstGeom prst="flowChartProcess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984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539423" y="224747"/>
            <a:ext cx="2429827" cy="571499"/>
          </a:xfrm>
        </p:spPr>
        <p:txBody>
          <a:bodyPr>
            <a:normAutofit fontScale="90000"/>
          </a:bodyPr>
          <a:p>
            <a:pPr>
              <a:defRPr/>
            </a:pPr>
            <a:r>
              <a:rPr lang="en-US" altLang="ko-KR" sz="3333" b="1"/>
              <a:t>01</a:t>
            </a:r>
            <a:r>
              <a:rPr lang="ko-KR" altLang="en-US" sz="3333" b="1"/>
              <a:t> 클래스란</a:t>
            </a:r>
            <a:r>
              <a:rPr lang="en-US" altLang="ko-KR" sz="3700" b="1"/>
              <a:t>?</a:t>
            </a:r>
            <a:endParaRPr lang="en-US" altLang="ko-KR" sz="3700" b="1"/>
          </a:p>
        </p:txBody>
      </p:sp>
      <p:cxnSp>
        <p:nvCxnSpPr>
          <p:cNvPr id="5" name=""/>
          <p:cNvCxnSpPr/>
          <p:nvPr/>
        </p:nvCxnSpPr>
        <p:spPr>
          <a:xfrm>
            <a:off x="331342" y="796247"/>
            <a:ext cx="5229545" cy="0"/>
          </a:xfrm>
          <a:prstGeom prst="line">
            <a:avLst/>
          </a:prstGeom>
          <a:ln w="57150">
            <a:solidFill>
              <a:srgbClr val="c9bf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"/>
          <p:cNvSpPr/>
          <p:nvPr/>
        </p:nvSpPr>
        <p:spPr>
          <a:xfrm>
            <a:off x="1004725" y="2046055"/>
            <a:ext cx="10182548" cy="2765888"/>
          </a:xfrm>
          <a:prstGeom prst="rect">
            <a:avLst/>
          </a:prstGeom>
          <a:solidFill>
            <a:srgbClr val="c9bfb0"/>
          </a:solidFill>
          <a:ln>
            <a:solidFill>
              <a:srgbClr val="c9bfb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2700" b="1"/>
              <a:t>반복되는 변수</a:t>
            </a:r>
            <a:r>
              <a:rPr lang="en-US" altLang="ko-KR" sz="2700" b="1"/>
              <a:t>&amp;</a:t>
            </a:r>
            <a:r>
              <a:rPr lang="ko-KR" altLang="en-US" sz="2700" b="1"/>
              <a:t>메서드</a:t>
            </a:r>
            <a:r>
              <a:rPr lang="en-US" altLang="ko-KR" sz="2700" b="1"/>
              <a:t>(</a:t>
            </a:r>
            <a:r>
              <a:rPr lang="ko-KR" altLang="en-US" sz="2700" b="1"/>
              <a:t>함수</a:t>
            </a:r>
            <a:r>
              <a:rPr lang="en-US" altLang="ko-KR" sz="2700" b="1"/>
              <a:t>)</a:t>
            </a:r>
            <a:r>
              <a:rPr lang="ko-KR" altLang="en-US" sz="2700" b="1"/>
              <a:t>를 미리 정해놓은 틀</a:t>
            </a:r>
            <a:r>
              <a:rPr lang="en-US" altLang="ko-KR" sz="2700" b="1"/>
              <a:t>(</a:t>
            </a:r>
            <a:r>
              <a:rPr lang="ko-KR" altLang="en-US" sz="2700" b="1"/>
              <a:t>설계도</a:t>
            </a:r>
            <a:r>
              <a:rPr lang="en-US" altLang="ko-KR" sz="2700" b="1"/>
              <a:t>)</a:t>
            </a:r>
            <a:endParaRPr lang="ko-KR" altLang="en-US" sz="2700" b="1"/>
          </a:p>
        </p:txBody>
      </p:sp>
      <p:sp>
        <p:nvSpPr>
          <p:cNvPr id="11" name=""/>
          <p:cNvSpPr txBox="1"/>
          <p:nvPr/>
        </p:nvSpPr>
        <p:spPr>
          <a:xfrm>
            <a:off x="3580254" y="4077725"/>
            <a:ext cx="4753233" cy="38840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 b="1">
                <a:solidFill>
                  <a:schemeClr val="lt1"/>
                </a:solidFill>
              </a:rPr>
              <a:t>*</a:t>
            </a:r>
            <a:r>
              <a:rPr lang="ko-KR" altLang="en-US" sz="2000" b="1">
                <a:solidFill>
                  <a:schemeClr val="lt1"/>
                </a:solidFill>
              </a:rPr>
              <a:t>메서드</a:t>
            </a:r>
            <a:r>
              <a:rPr lang="en-US" altLang="ko-KR" sz="2000" b="1">
                <a:solidFill>
                  <a:schemeClr val="lt1"/>
                </a:solidFill>
              </a:rPr>
              <a:t>(Method) : </a:t>
            </a:r>
            <a:r>
              <a:rPr lang="ko-KR" altLang="en-US" sz="2000" b="1">
                <a:solidFill>
                  <a:schemeClr val="lt1"/>
                </a:solidFill>
              </a:rPr>
              <a:t>클래스 안에 있는 함수</a:t>
            </a:r>
            <a:endParaRPr lang="ko-KR" altLang="en-US" sz="2000" b="1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"/>
          <p:cNvCxnSpPr/>
          <p:nvPr/>
        </p:nvCxnSpPr>
        <p:spPr>
          <a:xfrm>
            <a:off x="331342" y="796247"/>
            <a:ext cx="5229545" cy="0"/>
          </a:xfrm>
          <a:prstGeom prst="line">
            <a:avLst/>
          </a:prstGeom>
          <a:noFill/>
          <a:ln w="57150" cap="flat" cmpd="sng" algn="ctr">
            <a:solidFill>
              <a:srgbClr val="c9bfb0">
                <a:alpha val="100000"/>
              </a:srgbClr>
            </a:solidFill>
            <a:prstDash val="solid"/>
          </a:ln>
        </p:spPr>
      </p:cxnSp>
      <p:sp>
        <p:nvSpPr>
          <p:cNvPr id="3" name="제목 1"/>
          <p:cNvSpPr/>
          <p:nvPr/>
        </p:nvSpPr>
        <p:spPr>
          <a:xfrm>
            <a:off x="331342" y="224747"/>
            <a:ext cx="4677299" cy="571499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03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패키지 실행하기</a:t>
            </a:r>
            <a:endPara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pic>
        <p:nvPicPr>
          <p:cNvPr id="5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66113" y="3164589"/>
            <a:ext cx="10059774" cy="2665608"/>
          </a:xfrm>
          <a:prstGeom prst="rect">
            <a:avLst/>
          </a:prstGeom>
        </p:spPr>
      </p:pic>
      <p:pic>
        <p:nvPicPr>
          <p:cNvPr id="5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66113" y="1734902"/>
            <a:ext cx="10059774" cy="1429687"/>
          </a:xfrm>
          <a:prstGeom prst="rect">
            <a:avLst/>
          </a:prstGeom>
        </p:spPr>
      </p:pic>
      <p:sp>
        <p:nvSpPr>
          <p:cNvPr id="55" name=""/>
          <p:cNvSpPr/>
          <p:nvPr/>
        </p:nvSpPr>
        <p:spPr>
          <a:xfrm>
            <a:off x="1066113" y="2449745"/>
            <a:ext cx="1603878" cy="607820"/>
          </a:xfrm>
          <a:prstGeom prst="flowChartProcess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"/>
          <p:cNvCxnSpPr/>
          <p:nvPr/>
        </p:nvCxnSpPr>
        <p:spPr>
          <a:xfrm>
            <a:off x="331342" y="796247"/>
            <a:ext cx="5229545" cy="0"/>
          </a:xfrm>
          <a:prstGeom prst="line">
            <a:avLst/>
          </a:prstGeom>
          <a:noFill/>
          <a:ln w="57150" cap="flat" cmpd="sng" algn="ctr">
            <a:solidFill>
              <a:srgbClr val="c9bfb0">
                <a:alpha val="100000"/>
              </a:srgbClr>
            </a:solidFill>
            <a:prstDash val="solid"/>
          </a:ln>
        </p:spPr>
      </p:cxnSp>
      <p:sp>
        <p:nvSpPr>
          <p:cNvPr id="3" name="제목 1"/>
          <p:cNvSpPr/>
          <p:nvPr/>
        </p:nvSpPr>
        <p:spPr>
          <a:xfrm>
            <a:off x="331342" y="224747"/>
            <a:ext cx="4677299" cy="571499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03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패키지 실행하기</a:t>
            </a:r>
            <a:endPara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pic>
        <p:nvPicPr>
          <p:cNvPr id="5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9225" y="1609617"/>
            <a:ext cx="10140686" cy="4319375"/>
          </a:xfrm>
          <a:prstGeom prst="rect">
            <a:avLst/>
          </a:prstGeom>
        </p:spPr>
      </p:pic>
      <p:pic>
        <p:nvPicPr>
          <p:cNvPr id="5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356571" y="2080542"/>
            <a:ext cx="1814592" cy="3377525"/>
          </a:xfrm>
          <a:prstGeom prst="rect">
            <a:avLst/>
          </a:prstGeom>
        </p:spPr>
      </p:pic>
      <p:sp>
        <p:nvSpPr>
          <p:cNvPr id="58" name=""/>
          <p:cNvSpPr/>
          <p:nvPr/>
        </p:nvSpPr>
        <p:spPr>
          <a:xfrm>
            <a:off x="1019225" y="2503255"/>
            <a:ext cx="3134316" cy="524410"/>
          </a:xfrm>
          <a:prstGeom prst="flowChartProcess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9" name=""/>
          <p:cNvSpPr/>
          <p:nvPr/>
        </p:nvSpPr>
        <p:spPr>
          <a:xfrm>
            <a:off x="4720761" y="2369477"/>
            <a:ext cx="2183258" cy="791966"/>
          </a:xfrm>
          <a:prstGeom prst="flowChartProcess">
            <a:avLst/>
          </a:prstGeom>
          <a:solidFill>
            <a:srgbClr val="c9bfb0"/>
          </a:solidFill>
          <a:ln>
            <a:solidFill>
              <a:srgbClr val="c9bfb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b="1"/>
              <a:t>.. – 부모 디렉터리</a:t>
            </a:r>
            <a:endParaRPr lang="ko-KR" altLang="en-US" b="1"/>
          </a:p>
          <a:p>
            <a:pPr algn="ctr">
              <a:defRPr/>
            </a:pPr>
            <a:r>
              <a:rPr lang="ko-KR" altLang="en-US" b="1"/>
              <a:t>. – 현재 디렉터리</a:t>
            </a:r>
            <a:endParaRPr lang="ko-KR" altLang="en-US" b="1"/>
          </a:p>
        </p:txBody>
      </p:sp>
      <p:cxnSp>
        <p:nvCxnSpPr>
          <p:cNvPr id="60" name=""/>
          <p:cNvCxnSpPr>
            <a:stCxn id="59" idx="1"/>
          </p:cNvCxnSpPr>
          <p:nvPr/>
        </p:nvCxnSpPr>
        <p:spPr>
          <a:xfrm rot="10800000">
            <a:off x="4303374" y="2765460"/>
            <a:ext cx="417388" cy="0"/>
          </a:xfrm>
          <a:prstGeom prst="straightConnector1">
            <a:avLst/>
          </a:prstGeom>
          <a:ln>
            <a:solidFill>
              <a:srgbClr val="c9bfb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556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17724" y="2693987"/>
            <a:ext cx="12192000" cy="1470025"/>
          </a:xfrm>
        </p:spPr>
        <p:txBody>
          <a:bodyPr/>
          <a:p>
            <a:pPr>
              <a:defRPr/>
            </a:pPr>
            <a:r>
              <a:rPr lang="en-US" altLang="ko-KR"/>
              <a:t>05-4</a:t>
            </a:r>
            <a:r>
              <a:rPr lang="ko-KR" altLang="en-US"/>
              <a:t> 연습문제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367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"/>
          <p:cNvCxnSpPr/>
          <p:nvPr/>
        </p:nvCxnSpPr>
        <p:spPr>
          <a:xfrm>
            <a:off x="331342" y="796247"/>
            <a:ext cx="5229545" cy="0"/>
          </a:xfrm>
          <a:prstGeom prst="line">
            <a:avLst/>
          </a:prstGeom>
          <a:noFill/>
          <a:ln w="57150" cap="flat" cmpd="sng" algn="ctr">
            <a:solidFill>
              <a:srgbClr val="c9bfb0">
                <a:alpha val="100000"/>
              </a:srgbClr>
            </a:solidFill>
            <a:prstDash val="solid"/>
          </a:ln>
        </p:spPr>
      </p:cxnSp>
      <p:sp>
        <p:nvSpPr>
          <p:cNvPr id="3" name="제목 1"/>
          <p:cNvSpPr/>
          <p:nvPr/>
        </p:nvSpPr>
        <p:spPr>
          <a:xfrm>
            <a:off x="331342" y="224747"/>
            <a:ext cx="4677299" cy="571499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01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연습문제</a:t>
            </a:r>
            <a:endPara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pic>
        <p:nvPicPr>
          <p:cNvPr id="4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36851" y="2399044"/>
            <a:ext cx="10118299" cy="2306062"/>
          </a:xfrm>
          <a:prstGeom prst="rect">
            <a:avLst/>
          </a:prstGeom>
        </p:spPr>
      </p:pic>
      <p:sp>
        <p:nvSpPr>
          <p:cNvPr id="41" name=""/>
          <p:cNvSpPr txBox="1"/>
          <p:nvPr/>
        </p:nvSpPr>
        <p:spPr>
          <a:xfrm>
            <a:off x="1042087" y="1636815"/>
            <a:ext cx="3497528" cy="39010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2000" b="1"/>
              <a:t>다음은 Calculator 클래스이다.</a:t>
            </a:r>
            <a:endParaRPr lang="ko-KR" altLang="en-US" sz="2000" b="1"/>
          </a:p>
        </p:txBody>
      </p:sp>
      <p:sp>
        <p:nvSpPr>
          <p:cNvPr id="42" name=""/>
          <p:cNvSpPr txBox="1"/>
          <p:nvPr/>
        </p:nvSpPr>
        <p:spPr>
          <a:xfrm>
            <a:off x="1042087" y="5168114"/>
            <a:ext cx="10746053" cy="39258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2000" b="1"/>
              <a:t>위 클래스를 상속하는 UpgradeCalculator를 만들고 값을 뺄 수 있는 minus 메서드를 추가해 보자. </a:t>
            </a:r>
            <a:endParaRPr lang="ko-KR" altLang="en-US" sz="2000" b="1"/>
          </a:p>
        </p:txBody>
      </p:sp>
    </p:spTree>
    <p:extLst>
      <p:ext uri="{BB962C8B-B14F-4D97-AF65-F5344CB8AC3E}">
        <p14:creationId xmlns:p14="http://schemas.microsoft.com/office/powerpoint/2010/main" val="3822222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"/>
          <p:cNvCxnSpPr/>
          <p:nvPr/>
        </p:nvCxnSpPr>
        <p:spPr>
          <a:xfrm>
            <a:off x="331342" y="796247"/>
            <a:ext cx="5229545" cy="0"/>
          </a:xfrm>
          <a:prstGeom prst="line">
            <a:avLst/>
          </a:prstGeom>
          <a:noFill/>
          <a:ln w="57150" cap="flat" cmpd="sng" algn="ctr">
            <a:solidFill>
              <a:srgbClr val="c9bfb0">
                <a:alpha val="100000"/>
              </a:srgbClr>
            </a:solidFill>
            <a:prstDash val="solid"/>
          </a:ln>
        </p:spPr>
      </p:cxnSp>
      <p:sp>
        <p:nvSpPr>
          <p:cNvPr id="3" name="제목 1"/>
          <p:cNvSpPr/>
          <p:nvPr/>
        </p:nvSpPr>
        <p:spPr>
          <a:xfrm>
            <a:off x="331342" y="224747"/>
            <a:ext cx="4677299" cy="571499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02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연습문제 답</a:t>
            </a:r>
            <a:endPara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pic>
        <p:nvPicPr>
          <p:cNvPr id="4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9494" y="2827758"/>
            <a:ext cx="10153012" cy="187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72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"/>
          <p:cNvCxnSpPr/>
          <p:nvPr/>
        </p:nvCxnSpPr>
        <p:spPr>
          <a:xfrm>
            <a:off x="331342" y="796247"/>
            <a:ext cx="5229545" cy="0"/>
          </a:xfrm>
          <a:prstGeom prst="line">
            <a:avLst/>
          </a:prstGeom>
          <a:noFill/>
          <a:ln w="57150" cap="flat" cmpd="sng" algn="ctr">
            <a:solidFill>
              <a:srgbClr val="c9bfb0">
                <a:alpha val="100000"/>
              </a:srgbClr>
            </a:solidFill>
            <a:prstDash val="solid"/>
          </a:ln>
        </p:spPr>
      </p:cxnSp>
      <p:sp>
        <p:nvSpPr>
          <p:cNvPr id="3" name="제목 1"/>
          <p:cNvSpPr/>
          <p:nvPr/>
        </p:nvSpPr>
        <p:spPr>
          <a:xfrm>
            <a:off x="331342" y="224747"/>
            <a:ext cx="4677299" cy="571499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01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클래스란</a:t>
            </a: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?</a:t>
            </a:r>
            <a:endPara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40515" y="1785454"/>
            <a:ext cx="4310969" cy="3897116"/>
          </a:xfrm>
          <a:prstGeom prst="rect">
            <a:avLst/>
          </a:prstGeom>
        </p:spPr>
      </p:pic>
      <p:sp>
        <p:nvSpPr>
          <p:cNvPr id="11" name=""/>
          <p:cNvSpPr/>
          <p:nvPr/>
        </p:nvSpPr>
        <p:spPr>
          <a:xfrm>
            <a:off x="5785634" y="1178423"/>
            <a:ext cx="2690597" cy="457200"/>
          </a:xfrm>
          <a:prstGeom prst="rect">
            <a:avLst/>
          </a:prstGeom>
          <a:solidFill>
            <a:srgbClr val="c9bfb0"/>
          </a:solidFill>
          <a:ln>
            <a:solidFill>
              <a:srgbClr val="c9bfb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b="1"/>
              <a:t>과자 틀 → 클래스 (class)</a:t>
            </a:r>
            <a:endParaRPr lang="ko-KR" altLang="en-US" b="1"/>
          </a:p>
        </p:txBody>
      </p:sp>
      <p:cxnSp>
        <p:nvCxnSpPr>
          <p:cNvPr id="12" name=""/>
          <p:cNvCxnSpPr/>
          <p:nvPr/>
        </p:nvCxnSpPr>
        <p:spPr>
          <a:xfrm rot="10800000" flipV="1">
            <a:off x="5785634" y="1635623"/>
            <a:ext cx="465547" cy="439542"/>
          </a:xfrm>
          <a:prstGeom prst="straightConnector1">
            <a:avLst/>
          </a:prstGeom>
          <a:ln>
            <a:solidFill>
              <a:srgbClr val="c9bfb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"/>
          <p:cNvSpPr/>
          <p:nvPr/>
        </p:nvSpPr>
        <p:spPr>
          <a:xfrm>
            <a:off x="3556635" y="3245167"/>
            <a:ext cx="5078730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endParaRPr xmlns:mc="http://schemas.openxmlformats.org/markup-compatibility/2006" xmlns:hp="http://schemas.haansoft.com/office/presentation/8.0" sz="18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  <p:sp>
        <p:nvSpPr>
          <p:cNvPr id="15" name=""/>
          <p:cNvSpPr/>
          <p:nvPr/>
        </p:nvSpPr>
        <p:spPr>
          <a:xfrm>
            <a:off x="7130934" y="5453970"/>
            <a:ext cx="3838923" cy="799672"/>
          </a:xfrm>
          <a:prstGeom prst="rect">
            <a:avLst/>
          </a:prstGeom>
          <a:solidFill>
            <a:srgbClr val="c9bfb0"/>
          </a:solidFill>
          <a:ln>
            <a:solidFill>
              <a:srgbClr val="c9bfb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xmlns:mc="http://schemas.openxmlformats.org/markup-compatibility/2006" xmlns:hp="http://schemas.haansoft.com/office/presentation/8.0" sz="1800" b="1" i="0" strike="noStrike" mc:Ignorable="hp" hp:hslEmbossed="0">
                <a:solidFill>
                  <a:schemeClr val="lt1"/>
                </a:solidFill>
                <a:latin typeface="맑은 고딕"/>
              </a:rPr>
              <a:t>과자 틀에 의해서 만들어진 과자</a:t>
            </a:r>
            <a:endParaRPr xmlns:mc="http://schemas.openxmlformats.org/markup-compatibility/2006" xmlns:hp="http://schemas.haansoft.com/office/presentation/8.0" sz="1800" b="1" i="0" strike="noStrike" mc:Ignorable="hp" hp:hslEmbossed="0">
              <a:solidFill>
                <a:schemeClr val="lt1"/>
              </a:solidFill>
              <a:latin typeface="맑은 고딕"/>
            </a:endParaRPr>
          </a:p>
          <a:p>
            <a:pPr algn="ctr">
              <a:defRPr/>
            </a:pPr>
            <a:r>
              <a:rPr xmlns:mc="http://schemas.openxmlformats.org/markup-compatibility/2006" xmlns:hp="http://schemas.haansoft.com/office/presentation/8.0" sz="1800" b="1" i="0" strike="noStrike" mc:Ignorable="hp" hp:hslEmbossed="0">
                <a:solidFill>
                  <a:schemeClr val="lt1"/>
                </a:solidFill>
                <a:latin typeface="맑은 고딕"/>
              </a:rPr>
              <a:t>→ 객체 (object)</a:t>
            </a:r>
            <a:endParaRPr lang="ko-KR" altLang="en-US" b="1">
              <a:solidFill>
                <a:schemeClr val="lt1"/>
              </a:solidFill>
              <a:latin typeface="맑은 고딕"/>
            </a:endParaRPr>
          </a:p>
        </p:txBody>
      </p:sp>
      <p:cxnSp>
        <p:nvCxnSpPr>
          <p:cNvPr id="16" name=""/>
          <p:cNvCxnSpPr/>
          <p:nvPr/>
        </p:nvCxnSpPr>
        <p:spPr>
          <a:xfrm rot="10800000">
            <a:off x="6251182" y="5453970"/>
            <a:ext cx="879751" cy="228600"/>
          </a:xfrm>
          <a:prstGeom prst="straightConnector1">
            <a:avLst/>
          </a:prstGeom>
          <a:ln>
            <a:solidFill>
              <a:srgbClr val="c9bfb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762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"/>
          <p:cNvCxnSpPr/>
          <p:nvPr/>
        </p:nvCxnSpPr>
        <p:spPr>
          <a:xfrm>
            <a:off x="331342" y="796247"/>
            <a:ext cx="5229545" cy="0"/>
          </a:xfrm>
          <a:prstGeom prst="line">
            <a:avLst/>
          </a:prstGeom>
          <a:noFill/>
          <a:ln w="57150" cap="flat" cmpd="sng" algn="ctr">
            <a:solidFill>
              <a:srgbClr val="c9bfb0">
                <a:alpha val="100000"/>
              </a:srgbClr>
            </a:solidFill>
            <a:prstDash val="solid"/>
          </a:ln>
        </p:spPr>
      </p:cxnSp>
      <p:sp>
        <p:nvSpPr>
          <p:cNvPr id="3" name="제목 1"/>
          <p:cNvSpPr/>
          <p:nvPr/>
        </p:nvSpPr>
        <p:spPr>
          <a:xfrm>
            <a:off x="331342" y="224747"/>
            <a:ext cx="4677299" cy="571499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02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클래스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는 왜 필요한가</a:t>
            </a: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?</a:t>
            </a:r>
            <a:endPara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03984" y="1520273"/>
            <a:ext cx="10203275" cy="439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346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"/>
          <p:cNvCxnSpPr/>
          <p:nvPr/>
        </p:nvCxnSpPr>
        <p:spPr>
          <a:xfrm>
            <a:off x="331342" y="796247"/>
            <a:ext cx="5229545" cy="0"/>
          </a:xfrm>
          <a:prstGeom prst="line">
            <a:avLst/>
          </a:prstGeom>
          <a:noFill/>
          <a:ln w="57150" cap="flat" cmpd="sng" algn="ctr">
            <a:solidFill>
              <a:srgbClr val="c9bfb0">
                <a:alpha val="100000"/>
              </a:srgbClr>
            </a:solidFill>
            <a:prstDash val="solid"/>
          </a:ln>
        </p:spPr>
      </p:cxnSp>
      <p:sp>
        <p:nvSpPr>
          <p:cNvPr id="3" name="제목 1"/>
          <p:cNvSpPr/>
          <p:nvPr/>
        </p:nvSpPr>
        <p:spPr>
          <a:xfrm>
            <a:off x="331342" y="224747"/>
            <a:ext cx="4677299" cy="571499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02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클래스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는 왜 필요한가</a:t>
            </a: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?</a:t>
            </a:r>
            <a:endPara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46333" y="1501452"/>
            <a:ext cx="10099334" cy="4368804"/>
          </a:xfrm>
          <a:prstGeom prst="rect">
            <a:avLst/>
          </a:prstGeom>
        </p:spPr>
      </p:pic>
      <p:sp>
        <p:nvSpPr>
          <p:cNvPr id="8" name=""/>
          <p:cNvSpPr/>
          <p:nvPr/>
        </p:nvSpPr>
        <p:spPr>
          <a:xfrm>
            <a:off x="1046333" y="2358775"/>
            <a:ext cx="1899781" cy="952499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9" name=""/>
          <p:cNvSpPr/>
          <p:nvPr/>
        </p:nvSpPr>
        <p:spPr>
          <a:xfrm>
            <a:off x="1046333" y="3568129"/>
            <a:ext cx="1899781" cy="931095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"/>
          <p:cNvCxnSpPr/>
          <p:nvPr/>
        </p:nvCxnSpPr>
        <p:spPr>
          <a:xfrm>
            <a:off x="331342" y="796247"/>
            <a:ext cx="5229545" cy="0"/>
          </a:xfrm>
          <a:prstGeom prst="line">
            <a:avLst/>
          </a:prstGeom>
          <a:noFill/>
          <a:ln w="57150" cap="flat" cmpd="sng" algn="ctr">
            <a:solidFill>
              <a:srgbClr val="c9bfb0">
                <a:alpha val="100000"/>
              </a:srgbClr>
            </a:solidFill>
            <a:prstDash val="solid"/>
          </a:ln>
        </p:spPr>
      </p:cxnSp>
      <p:sp>
        <p:nvSpPr>
          <p:cNvPr id="3" name="제목 1"/>
          <p:cNvSpPr/>
          <p:nvPr/>
        </p:nvSpPr>
        <p:spPr>
          <a:xfrm>
            <a:off x="331342" y="224747"/>
            <a:ext cx="4677299" cy="571499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03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클래스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쓰는 방법</a:t>
            </a:r>
            <a:endPara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56306" y="1508322"/>
            <a:ext cx="10079388" cy="4537001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5560887" y="1716640"/>
            <a:ext cx="5083568" cy="1712359"/>
          </a:xfrm>
          <a:prstGeom prst="rect">
            <a:avLst/>
          </a:prstGeom>
          <a:solidFill>
            <a:srgbClr val="c9bfb0"/>
          </a:solidFill>
          <a:ln>
            <a:solidFill>
              <a:srgbClr val="c9bfb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100" b="1"/>
              <a:t>1.</a:t>
            </a:r>
            <a:r>
              <a:rPr lang="ko-KR" altLang="en-US" sz="2100" b="1"/>
              <a:t> </a:t>
            </a:r>
            <a:r>
              <a:rPr lang="en-US" altLang="ko-KR" sz="2100" b="1"/>
              <a:t>class </a:t>
            </a:r>
            <a:r>
              <a:rPr lang="ko-KR" altLang="en-US" sz="2100" b="1"/>
              <a:t>입력</a:t>
            </a:r>
            <a:endParaRPr lang="ko-KR" altLang="en-US" sz="2100" b="1"/>
          </a:p>
          <a:p>
            <a:pPr algn="ctr">
              <a:defRPr/>
            </a:pPr>
            <a:r>
              <a:rPr lang="en-US" altLang="ko-KR" sz="2100" b="1"/>
              <a:t>2.</a:t>
            </a:r>
            <a:r>
              <a:rPr lang="ko-KR" altLang="en-US" sz="2100" b="1"/>
              <a:t> 대문자로 시작하는 클래스의 이름 작성</a:t>
            </a:r>
            <a:endParaRPr lang="ko-KR" altLang="en-US" sz="2100" b="1"/>
          </a:p>
          <a:p>
            <a:pPr algn="ctr">
              <a:defRPr/>
            </a:pPr>
            <a:r>
              <a:rPr lang="en-US" altLang="ko-KR" sz="2100" b="1"/>
              <a:t>3.</a:t>
            </a:r>
            <a:r>
              <a:rPr lang="ko-KR" altLang="en-US" sz="2100" b="1"/>
              <a:t> 안에 들어갈 함수와 변수 설정</a:t>
            </a:r>
            <a:endParaRPr lang="ko-KR" altLang="en-US" sz="2100" b="1"/>
          </a:p>
        </p:txBody>
      </p:sp>
      <p:cxnSp>
        <p:nvCxnSpPr>
          <p:cNvPr id="8" name=""/>
          <p:cNvCxnSpPr>
            <a:stCxn id="5" idx="1"/>
          </p:cNvCxnSpPr>
          <p:nvPr/>
        </p:nvCxnSpPr>
        <p:spPr>
          <a:xfrm rot="10800000">
            <a:off x="2946115" y="1834365"/>
            <a:ext cx="2614772" cy="738459"/>
          </a:xfrm>
          <a:prstGeom prst="straightConnector1">
            <a:avLst/>
          </a:prstGeom>
          <a:ln>
            <a:solidFill>
              <a:srgbClr val="c9bfb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187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"/>
          <p:cNvCxnSpPr/>
          <p:nvPr/>
        </p:nvCxnSpPr>
        <p:spPr>
          <a:xfrm>
            <a:off x="331342" y="796247"/>
            <a:ext cx="5229545" cy="0"/>
          </a:xfrm>
          <a:prstGeom prst="line">
            <a:avLst/>
          </a:prstGeom>
          <a:noFill/>
          <a:ln w="57150" cap="flat" cmpd="sng" algn="ctr">
            <a:solidFill>
              <a:srgbClr val="c9bfb0">
                <a:alpha val="100000"/>
              </a:srgbClr>
            </a:solidFill>
            <a:prstDash val="solid"/>
          </a:ln>
        </p:spPr>
      </p:cxnSp>
      <p:sp>
        <p:nvSpPr>
          <p:cNvPr id="3" name="제목 1"/>
          <p:cNvSpPr/>
          <p:nvPr/>
        </p:nvSpPr>
        <p:spPr>
          <a:xfrm>
            <a:off x="331342" y="224747"/>
            <a:ext cx="4677299" cy="571499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04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클래스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구조 만들기</a:t>
            </a:r>
            <a:endPara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rcRect b="30830"/>
          <a:stretch>
            <a:fillRect/>
          </a:stretch>
        </p:blipFill>
        <p:spPr>
          <a:xfrm>
            <a:off x="1002878" y="1556149"/>
            <a:ext cx="10186244" cy="2300941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02878" y="3857090"/>
            <a:ext cx="10186244" cy="2290987"/>
          </a:xfrm>
          <a:prstGeom prst="rect">
            <a:avLst/>
          </a:prstGeom>
        </p:spPr>
      </p:pic>
      <p:sp>
        <p:nvSpPr>
          <p:cNvPr id="11" name=""/>
          <p:cNvSpPr/>
          <p:nvPr/>
        </p:nvSpPr>
        <p:spPr>
          <a:xfrm>
            <a:off x="1002878" y="1861120"/>
            <a:ext cx="1943236" cy="2814690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670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"/>
          <p:cNvCxnSpPr/>
          <p:nvPr/>
        </p:nvCxnSpPr>
        <p:spPr>
          <a:xfrm>
            <a:off x="331342" y="796247"/>
            <a:ext cx="5229545" cy="0"/>
          </a:xfrm>
          <a:prstGeom prst="line">
            <a:avLst/>
          </a:prstGeom>
          <a:noFill/>
          <a:ln w="57150" cap="flat" cmpd="sng" algn="ctr">
            <a:solidFill>
              <a:srgbClr val="c9bfb0">
                <a:alpha val="100000"/>
              </a:srgbClr>
            </a:solidFill>
            <a:prstDash val="solid"/>
          </a:ln>
        </p:spPr>
      </p:cxnSp>
      <p:sp>
        <p:nvSpPr>
          <p:cNvPr id="3" name="제목 1"/>
          <p:cNvSpPr/>
          <p:nvPr/>
        </p:nvSpPr>
        <p:spPr>
          <a:xfrm>
            <a:off x="331342" y="224747"/>
            <a:ext cx="4677299" cy="571499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04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클래스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구조 만들기</a:t>
            </a:r>
            <a:endPara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52330" y="1822196"/>
            <a:ext cx="10087340" cy="2321687"/>
          </a:xfrm>
          <a:prstGeom prst="rect">
            <a:avLst/>
          </a:prstGeom>
        </p:spPr>
      </p:pic>
      <p:sp>
        <p:nvSpPr>
          <p:cNvPr id="14" name=""/>
          <p:cNvSpPr/>
          <p:nvPr/>
        </p:nvSpPr>
        <p:spPr>
          <a:xfrm>
            <a:off x="1049889" y="1300513"/>
            <a:ext cx="2718371" cy="521682"/>
          </a:xfrm>
          <a:prstGeom prst="rect">
            <a:avLst/>
          </a:prstGeom>
          <a:solidFill>
            <a:srgbClr val="c9bfb0"/>
          </a:solidFill>
          <a:ln>
            <a:solidFill>
              <a:srgbClr val="c9bfb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b="1"/>
              <a:t>메서드 만들기</a:t>
            </a:r>
            <a:endParaRPr lang="ko-KR" altLang="en-US" b="1"/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52330" y="4143883"/>
            <a:ext cx="10087340" cy="183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964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202</ep:Words>
  <ep:PresentationFormat>화면 슬라이드 쇼(4:3)</ep:PresentationFormat>
  <ep:Paragraphs>80</ep:Paragraphs>
  <ep:Slides>34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ep:HeadingPairs>
  <ep:TitlesOfParts>
    <vt:vector size="35" baseType="lpstr">
      <vt:lpstr>한컴오피스</vt:lpstr>
      <vt:lpstr>05장 파이썬 날개달기</vt:lpstr>
      <vt:lpstr>05-1 클래스</vt:lpstr>
      <vt:lpstr>01 클래스란?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05-2 모듈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05-3 패키지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05-4 연습문제</vt:lpstr>
      <vt:lpstr>슬라이드 33</vt:lpstr>
      <vt:lpstr>슬라이드 34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2022-05-06T14:24:23.023</dcterms:created>
  <dc:creator>simky</dc:creator>
  <cp:lastModifiedBy>simky</cp:lastModifiedBy>
  <dcterms:modified xsi:type="dcterms:W3CDTF">2022-05-06T18:11:56.229</dcterms:modified>
  <cp:revision>67</cp:revision>
  <dc:title>05장 파이썬 날개달기</dc:title>
  <cp:version>12.0.0.893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