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4DA45-DDF0-419F-BD50-D37F6EA86EC0}" v="1475" dt="2022-05-29T09:24:21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</a:rPr>
              <a:t>Include</a:t>
            </a:r>
            <a:r>
              <a:rPr lang="ko-KR" altLang="en-US" dirty="0">
                <a:ea typeface="맑은 고딕"/>
              </a:rPr>
              <a:t> 동아리 발표</a:t>
            </a:r>
            <a:br>
              <a:rPr lang="ko-KR" altLang="en-US" dirty="0">
                <a:ea typeface="맑은 고딕"/>
              </a:rPr>
            </a:br>
            <a:br>
              <a:rPr lang="ko-KR" altLang="en-US" dirty="0">
                <a:ea typeface="맑은 고딕"/>
              </a:rPr>
            </a:br>
            <a:r>
              <a:rPr lang="ko-KR" altLang="en-US" sz="3200" dirty="0">
                <a:ea typeface="맑은 고딕"/>
              </a:rPr>
              <a:t>[예외처리, 내장함수, 라이브러리]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986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조윤서   _5장-2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60A46-6620-D18E-6E02-C8F0608E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예외처리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DACC93-FED9-9004-B9E3-09250DD0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15" y="1773964"/>
            <a:ext cx="3846229" cy="2879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5F1CE-9BE3-1BA8-FA5E-137FE3580503}"/>
              </a:ext>
            </a:extLst>
          </p:cNvPr>
          <p:cNvSpPr txBox="1"/>
          <p:nvPr/>
        </p:nvSpPr>
        <p:spPr>
          <a:xfrm>
            <a:off x="4014061" y="1779721"/>
            <a:ext cx="793512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ea typeface="맑은 고딕"/>
              </a:rPr>
              <a:t>except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Exception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as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e</a:t>
            </a:r>
            <a:endParaRPr lang="ko-KR" altLang="en-US" b="1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  :</a:t>
            </a:r>
            <a:r>
              <a:rPr lang="ko-KR" altLang="en-US" dirty="0" err="1">
                <a:ea typeface="맑은 고딕"/>
              </a:rPr>
              <a:t>Exception이라는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error을</a:t>
            </a:r>
            <a:r>
              <a:rPr lang="ko-KR" altLang="en-US" dirty="0">
                <a:ea typeface="맑은 고딕"/>
              </a:rPr>
              <a:t> '</a:t>
            </a:r>
            <a:r>
              <a:rPr lang="ko-KR" altLang="en-US" dirty="0" err="1">
                <a:ea typeface="맑은 고딕"/>
              </a:rPr>
              <a:t>e'에</a:t>
            </a:r>
            <a:r>
              <a:rPr lang="ko-KR" altLang="en-US" dirty="0">
                <a:ea typeface="맑은 고딕"/>
              </a:rPr>
              <a:t> 담는다.</a:t>
            </a:r>
          </a:p>
          <a:p>
            <a:r>
              <a:rPr lang="ko-KR" altLang="en-US" dirty="0">
                <a:ea typeface="맑은 고딕"/>
              </a:rPr>
              <a:t>     -</a:t>
            </a:r>
            <a:r>
              <a:rPr lang="ko-KR" altLang="en-US" dirty="0" err="1">
                <a:ea typeface="맑은 고딕"/>
              </a:rPr>
              <a:t>Exception</a:t>
            </a:r>
            <a:r>
              <a:rPr lang="ko-KR" altLang="en-US" dirty="0">
                <a:ea typeface="맑은 고딕"/>
              </a:rPr>
              <a:t> : 모든 </a:t>
            </a:r>
            <a:r>
              <a:rPr lang="ko-KR" altLang="en-US" dirty="0" err="1">
                <a:ea typeface="맑은 고딕"/>
              </a:rPr>
              <a:t>error의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상위호환</a:t>
            </a:r>
            <a:r>
              <a:rPr lang="ko-KR" altLang="en-US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                    : 어떤 종류의 </a:t>
            </a:r>
            <a:r>
              <a:rPr lang="ko-KR" altLang="en-US" dirty="0" err="1">
                <a:ea typeface="맑은 고딕"/>
              </a:rPr>
              <a:t>error가</a:t>
            </a:r>
            <a:r>
              <a:rPr lang="ko-KR" altLang="en-US" dirty="0">
                <a:ea typeface="맑은 고딕"/>
              </a:rPr>
              <a:t> 발생할 지 </a:t>
            </a:r>
            <a:r>
              <a:rPr lang="ko-KR" altLang="en-US" dirty="0" err="1">
                <a:ea typeface="맑은 고딕"/>
              </a:rPr>
              <a:t>모르겠을때</a:t>
            </a:r>
            <a:r>
              <a:rPr lang="ko-KR" altLang="en-US" dirty="0">
                <a:ea typeface="맑은 고딕"/>
              </a:rPr>
              <a:t> 사용. </a:t>
            </a:r>
          </a:p>
          <a:p>
            <a:r>
              <a:rPr lang="ko-KR" altLang="en-US" dirty="0">
                <a:ea typeface="맑은 고딕"/>
              </a:rPr>
              <a:t>                       … 대신에 특정 </a:t>
            </a:r>
            <a:r>
              <a:rPr lang="ko-KR" altLang="en-US" dirty="0" err="1">
                <a:ea typeface="맑은 고딕"/>
              </a:rPr>
              <a:t>error명을</a:t>
            </a:r>
            <a:r>
              <a:rPr lang="ko-KR" altLang="en-US" dirty="0">
                <a:ea typeface="맑은 고딕"/>
              </a:rPr>
              <a:t> 입력해도 됨 </a:t>
            </a:r>
            <a:endParaRPr lang="ko-KR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                          ( 오류별로 다르게 처리하고 </a:t>
            </a:r>
            <a:r>
              <a:rPr lang="ko-KR" altLang="en-US" dirty="0" err="1">
                <a:ea typeface="맑은 고딕"/>
              </a:rPr>
              <a:t>싶을때</a:t>
            </a:r>
            <a:r>
              <a:rPr lang="ko-KR" altLang="en-US" dirty="0">
                <a:ea typeface="맑은 고딕"/>
              </a:rPr>
              <a:t>! _</a:t>
            </a:r>
            <a:r>
              <a:rPr lang="ko-KR" altLang="en-US" dirty="0" err="1">
                <a:ea typeface="맑은 고딕"/>
              </a:rPr>
              <a:t>elif</a:t>
            </a:r>
            <a:r>
              <a:rPr lang="ko-KR" altLang="en-US" dirty="0">
                <a:ea typeface="맑은 고딕"/>
              </a:rPr>
              <a:t>)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b="1" dirty="0" err="1">
                <a:ea typeface="맑은 고딕"/>
              </a:rPr>
              <a:t>finally</a:t>
            </a:r>
            <a:r>
              <a:rPr lang="ko-KR" altLang="en-US" dirty="0">
                <a:ea typeface="맑은 고딕"/>
              </a:rPr>
              <a:t> </a:t>
            </a:r>
          </a:p>
          <a:p>
            <a:r>
              <a:rPr lang="ko-KR" altLang="en-US" dirty="0">
                <a:ea typeface="맑은 고딕"/>
              </a:rPr>
              <a:t>  :오류가 발생하던 말던 마지막에 실행</a:t>
            </a:r>
          </a:p>
          <a:p>
            <a:r>
              <a:rPr lang="ko-KR" altLang="en-US" dirty="0">
                <a:ea typeface="맑은 고딕"/>
              </a:rPr>
              <a:t>  : 주로 파일을 </a:t>
            </a:r>
            <a:r>
              <a:rPr lang="ko-KR" altLang="en-US" dirty="0" err="1">
                <a:ea typeface="맑은 고딕"/>
              </a:rPr>
              <a:t>닫을때</a:t>
            </a:r>
            <a:r>
              <a:rPr lang="ko-KR" altLang="en-US" dirty="0">
                <a:ea typeface="맑은 고딕"/>
              </a:rPr>
              <a:t> 사용( 파일의 손상을 막기 위해)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오류 일부러 발생시키기</a:t>
            </a:r>
          </a:p>
          <a:p>
            <a:r>
              <a:rPr lang="ko-KR" altLang="en-US" dirty="0" err="1">
                <a:ea typeface="맑은 고딕"/>
              </a:rPr>
              <a:t>when</a:t>
            </a:r>
            <a:r>
              <a:rPr lang="ko-KR" altLang="en-US" dirty="0">
                <a:ea typeface="맑은 고딕"/>
              </a:rPr>
              <a:t>? 꼭 </a:t>
            </a:r>
            <a:r>
              <a:rPr lang="ko-KR" altLang="en-US" dirty="0" err="1">
                <a:ea typeface="맑은 고딕"/>
              </a:rPr>
              <a:t>작성해야하는</a:t>
            </a:r>
            <a:r>
              <a:rPr lang="ko-KR" altLang="en-US" dirty="0">
                <a:ea typeface="맑은 고딕"/>
              </a:rPr>
              <a:t> 부분을 </a:t>
            </a:r>
            <a:r>
              <a:rPr lang="ko-KR" altLang="en-US" dirty="0" err="1">
                <a:ea typeface="맑은 고딕"/>
              </a:rPr>
              <a:t>구현시키게</a:t>
            </a:r>
            <a:r>
              <a:rPr lang="ko-KR" altLang="en-US" dirty="0">
                <a:ea typeface="맑은 고딕"/>
              </a:rPr>
              <a:t> 하기 위해</a:t>
            </a:r>
          </a:p>
          <a:p>
            <a:r>
              <a:rPr lang="ko-KR" altLang="en-US" dirty="0">
                <a:ea typeface="맑은 고딕"/>
              </a:rPr>
              <a:t>           </a:t>
            </a:r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. 부모를 상속받는 자식 클래스가</a:t>
            </a:r>
          </a:p>
          <a:p>
            <a:r>
              <a:rPr lang="ko-KR" altLang="en-US" dirty="0">
                <a:ea typeface="맑은 고딕"/>
              </a:rPr>
              <a:t>                ~~ 함수를 반드시 구현하도록 만들고 </a:t>
            </a:r>
            <a:r>
              <a:rPr lang="ko-KR" altLang="en-US" dirty="0" err="1">
                <a:ea typeface="맑은 고딕"/>
              </a:rPr>
              <a:t>싶을때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169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DD22E-0FA0-8699-CBF7-5D35915E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내장함수_1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BD0B-7DCD-3842-EA27-D1A6B56D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3" y="1825625"/>
            <a:ext cx="1107881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파이썬에서</a:t>
            </a:r>
            <a:r>
              <a:rPr lang="ko-KR" altLang="en-US" sz="1800" dirty="0">
                <a:ea typeface="맑은 고딕"/>
              </a:rPr>
              <a:t> 기본적으로 포함하고 있는 함수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b="1" dirty="0" err="1">
                <a:ea typeface="맑은 고딕"/>
              </a:rPr>
              <a:t>dir</a:t>
            </a:r>
            <a:r>
              <a:rPr lang="ko-KR" altLang="en-US" sz="1800" dirty="0">
                <a:ea typeface="맑은 고딕"/>
              </a:rPr>
              <a:t> : 자체적으로 가지고 있는 변수나 함수를 보여줌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print</a:t>
            </a:r>
            <a:r>
              <a:rPr lang="ko-KR" altLang="en-US" sz="1800" dirty="0">
                <a:ea typeface="맑은 고딕"/>
              </a:rPr>
              <a:t>(</a:t>
            </a:r>
            <a:r>
              <a:rPr lang="ko-KR" altLang="en-US" sz="1800" dirty="0" err="1">
                <a:ea typeface="맑은 고딕"/>
              </a:rPr>
              <a:t>dir</a:t>
            </a:r>
            <a:r>
              <a:rPr lang="ko-KR" altLang="en-US" sz="1800" dirty="0">
                <a:ea typeface="맑은 고딕"/>
              </a:rPr>
              <a:t>([1,2,3])) : </a:t>
            </a:r>
            <a:r>
              <a:rPr lang="ko-KR" altLang="en-US" sz="1800" dirty="0" err="1">
                <a:ea typeface="맑은 고딕"/>
              </a:rPr>
              <a:t>list에서</a:t>
            </a:r>
            <a:r>
              <a:rPr lang="ko-KR" altLang="en-US" sz="1800" dirty="0">
                <a:ea typeface="맑은 고딕"/>
              </a:rPr>
              <a:t> 뭔 기능을 쓸 수?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print</a:t>
            </a:r>
            <a:r>
              <a:rPr lang="ko-KR" altLang="en-US" sz="1800" dirty="0">
                <a:ea typeface="맑은 고딕"/>
              </a:rPr>
              <a:t>(</a:t>
            </a:r>
            <a:r>
              <a:rPr lang="ko-KR" altLang="en-US" sz="1800" dirty="0" err="1">
                <a:ea typeface="맑은 고딕"/>
              </a:rPr>
              <a:t>dir</a:t>
            </a:r>
            <a:r>
              <a:rPr lang="ko-KR" altLang="en-US" sz="1800" dirty="0">
                <a:ea typeface="맑은 고딕"/>
              </a:rPr>
              <a:t>((1,2,3))) : </a:t>
            </a:r>
            <a:r>
              <a:rPr lang="ko-KR" altLang="en-US" sz="1800" dirty="0" err="1">
                <a:ea typeface="맑은 고딕"/>
              </a:rPr>
              <a:t>tuple에서</a:t>
            </a:r>
            <a:r>
              <a:rPr lang="ko-KR" altLang="en-US" sz="1800" dirty="0">
                <a:ea typeface="맑은 고딕"/>
              </a:rPr>
              <a:t> 뭔 기능을 쓸 수?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b="1" dirty="0" err="1">
                <a:ea typeface="맑은 고딕"/>
              </a:rPr>
              <a:t>filter</a:t>
            </a:r>
            <a:r>
              <a:rPr lang="ko-KR" altLang="en-US" sz="1800" b="1" dirty="0">
                <a:ea typeface="맑은 고딕"/>
              </a:rPr>
              <a:t>(</a:t>
            </a:r>
            <a:r>
              <a:rPr lang="ko-KR" altLang="en-US" sz="1800" b="1" dirty="0" err="1">
                <a:ea typeface="맑은 고딕"/>
              </a:rPr>
              <a:t>function</a:t>
            </a:r>
            <a:r>
              <a:rPr lang="ko-KR" altLang="en-US" sz="1800" b="1" dirty="0">
                <a:ea typeface="맑은 고딕"/>
              </a:rPr>
              <a:t>, </a:t>
            </a:r>
            <a:r>
              <a:rPr lang="ko-KR" altLang="en-US" sz="1800" b="1" dirty="0" err="1">
                <a:ea typeface="맑은 고딕"/>
              </a:rPr>
              <a:t>iterable</a:t>
            </a:r>
            <a:r>
              <a:rPr lang="ko-KR" altLang="en-US" sz="1800" b="1" dirty="0">
                <a:ea typeface="맑은 고딕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</a:t>
            </a:r>
            <a:r>
              <a:rPr lang="ko-KR" altLang="en-US" sz="1800" dirty="0" err="1">
                <a:ea typeface="맑은 고딕"/>
              </a:rPr>
              <a:t>iterable자료형</a:t>
            </a:r>
            <a:r>
              <a:rPr lang="ko-KR" altLang="en-US" sz="1800" dirty="0">
                <a:ea typeface="맑은 고딕"/>
              </a:rPr>
              <a:t> : 그 함수에 차례대로 들어갈, 반복 가능한, </a:t>
            </a:r>
            <a:r>
              <a:rPr lang="ko-KR" altLang="en-US" sz="1800" dirty="0" err="1">
                <a:ea typeface="맑은 고딕"/>
              </a:rPr>
              <a:t>tuple</a:t>
            </a:r>
            <a:r>
              <a:rPr lang="ko-KR" altLang="en-US" sz="1800" dirty="0">
                <a:ea typeface="맑은 고딕"/>
              </a:rPr>
              <a:t>, </a:t>
            </a:r>
            <a:r>
              <a:rPr lang="ko-KR" altLang="en-US" sz="1800" dirty="0" err="1">
                <a:ea typeface="맑은 고딕"/>
              </a:rPr>
              <a:t>list</a:t>
            </a:r>
            <a:r>
              <a:rPr lang="ko-KR" altLang="en-US" sz="1800" dirty="0">
                <a:ea typeface="맑은 고딕"/>
              </a:rPr>
              <a:t> 형태의 인자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자료형의 </a:t>
            </a:r>
            <a:r>
              <a:rPr lang="ko-KR" altLang="en-US" sz="1800" dirty="0" err="1">
                <a:ea typeface="맑은 고딕"/>
              </a:rPr>
              <a:t>element가</a:t>
            </a:r>
            <a:r>
              <a:rPr lang="ko-KR" altLang="en-US" sz="1800" dirty="0">
                <a:ea typeface="맑은 고딕"/>
              </a:rPr>
              <a:t> 함수에 </a:t>
            </a:r>
            <a:r>
              <a:rPr lang="ko-KR" altLang="en-US" sz="1800" dirty="0" err="1">
                <a:ea typeface="맑은 고딕"/>
              </a:rPr>
              <a:t>입력됐을때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True인</a:t>
            </a:r>
            <a:r>
              <a:rPr lang="ko-KR" altLang="en-US" sz="1800" dirty="0">
                <a:ea typeface="맑은 고딕"/>
              </a:rPr>
              <a:t> 것만 </a:t>
            </a:r>
            <a:r>
              <a:rPr lang="ko-KR" altLang="en-US" sz="1800" dirty="0" err="1">
                <a:ea typeface="맑은 고딕"/>
              </a:rPr>
              <a:t>돌려내줌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</a:p>
          <a:p>
            <a:pPr marL="0" indent="0">
              <a:buNone/>
            </a:pPr>
            <a:r>
              <a:rPr lang="ko-KR" altLang="en-US" sz="1800" b="1" dirty="0" err="1">
                <a:ea typeface="맑은 고딕"/>
              </a:rPr>
              <a:t>map</a:t>
            </a:r>
            <a:r>
              <a:rPr lang="ko-KR" altLang="en-US" sz="1800" b="1" dirty="0">
                <a:ea typeface="맑은 고딕"/>
              </a:rPr>
              <a:t>(</a:t>
            </a:r>
            <a:r>
              <a:rPr lang="ko-KR" altLang="en-US" sz="1800" b="1" dirty="0" err="1">
                <a:ea typeface="맑은 고딕"/>
              </a:rPr>
              <a:t>function</a:t>
            </a:r>
            <a:r>
              <a:rPr lang="ko-KR" altLang="en-US" sz="1800" b="1" dirty="0">
                <a:ea typeface="맑은 고딕"/>
              </a:rPr>
              <a:t>, </a:t>
            </a:r>
            <a:r>
              <a:rPr lang="ko-KR" altLang="en-US" sz="1800" b="1" dirty="0" err="1">
                <a:ea typeface="맑은 고딕"/>
              </a:rPr>
              <a:t>iterable</a:t>
            </a:r>
            <a:r>
              <a:rPr lang="ko-KR" altLang="en-US" sz="1800" b="1" dirty="0">
                <a:ea typeface="맑은 고딕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 </a:t>
            </a:r>
            <a:r>
              <a:rPr lang="ko-KR" altLang="en-US" sz="1800" dirty="0" err="1">
                <a:ea typeface="맑은 고딕"/>
              </a:rPr>
              <a:t>map함수는</a:t>
            </a:r>
            <a:r>
              <a:rPr lang="ko-KR" altLang="en-US" sz="1800" dirty="0">
                <a:ea typeface="맑은 고딕"/>
              </a:rPr>
              <a:t> 이 오른쪽 </a:t>
            </a:r>
            <a:r>
              <a:rPr lang="ko-KR" altLang="en-US" sz="1800" dirty="0" err="1">
                <a:ea typeface="맑은 고딕"/>
              </a:rPr>
              <a:t>element를</a:t>
            </a:r>
            <a:r>
              <a:rPr lang="ko-KR" altLang="en-US" sz="1800" dirty="0">
                <a:ea typeface="맑은 고딕"/>
              </a:rPr>
              <a:t> 지정된 </a:t>
            </a:r>
            <a:r>
              <a:rPr lang="ko-KR" altLang="en-US" sz="1800" dirty="0" err="1">
                <a:ea typeface="맑은 고딕"/>
              </a:rPr>
              <a:t>function타입으로</a:t>
            </a:r>
            <a:r>
              <a:rPr lang="ko-KR" altLang="en-US" sz="1800" dirty="0">
                <a:ea typeface="맑은 고딕"/>
              </a:rPr>
              <a:t> 지정해줌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471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8D7EE-9F26-ABB6-6253-8098D372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내장함수_2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21B6C-1288-450B-5176-03D25765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altLang="ko-KR" sz="1800" b="1" dirty="0">
                <a:ea typeface="+mn-lt"/>
                <a:cs typeface="+mn-lt"/>
              </a:rPr>
              <a:t>sorted(</a:t>
            </a:r>
            <a:r>
              <a:rPr lang="en-US" altLang="ko-KR" sz="1800" b="1" dirty="0" err="1">
                <a:ea typeface="+mn-lt"/>
                <a:cs typeface="+mn-lt"/>
              </a:rPr>
              <a:t>iterable</a:t>
            </a:r>
            <a:r>
              <a:rPr lang="en-US" altLang="ko-KR" sz="1800" b="1" dirty="0">
                <a:ea typeface="+mn-lt"/>
                <a:cs typeface="+mn-lt"/>
              </a:rPr>
              <a:t>, </a:t>
            </a:r>
            <a:r>
              <a:rPr lang="en-US" altLang="ko-KR" sz="1800" b="1" dirty="0" err="1">
                <a:ea typeface="+mn-lt"/>
                <a:cs typeface="+mn-lt"/>
              </a:rPr>
              <a:t>정렬기준</a:t>
            </a:r>
            <a:r>
              <a:rPr lang="en-US" altLang="ko-KR" sz="1800" b="1" dirty="0">
                <a:ea typeface="+mn-lt"/>
                <a:cs typeface="+mn-lt"/>
              </a:rPr>
              <a:t>)</a:t>
            </a:r>
            <a:endParaRPr lang="ko-KR" altLang="en-US" b="1">
              <a:ea typeface="맑은 고딕"/>
            </a:endParaRPr>
          </a:p>
          <a:p>
            <a:pPr>
              <a:buNone/>
            </a:pPr>
            <a:r>
              <a:rPr lang="ko-KR" sz="1800" dirty="0">
                <a:ea typeface="+mn-lt"/>
                <a:cs typeface="+mn-lt"/>
              </a:rPr>
              <a:t>     </a:t>
            </a:r>
            <a:r>
              <a:rPr lang="ko-KR" sz="1800" dirty="0" err="1">
                <a:ea typeface="+mn-lt"/>
                <a:cs typeface="+mn-lt"/>
              </a:rPr>
              <a:t>sorted</a:t>
            </a:r>
            <a:r>
              <a:rPr lang="ko-KR" sz="1800" dirty="0">
                <a:ea typeface="+mn-lt"/>
                <a:cs typeface="+mn-lt"/>
              </a:rPr>
              <a:t>(</a:t>
            </a:r>
            <a:r>
              <a:rPr lang="ko-KR" sz="1800" dirty="0" err="1">
                <a:ea typeface="+mn-lt"/>
                <a:cs typeface="+mn-lt"/>
              </a:rPr>
              <a:t>iterable데이터</a:t>
            </a:r>
            <a:r>
              <a:rPr lang="ko-KR" sz="1800" dirty="0">
                <a:ea typeface="+mn-lt"/>
                <a:cs typeface="+mn-lt"/>
              </a:rPr>
              <a:t>, </a:t>
            </a:r>
            <a:r>
              <a:rPr lang="ko-KR" sz="1800" dirty="0" err="1">
                <a:ea typeface="+mn-lt"/>
                <a:cs typeface="+mn-lt"/>
              </a:rPr>
              <a:t>none</a:t>
            </a:r>
            <a:r>
              <a:rPr lang="ko-KR" sz="1800" dirty="0">
                <a:ea typeface="+mn-lt"/>
                <a:cs typeface="+mn-lt"/>
              </a:rPr>
              <a:t> / </a:t>
            </a:r>
            <a:r>
              <a:rPr lang="ko-KR" sz="1800" dirty="0" err="1">
                <a:ea typeface="+mn-lt"/>
                <a:cs typeface="+mn-lt"/>
              </a:rPr>
              <a:t>reverse파라미터</a:t>
            </a:r>
            <a:r>
              <a:rPr lang="ko-KR" sz="1800" dirty="0">
                <a:ea typeface="+mn-lt"/>
                <a:cs typeface="+mn-lt"/>
              </a:rPr>
              <a:t> / </a:t>
            </a:r>
            <a:r>
              <a:rPr lang="ko-KR" sz="1800" dirty="0" err="1">
                <a:ea typeface="+mn-lt"/>
                <a:cs typeface="+mn-lt"/>
              </a:rPr>
              <a:t>key파라미터</a:t>
            </a:r>
            <a:r>
              <a:rPr lang="ko-KR" sz="1800" dirty="0">
                <a:ea typeface="+mn-lt"/>
                <a:cs typeface="+mn-lt"/>
              </a:rPr>
              <a:t> / </a:t>
            </a:r>
            <a:r>
              <a:rPr lang="ko-KR" sz="1800" dirty="0" err="1">
                <a:ea typeface="+mn-lt"/>
                <a:cs typeface="+mn-lt"/>
              </a:rPr>
              <a:t>key</a:t>
            </a:r>
            <a:r>
              <a:rPr lang="ko-KR" sz="1800" dirty="0">
                <a:ea typeface="+mn-lt"/>
                <a:cs typeface="+mn-lt"/>
              </a:rPr>
              <a:t>, </a:t>
            </a:r>
            <a:r>
              <a:rPr lang="ko-KR" sz="1800" dirty="0" err="1">
                <a:ea typeface="+mn-lt"/>
                <a:cs typeface="+mn-lt"/>
              </a:rPr>
              <a:t>reverse</a:t>
            </a:r>
            <a:r>
              <a:rPr lang="ko-KR" sz="1800" dirty="0"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ko-KR" sz="1800" dirty="0">
                <a:ea typeface="+mn-lt"/>
                <a:cs typeface="+mn-lt"/>
              </a:rPr>
              <a:t>          _</a:t>
            </a:r>
            <a:r>
              <a:rPr lang="ko-KR" sz="1800" dirty="0" err="1">
                <a:ea typeface="+mn-lt"/>
                <a:cs typeface="+mn-lt"/>
              </a:rPr>
              <a:t>key</a:t>
            </a:r>
            <a:r>
              <a:rPr lang="ko-KR" sz="1800" dirty="0">
                <a:ea typeface="+mn-lt"/>
                <a:cs typeface="+mn-lt"/>
              </a:rPr>
              <a:t> 옵션/파라미터</a:t>
            </a:r>
            <a:r>
              <a:rPr lang="ko-KR" altLang="en-US" sz="1800" dirty="0">
                <a:ea typeface="+mn-lt"/>
                <a:cs typeface="+mn-lt"/>
              </a:rPr>
              <a:t> </a:t>
            </a:r>
            <a:endParaRPr lang="ko-KR" sz="1800" dirty="0">
              <a:ea typeface="+mn-lt"/>
              <a:cs typeface="+mn-lt"/>
            </a:endParaRPr>
          </a:p>
          <a:p>
            <a:pPr>
              <a:buNone/>
            </a:pPr>
            <a:r>
              <a:rPr lang="ko-KR" sz="1800" dirty="0">
                <a:ea typeface="+mn-lt"/>
                <a:cs typeface="+mn-lt"/>
              </a:rPr>
              <a:t>              : </a:t>
            </a:r>
            <a:r>
              <a:rPr lang="ko-KR" sz="1800" dirty="0" err="1">
                <a:ea typeface="+mn-lt"/>
                <a:cs typeface="+mn-lt"/>
              </a:rPr>
              <a:t>key값을</a:t>
            </a:r>
            <a:r>
              <a:rPr lang="ko-KR" sz="1800" dirty="0">
                <a:ea typeface="+mn-lt"/>
                <a:cs typeface="+mn-lt"/>
              </a:rPr>
              <a:t> 기준으로 비교를 하여 정렬    ...</a:t>
            </a:r>
            <a:r>
              <a:rPr lang="ko-KR" sz="1800" dirty="0" err="1">
                <a:ea typeface="+mn-lt"/>
                <a:cs typeface="+mn-lt"/>
              </a:rPr>
              <a:t>sorted</a:t>
            </a:r>
            <a:r>
              <a:rPr lang="ko-KR" sz="1800" dirty="0">
                <a:ea typeface="+mn-lt"/>
                <a:cs typeface="+mn-lt"/>
              </a:rPr>
              <a:t>( ~~, </a:t>
            </a:r>
            <a:r>
              <a:rPr lang="ko-KR" sz="1800" dirty="0" err="1">
                <a:ea typeface="+mn-lt"/>
                <a:cs typeface="+mn-lt"/>
              </a:rPr>
              <a:t>key</a:t>
            </a:r>
            <a:r>
              <a:rPr lang="ko-KR" sz="1800" dirty="0">
                <a:ea typeface="+mn-lt"/>
                <a:cs typeface="+mn-lt"/>
              </a:rPr>
              <a:t>=</a:t>
            </a:r>
            <a:r>
              <a:rPr lang="ko-KR" sz="1800" dirty="0" err="1">
                <a:ea typeface="+mn-lt"/>
                <a:cs typeface="+mn-lt"/>
              </a:rPr>
              <a:t>뭐뭐</a:t>
            </a:r>
            <a:r>
              <a:rPr lang="ko-KR" sz="1800" dirty="0"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ko-KR" sz="1800" dirty="0">
                <a:ea typeface="+mn-lt"/>
                <a:cs typeface="+mn-lt"/>
              </a:rPr>
              <a:t>          _</a:t>
            </a:r>
            <a:r>
              <a:rPr lang="ko-KR" sz="1800" dirty="0" err="1">
                <a:ea typeface="+mn-lt"/>
                <a:cs typeface="+mn-lt"/>
              </a:rPr>
              <a:t>reverse</a:t>
            </a:r>
            <a:r>
              <a:rPr lang="ko-KR" sz="1800" dirty="0">
                <a:ea typeface="+mn-lt"/>
                <a:cs typeface="+mn-lt"/>
              </a:rPr>
              <a:t> 옵션/파라미터</a:t>
            </a:r>
          </a:p>
          <a:p>
            <a:pPr>
              <a:buNone/>
            </a:pPr>
            <a:r>
              <a:rPr lang="ko-KR" sz="1800" dirty="0">
                <a:ea typeface="+mn-lt"/>
                <a:cs typeface="+mn-lt"/>
              </a:rPr>
              <a:t>              : </a:t>
            </a:r>
            <a:r>
              <a:rPr lang="ko-KR" sz="1800" dirty="0" err="1">
                <a:ea typeface="+mn-lt"/>
                <a:cs typeface="+mn-lt"/>
              </a:rPr>
              <a:t>오름차순or내림차순으로</a:t>
            </a:r>
            <a:r>
              <a:rPr lang="ko-KR" sz="1800" dirty="0">
                <a:ea typeface="+mn-lt"/>
                <a:cs typeface="+mn-lt"/>
              </a:rPr>
              <a:t> 정렬할지 정할 수 있음</a:t>
            </a:r>
          </a:p>
          <a:p>
            <a:pPr>
              <a:buNone/>
            </a:pPr>
            <a:r>
              <a:rPr lang="ko-KR" sz="1800" dirty="0">
                <a:ea typeface="+mn-lt"/>
                <a:cs typeface="+mn-lt"/>
              </a:rPr>
              <a:t>              : </a:t>
            </a:r>
            <a:r>
              <a:rPr lang="ko-KR" sz="1800" dirty="0" err="1">
                <a:ea typeface="+mn-lt"/>
                <a:cs typeface="+mn-lt"/>
              </a:rPr>
              <a:t>default</a:t>
            </a:r>
            <a:r>
              <a:rPr lang="ko-KR" sz="1800" dirty="0">
                <a:ea typeface="+mn-lt"/>
                <a:cs typeface="+mn-lt"/>
              </a:rPr>
              <a:t> : [</a:t>
            </a:r>
            <a:r>
              <a:rPr lang="ko-KR" sz="1800" dirty="0" err="1">
                <a:ea typeface="+mn-lt"/>
                <a:cs typeface="+mn-lt"/>
              </a:rPr>
              <a:t>reverse</a:t>
            </a:r>
            <a:r>
              <a:rPr lang="ko-KR" sz="1800" dirty="0">
                <a:ea typeface="+mn-lt"/>
                <a:cs typeface="+mn-lt"/>
              </a:rPr>
              <a:t> = </a:t>
            </a:r>
            <a:r>
              <a:rPr lang="ko-KR" sz="1800" dirty="0" err="1">
                <a:ea typeface="+mn-lt"/>
                <a:cs typeface="+mn-lt"/>
              </a:rPr>
              <a:t>False</a:t>
            </a:r>
            <a:r>
              <a:rPr lang="ko-KR" sz="1800" dirty="0">
                <a:ea typeface="+mn-lt"/>
                <a:cs typeface="+mn-lt"/>
              </a:rPr>
              <a:t>], "오름차순"     ...</a:t>
            </a:r>
            <a:r>
              <a:rPr lang="ko-KR" sz="1800" dirty="0" err="1">
                <a:ea typeface="+mn-lt"/>
                <a:cs typeface="+mn-lt"/>
              </a:rPr>
              <a:t>sorted</a:t>
            </a:r>
            <a:r>
              <a:rPr lang="ko-KR" sz="1800" dirty="0">
                <a:ea typeface="+mn-lt"/>
                <a:cs typeface="+mn-lt"/>
              </a:rPr>
              <a:t>(~~, </a:t>
            </a:r>
            <a:r>
              <a:rPr lang="ko-KR" sz="1800" dirty="0" err="1">
                <a:ea typeface="+mn-lt"/>
                <a:cs typeface="+mn-lt"/>
              </a:rPr>
              <a:t>reverse</a:t>
            </a:r>
            <a:r>
              <a:rPr lang="ko-KR" sz="1800" dirty="0">
                <a:ea typeface="+mn-lt"/>
                <a:cs typeface="+mn-lt"/>
              </a:rPr>
              <a:t>= </a:t>
            </a:r>
            <a:r>
              <a:rPr lang="ko-KR" sz="1800" dirty="0" err="1">
                <a:ea typeface="+mn-lt"/>
                <a:cs typeface="+mn-lt"/>
              </a:rPr>
              <a:t>True</a:t>
            </a:r>
            <a:r>
              <a:rPr lang="ko-KR" sz="1800" dirty="0">
                <a:ea typeface="+mn-lt"/>
                <a:cs typeface="+mn-lt"/>
              </a:rPr>
              <a:t>) : "내림차순"</a:t>
            </a:r>
          </a:p>
          <a:p>
            <a:pPr>
              <a:buNone/>
            </a:pPr>
            <a:r>
              <a:rPr lang="ko-KR" sz="1800" dirty="0">
                <a:ea typeface="+mn-lt"/>
                <a:cs typeface="+mn-lt"/>
              </a:rPr>
              <a:t>      : 본체 리스트는 내버려두고, 정렬한 새로운 리스트를 반환 (</a:t>
            </a:r>
            <a:r>
              <a:rPr lang="ko-KR" sz="1800" dirty="0" err="1">
                <a:ea typeface="+mn-lt"/>
                <a:cs typeface="+mn-lt"/>
              </a:rPr>
              <a:t>new</a:t>
            </a:r>
            <a:r>
              <a:rPr lang="ko-KR" sz="1800" dirty="0">
                <a:ea typeface="+mn-lt"/>
                <a:cs typeface="+mn-lt"/>
              </a:rPr>
              <a:t> </a:t>
            </a:r>
            <a:r>
              <a:rPr lang="ko-KR" sz="1800" dirty="0" err="1">
                <a:ea typeface="+mn-lt"/>
                <a:cs typeface="+mn-lt"/>
              </a:rPr>
              <a:t>clip</a:t>
            </a:r>
            <a:r>
              <a:rPr lang="ko-KR" sz="18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ko-KR" sz="1800" dirty="0">
                <a:ea typeface="+mn-lt"/>
                <a:cs typeface="+mn-lt"/>
              </a:rPr>
              <a:t>      </a:t>
            </a:r>
            <a:r>
              <a:rPr lang="ko-KR" sz="1800" dirty="0" err="1">
                <a:ea typeface="+mn-lt"/>
                <a:cs typeface="+mn-lt"/>
              </a:rPr>
              <a:t>vs</a:t>
            </a:r>
            <a:r>
              <a:rPr lang="ko-KR" sz="1800" dirty="0">
                <a:ea typeface="+mn-lt"/>
                <a:cs typeface="+mn-lt"/>
              </a:rPr>
              <a:t> </a:t>
            </a:r>
            <a:r>
              <a:rPr lang="ko-KR" sz="1800" dirty="0" err="1">
                <a:ea typeface="+mn-lt"/>
                <a:cs typeface="+mn-lt"/>
              </a:rPr>
              <a:t>sort</a:t>
            </a:r>
            <a:r>
              <a:rPr lang="ko-KR" sz="1800" dirty="0">
                <a:ea typeface="+mn-lt"/>
                <a:cs typeface="+mn-lt"/>
              </a:rPr>
              <a:t>() : 본체의 리스트를 정렬해서 변환 (덮어쓰기)</a:t>
            </a:r>
          </a:p>
          <a:p>
            <a:pPr marL="0" indent="0">
              <a:buNone/>
            </a:pPr>
            <a:endParaRPr lang="ko-KR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800" b="1" dirty="0">
                <a:ea typeface="+mn-lt"/>
                <a:cs typeface="+mn-lt"/>
              </a:rPr>
              <a:t>zip</a:t>
            </a:r>
            <a:r>
              <a:rPr lang="en-US" altLang="ko-KR" sz="1800" dirty="0">
                <a:ea typeface="+mn-lt"/>
                <a:cs typeface="+mn-lt"/>
              </a:rPr>
              <a:t> : </a:t>
            </a:r>
            <a:r>
              <a:rPr lang="en-US" altLang="ko-KR" sz="1800" dirty="0" err="1">
                <a:ea typeface="+mn-lt"/>
                <a:cs typeface="+mn-lt"/>
              </a:rPr>
              <a:t>iterable자료형을</a:t>
            </a:r>
            <a:r>
              <a:rPr lang="en-US" altLang="ko-KR" sz="1800" dirty="0">
                <a:ea typeface="+mn-lt"/>
                <a:cs typeface="+mn-lt"/>
              </a:rPr>
              <a:t> </a:t>
            </a:r>
            <a:r>
              <a:rPr lang="en-US" altLang="ko-KR" sz="1800" dirty="0" err="1">
                <a:ea typeface="+mn-lt"/>
                <a:cs typeface="+mn-lt"/>
              </a:rPr>
              <a:t>묶어주는</a:t>
            </a:r>
            <a:r>
              <a:rPr lang="en-US" altLang="ko-KR" sz="1800" dirty="0">
                <a:ea typeface="+mn-lt"/>
                <a:cs typeface="+mn-lt"/>
              </a:rPr>
              <a:t> </a:t>
            </a:r>
            <a:r>
              <a:rPr lang="en-US" altLang="ko-KR" sz="1800" dirty="0" err="1">
                <a:ea typeface="+mn-lt"/>
                <a:cs typeface="+mn-lt"/>
              </a:rPr>
              <a:t>역할</a:t>
            </a:r>
            <a:endParaRPr lang="en-US" altLang="ko-KR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800" dirty="0">
                <a:ea typeface="+mn-lt"/>
                <a:cs typeface="+mn-lt"/>
              </a:rPr>
              <a:t>      : </a:t>
            </a:r>
            <a:r>
              <a:rPr lang="en-US" altLang="ko-KR" sz="1800" dirty="0" err="1">
                <a:ea typeface="+mn-lt"/>
                <a:cs typeface="+mn-lt"/>
              </a:rPr>
              <a:t>첫번째</a:t>
            </a:r>
            <a:r>
              <a:rPr lang="en-US" altLang="ko-KR" sz="1800" dirty="0">
                <a:ea typeface="+mn-lt"/>
                <a:cs typeface="+mn-lt"/>
              </a:rPr>
              <a:t> </a:t>
            </a:r>
            <a:r>
              <a:rPr lang="en-US" altLang="ko-KR" sz="1800" dirty="0" err="1">
                <a:ea typeface="+mn-lt"/>
                <a:cs typeface="+mn-lt"/>
              </a:rPr>
              <a:t>element끼리</a:t>
            </a:r>
            <a:r>
              <a:rPr lang="en-US" altLang="ko-KR" sz="1800" dirty="0">
                <a:ea typeface="+mn-lt"/>
                <a:cs typeface="+mn-lt"/>
              </a:rPr>
              <a:t>, </a:t>
            </a:r>
            <a:r>
              <a:rPr lang="en-US" altLang="ko-KR" sz="1800" dirty="0" err="1">
                <a:ea typeface="+mn-lt"/>
                <a:cs typeface="+mn-lt"/>
              </a:rPr>
              <a:t>두번째</a:t>
            </a:r>
            <a:r>
              <a:rPr lang="en-US" altLang="ko-KR" sz="1800" dirty="0">
                <a:ea typeface="+mn-lt"/>
                <a:cs typeface="+mn-lt"/>
              </a:rPr>
              <a:t> </a:t>
            </a:r>
            <a:r>
              <a:rPr lang="en-US" altLang="ko-KR" sz="1800" dirty="0" err="1">
                <a:ea typeface="+mn-lt"/>
                <a:cs typeface="+mn-lt"/>
              </a:rPr>
              <a:t>element끼리</a:t>
            </a:r>
            <a:endParaRPr lang="en-US" altLang="ko-KR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800" dirty="0">
                <a:ea typeface="+mn-lt"/>
                <a:cs typeface="+mn-lt"/>
              </a:rPr>
              <a:t>      : </a:t>
            </a:r>
            <a:r>
              <a:rPr lang="en-US" altLang="ko-KR" sz="1800" dirty="0" err="1">
                <a:ea typeface="+mn-lt"/>
                <a:cs typeface="+mn-lt"/>
              </a:rPr>
              <a:t>이거</a:t>
            </a:r>
            <a:r>
              <a:rPr lang="en-US" altLang="ko-KR" sz="1800" dirty="0">
                <a:ea typeface="+mn-lt"/>
                <a:cs typeface="+mn-lt"/>
              </a:rPr>
              <a:t> </a:t>
            </a:r>
            <a:r>
              <a:rPr lang="en-US" altLang="ko-KR" sz="1800" dirty="0" err="1">
                <a:ea typeface="+mn-lt"/>
                <a:cs typeface="+mn-lt"/>
              </a:rPr>
              <a:t>질문잇듬</a:t>
            </a:r>
            <a:r>
              <a:rPr lang="en-US" altLang="ko-KR" sz="1800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390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A607-9442-EFC2-FA66-D2E21845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라이브러리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9208E-4C86-3938-61CC-EC18E6EB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전 세계의 파이썬 사용자들이 만든 유용한 프로그램을 </a:t>
            </a:r>
            <a:r>
              <a:rPr lang="ko-KR" altLang="en-US" sz="1800" dirty="0" err="1">
                <a:ea typeface="맑은 고딕"/>
              </a:rPr>
              <a:t>모아놓은</a:t>
            </a:r>
            <a:r>
              <a:rPr lang="ko-KR" altLang="en-US" sz="1800" dirty="0">
                <a:ea typeface="맑은 고딕"/>
              </a:rPr>
              <a:t> 것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라이브러리에서 함수를 가져다 쓴다. </a:t>
            </a:r>
            <a:r>
              <a:rPr lang="ko-KR" altLang="en-US" sz="1800" dirty="0" err="1">
                <a:ea typeface="맑은 고딕"/>
              </a:rPr>
              <a:t>Import해서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쓰는것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어떤 일을 할 때 어떤 라이브러리를 사용해야 한다는 것 정도만 알면 된다.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sys</a:t>
            </a:r>
            <a:r>
              <a:rPr lang="ko-KR" altLang="en-US" sz="1800" dirty="0">
                <a:ea typeface="맑은 고딕"/>
              </a:rPr>
              <a:t> : </a:t>
            </a:r>
            <a:r>
              <a:rPr lang="ko-KR" altLang="en-US" sz="1800" dirty="0" err="1">
                <a:ea typeface="맑은 고딕"/>
              </a:rPr>
              <a:t>모르겟다</a:t>
            </a:r>
            <a:r>
              <a:rPr lang="ko-KR" altLang="en-US" sz="1800" dirty="0">
                <a:ea typeface="맑은 고딕"/>
              </a:rPr>
              <a:t>..!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webbrowser</a:t>
            </a:r>
            <a:r>
              <a:rPr lang="ko-KR" altLang="en-US" sz="1800" dirty="0">
                <a:ea typeface="맑은 고딕"/>
              </a:rPr>
              <a:t> : 왜 </a:t>
            </a:r>
            <a:r>
              <a:rPr lang="ko-KR" altLang="en-US" sz="1800" dirty="0" err="1">
                <a:ea typeface="맑은 고딕"/>
              </a:rPr>
              <a:t>안되징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time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_</a:t>
            </a:r>
            <a:r>
              <a:rPr lang="ko-KR" altLang="en-US" sz="1800" dirty="0" err="1">
                <a:ea typeface="맑은 고딕"/>
              </a:rPr>
              <a:t>asctime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vs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ctime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  : </a:t>
            </a:r>
            <a:r>
              <a:rPr lang="ko-KR" altLang="en-US" sz="1800" dirty="0" err="1">
                <a:ea typeface="맑은 고딕"/>
              </a:rPr>
              <a:t>ascime</a:t>
            </a:r>
            <a:r>
              <a:rPr lang="ko-KR" altLang="en-US" sz="1800" dirty="0">
                <a:ea typeface="맑은 고딕"/>
              </a:rPr>
              <a:t>() : </a:t>
            </a:r>
            <a:r>
              <a:rPr lang="ko-KR" altLang="en-US" sz="1800" dirty="0" err="1">
                <a:ea typeface="맑은 고딕"/>
              </a:rPr>
              <a:t>gmtime</a:t>
            </a:r>
            <a:r>
              <a:rPr lang="ko-KR" altLang="en-US" sz="1800" dirty="0">
                <a:ea typeface="맑은 고딕"/>
              </a:rPr>
              <a:t>()이나 </a:t>
            </a:r>
            <a:r>
              <a:rPr lang="ko-KR" altLang="en-US" sz="1800" dirty="0" err="1">
                <a:ea typeface="맑은 고딕"/>
              </a:rPr>
              <a:t>localtime</a:t>
            </a:r>
            <a:r>
              <a:rPr lang="ko-KR" altLang="en-US" sz="1800">
                <a:ea typeface="맑은 고딕"/>
              </a:rPr>
              <a:t>() 으로 반환한 시간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  : 초(</a:t>
            </a:r>
            <a:r>
              <a:rPr lang="ko-KR" altLang="en-US" sz="1800" err="1">
                <a:ea typeface="맑은 고딕"/>
              </a:rPr>
              <a:t>sec</a:t>
            </a:r>
            <a:r>
              <a:rPr lang="ko-KR" altLang="en-US" sz="1800">
                <a:ea typeface="맑은 고딕"/>
              </a:rPr>
              <a:t>) 기준으로 현재 시간을 반환한 시간</a:t>
            </a:r>
            <a:endParaRPr lang="ko-KR" altLang="en-US" sz="1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77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Include 동아리 발표  [예외처리, 내장함수, 라이브러리]</vt:lpstr>
      <vt:lpstr>예외처리</vt:lpstr>
      <vt:lpstr>내장함수_1</vt:lpstr>
      <vt:lpstr>내장함수_2</vt:lpstr>
      <vt:lpstr>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242</cp:revision>
  <dcterms:created xsi:type="dcterms:W3CDTF">2022-05-29T08:05:09Z</dcterms:created>
  <dcterms:modified xsi:type="dcterms:W3CDTF">2022-06-22T06:59:28Z</dcterms:modified>
</cp:coreProperties>
</file>