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0" r:id="rId17"/>
    <p:sldId id="29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2" r:id="rId35"/>
    <p:sldId id="293" r:id="rId36"/>
    <p:sldId id="287" r:id="rId37"/>
    <p:sldId id="288" r:id="rId38"/>
    <p:sldId id="289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5C92D-60E0-90E1-5899-DC80CE0DA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37AED7-E74A-ACCD-74A8-1275FBEFE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43B78-8EAC-4034-F68C-D56D7212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D1A45-3B5A-5F66-6869-7AC4CEC7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93D59-665F-4C21-E25D-E0AA8573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0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A2438-CE19-034E-C55A-03939E8B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AA9C7-6522-01CF-842C-18EFA8B43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32EE1-6C09-2CD3-FF39-8CD9D3EF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66B31-D324-CE80-3600-C2443474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4BD27-4445-F24F-D4A3-6E8E846C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9637FE-D867-4CD4-7E9F-36B64C5F8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EE537E-E160-0233-667C-1A82A64C7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DC130-4B35-8F50-38DF-801A71E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B5CD4-17EE-4ADC-C268-F3C3AB58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F1C8D-9556-12EE-1489-05C4D955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6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0768F-5223-0ECC-3541-90E4D1F6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EE1DC-9090-C6E8-00F2-4AAD8E8B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D9111-C513-C30E-AAD6-40E10380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A820C-9CDE-4A62-5190-D720E3FF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578ED-7DAF-CD13-1584-E8813687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2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55577-DF74-3CAA-F5E0-ED379A29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FE936-E316-8F92-D7B6-BB7EB1A8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35B72-8712-656C-232A-860F1BDF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9983A-B5F6-FB7C-B7B9-D92B1B8D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DCFE8-9DF7-90F5-EAAF-BBD4947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0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0F707-D1A8-9D59-E59D-74841CA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ABB65-7851-1F82-39FA-374790640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6A0B8-1AD1-F255-7FD6-04610F9A2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D3D17-C395-6DDB-1D8A-9E3AAB51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27C1B-8CE5-D5C7-64C2-B5AD4197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AAF7C-2C5A-1627-3696-22627B74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5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9366A-C456-F462-C232-BB8088E7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D602F-4608-1D60-F409-A49241C7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2E937-F05C-516B-A26E-6C2B97878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ABC8C-33FD-DFFC-5937-47B86ED6E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1700E-7E28-7BCF-4193-7F3C58F3E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78AE1-FA5B-6E83-FAAE-C855BE97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C6D79D-3842-ADE8-D3B9-4476F4A3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E0FFB9-A2FE-F73E-1D17-9E2F95DB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4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FAF5F-91C5-D382-9F2A-FFBBF950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8A39E9-420B-3385-EBDB-1BA9D47C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95752D-F48A-1089-DBA5-24025E6B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2E0CA-E409-2E4C-944F-C727E05B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9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C606E2-F5B0-399C-E9A2-52CD9DF2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00F59E-8DFB-53B1-DC05-D4F57D38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86035-5DE9-00B4-ACC1-BE7EFE5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8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225C1-9717-81C2-7B38-39491E81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18E5D-82BF-028A-52EF-241B011D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31EE7-BA3E-BAF1-931E-60BCC5C4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0D9E7-B06D-68C9-D610-B9F27DBC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F6A4B-943D-8A28-EA1A-FF6E7A65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E5413-786E-DE99-0E77-895A350E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4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40AE-2717-754A-942C-4D0FE2BF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75325-6E17-0292-02A2-92A0EC76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F7404-8E64-F7A7-8BD4-9C1903118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A5D3-05C9-5E97-B068-1B2A875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04800-877F-5CD8-AEA9-82BFF560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36B99-C168-13DB-23B5-D64C32AE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8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2D73BC-3C41-E4A1-1795-AB66D9B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3E20F-5049-FA30-4D17-518C70B3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606A8-7818-B0D4-1EDA-2F2A50F01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C6BD-F949-43A3-83C4-46D22FC1B6B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81418-EB5A-CA08-B21B-D6E577928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C8E48-C7BD-D213-8FAB-D6EAB435E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72DF-DD41-4019-9BCA-A6459B9B4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\\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1BF5-53E9-5FD5-2C80-6F06AB14C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BE661-2959-67B1-292A-8D8EA84B2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8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2819-62DE-E22F-A8CA-EE85CB4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유무 판별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266D0-1AE0-478D-82C9-076A798C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?</a:t>
            </a:r>
            <a:r>
              <a:rPr lang="ko-KR" altLang="en-US" dirty="0"/>
              <a:t>의 앞의 문자가 </a:t>
            </a:r>
            <a:r>
              <a:rPr lang="en-US" altLang="ko-KR" dirty="0"/>
              <a:t>0</a:t>
            </a:r>
            <a:r>
              <a:rPr lang="ko-KR" altLang="en-US" dirty="0"/>
              <a:t>개 혹은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err="1"/>
              <a:t>일때</a:t>
            </a:r>
            <a:r>
              <a:rPr lang="ko-KR" altLang="en-US" dirty="0"/>
              <a:t> 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 err="1"/>
              <a:t>ab?c</a:t>
            </a:r>
            <a:r>
              <a:rPr lang="en-US" altLang="ko-KR" dirty="0"/>
              <a:t> </a:t>
            </a:r>
            <a:r>
              <a:rPr lang="ko-KR" altLang="en-US" dirty="0"/>
              <a:t>와 매치 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-ac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abc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119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94D54-D7C5-4E26-2031-05EFF3C7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7CEFB-04BF-C0BB-31B8-2C418AA65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re</a:t>
            </a:r>
            <a:r>
              <a:rPr lang="ko-KR" altLang="en-US" dirty="0"/>
              <a:t>모듈로 정규표현식을 사용할 수 </a:t>
            </a:r>
            <a:r>
              <a:rPr lang="ko-KR" altLang="en-US" dirty="0" err="1"/>
              <a:t>있게된다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import re</a:t>
            </a:r>
          </a:p>
          <a:p>
            <a:pPr marL="0" indent="0">
              <a:buNone/>
            </a:pPr>
            <a:r>
              <a:rPr lang="en-US" altLang="ko-KR" dirty="0"/>
              <a:t> p = </a:t>
            </a:r>
            <a:r>
              <a:rPr lang="en-US" altLang="ko-KR" dirty="0" err="1"/>
              <a:t>re.compile</a:t>
            </a:r>
            <a:r>
              <a:rPr lang="en-US" altLang="ko-KR" dirty="0"/>
              <a:t>(“ab*”) // </a:t>
            </a:r>
            <a:r>
              <a:rPr lang="ko-KR" altLang="en-US" dirty="0"/>
              <a:t>정규표현식 </a:t>
            </a:r>
            <a:r>
              <a:rPr lang="en-US" altLang="ko-KR" dirty="0"/>
              <a:t>ab*</a:t>
            </a:r>
            <a:r>
              <a:rPr lang="ko-KR" altLang="en-US" dirty="0"/>
              <a:t>를 객체 </a:t>
            </a:r>
            <a:r>
              <a:rPr lang="en-US" altLang="ko-KR" dirty="0"/>
              <a:t>p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10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FA384-A81D-260E-365B-3614D99B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/>
              <a:t>match()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F5E00-59DE-A57A-3CC4-198F232F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문자열의 시작점부터 정규식에 매치되는지 조사한다</a:t>
            </a:r>
            <a:endParaRPr lang="en-US" altLang="ko-KR" dirty="0"/>
          </a:p>
          <a:p>
            <a:r>
              <a:rPr lang="ko-KR" altLang="en-US" dirty="0"/>
              <a:t>매치되면 문자열을 리턴</a:t>
            </a:r>
            <a:r>
              <a:rPr lang="en-US" altLang="ko-KR" dirty="0"/>
              <a:t> / </a:t>
            </a:r>
            <a:r>
              <a:rPr lang="ko-KR" altLang="en-US" dirty="0"/>
              <a:t>안되면 </a:t>
            </a:r>
            <a:r>
              <a:rPr lang="en-US" altLang="ko-KR" dirty="0"/>
              <a:t>None </a:t>
            </a:r>
            <a:r>
              <a:rPr lang="ko-KR" altLang="en-US" dirty="0"/>
              <a:t>리턴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import re</a:t>
            </a:r>
          </a:p>
          <a:p>
            <a:pPr marL="0" indent="0">
              <a:buNone/>
            </a:pPr>
            <a:r>
              <a:rPr lang="en-US" altLang="ko-KR" dirty="0"/>
              <a:t> p = </a:t>
            </a:r>
            <a:r>
              <a:rPr lang="en-US" altLang="ko-KR" dirty="0" err="1"/>
              <a:t>re.compile</a:t>
            </a:r>
            <a:r>
              <a:rPr lang="en-US" altLang="ko-KR" dirty="0"/>
              <a:t>(“[a-z]+”) // </a:t>
            </a:r>
            <a:r>
              <a:rPr lang="ko-KR" altLang="en-US" sz="2400" dirty="0"/>
              <a:t>소문자 </a:t>
            </a:r>
            <a:r>
              <a:rPr lang="en-US" altLang="ko-KR" sz="2400" dirty="0" err="1"/>
              <a:t>a~z</a:t>
            </a:r>
            <a:r>
              <a:rPr lang="ko-KR" altLang="en-US" sz="2400" dirty="0"/>
              <a:t>가 </a:t>
            </a:r>
            <a:r>
              <a:rPr lang="en-US" altLang="ko-KR" sz="2400" dirty="0"/>
              <a:t>1</a:t>
            </a:r>
            <a:r>
              <a:rPr lang="ko-KR" altLang="en-US" sz="2400" dirty="0"/>
              <a:t>번 이상 반복할 경우 매치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m = </a:t>
            </a:r>
            <a:r>
              <a:rPr lang="en-US" altLang="ko-KR" dirty="0" err="1"/>
              <a:t>p.match</a:t>
            </a:r>
            <a:r>
              <a:rPr lang="en-US" altLang="ko-KR" dirty="0"/>
              <a:t>(“python”) // </a:t>
            </a:r>
            <a:r>
              <a:rPr lang="ko-KR" altLang="en-US" sz="2400" dirty="0"/>
              <a:t>문자열이 매치되므로 </a:t>
            </a:r>
            <a:r>
              <a:rPr lang="en-US" altLang="ko-KR" sz="2400" dirty="0"/>
              <a:t>m</a:t>
            </a:r>
            <a:r>
              <a:rPr lang="ko-KR" altLang="en-US" sz="2400" dirty="0"/>
              <a:t>에 </a:t>
            </a:r>
            <a:r>
              <a:rPr lang="en-US" altLang="ko-KR" sz="2400" dirty="0"/>
              <a:t>“python”</a:t>
            </a:r>
            <a:r>
              <a:rPr lang="ko-KR" altLang="en-US" sz="2400" dirty="0"/>
              <a:t>저장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m = </a:t>
            </a:r>
            <a:r>
              <a:rPr lang="en-US" altLang="ko-KR" dirty="0" err="1"/>
              <a:t>p.match</a:t>
            </a:r>
            <a:r>
              <a:rPr lang="en-US" altLang="ko-KR" dirty="0"/>
              <a:t>(“3 python”) // </a:t>
            </a:r>
            <a:r>
              <a:rPr lang="ko-KR" altLang="en-US" sz="2000" dirty="0"/>
              <a:t>문자열이 매치되지 않으므로 </a:t>
            </a:r>
            <a:r>
              <a:rPr lang="en-US" altLang="ko-KR" sz="2000" dirty="0"/>
              <a:t>m</a:t>
            </a:r>
            <a:r>
              <a:rPr lang="ko-KR" altLang="en-US" sz="2000" dirty="0"/>
              <a:t>에 </a:t>
            </a:r>
            <a:r>
              <a:rPr lang="en-US" altLang="ko-KR" sz="2000" dirty="0"/>
              <a:t>None </a:t>
            </a:r>
            <a:r>
              <a:rPr lang="ko-KR" altLang="en-US" sz="20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80623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CC437-E437-1F22-BA2F-CA9C601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/>
              <a:t>search()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766AC-AC30-57B8-EF5C-740ACB99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문자열의 일부가 정규식에 매치되는지 조사</a:t>
            </a:r>
            <a:endParaRPr lang="en-US" altLang="ko-KR" dirty="0"/>
          </a:p>
          <a:p>
            <a:r>
              <a:rPr lang="ko-KR" altLang="en-US" dirty="0"/>
              <a:t>매치되면 매치되는 부분을 리턴 </a:t>
            </a:r>
            <a:r>
              <a:rPr lang="en-US" altLang="ko-KR" dirty="0"/>
              <a:t>/ </a:t>
            </a:r>
            <a:r>
              <a:rPr lang="ko-KR" altLang="en-US" dirty="0"/>
              <a:t>안되면 </a:t>
            </a:r>
            <a:r>
              <a:rPr lang="en-US" altLang="ko-KR" dirty="0"/>
              <a:t>None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import re</a:t>
            </a:r>
          </a:p>
          <a:p>
            <a:pPr marL="0" indent="0">
              <a:buNone/>
            </a:pPr>
            <a:r>
              <a:rPr lang="en-US" altLang="ko-KR" dirty="0"/>
              <a:t> p = </a:t>
            </a:r>
            <a:r>
              <a:rPr lang="en-US" altLang="ko-KR" dirty="0" err="1"/>
              <a:t>re.compile</a:t>
            </a:r>
            <a:r>
              <a:rPr lang="en-US" altLang="ko-KR" dirty="0"/>
              <a:t>(“[a-z]+”) // </a:t>
            </a:r>
            <a:r>
              <a:rPr lang="ko-KR" altLang="en-US" sz="2400" dirty="0"/>
              <a:t>소문자 </a:t>
            </a:r>
            <a:r>
              <a:rPr lang="en-US" altLang="ko-KR" sz="2400" dirty="0" err="1"/>
              <a:t>a~z</a:t>
            </a:r>
            <a:r>
              <a:rPr lang="ko-KR" altLang="en-US" sz="2400" dirty="0"/>
              <a:t>가 </a:t>
            </a:r>
            <a:r>
              <a:rPr lang="en-US" altLang="ko-KR" sz="2400" dirty="0"/>
              <a:t>1</a:t>
            </a:r>
            <a:r>
              <a:rPr lang="ko-KR" altLang="en-US" sz="2400" dirty="0"/>
              <a:t>번 이상 반복할 경우 매치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m = </a:t>
            </a:r>
            <a:r>
              <a:rPr lang="en-US" altLang="ko-KR" dirty="0" err="1"/>
              <a:t>p.search</a:t>
            </a:r>
            <a:r>
              <a:rPr lang="en-US" altLang="ko-KR" dirty="0"/>
              <a:t>(“python”) // </a:t>
            </a:r>
            <a:r>
              <a:rPr lang="ko-KR" altLang="en-US" sz="2400" dirty="0"/>
              <a:t>문자열이 매치되므로 </a:t>
            </a:r>
            <a:r>
              <a:rPr lang="en-US" altLang="ko-KR" sz="2400" dirty="0"/>
              <a:t>m</a:t>
            </a:r>
            <a:r>
              <a:rPr lang="ko-KR" altLang="en-US" sz="2400" dirty="0"/>
              <a:t>에 </a:t>
            </a:r>
            <a:r>
              <a:rPr lang="en-US" altLang="ko-KR" sz="2400" dirty="0"/>
              <a:t>“python”</a:t>
            </a:r>
            <a:r>
              <a:rPr lang="ko-KR" altLang="en-US" sz="2400" dirty="0"/>
              <a:t>저장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m = p. search(“3 python”) // </a:t>
            </a:r>
            <a:r>
              <a:rPr lang="ko-KR" altLang="en-US" sz="2000" dirty="0"/>
              <a:t>문자열의 일부가 매치되므로 </a:t>
            </a:r>
            <a:r>
              <a:rPr lang="en-US" altLang="ko-KR" sz="2000" dirty="0"/>
              <a:t>m</a:t>
            </a:r>
            <a:r>
              <a:rPr lang="ko-KR" altLang="en-US" sz="2000" dirty="0"/>
              <a:t>에 </a:t>
            </a:r>
            <a:r>
              <a:rPr lang="en-US" altLang="ko-KR" sz="2000" dirty="0"/>
              <a:t>“python”</a:t>
            </a:r>
            <a:r>
              <a:rPr lang="ko-KR" altLang="en-US" sz="2000" dirty="0"/>
              <a:t>저장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44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AD244-0871-06DC-55BB-7AB3F2FB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 err="1"/>
              <a:t>findall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7B3CB-9A94-B2B5-E332-766578D7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정규식에 매치가 되는 것을 리스트로 반환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re</a:t>
            </a:r>
          </a:p>
          <a:p>
            <a:pPr marL="0" indent="0">
              <a:buNone/>
            </a:pPr>
            <a:r>
              <a:rPr lang="en-US" altLang="ko-KR" dirty="0"/>
              <a:t> p = </a:t>
            </a:r>
            <a:r>
              <a:rPr lang="en-US" altLang="ko-KR" dirty="0" err="1"/>
              <a:t>re.compile</a:t>
            </a:r>
            <a:r>
              <a:rPr lang="en-US" altLang="ko-KR" dirty="0"/>
              <a:t>(“[a-z]+”) // </a:t>
            </a:r>
            <a:r>
              <a:rPr lang="ko-KR" altLang="en-US" sz="2400" dirty="0"/>
              <a:t>소문자 </a:t>
            </a:r>
            <a:r>
              <a:rPr lang="en-US" altLang="ko-KR" sz="2400" dirty="0" err="1"/>
              <a:t>a~z</a:t>
            </a:r>
            <a:r>
              <a:rPr lang="ko-KR" altLang="en-US" sz="2400" dirty="0"/>
              <a:t>가 </a:t>
            </a:r>
            <a:r>
              <a:rPr lang="en-US" altLang="ko-KR" sz="2400" dirty="0"/>
              <a:t>1</a:t>
            </a:r>
            <a:r>
              <a:rPr lang="ko-KR" altLang="en-US" sz="2400" dirty="0"/>
              <a:t>번 이상 반복할 경우 매치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m = </a:t>
            </a:r>
            <a:r>
              <a:rPr lang="en-US" altLang="ko-KR" dirty="0" err="1"/>
              <a:t>p.findall</a:t>
            </a:r>
            <a:r>
              <a:rPr lang="en-US" altLang="ko-KR" dirty="0"/>
              <a:t>(“python is good”)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dirty="0"/>
              <a:t>// </a:t>
            </a:r>
            <a:r>
              <a:rPr lang="ko-KR" altLang="en-US" sz="2400" dirty="0"/>
              <a:t>정규식에 매치되는 부분이 리스트 형태로 </a:t>
            </a:r>
            <a:r>
              <a:rPr lang="en-US" altLang="ko-KR" sz="2400" dirty="0"/>
              <a:t>m</a:t>
            </a:r>
            <a:r>
              <a:rPr lang="ko-KR" altLang="en-US" sz="2400" dirty="0"/>
              <a:t>에 저장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dirty="0"/>
              <a:t>print(m)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sz="2400" dirty="0"/>
              <a:t>[“python”, “is”, “good”] </a:t>
            </a:r>
            <a:r>
              <a:rPr lang="ko-KR" altLang="en-US" sz="2400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71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7A20D-41FE-B4F4-D4D3-74B46CD8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 err="1"/>
              <a:t>finditer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53184-730B-64D9-C314-0ED19952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문자열에서 정규식에 매치가 되는 것을</a:t>
            </a:r>
            <a:r>
              <a:rPr lang="en-US" altLang="ko-KR" sz="2400" dirty="0"/>
              <a:t> </a:t>
            </a:r>
            <a:r>
              <a:rPr lang="ko-KR" altLang="en-US" sz="2400" dirty="0"/>
              <a:t>반복 가능한 형태로 반환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re</a:t>
            </a:r>
          </a:p>
          <a:p>
            <a:pPr marL="0" indent="0">
              <a:buNone/>
            </a:pPr>
            <a:r>
              <a:rPr lang="en-US" altLang="ko-KR" dirty="0"/>
              <a:t> p = </a:t>
            </a:r>
            <a:r>
              <a:rPr lang="en-US" altLang="ko-KR" dirty="0" err="1"/>
              <a:t>re.compile</a:t>
            </a:r>
            <a:r>
              <a:rPr lang="en-US" altLang="ko-KR" dirty="0"/>
              <a:t>(“[a-z]+”) // </a:t>
            </a:r>
            <a:r>
              <a:rPr lang="ko-KR" altLang="en-US" sz="2400" dirty="0"/>
              <a:t>소문자 </a:t>
            </a:r>
            <a:r>
              <a:rPr lang="en-US" altLang="ko-KR" sz="2400" dirty="0" err="1"/>
              <a:t>a~z</a:t>
            </a:r>
            <a:r>
              <a:rPr lang="ko-KR" altLang="en-US" sz="2400" dirty="0"/>
              <a:t>가 </a:t>
            </a:r>
            <a:r>
              <a:rPr lang="en-US" altLang="ko-KR" sz="2400" dirty="0"/>
              <a:t>1</a:t>
            </a:r>
            <a:r>
              <a:rPr lang="ko-KR" altLang="en-US" sz="2400" dirty="0"/>
              <a:t>번 이상 반복할 경우 매치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m = </a:t>
            </a:r>
            <a:r>
              <a:rPr lang="en-US" altLang="ko-KR" dirty="0" err="1"/>
              <a:t>p.finditer</a:t>
            </a:r>
            <a:r>
              <a:rPr lang="en-US" altLang="ko-KR" dirty="0"/>
              <a:t>(“python is good”)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dirty="0"/>
              <a:t>// </a:t>
            </a:r>
            <a:r>
              <a:rPr lang="ko-KR" altLang="en-US" sz="2400" dirty="0"/>
              <a:t>정규식에 매치되는 부분이 반복 가능한 형태로 </a:t>
            </a:r>
            <a:r>
              <a:rPr lang="en-US" altLang="ko-KR" sz="2400" dirty="0"/>
              <a:t>m</a:t>
            </a:r>
            <a:r>
              <a:rPr lang="ko-KR" altLang="en-US" sz="2400" dirty="0"/>
              <a:t>에 저장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dirty="0"/>
              <a:t>for r in m: print(r) //</a:t>
            </a:r>
            <a:r>
              <a:rPr lang="ko-KR" altLang="en-US" dirty="0"/>
              <a:t> </a:t>
            </a:r>
            <a:r>
              <a:rPr lang="en-US" altLang="ko-KR" sz="2400" dirty="0"/>
              <a:t>“python”, “is”, “good”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차례로</a:t>
            </a:r>
            <a:r>
              <a:rPr lang="en-US" altLang="ko-KR" sz="2400" dirty="0"/>
              <a:t> </a:t>
            </a:r>
            <a:r>
              <a:rPr lang="ko-KR" altLang="en-US" sz="2400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0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1F211-6D74-FDFB-54A3-7AE4C992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/>
              <a:t>sub()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E2F34-0E38-9E9C-D56B-1680042E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정규식과 매치되는 부분을 다른 문자열로 교체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effectLst/>
                <a:latin typeface="+mj-lt"/>
              </a:rPr>
              <a:t> p = </a:t>
            </a:r>
            <a:r>
              <a:rPr lang="en-US" altLang="ko-KR" b="0" i="0" dirty="0" err="1">
                <a:effectLst/>
                <a:latin typeface="+mj-lt"/>
              </a:rPr>
              <a:t>re.compile</a:t>
            </a:r>
            <a:r>
              <a:rPr lang="en-US" altLang="ko-KR" b="0" i="0" dirty="0">
                <a:effectLst/>
                <a:latin typeface="+mj-lt"/>
              </a:rPr>
              <a:t>('(</a:t>
            </a:r>
            <a:r>
              <a:rPr lang="en-US" altLang="ko-KR" b="0" i="0" dirty="0" err="1">
                <a:effectLst/>
                <a:latin typeface="+mj-lt"/>
              </a:rPr>
              <a:t>blue|white|red</a:t>
            </a:r>
            <a:r>
              <a:rPr lang="en-US" altLang="ko-KR" b="0" i="0" dirty="0">
                <a:effectLst/>
                <a:latin typeface="+mj-lt"/>
              </a:rPr>
              <a:t>)’)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+mj-lt"/>
              </a:rPr>
              <a:t> </a:t>
            </a:r>
            <a:r>
              <a:rPr lang="en-US" altLang="ko-KR" b="0" i="0" dirty="0" err="1">
                <a:effectLst/>
                <a:latin typeface="+mj-lt"/>
              </a:rPr>
              <a:t>p.sub</a:t>
            </a:r>
            <a:r>
              <a:rPr lang="en-US" altLang="ko-KR" b="0" i="0" dirty="0">
                <a:effectLst/>
                <a:latin typeface="+mj-lt"/>
              </a:rPr>
              <a:t>('</a:t>
            </a:r>
            <a:r>
              <a:rPr lang="en-US" altLang="ko-KR" b="0" i="0" dirty="0" err="1">
                <a:effectLst/>
                <a:latin typeface="+mj-lt"/>
              </a:rPr>
              <a:t>colour</a:t>
            </a:r>
            <a:r>
              <a:rPr lang="en-US" altLang="ko-KR" b="0" i="0" dirty="0">
                <a:effectLst/>
                <a:latin typeface="+mj-lt"/>
              </a:rPr>
              <a:t>', 'blue socks and red shoes’) 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 </a:t>
            </a:r>
            <a:r>
              <a:rPr lang="en-US" altLang="ko-KR" b="0" i="0" dirty="0">
                <a:effectLst/>
                <a:latin typeface="+mj-lt"/>
              </a:rPr>
              <a:t>// </a:t>
            </a:r>
            <a:r>
              <a:rPr lang="ko-KR" altLang="en-US" b="0" i="0" dirty="0">
                <a:effectLst/>
                <a:latin typeface="+mj-lt"/>
              </a:rPr>
              <a:t>횟수를 </a:t>
            </a:r>
            <a:r>
              <a:rPr lang="ko-KR" altLang="en-US" dirty="0">
                <a:latin typeface="+mj-lt"/>
              </a:rPr>
              <a:t>조정하려면 세번째 매개변수로 횟수를 준다</a:t>
            </a:r>
            <a:r>
              <a:rPr lang="en-US" altLang="ko-KR" b="0" i="0" dirty="0">
                <a:effectLst/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 //</a:t>
            </a:r>
            <a:r>
              <a:rPr lang="ko-KR" altLang="en-US" dirty="0">
                <a:latin typeface="+mj-lt"/>
              </a:rPr>
              <a:t>바뀐 문자열 </a:t>
            </a:r>
            <a:r>
              <a:rPr lang="en-US" altLang="ko-KR" dirty="0">
                <a:latin typeface="+mj-lt"/>
              </a:rPr>
              <a:t>: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b="0" i="0" dirty="0">
                <a:effectLst/>
                <a:latin typeface="+mj-lt"/>
              </a:rPr>
              <a:t>'</a:t>
            </a:r>
            <a:r>
              <a:rPr lang="en-US" altLang="ko-KR" b="0" i="0" dirty="0" err="1">
                <a:effectLst/>
                <a:latin typeface="+mj-lt"/>
              </a:rPr>
              <a:t>colour</a:t>
            </a:r>
            <a:r>
              <a:rPr lang="en-US" altLang="ko-KR" b="0" i="0" dirty="0">
                <a:effectLst/>
                <a:latin typeface="+mj-lt"/>
              </a:rPr>
              <a:t> socks and </a:t>
            </a:r>
            <a:r>
              <a:rPr lang="en-US" altLang="ko-KR" b="0" i="0" dirty="0" err="1">
                <a:effectLst/>
                <a:latin typeface="+mj-lt"/>
              </a:rPr>
              <a:t>colour</a:t>
            </a:r>
            <a:r>
              <a:rPr lang="en-US" altLang="ko-KR" b="0" i="0" dirty="0">
                <a:effectLst/>
                <a:latin typeface="+mj-lt"/>
              </a:rPr>
              <a:t> shoes'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123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9D600-BE5F-B04D-708C-CC19DCF6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 err="1"/>
              <a:t>subn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F80CC-FB40-D5E3-62F3-1148ADCD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정규식과 매치되는 부분을 다른 문자열로 교체</a:t>
            </a:r>
            <a:endParaRPr lang="en-US" altLang="ko-KR" dirty="0"/>
          </a:p>
          <a:p>
            <a:r>
              <a:rPr lang="ko-KR" altLang="en-US" dirty="0"/>
              <a:t>리턴은 </a:t>
            </a:r>
            <a:r>
              <a:rPr lang="ko-KR" altLang="en-US" dirty="0" err="1"/>
              <a:t>튜플의</a:t>
            </a:r>
            <a:r>
              <a:rPr lang="ko-KR" altLang="en-US" dirty="0"/>
              <a:t> 형태로 </a:t>
            </a:r>
            <a:r>
              <a:rPr lang="en-US" altLang="ko-KR" dirty="0"/>
              <a:t>(“</a:t>
            </a:r>
            <a:r>
              <a:rPr lang="ko-KR" altLang="en-US" dirty="0"/>
              <a:t>문자열</a:t>
            </a:r>
            <a:r>
              <a:rPr lang="en-US" altLang="ko-KR" dirty="0"/>
              <a:t>“, </a:t>
            </a:r>
            <a:r>
              <a:rPr lang="ko-KR" altLang="en-US" dirty="0" err="1"/>
              <a:t>바뀐횟수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</a:t>
            </a:r>
            <a:r>
              <a:rPr lang="en-US" altLang="ko-KR" b="0" i="0" dirty="0">
                <a:effectLst/>
                <a:latin typeface="+mj-lt"/>
              </a:rPr>
              <a:t>p = </a:t>
            </a:r>
            <a:r>
              <a:rPr lang="en-US" altLang="ko-KR" b="0" i="0" dirty="0" err="1">
                <a:effectLst/>
                <a:latin typeface="+mj-lt"/>
              </a:rPr>
              <a:t>re.compile</a:t>
            </a:r>
            <a:r>
              <a:rPr lang="en-US" altLang="ko-KR" b="0" i="0" dirty="0">
                <a:effectLst/>
                <a:latin typeface="+mj-lt"/>
              </a:rPr>
              <a:t>('(</a:t>
            </a:r>
            <a:r>
              <a:rPr lang="en-US" altLang="ko-KR" b="0" i="0" dirty="0" err="1">
                <a:effectLst/>
                <a:latin typeface="+mj-lt"/>
              </a:rPr>
              <a:t>blue|white|red</a:t>
            </a:r>
            <a:r>
              <a:rPr lang="en-US" altLang="ko-KR" b="0" i="0" dirty="0">
                <a:effectLst/>
                <a:latin typeface="+mj-lt"/>
              </a:rPr>
              <a:t>)’)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+mj-lt"/>
              </a:rPr>
              <a:t> </a:t>
            </a:r>
            <a:r>
              <a:rPr lang="en-US" altLang="ko-KR" b="0" i="0" dirty="0" err="1">
                <a:effectLst/>
                <a:latin typeface="+mj-lt"/>
              </a:rPr>
              <a:t>p.subn</a:t>
            </a:r>
            <a:r>
              <a:rPr lang="en-US" altLang="ko-KR" b="0" i="0" dirty="0">
                <a:effectLst/>
                <a:latin typeface="+mj-lt"/>
              </a:rPr>
              <a:t>( '</a:t>
            </a:r>
            <a:r>
              <a:rPr lang="en-US" altLang="ko-KR" b="0" i="0" dirty="0" err="1">
                <a:effectLst/>
                <a:latin typeface="+mj-lt"/>
              </a:rPr>
              <a:t>colour</a:t>
            </a:r>
            <a:r>
              <a:rPr lang="en-US" altLang="ko-KR" b="0" i="0" dirty="0">
                <a:effectLst/>
                <a:latin typeface="+mj-lt"/>
              </a:rPr>
              <a:t>', 'blue socks and red shoes’) 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// </a:t>
            </a:r>
            <a:r>
              <a:rPr lang="ko-KR" altLang="en-US" dirty="0">
                <a:latin typeface="+mj-lt"/>
              </a:rPr>
              <a:t>결과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b="0" i="0" dirty="0">
                <a:effectLst/>
                <a:latin typeface="+mj-lt"/>
              </a:rPr>
              <a:t>('</a:t>
            </a:r>
            <a:r>
              <a:rPr lang="en-US" altLang="ko-KR" b="0" i="0" dirty="0" err="1">
                <a:effectLst/>
                <a:latin typeface="+mj-lt"/>
              </a:rPr>
              <a:t>colour</a:t>
            </a:r>
            <a:r>
              <a:rPr lang="en-US" altLang="ko-KR" b="0" i="0" dirty="0">
                <a:effectLst/>
                <a:latin typeface="+mj-lt"/>
              </a:rPr>
              <a:t> socks and </a:t>
            </a:r>
            <a:r>
              <a:rPr lang="en-US" altLang="ko-KR" b="0" i="0" dirty="0" err="1">
                <a:effectLst/>
                <a:latin typeface="+mj-lt"/>
              </a:rPr>
              <a:t>colour</a:t>
            </a:r>
            <a:r>
              <a:rPr lang="en-US" altLang="ko-KR" b="0" i="0" dirty="0">
                <a:effectLst/>
                <a:latin typeface="+mj-lt"/>
              </a:rPr>
              <a:t> shoes', 2)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529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31EB9-F56C-6CC9-304B-EC9B5381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 dirty="0"/>
              <a:t> </a:t>
            </a:r>
            <a:r>
              <a:rPr lang="en-US" altLang="ko-KR" dirty="0"/>
              <a:t>match</a:t>
            </a:r>
            <a:r>
              <a:rPr lang="ko-KR" altLang="en-US" dirty="0"/>
              <a:t>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6968-EEB1-5ED3-BB4D-070685A0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match() </a:t>
            </a:r>
            <a:r>
              <a:rPr lang="ko-KR" altLang="en-US" dirty="0"/>
              <a:t>메소드와 </a:t>
            </a:r>
            <a:r>
              <a:rPr lang="en-US" altLang="ko-KR" dirty="0"/>
              <a:t>search() </a:t>
            </a:r>
            <a:r>
              <a:rPr lang="ko-KR" altLang="en-US" dirty="0"/>
              <a:t>메소드를 수행하면 </a:t>
            </a:r>
            <a:r>
              <a:rPr lang="ko-KR" altLang="en-US" dirty="0" err="1"/>
              <a:t>리턴되는</a:t>
            </a:r>
            <a:r>
              <a:rPr lang="ko-KR" altLang="en-US" dirty="0"/>
              <a:t> 객체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메소드</a:t>
            </a:r>
            <a:endParaRPr lang="en-US" altLang="ko-KR" dirty="0"/>
          </a:p>
          <a:p>
            <a:r>
              <a:rPr lang="en-US" altLang="ko-KR" dirty="0"/>
              <a:t> group() : </a:t>
            </a:r>
            <a:r>
              <a:rPr lang="ko-KR" altLang="en-US" dirty="0"/>
              <a:t>매치된 문자열 그룹을 리턴</a:t>
            </a:r>
            <a:endParaRPr lang="en-US" altLang="ko-KR" dirty="0"/>
          </a:p>
          <a:p>
            <a:r>
              <a:rPr lang="en-US" altLang="ko-KR" dirty="0"/>
              <a:t> start() : </a:t>
            </a:r>
            <a:r>
              <a:rPr lang="ko-KR" altLang="en-US" dirty="0"/>
              <a:t>매치된 문자열의 시작 위치를 리턴</a:t>
            </a:r>
            <a:endParaRPr lang="en-US" altLang="ko-KR" dirty="0"/>
          </a:p>
          <a:p>
            <a:r>
              <a:rPr lang="en-US" altLang="ko-KR" dirty="0"/>
              <a:t> end() : </a:t>
            </a:r>
            <a:r>
              <a:rPr lang="ko-KR" altLang="en-US" dirty="0"/>
              <a:t>매치된 문자열의 끝</a:t>
            </a:r>
            <a:r>
              <a:rPr lang="en-US" altLang="ko-KR" dirty="0"/>
              <a:t>+1</a:t>
            </a:r>
            <a:r>
              <a:rPr lang="ko-KR" altLang="en-US" dirty="0"/>
              <a:t> 위치를 리턴</a:t>
            </a:r>
            <a:endParaRPr lang="en-US" altLang="ko-KR" dirty="0"/>
          </a:p>
          <a:p>
            <a:r>
              <a:rPr lang="en-US" altLang="ko-KR" dirty="0"/>
              <a:t> span() : </a:t>
            </a:r>
            <a:r>
              <a:rPr lang="ko-KR" altLang="en-US" dirty="0"/>
              <a:t>매치된 문자열의 시작</a:t>
            </a:r>
            <a:r>
              <a:rPr lang="en-US" altLang="ko-KR" dirty="0"/>
              <a:t>, </a:t>
            </a:r>
            <a:r>
              <a:rPr lang="ko-KR" altLang="en-US" dirty="0"/>
              <a:t>끝</a:t>
            </a:r>
            <a:r>
              <a:rPr lang="en-US" altLang="ko-KR" dirty="0"/>
              <a:t>+1</a:t>
            </a:r>
            <a:r>
              <a:rPr lang="ko-KR" altLang="en-US" dirty="0"/>
              <a:t> 위치를 </a:t>
            </a:r>
            <a:r>
              <a:rPr lang="ko-KR" altLang="en-US" dirty="0" err="1"/>
              <a:t>튜플로</a:t>
            </a:r>
            <a:r>
              <a:rPr lang="ko-KR" altLang="en-US" dirty="0"/>
              <a:t> 리턴</a:t>
            </a:r>
          </a:p>
        </p:txBody>
      </p:sp>
    </p:spTree>
    <p:extLst>
      <p:ext uri="{BB962C8B-B14F-4D97-AF65-F5344CB8AC3E}">
        <p14:creationId xmlns:p14="http://schemas.microsoft.com/office/powerpoint/2010/main" val="224767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91981-AF33-EBC0-80CB-266FD71F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 dirty="0"/>
              <a:t> </a:t>
            </a:r>
            <a:r>
              <a:rPr lang="en-US" altLang="ko-KR" dirty="0"/>
              <a:t>match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13C24-7095-0B3C-4225-1F019955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import re</a:t>
            </a:r>
          </a:p>
          <a:p>
            <a:pPr marL="0" indent="0">
              <a:buNone/>
            </a:pPr>
            <a:r>
              <a:rPr lang="en-US" altLang="ko-KR" dirty="0"/>
              <a:t> p = </a:t>
            </a:r>
            <a:r>
              <a:rPr lang="en-US" altLang="ko-KR" dirty="0" err="1"/>
              <a:t>re.compile</a:t>
            </a:r>
            <a:r>
              <a:rPr lang="en-US" altLang="ko-KR" dirty="0"/>
              <a:t>(“[a-z]+”) // </a:t>
            </a:r>
            <a:r>
              <a:rPr lang="ko-KR" altLang="en-US" sz="2400" dirty="0"/>
              <a:t>소문자 </a:t>
            </a:r>
            <a:r>
              <a:rPr lang="en-US" altLang="ko-KR" sz="2400" dirty="0" err="1"/>
              <a:t>a~z</a:t>
            </a:r>
            <a:r>
              <a:rPr lang="ko-KR" altLang="en-US" sz="2400" dirty="0"/>
              <a:t>가 </a:t>
            </a:r>
            <a:r>
              <a:rPr lang="en-US" altLang="ko-KR" sz="2400" dirty="0"/>
              <a:t>1</a:t>
            </a:r>
            <a:r>
              <a:rPr lang="ko-KR" altLang="en-US" sz="2400" dirty="0"/>
              <a:t>번 이상 반복할 경우 매치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m = p. search(“3 python”) // </a:t>
            </a:r>
            <a:r>
              <a:rPr lang="ko-KR" altLang="en-US" sz="2000" dirty="0"/>
              <a:t>문자열의 일부가 매치되므로 </a:t>
            </a:r>
            <a:r>
              <a:rPr lang="en-US" altLang="ko-KR" sz="2000" dirty="0"/>
              <a:t>m</a:t>
            </a:r>
            <a:r>
              <a:rPr lang="ko-KR" altLang="en-US" sz="2000" dirty="0"/>
              <a:t>에 </a:t>
            </a:r>
            <a:r>
              <a:rPr lang="en-US" altLang="ko-KR" sz="2000" dirty="0"/>
              <a:t>“python”</a:t>
            </a:r>
            <a:r>
              <a:rPr lang="ko-KR" altLang="en-US" sz="2000" dirty="0"/>
              <a:t>저장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m.group</a:t>
            </a:r>
            <a:r>
              <a:rPr lang="en-US" altLang="ko-KR" dirty="0"/>
              <a:t>() // ‘python’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m.start</a:t>
            </a:r>
            <a:r>
              <a:rPr lang="en-US" altLang="ko-KR" dirty="0"/>
              <a:t>() // 2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m.end</a:t>
            </a:r>
            <a:r>
              <a:rPr lang="en-US" altLang="ko-KR" dirty="0"/>
              <a:t>() // 8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m.span</a:t>
            </a:r>
            <a:r>
              <a:rPr lang="en-US" altLang="ko-KR" dirty="0"/>
              <a:t>() // (2, 8)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5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51641-BB91-093A-F927-A5CF1FB1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표현식을 쓰는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322E7-97C0-DAE7-79A6-904DC016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처리함에 있어서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코드가 짧아진다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문제 해결이 용이 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71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7F2BD-B47C-C2D7-7FD4-BE0F7A2A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E0A6F-9E3B-6731-0EE8-054CBA99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할 때 사용가능한 기능 </a:t>
            </a:r>
            <a:endParaRPr lang="en-US" altLang="ko-KR" dirty="0"/>
          </a:p>
          <a:p>
            <a:r>
              <a:rPr lang="ko-KR" altLang="en-US" dirty="0"/>
              <a:t>괄호는 약어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-DOTALL(S) : Dot(.)</a:t>
            </a:r>
            <a:r>
              <a:rPr lang="ko-KR" altLang="en-US" dirty="0"/>
              <a:t>이 줄 바꿈 문자를 포함하여 모든 문자와 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</a:t>
            </a:r>
            <a:r>
              <a:rPr lang="ko-KR" altLang="en-US" dirty="0"/>
              <a:t>할 수 있도록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-IGNORECASE(I) : </a:t>
            </a:r>
            <a:r>
              <a:rPr lang="ko-KR" altLang="en-US" dirty="0"/>
              <a:t>대소문자와 관계 없이 매치할 수 있도록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-MULTILINE(M) : </a:t>
            </a:r>
            <a:r>
              <a:rPr lang="ko-KR" altLang="en-US" dirty="0"/>
              <a:t>여러 줄과 매치할 수 있도록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-VERBOSE(X)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verbose </a:t>
            </a:r>
            <a:r>
              <a:rPr lang="ko-KR" altLang="en-US" dirty="0"/>
              <a:t>모드를 사용할 수 있게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08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7DDB4-70D1-651F-704E-18F8ACA5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DOTALL(S)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49F27-A31A-4DB9-984D-886ABB5B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import re</a:t>
            </a:r>
          </a:p>
          <a:p>
            <a:pPr marL="0" indent="0">
              <a:buNone/>
            </a:pPr>
            <a:r>
              <a:rPr lang="en-US" altLang="ko-KR" dirty="0"/>
              <a:t> p = </a:t>
            </a:r>
            <a:r>
              <a:rPr lang="en-US" altLang="ko-KR" dirty="0" err="1"/>
              <a:t>re.compile</a:t>
            </a:r>
            <a:r>
              <a:rPr lang="en-US" altLang="ko-KR" dirty="0"/>
              <a:t>(‘</a:t>
            </a:r>
            <a:r>
              <a:rPr lang="en-US" altLang="ko-KR" dirty="0" err="1"/>
              <a:t>a.b</a:t>
            </a:r>
            <a:r>
              <a:rPr lang="en-US" altLang="ko-KR" dirty="0"/>
              <a:t>’, </a:t>
            </a:r>
            <a:r>
              <a:rPr lang="en-US" altLang="ko-KR" dirty="0" err="1"/>
              <a:t>re.S</a:t>
            </a:r>
            <a:r>
              <a:rPr lang="en-US" altLang="ko-KR" dirty="0"/>
              <a:t>) // p= </a:t>
            </a:r>
            <a:r>
              <a:rPr lang="en-US" altLang="ko-KR" dirty="0" err="1"/>
              <a:t>re.compile</a:t>
            </a:r>
            <a:r>
              <a:rPr lang="en-US" altLang="ko-KR" dirty="0"/>
              <a:t>(‘</a:t>
            </a:r>
            <a:r>
              <a:rPr lang="en-US" altLang="ko-KR" dirty="0" err="1"/>
              <a:t>a.b</a:t>
            </a:r>
            <a:r>
              <a:rPr lang="en-US" altLang="ko-KR" dirty="0"/>
              <a:t>’, </a:t>
            </a:r>
            <a:r>
              <a:rPr lang="en-US" altLang="ko-KR" dirty="0" err="1"/>
              <a:t>re.DOTALL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m = </a:t>
            </a:r>
            <a:r>
              <a:rPr lang="en-US" altLang="ko-KR" dirty="0" err="1"/>
              <a:t>p.match</a:t>
            </a:r>
            <a:r>
              <a:rPr lang="en-US" altLang="ko-KR" dirty="0"/>
              <a:t>(‘a\</a:t>
            </a:r>
            <a:r>
              <a:rPr lang="en-US" altLang="ko-KR" dirty="0" err="1"/>
              <a:t>nb</a:t>
            </a:r>
            <a:r>
              <a:rPr lang="en-US" altLang="ko-KR" dirty="0"/>
              <a:t>’) // </a:t>
            </a:r>
            <a:r>
              <a:rPr lang="ko-KR" altLang="en-US" dirty="0"/>
              <a:t>매치성공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print(m) // a\</a:t>
            </a:r>
            <a:r>
              <a:rPr lang="en-US" altLang="ko-KR" dirty="0" err="1"/>
              <a:t>nb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415790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7DDB4-70D1-651F-704E-18F8ACA5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IGNORECASE(I)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49F27-A31A-4DB9-984D-886ABB5B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import re</a:t>
            </a:r>
          </a:p>
          <a:p>
            <a:pPr marL="0" indent="0">
              <a:buNone/>
            </a:pPr>
            <a:r>
              <a:rPr lang="en-US" altLang="ko-KR" dirty="0"/>
              <a:t> p = </a:t>
            </a:r>
            <a:r>
              <a:rPr lang="en-US" altLang="ko-KR" dirty="0" err="1"/>
              <a:t>re.compile</a:t>
            </a:r>
            <a:r>
              <a:rPr lang="en-US" altLang="ko-KR" dirty="0"/>
              <a:t>(‘[a-z]+’, </a:t>
            </a:r>
            <a:r>
              <a:rPr lang="en-US" altLang="ko-KR" dirty="0" err="1"/>
              <a:t>re.I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 // p= </a:t>
            </a:r>
            <a:r>
              <a:rPr lang="en-US" altLang="ko-KR" dirty="0" err="1"/>
              <a:t>re.compile</a:t>
            </a:r>
            <a:r>
              <a:rPr lang="en-US" altLang="ko-KR" dirty="0"/>
              <a:t>(‘[a-z]+’,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m = </a:t>
            </a:r>
            <a:r>
              <a:rPr lang="en-US" altLang="ko-KR" dirty="0" err="1"/>
              <a:t>p.match</a:t>
            </a:r>
            <a:r>
              <a:rPr lang="en-US" altLang="ko-KR" dirty="0"/>
              <a:t>(‘Python’) // </a:t>
            </a:r>
            <a:r>
              <a:rPr lang="ko-KR" altLang="en-US" dirty="0"/>
              <a:t>매치성공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print(m) // Python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908646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7DDB4-70D1-651F-704E-18F8ACA5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MULTILINE(M)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49F27-A31A-4DB9-984D-886ABB5B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import re</a:t>
            </a:r>
          </a:p>
          <a:p>
            <a:pPr marL="0" indent="0">
              <a:buNone/>
            </a:pPr>
            <a:r>
              <a:rPr lang="en-US" altLang="ko-KR" dirty="0"/>
              <a:t> p = </a:t>
            </a:r>
            <a:r>
              <a:rPr lang="en-US" altLang="ko-KR" dirty="0" err="1"/>
              <a:t>re.compile</a:t>
            </a:r>
            <a:r>
              <a:rPr lang="en-US" altLang="ko-KR" dirty="0"/>
              <a:t>(‘^python\s\w+’, </a:t>
            </a:r>
            <a:r>
              <a:rPr lang="en-US" altLang="ko-KR" dirty="0" err="1"/>
              <a:t>re.M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 // p = </a:t>
            </a:r>
            <a:r>
              <a:rPr lang="en-US" altLang="ko-KR" dirty="0" err="1"/>
              <a:t>re.compile</a:t>
            </a:r>
            <a:r>
              <a:rPr lang="en-US" altLang="ko-KR" dirty="0"/>
              <a:t>(‘^python\s\w+’, </a:t>
            </a:r>
            <a:r>
              <a:rPr lang="en-US" altLang="ko-KR" dirty="0" err="1"/>
              <a:t>re.MULTILINE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 data = “””python one</a:t>
            </a:r>
          </a:p>
          <a:p>
            <a:pPr marL="0" indent="0">
              <a:buNone/>
            </a:pPr>
            <a:r>
              <a:rPr lang="en-US" altLang="ko-KR" dirty="0"/>
              <a:t> life is too short</a:t>
            </a:r>
          </a:p>
          <a:p>
            <a:pPr marL="0" indent="0">
              <a:buNone/>
            </a:pPr>
            <a:r>
              <a:rPr lang="en-US" altLang="ko-KR" dirty="0"/>
              <a:t> python two</a:t>
            </a:r>
          </a:p>
          <a:p>
            <a:pPr marL="0" indent="0">
              <a:buNone/>
            </a:pPr>
            <a:r>
              <a:rPr lang="en-US" altLang="ko-KR" dirty="0"/>
              <a:t> you need python”””</a:t>
            </a:r>
          </a:p>
          <a:p>
            <a:pPr marL="0" indent="0">
              <a:buNone/>
            </a:pPr>
            <a:r>
              <a:rPr lang="en-US" altLang="ko-KR" dirty="0"/>
              <a:t> print(</a:t>
            </a:r>
            <a:r>
              <a:rPr lang="en-US" altLang="ko-KR" dirty="0" err="1"/>
              <a:t>p.findall</a:t>
            </a:r>
            <a:r>
              <a:rPr lang="en-US" altLang="ko-KR" dirty="0"/>
              <a:t>(data)) // python one, python two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 </a:t>
            </a:r>
            <a:r>
              <a:rPr lang="en-US" altLang="ko-KR" dirty="0" err="1"/>
              <a:t>re.M</a:t>
            </a:r>
            <a:r>
              <a:rPr lang="ko-KR" altLang="en-US" dirty="0"/>
              <a:t>를 사용하지 않았다면 </a:t>
            </a:r>
            <a:r>
              <a:rPr lang="en-US" altLang="ko-KR" dirty="0"/>
              <a:t>python one</a:t>
            </a:r>
            <a:r>
              <a:rPr lang="ko-KR" altLang="en-US" dirty="0"/>
              <a:t>만 출력</a:t>
            </a:r>
          </a:p>
        </p:txBody>
      </p:sp>
    </p:spTree>
    <p:extLst>
      <p:ext uri="{BB962C8B-B14F-4D97-AF65-F5344CB8AC3E}">
        <p14:creationId xmlns:p14="http://schemas.microsoft.com/office/powerpoint/2010/main" val="1023770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7DDB4-70D1-651F-704E-18F8ACA5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VERBOSE(X)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49F27-A31A-4DB9-984D-886ABB5B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import re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it-IT" altLang="ko-KR" b="0" i="0" dirty="0">
                <a:effectLst/>
                <a:latin typeface="SF Mono"/>
              </a:rPr>
              <a:t>charref = re.compile(r'&amp;[#](0[0-7]+|[0-9]+|x[0-9a-fA-F]+);’)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</a:t>
            </a:r>
            <a:r>
              <a:rPr lang="en-US" altLang="ko-KR" b="0" i="0" dirty="0" err="1">
                <a:effectLst/>
                <a:latin typeface="SF Mono"/>
              </a:rPr>
              <a:t>charref</a:t>
            </a:r>
            <a:r>
              <a:rPr lang="en-US" altLang="ko-KR" b="0" i="0" dirty="0">
                <a:effectLst/>
                <a:latin typeface="SF Mono"/>
              </a:rPr>
              <a:t> = </a:t>
            </a:r>
            <a:r>
              <a:rPr lang="en-US" altLang="ko-KR" b="0" i="0" dirty="0" err="1">
                <a:effectLst/>
                <a:latin typeface="SF Mono"/>
              </a:rPr>
              <a:t>re.compile</a:t>
            </a:r>
            <a:r>
              <a:rPr lang="en-US" altLang="ko-KR" b="0" i="0" dirty="0">
                <a:effectLst/>
                <a:latin typeface="SF Mono"/>
              </a:rPr>
              <a:t>(r"""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&amp;[#]                              # Start of a numeric entity reference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( </a:t>
            </a:r>
          </a:p>
          <a:p>
            <a:pPr marL="0" indent="0">
              <a:buNone/>
            </a:pPr>
            <a:r>
              <a:rPr lang="en-US" altLang="ko-KR" dirty="0">
                <a:latin typeface="SF Mono"/>
              </a:rPr>
              <a:t>  </a:t>
            </a:r>
            <a:r>
              <a:rPr lang="en-US" altLang="ko-KR" b="0" i="0" dirty="0">
                <a:effectLst/>
                <a:latin typeface="SF Mono"/>
              </a:rPr>
              <a:t>0[0-7]+                       # Octal form </a:t>
            </a:r>
          </a:p>
          <a:p>
            <a:pPr marL="0" indent="0">
              <a:buNone/>
            </a:pPr>
            <a:r>
              <a:rPr lang="en-US" altLang="ko-KR" dirty="0">
                <a:latin typeface="SF Mono"/>
              </a:rPr>
              <a:t>  </a:t>
            </a:r>
            <a:r>
              <a:rPr lang="en-US" altLang="ko-KR" b="0" i="0" dirty="0">
                <a:effectLst/>
                <a:latin typeface="SF Mono"/>
              </a:rPr>
              <a:t>| [0-9]+                      # Decimal form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 | x[0-9a-fA-F]+         # Hexadecimal form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) ;                                  # Trailing semicolon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""", </a:t>
            </a:r>
            <a:r>
              <a:rPr lang="en-US" altLang="ko-KR" b="0" i="0" dirty="0" err="1">
                <a:effectLst/>
                <a:latin typeface="SF Mono"/>
              </a:rPr>
              <a:t>re.VERBOSE</a:t>
            </a:r>
            <a:r>
              <a:rPr lang="en-US" altLang="ko-KR" b="0" i="0" dirty="0">
                <a:effectLst/>
                <a:latin typeface="SF Mono"/>
              </a:rPr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672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A2FE7-DC80-EEC5-1D1B-499CEB8E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백슬래쉬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CFA3F-F2D5-B34E-CD11-956828C3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\</a:t>
            </a:r>
            <a:r>
              <a:rPr lang="ko-KR" altLang="en-US" dirty="0"/>
              <a:t>문자는 혼란을 줄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ex) ‘\</a:t>
            </a:r>
            <a:r>
              <a:rPr lang="en-US" altLang="ko-KR" dirty="0" err="1"/>
              <a:t>n’ame</a:t>
            </a:r>
            <a:r>
              <a:rPr lang="en-US" altLang="ko-KR" dirty="0"/>
              <a:t> , \name </a:t>
            </a:r>
          </a:p>
          <a:p>
            <a:r>
              <a:rPr lang="en-US" altLang="ko-KR" dirty="0"/>
              <a:t>\</a:t>
            </a:r>
            <a:r>
              <a:rPr lang="ko-KR" altLang="en-US" dirty="0"/>
              <a:t>문자를 </a:t>
            </a:r>
            <a:r>
              <a:rPr lang="en-US" altLang="ko-KR" dirty="0"/>
              <a:t>\</a:t>
            </a:r>
            <a:r>
              <a:rPr lang="ko-KR" altLang="en-US" dirty="0"/>
              <a:t>자체로 표현하려면 앞에 </a:t>
            </a:r>
            <a:r>
              <a:rPr lang="en-US" altLang="ko-KR" dirty="0"/>
              <a:t>\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붙여준다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ex) </a:t>
            </a:r>
            <a:r>
              <a:rPr lang="en-US" altLang="ko-KR" dirty="0">
                <a:hlinkClick r:id="rId2" action="ppaction://hlinkfile"/>
              </a:rPr>
              <a:t>\\n</a:t>
            </a:r>
            <a:r>
              <a:rPr lang="en-US" altLang="ko-KR" dirty="0"/>
              <a:t> = \n , \n = </a:t>
            </a:r>
            <a:r>
              <a:rPr lang="ko-KR" altLang="en-US" dirty="0" err="1"/>
              <a:t>줄바꿈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72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BA64-D7B8-2825-D3E2-2FF0D530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메타문자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8FE19-6E30-B154-9AB1-34129DC5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F Mono"/>
              </a:rPr>
              <a:t>| : or</a:t>
            </a:r>
            <a:r>
              <a:rPr lang="ko-KR" altLang="en-US" b="0" i="0" dirty="0">
                <a:effectLst/>
                <a:latin typeface="SF Mono"/>
              </a:rPr>
              <a:t>의 의미</a:t>
            </a:r>
            <a:endParaRPr lang="en-US" altLang="ko-KR" b="0" i="0" dirty="0">
              <a:effectLst/>
              <a:latin typeface="SF Mono"/>
            </a:endParaRPr>
          </a:p>
          <a:p>
            <a:endParaRPr lang="en-US" altLang="ko-KR" b="0" i="0" dirty="0">
              <a:effectLst/>
              <a:latin typeface="SF Mono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import re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p = </a:t>
            </a:r>
            <a:r>
              <a:rPr lang="en-US" altLang="ko-KR" b="0" i="0" dirty="0" err="1">
                <a:effectLst/>
                <a:latin typeface="SF Mono"/>
              </a:rPr>
              <a:t>re.compile</a:t>
            </a:r>
            <a:r>
              <a:rPr lang="en-US" altLang="ko-KR" b="0" i="0" dirty="0">
                <a:effectLst/>
                <a:latin typeface="SF Mono"/>
              </a:rPr>
              <a:t>('</a:t>
            </a:r>
            <a:r>
              <a:rPr lang="en-US" altLang="ko-KR" b="0" i="0" dirty="0" err="1">
                <a:effectLst/>
                <a:latin typeface="SF Mono"/>
              </a:rPr>
              <a:t>Crow|Servo</a:t>
            </a:r>
            <a:r>
              <a:rPr lang="en-US" altLang="ko-KR" b="0" i="0" dirty="0">
                <a:effectLst/>
                <a:latin typeface="SF Mono"/>
              </a:rPr>
              <a:t>’)  // </a:t>
            </a:r>
            <a:r>
              <a:rPr lang="en-US" altLang="ko-KR" dirty="0">
                <a:latin typeface="SF Mono"/>
              </a:rPr>
              <a:t>C</a:t>
            </a:r>
            <a:r>
              <a:rPr lang="en-US" altLang="ko-KR" b="0" i="0" dirty="0">
                <a:effectLst/>
                <a:latin typeface="SF Mono"/>
              </a:rPr>
              <a:t>row or Servo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m = </a:t>
            </a:r>
            <a:r>
              <a:rPr lang="en-US" altLang="ko-KR" b="0" i="0" dirty="0" err="1">
                <a:effectLst/>
                <a:latin typeface="SF Mono"/>
              </a:rPr>
              <a:t>p.match</a:t>
            </a:r>
            <a:r>
              <a:rPr lang="en-US" altLang="ko-KR" b="0" i="0" dirty="0">
                <a:effectLst/>
                <a:latin typeface="SF Mono"/>
              </a:rPr>
              <a:t>('</a:t>
            </a:r>
            <a:r>
              <a:rPr lang="en-US" altLang="ko-KR" b="0" i="0" dirty="0" err="1">
                <a:effectLst/>
                <a:latin typeface="SF Mono"/>
              </a:rPr>
              <a:t>CrowHello</a:t>
            </a:r>
            <a:r>
              <a:rPr lang="en-US" altLang="ko-KR" b="0" i="0" dirty="0">
                <a:effectLst/>
                <a:latin typeface="SF Mono"/>
              </a:rPr>
              <a:t>’)  // Crow</a:t>
            </a:r>
            <a:r>
              <a:rPr lang="ko-KR" altLang="en-US" b="0" i="0" dirty="0">
                <a:effectLst/>
                <a:latin typeface="SF Mono"/>
              </a:rPr>
              <a:t>와 매치</a:t>
            </a:r>
            <a:endParaRPr lang="en-US" altLang="ko-KR" b="0" i="0" dirty="0">
              <a:effectLst/>
              <a:latin typeface="SF Mono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print(m)  // </a:t>
            </a:r>
            <a:r>
              <a:rPr lang="en-US" altLang="ko-KR" dirty="0">
                <a:latin typeface="SF Mono"/>
              </a:rPr>
              <a:t>Crow </a:t>
            </a:r>
            <a:r>
              <a:rPr lang="ko-KR" altLang="en-US" dirty="0">
                <a:latin typeface="SF Mono"/>
              </a:rPr>
              <a:t>출력</a:t>
            </a:r>
            <a:endParaRPr lang="en-US" altLang="ko-KR" b="0" i="0" dirty="0">
              <a:effectLst/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58126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BA64-D7B8-2825-D3E2-2FF0D530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메타문자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8FE19-6E30-B154-9AB1-34129DC5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SF Mono"/>
              </a:rPr>
              <a:t>^</a:t>
            </a:r>
            <a:r>
              <a:rPr lang="en-US" altLang="ko-KR" b="0" i="0" dirty="0">
                <a:effectLst/>
                <a:latin typeface="SF Mono"/>
              </a:rPr>
              <a:t> : </a:t>
            </a:r>
            <a:r>
              <a:rPr lang="ko-KR" altLang="en-US" b="0" i="0" dirty="0">
                <a:effectLst/>
                <a:latin typeface="SF Mono"/>
              </a:rPr>
              <a:t>문자열의 맨 앞을 의미</a:t>
            </a:r>
            <a:endParaRPr lang="en-US" altLang="ko-KR" b="0" i="0" dirty="0">
              <a:effectLst/>
              <a:latin typeface="SF Mono"/>
            </a:endParaRPr>
          </a:p>
          <a:p>
            <a:pPr marL="0" indent="0">
              <a:buNone/>
            </a:pP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단</a:t>
            </a:r>
            <a:r>
              <a:rPr lang="en-US" altLang="ko-KR" dirty="0">
                <a:latin typeface="SF Mono"/>
              </a:rPr>
              <a:t>, </a:t>
            </a:r>
            <a:r>
              <a:rPr lang="en-US" altLang="ko-KR" dirty="0" err="1">
                <a:latin typeface="SF Mono"/>
              </a:rPr>
              <a:t>re.MULTILINE</a:t>
            </a:r>
            <a:r>
              <a:rPr lang="ko-KR" altLang="en-US" dirty="0">
                <a:latin typeface="SF Mono"/>
              </a:rPr>
              <a:t>과 같이 사용할 경우에는 각 줄의 맨처음을 의미</a:t>
            </a:r>
            <a:endParaRPr lang="en-US" altLang="ko-KR" b="0" i="0" dirty="0">
              <a:effectLst/>
              <a:latin typeface="SF Mono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import re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print(</a:t>
            </a:r>
            <a:r>
              <a:rPr lang="en-US" altLang="ko-KR" b="0" i="0" dirty="0" err="1">
                <a:effectLst/>
                <a:latin typeface="SF Mono"/>
              </a:rPr>
              <a:t>re.search</a:t>
            </a:r>
            <a:r>
              <a:rPr lang="en-US" altLang="ko-KR" b="0" i="0" dirty="0">
                <a:effectLst/>
                <a:latin typeface="SF Mono"/>
              </a:rPr>
              <a:t>('^Life', 'Life is too short’))  // Life </a:t>
            </a:r>
            <a:r>
              <a:rPr lang="ko-KR" altLang="en-US" dirty="0">
                <a:latin typeface="SF Mono"/>
              </a:rPr>
              <a:t>와 매치 후 출력</a:t>
            </a:r>
            <a:endParaRPr lang="en-US" altLang="ko-KR" b="0" i="0" dirty="0">
              <a:effectLst/>
              <a:latin typeface="SF Mono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print(</a:t>
            </a:r>
            <a:r>
              <a:rPr lang="en-US" altLang="ko-KR" b="0" i="0" dirty="0" err="1">
                <a:effectLst/>
                <a:latin typeface="SF Mono"/>
              </a:rPr>
              <a:t>re.search</a:t>
            </a:r>
            <a:r>
              <a:rPr lang="en-US" altLang="ko-KR" b="0" i="0" dirty="0">
                <a:effectLst/>
                <a:latin typeface="SF Mono"/>
              </a:rPr>
              <a:t>('^Life', 'My Life’))  // </a:t>
            </a:r>
            <a:r>
              <a:rPr lang="ko-KR" altLang="en-US" b="0" i="0" dirty="0" err="1">
                <a:effectLst/>
                <a:latin typeface="SF Mono"/>
              </a:rPr>
              <a:t>맨앞이</a:t>
            </a:r>
            <a:r>
              <a:rPr lang="ko-KR" altLang="en-US" b="0" i="0" dirty="0">
                <a:effectLst/>
                <a:latin typeface="SF Mono"/>
              </a:rPr>
              <a:t> </a:t>
            </a:r>
            <a:r>
              <a:rPr lang="en-US" altLang="ko-KR" b="0" i="0" dirty="0">
                <a:effectLst/>
                <a:latin typeface="SF Mono"/>
              </a:rPr>
              <a:t>Life</a:t>
            </a:r>
            <a:r>
              <a:rPr lang="ko-KR" altLang="en-US" b="0" i="0" dirty="0">
                <a:effectLst/>
                <a:latin typeface="SF Mono"/>
              </a:rPr>
              <a:t>가 </a:t>
            </a:r>
            <a:r>
              <a:rPr lang="ko-KR" altLang="en-US" b="0" i="0" dirty="0" err="1">
                <a:effectLst/>
                <a:latin typeface="SF Mono"/>
              </a:rPr>
              <a:t>이니므로</a:t>
            </a:r>
            <a:r>
              <a:rPr lang="ko-KR" altLang="en-US" b="0" i="0" dirty="0">
                <a:effectLst/>
                <a:latin typeface="SF Mono"/>
              </a:rPr>
              <a:t> </a:t>
            </a:r>
            <a:r>
              <a:rPr lang="en-US" altLang="ko-KR" b="0" i="0" dirty="0">
                <a:effectLst/>
                <a:latin typeface="SF Mono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4990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17C2E-D550-1BA8-61DC-461FFCD1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FF14-5AD3-FE28-94F5-B799BC6F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: </a:t>
            </a:r>
            <a:r>
              <a:rPr lang="ko-KR" altLang="en-US" dirty="0"/>
              <a:t>문자열 맨 뒤를 의미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sz="2800" dirty="0">
                <a:latin typeface="SF Mono"/>
              </a:rPr>
              <a:t>  단</a:t>
            </a:r>
            <a:r>
              <a:rPr lang="en-US" altLang="ko-KR" sz="2800" dirty="0">
                <a:latin typeface="SF Mono"/>
              </a:rPr>
              <a:t>, </a:t>
            </a:r>
            <a:r>
              <a:rPr lang="en-US" altLang="ko-KR" sz="2800" dirty="0" err="1">
                <a:latin typeface="SF Mono"/>
              </a:rPr>
              <a:t>re.MULTILINE</a:t>
            </a:r>
            <a:r>
              <a:rPr lang="ko-KR" altLang="en-US" sz="2800" dirty="0">
                <a:latin typeface="SF Mono"/>
              </a:rPr>
              <a:t>과 같이 사용할 경우에는 각 줄의 맨 뒤를 의미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import</a:t>
            </a:r>
            <a:r>
              <a:rPr lang="ko-KR" altLang="en-US" sz="2400" dirty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re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397300"/>
                </a:solidFill>
                <a:effectLst/>
                <a:latin typeface="+mj-lt"/>
              </a:rPr>
              <a:t> </a:t>
            </a:r>
            <a:r>
              <a:rPr lang="en-US" altLang="ko-KR" sz="2400" b="0" i="0" dirty="0">
                <a:effectLst/>
                <a:latin typeface="+mj-lt"/>
              </a:rPr>
              <a:t>print(</a:t>
            </a:r>
            <a:r>
              <a:rPr lang="en-US" altLang="ko-KR" sz="2400" b="0" i="0" dirty="0" err="1">
                <a:effectLst/>
                <a:latin typeface="+mj-lt"/>
              </a:rPr>
              <a:t>re.search</a:t>
            </a:r>
            <a:r>
              <a:rPr lang="en-US" altLang="ko-KR" sz="2400" b="0" i="0" dirty="0">
                <a:effectLst/>
                <a:latin typeface="+mj-lt"/>
              </a:rPr>
              <a:t>('short$', 'Life is too short’))  // short</a:t>
            </a:r>
            <a:r>
              <a:rPr lang="ko-KR" altLang="en-US" sz="2400" dirty="0">
                <a:latin typeface="+mj-lt"/>
              </a:rPr>
              <a:t>와 매치 후 출력</a:t>
            </a:r>
            <a:endParaRPr lang="en-US" altLang="ko-KR" sz="24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altLang="ko-KR" sz="2400" b="0" i="0" dirty="0">
                <a:effectLst/>
                <a:latin typeface="+mj-lt"/>
              </a:rPr>
              <a:t> print(</a:t>
            </a:r>
            <a:r>
              <a:rPr lang="en-US" altLang="ko-KR" sz="2400" b="0" i="0" dirty="0" err="1">
                <a:effectLst/>
                <a:latin typeface="+mj-lt"/>
              </a:rPr>
              <a:t>re.search</a:t>
            </a:r>
            <a:r>
              <a:rPr lang="en-US" altLang="ko-KR" sz="2400" b="0" i="0" dirty="0">
                <a:effectLst/>
                <a:latin typeface="+mj-lt"/>
              </a:rPr>
              <a:t>('short$', 'Life is too short, you need python’)) </a:t>
            </a:r>
          </a:p>
          <a:p>
            <a:pPr marL="0" indent="0">
              <a:buNone/>
            </a:pPr>
            <a:r>
              <a:rPr lang="en-US" altLang="ko-KR" sz="2400" dirty="0">
                <a:latin typeface="+mj-lt"/>
              </a:rPr>
              <a:t> // </a:t>
            </a:r>
            <a:r>
              <a:rPr lang="ko-KR" altLang="en-US" sz="2400" dirty="0">
                <a:latin typeface="+mj-lt"/>
              </a:rPr>
              <a:t>맨 뒤가 </a:t>
            </a:r>
            <a:r>
              <a:rPr lang="en-US" altLang="ko-KR" sz="2400" dirty="0">
                <a:latin typeface="+mj-lt"/>
              </a:rPr>
              <a:t>short</a:t>
            </a:r>
            <a:r>
              <a:rPr lang="ko-KR" altLang="en-US" sz="2400" dirty="0">
                <a:latin typeface="+mj-lt"/>
              </a:rPr>
              <a:t>가 아니므로 </a:t>
            </a:r>
            <a:r>
              <a:rPr lang="en-US" altLang="ko-KR" sz="2400" dirty="0">
                <a:latin typeface="+mj-lt"/>
              </a:rPr>
              <a:t>none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7793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17C2E-D550-1BA8-61DC-461FFCD1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FF14-5AD3-FE28-94F5-B799BC6F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\A : </a:t>
            </a:r>
            <a:r>
              <a:rPr lang="ko-KR" altLang="en-US" b="0" i="0" dirty="0">
                <a:effectLst/>
                <a:latin typeface="SF Mono"/>
              </a:rPr>
              <a:t>문자열의 맨 앞을 의미</a:t>
            </a:r>
            <a:endParaRPr lang="en-US" altLang="ko-KR" b="0" i="0" dirty="0">
              <a:effectLst/>
              <a:latin typeface="SF Mono"/>
            </a:endParaRPr>
          </a:p>
          <a:p>
            <a:pPr marL="0" indent="0">
              <a:buNone/>
            </a:pPr>
            <a:r>
              <a:rPr lang="ko-KR" altLang="en-US" sz="2800" dirty="0">
                <a:latin typeface="SF Mono"/>
              </a:rPr>
              <a:t>  </a:t>
            </a:r>
            <a:r>
              <a:rPr lang="ko-KR" altLang="en-US" sz="2400" dirty="0">
                <a:latin typeface="SF Mono"/>
              </a:rPr>
              <a:t>단</a:t>
            </a:r>
            <a:r>
              <a:rPr lang="en-US" altLang="ko-KR" sz="2400" dirty="0">
                <a:latin typeface="SF Mono"/>
              </a:rPr>
              <a:t>, </a:t>
            </a:r>
            <a:r>
              <a:rPr lang="en-US" altLang="ko-KR" sz="2400" dirty="0" err="1">
                <a:latin typeface="SF Mono"/>
              </a:rPr>
              <a:t>re.MULTILINE</a:t>
            </a:r>
            <a:r>
              <a:rPr lang="ko-KR" altLang="en-US" sz="2400" dirty="0">
                <a:latin typeface="SF Mono"/>
              </a:rPr>
              <a:t>과 같이 사용할 경우에도 문자열 전체의 맨처음을 의미</a:t>
            </a:r>
            <a:endParaRPr lang="en-US" altLang="ko-KR" sz="2400" b="0" i="0" dirty="0">
              <a:effectLst/>
              <a:latin typeface="SF Mono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\Z : </a:t>
            </a:r>
            <a:r>
              <a:rPr lang="ko-KR" altLang="en-US" dirty="0">
                <a:latin typeface="+mn-ea"/>
              </a:rPr>
              <a:t>문자열의 맨 뒤를 의미</a:t>
            </a:r>
            <a:endParaRPr lang="en-US" altLang="ko-KR" sz="2400" dirty="0">
              <a:latin typeface="SF Mono"/>
            </a:endParaRPr>
          </a:p>
          <a:p>
            <a:pPr marL="0" indent="0">
              <a:buNone/>
            </a:pPr>
            <a:r>
              <a:rPr lang="ko-KR" altLang="en-US" sz="2400" dirty="0">
                <a:latin typeface="SF Mono"/>
              </a:rPr>
              <a:t>  단</a:t>
            </a:r>
            <a:r>
              <a:rPr lang="en-US" altLang="ko-KR" sz="2400" dirty="0">
                <a:latin typeface="SF Mono"/>
              </a:rPr>
              <a:t>, </a:t>
            </a:r>
            <a:r>
              <a:rPr lang="en-US" altLang="ko-KR" sz="2400" dirty="0" err="1">
                <a:latin typeface="SF Mono"/>
              </a:rPr>
              <a:t>re.MULTILINE</a:t>
            </a:r>
            <a:r>
              <a:rPr lang="ko-KR" altLang="en-US" sz="2400" dirty="0">
                <a:latin typeface="SF Mono"/>
              </a:rPr>
              <a:t>과 같이 사용할 경우에도 문자열 전체의 맨 뒤를 의미</a:t>
            </a:r>
            <a:endParaRPr lang="en-US" altLang="ko-KR" sz="2400" dirty="0">
              <a:latin typeface="SF Mono"/>
            </a:endParaRPr>
          </a:p>
          <a:p>
            <a:pPr marL="0" indent="0">
              <a:buNone/>
            </a:pPr>
            <a:endParaRPr lang="en-US" altLang="ko-KR" sz="2400" dirty="0">
              <a:latin typeface="SF Mono"/>
            </a:endParaRPr>
          </a:p>
          <a:p>
            <a:r>
              <a:rPr lang="en-US" altLang="ko-KR" dirty="0"/>
              <a:t>\b : </a:t>
            </a:r>
            <a:r>
              <a:rPr lang="ko-KR" altLang="en-US" dirty="0"/>
              <a:t>공백을 의미</a:t>
            </a:r>
            <a:endParaRPr lang="en-US" altLang="ko-KR" b="0" i="0" dirty="0">
              <a:effectLst/>
              <a:latin typeface="SF Mono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\B : </a:t>
            </a:r>
            <a:r>
              <a:rPr lang="ko-KR" altLang="en-US" dirty="0">
                <a:latin typeface="+mn-ea"/>
              </a:rPr>
              <a:t>공백이 아닌 경우를 의미</a:t>
            </a:r>
            <a:endParaRPr lang="en-US" altLang="ko-KR" dirty="0">
              <a:latin typeface="SF Mono"/>
            </a:endParaRPr>
          </a:p>
          <a:p>
            <a:pPr marL="0" indent="0">
              <a:buNone/>
            </a:pPr>
            <a:endParaRPr lang="en-US" altLang="ko-KR" sz="2400" dirty="0">
              <a:latin typeface="SF Mono"/>
            </a:endParaRPr>
          </a:p>
          <a:p>
            <a:pPr marL="0" indent="0">
              <a:buNone/>
            </a:pPr>
            <a:endParaRPr lang="en-US" altLang="ko-KR" sz="2400" b="0" i="0" dirty="0">
              <a:effectLst/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111374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687BC-18A7-2710-6127-44304799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클래스 </a:t>
            </a:r>
            <a:r>
              <a:rPr lang="en-US" altLang="ko-KR" dirty="0"/>
              <a:t>[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85597-0F4D-75BC-CF59-682E48EA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 ]</a:t>
            </a:r>
            <a:r>
              <a:rPr lang="ko-KR" altLang="en-US" dirty="0"/>
              <a:t>안에 있는 문자가 있는지 확인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[a]</a:t>
            </a:r>
            <a:r>
              <a:rPr lang="ko-KR" altLang="en-US" dirty="0"/>
              <a:t>와 매치되는 것 </a:t>
            </a:r>
            <a:r>
              <a:rPr lang="en-US" altLang="ko-KR" dirty="0"/>
              <a:t>  “apple” “name”</a:t>
            </a:r>
          </a:p>
          <a:p>
            <a:pPr marL="0" indent="0">
              <a:buNone/>
            </a:pPr>
            <a:r>
              <a:rPr lang="en-US" altLang="ko-KR" dirty="0"/>
              <a:t>[a]</a:t>
            </a:r>
            <a:r>
              <a:rPr lang="ko-KR" altLang="en-US" dirty="0"/>
              <a:t>와 매치되지 않는 것   </a:t>
            </a:r>
            <a:r>
              <a:rPr lang="en-US" altLang="ko-KR" dirty="0"/>
              <a:t>“python”</a:t>
            </a:r>
          </a:p>
          <a:p>
            <a:pPr marL="0" indent="0">
              <a:buNone/>
            </a:pPr>
            <a:r>
              <a:rPr lang="en-US" altLang="ko-KR" dirty="0"/>
              <a:t>[5]</a:t>
            </a:r>
            <a:r>
              <a:rPr lang="ko-KR" altLang="en-US" dirty="0"/>
              <a:t>와 매치되는 것   </a:t>
            </a:r>
            <a:r>
              <a:rPr lang="en-US" altLang="ko-KR" dirty="0"/>
              <a:t>“Maroon5”</a:t>
            </a:r>
          </a:p>
          <a:p>
            <a:pPr marL="0" indent="0">
              <a:buNone/>
            </a:pPr>
            <a:r>
              <a:rPr lang="en-US" altLang="ko-KR" dirty="0"/>
              <a:t>[5]</a:t>
            </a:r>
            <a:r>
              <a:rPr lang="ko-KR" altLang="en-US" dirty="0"/>
              <a:t>와 매치되지 않는 것   </a:t>
            </a:r>
            <a:r>
              <a:rPr lang="en-US" altLang="ko-KR" dirty="0"/>
              <a:t>“BTS”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47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71CA-18C5-B0B6-4F68-521CCC91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46630-ECE3-6991-D595-83F73477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문자들을 묶어서 하나의 문자열로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 )</a:t>
            </a:r>
            <a:r>
              <a:rPr lang="ko-KR" altLang="en-US" dirty="0"/>
              <a:t>를 사용하여 묶을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group(n) : n</a:t>
            </a:r>
            <a:r>
              <a:rPr lang="ko-KR" altLang="en-US" dirty="0"/>
              <a:t>번째 그룹에 해당하는 문자열을 의미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3000" dirty="0"/>
              <a:t>                (</a:t>
            </a:r>
            <a:r>
              <a:rPr lang="ko-KR" altLang="en-US" sz="3000" dirty="0"/>
              <a:t>단</a:t>
            </a:r>
            <a:r>
              <a:rPr lang="en-US" altLang="ko-KR" sz="3000" dirty="0"/>
              <a:t>, n</a:t>
            </a:r>
            <a:r>
              <a:rPr lang="ko-KR" altLang="en-US" sz="3000" dirty="0"/>
              <a:t>이 </a:t>
            </a:r>
            <a:r>
              <a:rPr lang="en-US" altLang="ko-KR" sz="3000" dirty="0"/>
              <a:t>0</a:t>
            </a:r>
            <a:r>
              <a:rPr lang="ko-KR" altLang="en-US" sz="3000" dirty="0"/>
              <a:t>이면 전체 문자열을 의미</a:t>
            </a:r>
            <a:r>
              <a:rPr lang="en-US" altLang="ko-KR" sz="3000" dirty="0"/>
              <a:t>)</a:t>
            </a:r>
            <a:r>
              <a:rPr lang="ko-KR" altLang="en-US" sz="3000" dirty="0"/>
              <a:t> 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 </a:t>
            </a:r>
          </a:p>
          <a:p>
            <a:pPr marL="0" indent="0">
              <a:buNone/>
            </a:pPr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re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SF Mono"/>
              </a:rPr>
              <a:t>p = </a:t>
            </a:r>
            <a:r>
              <a:rPr lang="en-US" altLang="ko-KR" b="0" i="0" dirty="0" err="1">
                <a:effectLst/>
                <a:latin typeface="SF Mono"/>
              </a:rPr>
              <a:t>re.compile</a:t>
            </a:r>
            <a:r>
              <a:rPr lang="en-US" altLang="ko-KR" b="0" i="0" dirty="0">
                <a:effectLst/>
                <a:latin typeface="SF Mono"/>
              </a:rPr>
              <a:t>('(ABC)+’) </a:t>
            </a:r>
          </a:p>
          <a:p>
            <a:pPr marL="0" indent="0">
              <a:buNone/>
            </a:pPr>
            <a:r>
              <a:rPr lang="en-US" altLang="ko-KR" dirty="0">
                <a:latin typeface="SF Mono"/>
              </a:rPr>
              <a:t> </a:t>
            </a:r>
            <a:r>
              <a:rPr lang="en-US" altLang="ko-KR" b="0" i="0" dirty="0">
                <a:effectLst/>
                <a:latin typeface="SF Mono"/>
              </a:rPr>
              <a:t>m = </a:t>
            </a:r>
            <a:r>
              <a:rPr lang="en-US" altLang="ko-KR" b="0" i="0" dirty="0" err="1">
                <a:effectLst/>
                <a:latin typeface="SF Mono"/>
              </a:rPr>
              <a:t>p.search</a:t>
            </a:r>
            <a:r>
              <a:rPr lang="en-US" altLang="ko-KR" b="0" i="0" dirty="0">
                <a:effectLst/>
                <a:latin typeface="SF Mono"/>
              </a:rPr>
              <a:t>('ABCABCABC OK?’)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print(</a:t>
            </a:r>
            <a:r>
              <a:rPr lang="en-US" altLang="ko-KR" b="0" i="0" dirty="0" err="1">
                <a:effectLst/>
                <a:latin typeface="SF Mono"/>
              </a:rPr>
              <a:t>m.</a:t>
            </a:r>
            <a:r>
              <a:rPr lang="en-US" altLang="ko-KR" dirty="0" err="1">
                <a:latin typeface="SF Mono"/>
              </a:rPr>
              <a:t>group</a:t>
            </a:r>
            <a:r>
              <a:rPr lang="en-US" altLang="ko-KR" dirty="0">
                <a:latin typeface="SF Mono"/>
              </a:rPr>
              <a:t>()</a:t>
            </a:r>
            <a:r>
              <a:rPr lang="en-US" altLang="ko-KR" b="0" i="0" dirty="0">
                <a:effectLst/>
                <a:latin typeface="SF Mono"/>
              </a:rPr>
              <a:t>)  // ABCABCABC </a:t>
            </a:r>
            <a:r>
              <a:rPr lang="ko-KR" altLang="en-US" b="0" i="0" dirty="0">
                <a:effectLst/>
                <a:latin typeface="SF Mono"/>
              </a:rPr>
              <a:t>출력 </a:t>
            </a:r>
            <a:r>
              <a:rPr lang="en-US" altLang="ko-KR" b="0" i="0" dirty="0">
                <a:effectLst/>
                <a:latin typeface="SF Mono"/>
              </a:rPr>
              <a:t>– </a:t>
            </a:r>
            <a:r>
              <a:rPr lang="ko-KR" altLang="en-US" b="0" i="0" dirty="0" err="1">
                <a:effectLst/>
                <a:latin typeface="SF Mono"/>
              </a:rPr>
              <a:t>디폴트값</a:t>
            </a:r>
            <a:r>
              <a:rPr lang="ko-KR" altLang="en-US" b="0" i="0" dirty="0">
                <a:effectLst/>
                <a:latin typeface="SF Mono"/>
              </a:rPr>
              <a:t> </a:t>
            </a:r>
            <a:r>
              <a:rPr lang="en-US" altLang="ko-KR" b="0" i="0" dirty="0">
                <a:effectLst/>
                <a:latin typeface="SF Mono"/>
              </a:rPr>
              <a:t>= 0</a:t>
            </a:r>
          </a:p>
          <a:p>
            <a:pPr marL="0" indent="0">
              <a:buNone/>
            </a:pPr>
            <a:r>
              <a:rPr lang="en-US" altLang="ko-KR" sz="2600" dirty="0"/>
              <a:t> print(</a:t>
            </a:r>
            <a:r>
              <a:rPr lang="en-US" altLang="ko-KR" sz="2600" dirty="0" err="1"/>
              <a:t>m.group</a:t>
            </a:r>
            <a:r>
              <a:rPr lang="en-US" altLang="ko-KR" sz="2600" dirty="0"/>
              <a:t>(1)) // ABC </a:t>
            </a:r>
            <a:r>
              <a:rPr lang="ko-KR" altLang="en-US" sz="26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022426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B6F64-9911-3DFB-92E0-DAC41E72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그룹핑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D4C81-1759-8EB1-CA10-5C25A2594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그룹핑한</a:t>
            </a:r>
            <a:r>
              <a:rPr lang="ko-KR" altLang="en-US" dirty="0"/>
              <a:t> 문자열은 </a:t>
            </a:r>
            <a:r>
              <a:rPr lang="ko-KR" altLang="en-US" dirty="0" err="1"/>
              <a:t>재참조가</a:t>
            </a:r>
            <a:r>
              <a:rPr lang="ko-KR" altLang="en-US" dirty="0"/>
              <a:t> 가능하다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\’n’ = n</a:t>
            </a:r>
            <a:r>
              <a:rPr lang="ko-KR" altLang="en-US" dirty="0">
                <a:latin typeface="+mj-lt"/>
              </a:rPr>
              <a:t>번째 그룹을 </a:t>
            </a:r>
            <a:r>
              <a:rPr lang="ko-KR" altLang="en-US" dirty="0" err="1">
                <a:latin typeface="+mj-lt"/>
              </a:rPr>
              <a:t>재참조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+mj-lt"/>
              </a:rPr>
              <a:t> p = </a:t>
            </a:r>
            <a:r>
              <a:rPr lang="en-US" altLang="ko-KR" b="0" i="0" dirty="0" err="1">
                <a:effectLst/>
                <a:latin typeface="+mj-lt"/>
              </a:rPr>
              <a:t>re.compile</a:t>
            </a:r>
            <a:r>
              <a:rPr lang="en-US" altLang="ko-KR" b="0" i="0" dirty="0">
                <a:effectLst/>
                <a:latin typeface="+mj-lt"/>
              </a:rPr>
              <a:t>(r’(\b\w+)\s+\1’) //\1=</a:t>
            </a:r>
            <a:r>
              <a:rPr lang="ko-KR" altLang="en-US" b="0" i="0" dirty="0">
                <a:effectLst/>
                <a:latin typeface="+mj-lt"/>
              </a:rPr>
              <a:t>첫번째</a:t>
            </a:r>
            <a:r>
              <a:rPr lang="en-US" altLang="ko-KR" b="0" i="0" dirty="0">
                <a:effectLst/>
                <a:latin typeface="+mj-lt"/>
              </a:rPr>
              <a:t> </a:t>
            </a:r>
            <a:r>
              <a:rPr lang="ko-KR" altLang="en-US" b="0" i="0" dirty="0">
                <a:effectLst/>
                <a:latin typeface="+mj-lt"/>
              </a:rPr>
              <a:t>그룹을 </a:t>
            </a:r>
            <a:r>
              <a:rPr lang="ko-KR" altLang="en-US" b="0" i="0" dirty="0" err="1">
                <a:effectLst/>
                <a:latin typeface="+mj-lt"/>
              </a:rPr>
              <a:t>재참조</a:t>
            </a:r>
            <a:r>
              <a:rPr lang="en-US" altLang="ko-KR" b="0" i="0" dirty="0">
                <a:effectLst/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+mj-lt"/>
              </a:rPr>
              <a:t> </a:t>
            </a:r>
            <a:r>
              <a:rPr lang="en-US" altLang="ko-KR" b="0" i="0" dirty="0" err="1">
                <a:effectLst/>
                <a:latin typeface="+mj-lt"/>
              </a:rPr>
              <a:t>p.search</a:t>
            </a:r>
            <a:r>
              <a:rPr lang="en-US" altLang="ko-KR" b="0" i="0" dirty="0">
                <a:effectLst/>
                <a:latin typeface="+mj-lt"/>
              </a:rPr>
              <a:t>(‘Paris in the </a:t>
            </a:r>
            <a:r>
              <a:rPr lang="en-US" altLang="ko-KR" b="0" i="0" dirty="0" err="1">
                <a:effectLst/>
                <a:latin typeface="+mj-lt"/>
              </a:rPr>
              <a:t>the</a:t>
            </a:r>
            <a:r>
              <a:rPr lang="en-US" altLang="ko-KR" b="0" i="0" dirty="0">
                <a:effectLst/>
                <a:latin typeface="+mj-lt"/>
              </a:rPr>
              <a:t> spring’).group() // ‘the </a:t>
            </a:r>
            <a:r>
              <a:rPr lang="en-US" altLang="ko-KR" b="0" i="0" dirty="0" err="1">
                <a:effectLst/>
                <a:latin typeface="+mj-lt"/>
              </a:rPr>
              <a:t>the</a:t>
            </a:r>
            <a:r>
              <a:rPr lang="en-US" altLang="ko-KR" b="0" i="0" dirty="0">
                <a:effectLst/>
                <a:latin typeface="+mj-lt"/>
              </a:rPr>
              <a:t>’</a:t>
            </a:r>
          </a:p>
          <a:p>
            <a:pPr marL="0" indent="0">
              <a:buNone/>
            </a:pPr>
            <a:endParaRPr lang="en-US" altLang="ko-KR" dirty="0">
              <a:latin typeface="+mj-lt"/>
            </a:endParaRPr>
          </a:p>
          <a:p>
            <a:pPr marL="0" indent="0">
              <a:buNone/>
            </a:pPr>
            <a:endParaRPr lang="en-US" altLang="ko-K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667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E85A1-4070-5554-E5DB-4CD4FCE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D40BA-476D-2398-4FAB-76081F43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그룹이 된 문자열에는 이름을 붙일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en-US" altLang="ko-KR" dirty="0"/>
              <a:t>(\w+) -&gt; (?P&lt;</a:t>
            </a:r>
            <a:r>
              <a:rPr lang="ko-KR" altLang="en-US" dirty="0" err="1"/>
              <a:t>그룹명</a:t>
            </a:r>
            <a:r>
              <a:rPr lang="en-US" altLang="ko-KR" dirty="0"/>
              <a:t>&gt;\w+) // </a:t>
            </a:r>
            <a:r>
              <a:rPr lang="ko-KR" altLang="en-US" dirty="0"/>
              <a:t>지정한 그룹명을 갖게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이름이 지정되면 그룹을 이름으로 참조 및 </a:t>
            </a:r>
            <a:r>
              <a:rPr lang="ko-KR" altLang="en-US" dirty="0" err="1"/>
              <a:t>재참조할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822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EADFC-4192-9DC4-40D2-590E918A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5EDE8-8B8E-725C-3351-253AC325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3"/>
            <a:ext cx="10515600" cy="49367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참조 예시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 </a:t>
            </a:r>
            <a:r>
              <a:rPr lang="en-US" altLang="ko-KR" b="0" i="0" dirty="0">
                <a:effectLst/>
                <a:latin typeface="SF Mono"/>
              </a:rPr>
              <a:t>p = </a:t>
            </a:r>
            <a:r>
              <a:rPr lang="en-US" altLang="ko-KR" b="0" i="0" dirty="0" err="1">
                <a:effectLst/>
                <a:latin typeface="SF Mono"/>
              </a:rPr>
              <a:t>re.compile</a:t>
            </a:r>
            <a:r>
              <a:rPr lang="en-US" altLang="ko-KR" b="0" i="0" dirty="0">
                <a:effectLst/>
                <a:latin typeface="SF Mono"/>
              </a:rPr>
              <a:t>(r"(?P&lt;name&gt;\w+)\s+((\d+)[-]\d+[-]\d+)")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 m = </a:t>
            </a:r>
            <a:r>
              <a:rPr lang="en-US" altLang="ko-KR" b="0" i="0" dirty="0" err="1">
                <a:effectLst/>
                <a:latin typeface="SF Mono"/>
              </a:rPr>
              <a:t>p.search</a:t>
            </a:r>
            <a:r>
              <a:rPr lang="en-US" altLang="ko-KR" b="0" i="0" dirty="0">
                <a:effectLst/>
                <a:latin typeface="SF Mono"/>
              </a:rPr>
              <a:t>("park 010-1234-1234")</a:t>
            </a:r>
          </a:p>
          <a:p>
            <a:pPr marL="0" indent="0">
              <a:buNone/>
            </a:pPr>
            <a:r>
              <a:rPr lang="en-US" altLang="ko-KR" dirty="0">
                <a:latin typeface="SF Mono"/>
              </a:rPr>
              <a:t>  </a:t>
            </a:r>
            <a:r>
              <a:rPr lang="en-US" altLang="ko-KR" b="0" i="0" dirty="0">
                <a:effectLst/>
                <a:latin typeface="SF Mono"/>
              </a:rPr>
              <a:t>print(</a:t>
            </a:r>
            <a:r>
              <a:rPr lang="en-US" altLang="ko-KR" b="0" i="0" dirty="0" err="1">
                <a:effectLst/>
                <a:latin typeface="SF Mono"/>
              </a:rPr>
              <a:t>m.group</a:t>
            </a:r>
            <a:r>
              <a:rPr lang="en-US" altLang="ko-KR" b="0" i="0" dirty="0">
                <a:effectLst/>
                <a:latin typeface="SF Mono"/>
              </a:rPr>
              <a:t>("name")) // </a:t>
            </a:r>
            <a:r>
              <a:rPr lang="ko-KR" altLang="en-US" b="0" i="0" dirty="0">
                <a:effectLst/>
                <a:latin typeface="SF Mono"/>
              </a:rPr>
              <a:t>그룹 </a:t>
            </a:r>
            <a:r>
              <a:rPr lang="en-US" altLang="ko-KR" b="0" i="0" dirty="0">
                <a:effectLst/>
                <a:latin typeface="SF Mono"/>
              </a:rPr>
              <a:t>name</a:t>
            </a:r>
            <a:r>
              <a:rPr lang="ko-KR" altLang="en-US" b="0" i="0" dirty="0">
                <a:effectLst/>
                <a:latin typeface="SF Mono"/>
              </a:rPr>
              <a:t>을</a:t>
            </a:r>
            <a:r>
              <a:rPr lang="en-US" altLang="ko-KR" b="0" i="0" dirty="0">
                <a:effectLst/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참조하여 출력 </a:t>
            </a:r>
            <a:r>
              <a:rPr lang="en-US" altLang="ko-KR" dirty="0">
                <a:latin typeface="SF Mono"/>
              </a:rPr>
              <a:t>-&gt; park</a:t>
            </a:r>
          </a:p>
          <a:p>
            <a:pPr marL="0" indent="0">
              <a:buNone/>
            </a:pPr>
            <a:endParaRPr lang="en-US" altLang="ko-KR" dirty="0">
              <a:latin typeface="SF Mono"/>
            </a:endParaRPr>
          </a:p>
          <a:p>
            <a:pPr marL="0" indent="0">
              <a:buNone/>
            </a:pPr>
            <a:r>
              <a:rPr lang="en-US" altLang="ko-KR" dirty="0">
                <a:latin typeface="SF Mono"/>
              </a:rPr>
              <a:t>-</a:t>
            </a:r>
            <a:r>
              <a:rPr lang="ko-KR" altLang="en-US" dirty="0" err="1">
                <a:latin typeface="SF Mono"/>
              </a:rPr>
              <a:t>재참조</a:t>
            </a:r>
            <a:r>
              <a:rPr lang="ko-KR" altLang="en-US" dirty="0">
                <a:latin typeface="SF Mono"/>
              </a:rPr>
              <a:t> 예시</a:t>
            </a:r>
            <a:endParaRPr lang="en-US" altLang="ko-KR" dirty="0">
              <a:latin typeface="SF Mono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p = </a:t>
            </a:r>
            <a:r>
              <a:rPr lang="en-US" altLang="ko-KR" b="0" i="0" dirty="0" err="1">
                <a:effectLst/>
                <a:latin typeface="SF Mono"/>
              </a:rPr>
              <a:t>re.compile</a:t>
            </a:r>
            <a:r>
              <a:rPr lang="en-US" altLang="ko-KR" b="0" i="0" dirty="0">
                <a:effectLst/>
                <a:latin typeface="SF Mono"/>
              </a:rPr>
              <a:t>(r'(?P&lt;word&gt;\b\w+)\s+(?P=word)’) // </a:t>
            </a:r>
            <a:r>
              <a:rPr lang="ko-KR" altLang="en-US" sz="2400" b="0" i="0" dirty="0">
                <a:effectLst/>
                <a:latin typeface="SF Mono"/>
              </a:rPr>
              <a:t>그룹 </a:t>
            </a:r>
            <a:r>
              <a:rPr lang="en-US" altLang="ko-KR" sz="2400" b="0" i="0" dirty="0">
                <a:effectLst/>
                <a:latin typeface="SF Mono"/>
              </a:rPr>
              <a:t>word</a:t>
            </a:r>
            <a:r>
              <a:rPr lang="ko-KR" altLang="en-US" sz="2400" b="0" i="0" dirty="0">
                <a:effectLst/>
                <a:latin typeface="SF Mono"/>
              </a:rPr>
              <a:t>를 </a:t>
            </a:r>
            <a:r>
              <a:rPr lang="ko-KR" altLang="en-US" sz="2400" b="0" i="0" dirty="0" err="1">
                <a:effectLst/>
                <a:latin typeface="SF Mono"/>
              </a:rPr>
              <a:t>재참조</a:t>
            </a:r>
            <a:endParaRPr lang="en-US" altLang="ko-KR" sz="2400" b="0" i="0" dirty="0">
              <a:effectLst/>
              <a:latin typeface="SF Mono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F Mono"/>
              </a:rPr>
              <a:t> </a:t>
            </a:r>
            <a:r>
              <a:rPr lang="en-US" altLang="ko-KR" b="0" i="0" dirty="0" err="1">
                <a:effectLst/>
                <a:latin typeface="SF Mono"/>
              </a:rPr>
              <a:t>p.search</a:t>
            </a:r>
            <a:r>
              <a:rPr lang="en-US" altLang="ko-KR" b="0" i="0" dirty="0">
                <a:effectLst/>
                <a:latin typeface="SF Mono"/>
              </a:rPr>
              <a:t>('Paris in the </a:t>
            </a:r>
            <a:r>
              <a:rPr lang="en-US" altLang="ko-KR" b="0" i="0" dirty="0" err="1">
                <a:effectLst/>
                <a:latin typeface="SF Mono"/>
              </a:rPr>
              <a:t>the</a:t>
            </a:r>
            <a:r>
              <a:rPr lang="en-US" altLang="ko-KR" b="0" i="0" dirty="0">
                <a:effectLst/>
                <a:latin typeface="SF Mono"/>
              </a:rPr>
              <a:t> spring').group() // 'the </a:t>
            </a:r>
            <a:r>
              <a:rPr lang="en-US" altLang="ko-KR" b="0" i="0" dirty="0" err="1">
                <a:effectLst/>
                <a:latin typeface="SF Mono"/>
              </a:rPr>
              <a:t>the</a:t>
            </a:r>
            <a:r>
              <a:rPr lang="en-US" altLang="ko-KR" b="0" i="0" dirty="0">
                <a:effectLst/>
                <a:latin typeface="SF Mono"/>
              </a:rPr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206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CE86-7373-424A-FF6E-05761380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/>
              <a:t>sub()</a:t>
            </a:r>
            <a:r>
              <a:rPr lang="ko-KR" altLang="en-US" dirty="0"/>
              <a:t>와 참조구문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C5771-9F76-8886-AD81-8AE81650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/>
              <a:t>sub()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참조구문을 사용할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+mj-lt"/>
              </a:rPr>
              <a:t> p = </a:t>
            </a:r>
            <a:r>
              <a:rPr lang="en-US" altLang="ko-KR" b="0" i="0" dirty="0" err="1">
                <a:effectLst/>
                <a:latin typeface="+mj-lt"/>
              </a:rPr>
              <a:t>re.compile</a:t>
            </a:r>
            <a:r>
              <a:rPr lang="en-US" altLang="ko-KR" b="0" i="0" dirty="0">
                <a:effectLst/>
                <a:latin typeface="+mj-lt"/>
              </a:rPr>
              <a:t>(r"(?P&lt;name&gt;\w+)\s+(?P&lt;phone&gt;(\d+)[- ]\d+[-]\d+)")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+mj-lt"/>
              </a:rPr>
              <a:t> print(</a:t>
            </a:r>
            <a:r>
              <a:rPr lang="en-US" altLang="ko-KR" b="0" i="0" dirty="0" err="1">
                <a:effectLst/>
                <a:latin typeface="+mj-lt"/>
              </a:rPr>
              <a:t>p.sub</a:t>
            </a:r>
            <a:r>
              <a:rPr lang="en-US" altLang="ko-KR" b="0" i="0" dirty="0">
                <a:effectLst/>
                <a:latin typeface="+mj-lt"/>
              </a:rPr>
              <a:t>("\g&lt;phone&gt; \g&lt;name&gt;", "park 010-1234-1234"))</a:t>
            </a:r>
          </a:p>
          <a:p>
            <a:r>
              <a:rPr lang="en-US" altLang="ko-KR" dirty="0">
                <a:latin typeface="+mj-lt"/>
              </a:rPr>
              <a:t>//</a:t>
            </a:r>
            <a:r>
              <a:rPr lang="en-US" altLang="ko-KR" b="0" i="0" dirty="0">
                <a:effectLst/>
                <a:latin typeface="+mj-lt"/>
              </a:rPr>
              <a:t> </a:t>
            </a:r>
            <a:r>
              <a:rPr lang="ko-KR" altLang="en-US" b="0" i="0" dirty="0">
                <a:effectLst/>
                <a:latin typeface="+mj-lt"/>
              </a:rPr>
              <a:t>출력</a:t>
            </a:r>
            <a:r>
              <a:rPr lang="en-US" altLang="ko-KR" b="0" i="0" dirty="0">
                <a:effectLst/>
                <a:latin typeface="+mj-lt"/>
              </a:rPr>
              <a:t>: 010-1234-1234 park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348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A353D-9D90-9127-5656-18051E4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/>
              <a:t>sub()</a:t>
            </a:r>
            <a:r>
              <a:rPr lang="ko-KR" altLang="en-US" dirty="0"/>
              <a:t>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EC24A-A5B5-42A7-135F-6618B4D9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/>
              <a:t>sub()</a:t>
            </a:r>
            <a:r>
              <a:rPr lang="ko-KR" altLang="en-US" dirty="0"/>
              <a:t>는 첫번째 매개변수로 함수를 넣을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444444"/>
                </a:solidFill>
                <a:latin typeface="SF Mono"/>
              </a:rPr>
              <a:t> </a:t>
            </a:r>
            <a:r>
              <a:rPr lang="en-US" altLang="ko-KR" b="0" i="0" dirty="0">
                <a:effectLst/>
                <a:latin typeface="+mj-lt"/>
              </a:rPr>
              <a:t>p = </a:t>
            </a:r>
            <a:r>
              <a:rPr lang="en-US" altLang="ko-KR" b="0" i="0" dirty="0" err="1">
                <a:effectLst/>
                <a:latin typeface="+mj-lt"/>
              </a:rPr>
              <a:t>re.compile</a:t>
            </a:r>
            <a:r>
              <a:rPr lang="en-US" altLang="ko-KR" b="0" i="0" dirty="0">
                <a:effectLst/>
                <a:latin typeface="+mj-lt"/>
              </a:rPr>
              <a:t>(r'\d+’)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+mj-lt"/>
              </a:rPr>
              <a:t> </a:t>
            </a:r>
            <a:r>
              <a:rPr lang="en-US" altLang="ko-KR" b="0" i="0" dirty="0" err="1">
                <a:effectLst/>
                <a:latin typeface="+mj-lt"/>
              </a:rPr>
              <a:t>p.sub</a:t>
            </a:r>
            <a:r>
              <a:rPr lang="en-US" altLang="ko-KR" b="0" i="0" dirty="0">
                <a:effectLst/>
                <a:latin typeface="+mj-lt"/>
              </a:rPr>
              <a:t>(</a:t>
            </a:r>
            <a:r>
              <a:rPr lang="en-US" altLang="ko-KR" b="0" i="0" dirty="0" err="1">
                <a:effectLst/>
                <a:latin typeface="+mj-lt"/>
              </a:rPr>
              <a:t>hexrepl</a:t>
            </a:r>
            <a:r>
              <a:rPr lang="en-US" altLang="ko-KR" b="0" i="0" dirty="0">
                <a:effectLst/>
                <a:latin typeface="+mj-lt"/>
              </a:rPr>
              <a:t>, 'Call 65490 for printing, 49152 for user code.’)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//</a:t>
            </a:r>
            <a:r>
              <a:rPr lang="ko-KR" altLang="en-US" dirty="0">
                <a:latin typeface="+mj-lt"/>
              </a:rPr>
              <a:t>함수 </a:t>
            </a:r>
            <a:r>
              <a:rPr lang="en-US" altLang="ko-KR" dirty="0" err="1">
                <a:latin typeface="+mj-lt"/>
              </a:rPr>
              <a:t>hexrepl</a:t>
            </a:r>
            <a:r>
              <a:rPr lang="ko-KR" altLang="en-US" dirty="0">
                <a:latin typeface="+mj-lt"/>
              </a:rPr>
              <a:t>은 </a:t>
            </a:r>
            <a:r>
              <a:rPr lang="en-US" altLang="ko-KR" dirty="0">
                <a:latin typeface="+mj-lt"/>
              </a:rPr>
              <a:t>10</a:t>
            </a:r>
            <a:r>
              <a:rPr lang="ko-KR" altLang="en-US" dirty="0">
                <a:latin typeface="+mj-lt"/>
              </a:rPr>
              <a:t>진수 문자열을 </a:t>
            </a:r>
            <a:r>
              <a:rPr lang="en-US" altLang="ko-KR" dirty="0">
                <a:latin typeface="+mj-lt"/>
              </a:rPr>
              <a:t>16</a:t>
            </a:r>
            <a:r>
              <a:rPr lang="ko-KR" altLang="en-US" dirty="0">
                <a:latin typeface="+mj-lt"/>
              </a:rPr>
              <a:t>진수 문자열로 </a:t>
            </a:r>
            <a:r>
              <a:rPr lang="ko-KR" altLang="en-US" dirty="0" err="1">
                <a:latin typeface="+mj-lt"/>
              </a:rPr>
              <a:t>바꾸어준다</a:t>
            </a:r>
            <a:r>
              <a:rPr lang="en-US" altLang="ko-KR" dirty="0">
                <a:latin typeface="+mj-lt"/>
              </a:rPr>
              <a:t>.</a:t>
            </a:r>
            <a:r>
              <a:rPr lang="en-US" altLang="ko-KR" b="0" i="0" dirty="0">
                <a:effectLst/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//</a:t>
            </a:r>
            <a:r>
              <a:rPr lang="ko-KR" altLang="en-US" dirty="0">
                <a:latin typeface="+mj-lt"/>
              </a:rPr>
              <a:t>결과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b="0" i="0" dirty="0">
                <a:effectLst/>
                <a:latin typeface="+mj-lt"/>
              </a:rPr>
              <a:t>'Call 0xffd2 for printing, 0xc000 for user code.'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8927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314AD-8F63-3A5E-65A6-D06B6CA2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전방탐색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DFEA2-821C-4BB7-581A-34952744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긍정형 전방 탐색과 부정형 전방 탐색으로 나뉜다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314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B058C-5203-8A4F-ED8B-6D0A2BB0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긍정형 전방탐색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6D611-28D6-220E-DCDE-390BBA36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정규식에 </a:t>
            </a:r>
            <a:r>
              <a:rPr lang="en-US" altLang="ko-KR" dirty="0"/>
              <a:t>(?=‘</a:t>
            </a:r>
            <a:r>
              <a:rPr lang="ko-KR" altLang="en-US" dirty="0"/>
              <a:t>문자열</a:t>
            </a:r>
            <a:r>
              <a:rPr lang="en-US" altLang="ko-KR" dirty="0"/>
              <a:t>’)</a:t>
            </a:r>
            <a:r>
              <a:rPr lang="ko-KR" altLang="en-US" dirty="0"/>
              <a:t>를 넣어 해당 문자열을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</a:t>
            </a:r>
            <a:r>
              <a:rPr lang="ko-KR" altLang="en-US" dirty="0"/>
              <a:t> 포함하지 않도록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ex) </a:t>
            </a:r>
          </a:p>
          <a:p>
            <a:pPr marL="0" indent="0">
              <a:buNone/>
            </a:pPr>
            <a:r>
              <a:rPr lang="fr-FR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fr-FR" altLang="ko-KR" b="0" i="0" dirty="0">
                <a:effectLst/>
                <a:latin typeface="SF Mono"/>
              </a:rPr>
              <a:t>p = re.compile(".+(?=:)") </a:t>
            </a:r>
            <a:endParaRPr lang="fr-FR" altLang="ko-KR" dirty="0">
              <a:latin typeface="SF Mono"/>
            </a:endParaRPr>
          </a:p>
          <a:p>
            <a:pPr marL="0" indent="0">
              <a:buNone/>
            </a:pPr>
            <a:r>
              <a:rPr lang="fr-FR" altLang="ko-KR" b="0" i="0" dirty="0">
                <a:effectLst/>
                <a:latin typeface="SF Mono"/>
              </a:rPr>
              <a:t> m = p.search("http://google.com")</a:t>
            </a:r>
          </a:p>
          <a:p>
            <a:pPr marL="0" indent="0">
              <a:buNone/>
            </a:pPr>
            <a:r>
              <a:rPr lang="fr-FR" altLang="ko-KR" b="0" i="0" dirty="0">
                <a:effectLst/>
                <a:latin typeface="SF Mono"/>
              </a:rPr>
              <a:t> print(m.group()) //  http (: </a:t>
            </a:r>
            <a:r>
              <a:rPr lang="ko-KR" altLang="en-US" b="0" i="0" dirty="0">
                <a:effectLst/>
                <a:latin typeface="SF Mono"/>
              </a:rPr>
              <a:t>제거 된 채로 출력</a:t>
            </a:r>
            <a:r>
              <a:rPr lang="en-US" altLang="ko-KR" b="0" i="0" dirty="0">
                <a:effectLst/>
                <a:latin typeface="SF Mono"/>
              </a:rPr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880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B058C-5203-8A4F-ED8B-6D0A2BB0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부정형 전방탐색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6D611-28D6-220E-DCDE-390BBA36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정규식에 </a:t>
            </a:r>
            <a:r>
              <a:rPr lang="en-US" altLang="ko-KR" dirty="0"/>
              <a:t>(?!‘</a:t>
            </a:r>
            <a:r>
              <a:rPr lang="ko-KR" altLang="en-US" dirty="0"/>
              <a:t>문자열</a:t>
            </a:r>
            <a:r>
              <a:rPr lang="en-US" altLang="ko-KR" dirty="0"/>
              <a:t>’)</a:t>
            </a:r>
            <a:r>
              <a:rPr lang="ko-KR" altLang="en-US" dirty="0"/>
              <a:t>를 넣어 </a:t>
            </a:r>
            <a:r>
              <a:rPr lang="ko-KR" altLang="en-US"/>
              <a:t>해당 문자열이 있다면 </a:t>
            </a:r>
            <a:r>
              <a:rPr lang="ko-KR" altLang="en-US" dirty="0"/>
              <a:t>제외시킨다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ex) </a:t>
            </a:r>
          </a:p>
          <a:p>
            <a:pPr marL="0" indent="0">
              <a:buNone/>
            </a:pPr>
            <a:br>
              <a:rPr lang="en-US" altLang="ko-KR" b="0" dirty="0">
                <a:effectLst/>
                <a:latin typeface="+mj-lt"/>
              </a:rPr>
            </a:br>
            <a:r>
              <a:rPr lang="en-US" altLang="ko-KR" b="0" dirty="0">
                <a:effectLst/>
                <a:latin typeface="+mj-lt"/>
              </a:rPr>
              <a:t> p = </a:t>
            </a:r>
            <a:r>
              <a:rPr lang="en-US" altLang="ko-KR" b="0" dirty="0" err="1">
                <a:effectLst/>
                <a:latin typeface="+mj-lt"/>
              </a:rPr>
              <a:t>re.compile</a:t>
            </a:r>
            <a:r>
              <a:rPr lang="en-US" altLang="ko-KR" b="0" dirty="0">
                <a:effectLst/>
                <a:latin typeface="+mj-lt"/>
              </a:rPr>
              <a:t>(".+[.](?!com$).*$",</a:t>
            </a:r>
            <a:r>
              <a:rPr lang="en-US" altLang="ko-KR" b="0" dirty="0" err="1">
                <a:effectLst/>
                <a:latin typeface="+mj-lt"/>
              </a:rPr>
              <a:t>re.M</a:t>
            </a:r>
            <a:r>
              <a:rPr lang="en-US" altLang="ko-KR" b="0" dirty="0">
                <a:effectLst/>
                <a:latin typeface="+mj-lt"/>
              </a:rPr>
              <a:t>)  //.com </a:t>
            </a:r>
            <a:r>
              <a:rPr lang="ko-KR" altLang="en-US" b="0" dirty="0">
                <a:effectLst/>
                <a:latin typeface="+mj-lt"/>
              </a:rPr>
              <a:t>으로 끝나면 제외</a:t>
            </a:r>
            <a:endParaRPr lang="en-US" altLang="ko-KR" b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a</a:t>
            </a:r>
            <a:r>
              <a:rPr lang="en-US" altLang="ko-KR" b="0" dirty="0">
                <a:effectLst/>
                <a:latin typeface="+mj-lt"/>
              </a:rPr>
              <a:t> = </a:t>
            </a:r>
            <a:r>
              <a:rPr lang="en-US" altLang="ko-KR" b="0" dirty="0" err="1">
                <a:effectLst/>
                <a:latin typeface="+mj-lt"/>
              </a:rPr>
              <a:t>p.findall</a:t>
            </a:r>
            <a:r>
              <a:rPr lang="en-US" altLang="ko-KR" b="0" dirty="0">
                <a:effectLst/>
                <a:latin typeface="+mj-lt"/>
              </a:rPr>
              <a:t>(""“ </a:t>
            </a:r>
          </a:p>
          <a:p>
            <a:pPr marL="0" indent="0">
              <a:buNone/>
            </a:pPr>
            <a:r>
              <a:rPr lang="en-US" altLang="ko-KR" b="0" dirty="0">
                <a:effectLst/>
                <a:latin typeface="+mj-lt"/>
              </a:rPr>
              <a:t> auto.com</a:t>
            </a:r>
          </a:p>
          <a:p>
            <a:pPr marL="0" indent="0">
              <a:buNone/>
            </a:pPr>
            <a:r>
              <a:rPr lang="en-US" altLang="ko-KR" b="0" dirty="0">
                <a:effectLst/>
                <a:latin typeface="+mj-lt"/>
              </a:rPr>
              <a:t> print.exe</a:t>
            </a:r>
          </a:p>
          <a:p>
            <a:pPr marL="0" indent="0">
              <a:buNone/>
            </a:pPr>
            <a:r>
              <a:rPr lang="en-US" altLang="ko-KR" b="0" dirty="0">
                <a:effectLst/>
                <a:latin typeface="+mj-lt"/>
              </a:rPr>
              <a:t> """)</a:t>
            </a:r>
          </a:p>
          <a:p>
            <a:pPr marL="0" indent="0">
              <a:buNone/>
            </a:pPr>
            <a:r>
              <a:rPr lang="en-US" altLang="ko-KR" b="0" dirty="0">
                <a:effectLst/>
                <a:latin typeface="+mj-lt"/>
              </a:rPr>
              <a:t> print(a) // print.exe</a:t>
            </a:r>
            <a:r>
              <a:rPr lang="ko-KR" altLang="en-US" b="0" dirty="0">
                <a:effectLst/>
                <a:latin typeface="+mj-lt"/>
              </a:rPr>
              <a:t>출력 </a:t>
            </a:r>
            <a:endParaRPr lang="en-US" altLang="ko-KR" b="0" dirty="0">
              <a:effectLst/>
              <a:latin typeface="+mj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145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C675-92EE-CBE4-1922-EA2F4E1C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</a:t>
            </a:r>
            <a:r>
              <a:rPr lang="ko-KR" altLang="en-US" dirty="0"/>
              <a:t>와 </a:t>
            </a:r>
            <a:r>
              <a:rPr lang="en-US" altLang="ko-KR" dirty="0"/>
              <a:t>Non-Greedy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B02FA-85DF-77C9-F5F9-B3D0E12C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effectLst/>
              </a:rPr>
              <a:t>s = '&lt;html&gt;&lt;head&gt;&lt;title&gt;Title&lt;/title&gt;’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</a:rPr>
              <a:t> print(</a:t>
            </a:r>
            <a:r>
              <a:rPr lang="en-US" altLang="ko-KR" b="0" i="0" dirty="0" err="1">
                <a:effectLst/>
              </a:rPr>
              <a:t>re.match</a:t>
            </a:r>
            <a:r>
              <a:rPr lang="en-US" altLang="ko-KR" b="0" i="0" dirty="0">
                <a:effectLst/>
              </a:rPr>
              <a:t>('&lt;.*&gt;', s).group()) </a:t>
            </a:r>
          </a:p>
          <a:p>
            <a:pPr marL="0" indent="0">
              <a:buNone/>
            </a:pPr>
            <a:r>
              <a:rPr lang="en-US" altLang="ko-KR" dirty="0"/>
              <a:t> //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en-US" altLang="ko-KR" b="0" i="0" dirty="0">
                <a:effectLst/>
              </a:rPr>
              <a:t>&lt;html&gt;&lt;head&gt;&lt;title&gt;Title&lt;/title&gt; -&gt; </a:t>
            </a:r>
            <a:r>
              <a:rPr lang="ko-KR" altLang="en-US" b="0" i="0" dirty="0">
                <a:effectLst/>
              </a:rPr>
              <a:t>최대한 매치</a:t>
            </a:r>
            <a:endParaRPr lang="en-US" altLang="ko-KR" b="0" i="0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 // &lt;html&gt;</a:t>
            </a:r>
            <a:r>
              <a:rPr lang="ko-KR" altLang="en-US" dirty="0"/>
              <a:t>만 뽑아내고 싶으면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</a:rPr>
              <a:t> </a:t>
            </a:r>
            <a:r>
              <a:rPr lang="en-US" altLang="ko-KR" b="0" i="0" dirty="0">
                <a:effectLst/>
                <a:latin typeface="+mj-lt"/>
              </a:rPr>
              <a:t>s = '&lt;html&gt;&lt;head&gt;&lt;title&gt;Title&lt;/title&gt;’</a:t>
            </a:r>
            <a:endParaRPr lang="en-US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+mj-lt"/>
              </a:rPr>
              <a:t> print(</a:t>
            </a:r>
            <a:r>
              <a:rPr lang="en-US" altLang="ko-KR" b="0" i="0" dirty="0" err="1">
                <a:effectLst/>
                <a:latin typeface="+mj-lt"/>
              </a:rPr>
              <a:t>re.match</a:t>
            </a:r>
            <a:r>
              <a:rPr lang="en-US" altLang="ko-KR" b="0" i="0" dirty="0">
                <a:effectLst/>
                <a:latin typeface="+mj-lt"/>
              </a:rPr>
              <a:t>('&lt;.*?&gt;', s).group()) 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</a:t>
            </a:r>
            <a:r>
              <a:rPr lang="en-US" altLang="ko-KR" b="0" i="0" dirty="0">
                <a:effectLst/>
                <a:latin typeface="+mj-lt"/>
              </a:rPr>
              <a:t>//</a:t>
            </a:r>
            <a:r>
              <a:rPr lang="ko-KR" altLang="en-US" b="0" i="0" dirty="0">
                <a:effectLst/>
                <a:latin typeface="+mj-lt"/>
              </a:rPr>
              <a:t>결과</a:t>
            </a:r>
            <a:r>
              <a:rPr lang="en-US" altLang="ko-KR" b="0" i="0" dirty="0">
                <a:effectLst/>
                <a:latin typeface="+mj-lt"/>
              </a:rPr>
              <a:t>: &lt;html&gt; -&gt; </a:t>
            </a:r>
            <a:r>
              <a:rPr lang="ko-KR" altLang="en-US" b="0" i="0" dirty="0">
                <a:effectLst/>
                <a:latin typeface="+mj-lt"/>
              </a:rPr>
              <a:t>최소한 매치</a:t>
            </a:r>
            <a:endParaRPr lang="en-US" altLang="ko-KR" b="0" i="0" dirty="0">
              <a:effectLst/>
              <a:latin typeface="+mj-lt"/>
            </a:endParaRPr>
          </a:p>
          <a:p>
            <a:pPr marL="0" indent="0">
              <a:buNone/>
            </a:pPr>
            <a:endParaRPr lang="en-US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Non-Greedy</a:t>
            </a:r>
            <a:r>
              <a:rPr lang="ko-KR" altLang="en-US" dirty="0">
                <a:latin typeface="+mj-lt"/>
              </a:rPr>
              <a:t>로 하고 싶다면 </a:t>
            </a:r>
            <a:r>
              <a:rPr lang="en-US" altLang="ko-KR" dirty="0">
                <a:latin typeface="+mj-lt"/>
              </a:rPr>
              <a:t>?</a:t>
            </a:r>
            <a:r>
              <a:rPr lang="ko-KR" altLang="en-US" dirty="0">
                <a:latin typeface="+mj-lt"/>
              </a:rPr>
              <a:t>을 붙인다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23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73FC1-DDA1-E3D7-3872-591063AA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클래스 </a:t>
            </a:r>
            <a:r>
              <a:rPr lang="en-US" altLang="ko-KR" dirty="0"/>
              <a:t>[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5BD4C-B792-D4DE-EA86-FC0EA5EF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[a-z] : </a:t>
            </a:r>
            <a:r>
              <a:rPr lang="ko-KR" altLang="en-US" dirty="0"/>
              <a:t>문자열이 </a:t>
            </a:r>
            <a:r>
              <a:rPr lang="en-US" altLang="ko-KR" dirty="0"/>
              <a:t>‘</a:t>
            </a:r>
            <a:r>
              <a:rPr lang="en-US" altLang="ko-KR" dirty="0" err="1"/>
              <a:t>a’~’z</a:t>
            </a:r>
            <a:r>
              <a:rPr lang="en-US" altLang="ko-KR" dirty="0"/>
              <a:t>’</a:t>
            </a:r>
            <a:r>
              <a:rPr lang="ko-KR" altLang="en-US" dirty="0"/>
              <a:t>을 포함하는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[0-9] : </a:t>
            </a:r>
            <a:r>
              <a:rPr lang="ko-KR" altLang="en-US" dirty="0"/>
              <a:t>문자열이 </a:t>
            </a:r>
            <a:r>
              <a:rPr lang="en-US" altLang="ko-KR" dirty="0"/>
              <a:t>‘0’~’9’</a:t>
            </a:r>
            <a:r>
              <a:rPr lang="ko-KR" altLang="en-US" dirty="0"/>
              <a:t>을 포함하는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[\d] : </a:t>
            </a:r>
            <a:r>
              <a:rPr lang="ko-KR" altLang="en-US" dirty="0"/>
              <a:t>문자열이 </a:t>
            </a:r>
            <a:r>
              <a:rPr lang="en-US" altLang="ko-KR" dirty="0"/>
              <a:t>‘0’~’9’</a:t>
            </a:r>
            <a:r>
              <a:rPr lang="ko-KR" altLang="en-US" dirty="0"/>
              <a:t>을 포함하는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[\D] : </a:t>
            </a:r>
            <a:r>
              <a:rPr lang="ko-KR" altLang="en-US" dirty="0"/>
              <a:t>문자열이 </a:t>
            </a:r>
            <a:r>
              <a:rPr lang="en-US" altLang="ko-KR" dirty="0"/>
              <a:t>‘0’~’9’</a:t>
            </a:r>
            <a:r>
              <a:rPr lang="ko-KR" altLang="en-US" dirty="0"/>
              <a:t>을 포함하지 않는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[\s] : </a:t>
            </a:r>
            <a:r>
              <a:rPr lang="ko-KR" altLang="en-US" dirty="0"/>
              <a:t>문자열이 공백</a:t>
            </a:r>
            <a:r>
              <a:rPr lang="en-US" altLang="ko-KR" dirty="0"/>
              <a:t>(</a:t>
            </a:r>
            <a:r>
              <a:rPr lang="ko-KR" altLang="en-US" dirty="0" err="1"/>
              <a:t>줄바꿈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  <a:r>
              <a:rPr lang="ko-KR" altLang="en-US" dirty="0"/>
              <a:t>을 포함하는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[\S] : </a:t>
            </a:r>
            <a:r>
              <a:rPr lang="ko-KR" altLang="en-US" dirty="0"/>
              <a:t>문자열이 공백</a:t>
            </a:r>
            <a:r>
              <a:rPr lang="en-US" altLang="ko-KR" dirty="0"/>
              <a:t>(</a:t>
            </a:r>
            <a:r>
              <a:rPr lang="ko-KR" altLang="en-US" dirty="0" err="1"/>
              <a:t>줄바꿈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  <a:r>
              <a:rPr lang="ko-KR" altLang="en-US" dirty="0"/>
              <a:t>을 포함하지 않는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[\w] : </a:t>
            </a:r>
            <a:r>
              <a:rPr lang="ko-KR" altLang="en-US" dirty="0"/>
              <a:t>문자열이 </a:t>
            </a:r>
            <a:r>
              <a:rPr lang="en-US" altLang="ko-KR" dirty="0"/>
              <a:t>‘</a:t>
            </a:r>
            <a:r>
              <a:rPr lang="en-US" altLang="ko-KR" dirty="0" err="1"/>
              <a:t>a’~’z</a:t>
            </a:r>
            <a:r>
              <a:rPr lang="en-US" altLang="ko-KR" dirty="0"/>
              <a:t>’, ‘A’~’Z’, ‘0’~’9’</a:t>
            </a:r>
            <a:r>
              <a:rPr lang="ko-KR" altLang="en-US" dirty="0"/>
              <a:t>를 포함하는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8. [\W] : </a:t>
            </a:r>
            <a:r>
              <a:rPr lang="ko-KR" altLang="en-US" dirty="0"/>
              <a:t>문자열이 </a:t>
            </a:r>
            <a:r>
              <a:rPr lang="en-US" altLang="ko-KR" dirty="0"/>
              <a:t>‘</a:t>
            </a:r>
            <a:r>
              <a:rPr lang="en-US" altLang="ko-KR" dirty="0" err="1"/>
              <a:t>a’~’z</a:t>
            </a:r>
            <a:r>
              <a:rPr lang="en-US" altLang="ko-KR" dirty="0"/>
              <a:t>’, ‘A’~’Z’, ‘0’~’9’</a:t>
            </a:r>
            <a:r>
              <a:rPr lang="ko-KR" altLang="en-US" dirty="0"/>
              <a:t>를 포함하지 않는 것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78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3E7D-5DC5-A4E0-46BB-871BEF32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Dot( .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9D737-0650-8388-A88E-C3659D52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\n</a:t>
            </a:r>
            <a:r>
              <a:rPr lang="ko-KR" altLang="en-US" dirty="0"/>
              <a:t>을 제외한 모든 문자와 매치</a:t>
            </a:r>
            <a:endParaRPr lang="en-US" altLang="ko-KR" dirty="0"/>
          </a:p>
          <a:p>
            <a:r>
              <a:rPr lang="en-US" altLang="ko-KR" dirty="0"/>
              <a:t>Dot </a:t>
            </a:r>
            <a:r>
              <a:rPr lang="ko-KR" altLang="en-US" dirty="0"/>
              <a:t>자체가 문자를 의미함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</a:p>
          <a:p>
            <a:pPr marL="0" indent="0">
              <a:buNone/>
            </a:pPr>
            <a:r>
              <a:rPr lang="en-US" altLang="ko-KR" dirty="0" err="1"/>
              <a:t>a.b</a:t>
            </a:r>
            <a:r>
              <a:rPr lang="en-US" altLang="ko-KR" dirty="0"/>
              <a:t> : ‘a’</a:t>
            </a:r>
            <a:r>
              <a:rPr lang="ko-KR" altLang="en-US" dirty="0"/>
              <a:t>와 </a:t>
            </a:r>
            <a:r>
              <a:rPr lang="en-US" altLang="ko-KR" dirty="0"/>
              <a:t>‘b’</a:t>
            </a:r>
            <a:r>
              <a:rPr lang="ko-KR" altLang="en-US" dirty="0"/>
              <a:t>사이에 </a:t>
            </a:r>
            <a:r>
              <a:rPr lang="en-US" altLang="ko-KR" dirty="0"/>
              <a:t>\n</a:t>
            </a:r>
            <a:r>
              <a:rPr lang="ko-KR" altLang="en-US" dirty="0"/>
              <a:t>을 제외한 문자가 있다면 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a[.]b: ‘a’</a:t>
            </a:r>
            <a:r>
              <a:rPr lang="ko-KR" altLang="en-US" dirty="0"/>
              <a:t>와 </a:t>
            </a:r>
            <a:r>
              <a:rPr lang="en-US" altLang="ko-KR" dirty="0"/>
              <a:t>‘b’</a:t>
            </a:r>
            <a:r>
              <a:rPr lang="ko-KR" altLang="en-US" dirty="0"/>
              <a:t>사이에 </a:t>
            </a:r>
            <a:r>
              <a:rPr lang="en-US" altLang="ko-KR" dirty="0"/>
              <a:t>.</a:t>
            </a:r>
            <a:r>
              <a:rPr lang="ko-KR" altLang="en-US" dirty="0"/>
              <a:t>이 있어야 매치</a:t>
            </a:r>
          </a:p>
        </p:txBody>
      </p:sp>
    </p:spTree>
    <p:extLst>
      <p:ext uri="{BB962C8B-B14F-4D97-AF65-F5344CB8AC3E}">
        <p14:creationId xmlns:p14="http://schemas.microsoft.com/office/powerpoint/2010/main" val="295135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CD94-7CBC-8602-C739-5AD6113E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  <a:r>
              <a:rPr lang="en-US" altLang="ko-KR" dirty="0"/>
              <a:t>(*)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88C74-7C53-18B8-E414-4DD25C43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의 앞문자가 몇 개가 있던 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ab*c </a:t>
            </a:r>
            <a:r>
              <a:rPr lang="ko-KR" altLang="en-US" dirty="0"/>
              <a:t>와 매치되는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abbc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abbbc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-ac (0</a:t>
            </a:r>
            <a:r>
              <a:rPr lang="ko-KR" altLang="en-US" dirty="0"/>
              <a:t>번도 가능하다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2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6D852-EA02-ACE3-9415-DA14ABF5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  <a:r>
              <a:rPr lang="en-US" altLang="ko-KR" dirty="0"/>
              <a:t>(+)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DD453-5E03-CFD1-602A-1A57CA34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의 앞문자가 </a:t>
            </a:r>
            <a:r>
              <a:rPr lang="en-US" altLang="ko-KR" dirty="0"/>
              <a:t>1</a:t>
            </a:r>
            <a:r>
              <a:rPr lang="ko-KR" altLang="en-US" dirty="0"/>
              <a:t>개 이상이면 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ab*c </a:t>
            </a:r>
            <a:r>
              <a:rPr lang="ko-KR" altLang="en-US" dirty="0"/>
              <a:t>와 매치되는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abbc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abbbc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//ac (0</a:t>
            </a:r>
            <a:r>
              <a:rPr lang="ko-KR" altLang="en-US" dirty="0"/>
              <a:t>번은 불가능하다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93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13F6A-9E32-5EB5-9CC9-2A32696A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 </a:t>
            </a:r>
            <a:r>
              <a:rPr lang="en-US" altLang="ko-KR" dirty="0"/>
              <a:t>({</a:t>
            </a:r>
            <a:r>
              <a:rPr lang="en-US" altLang="ko-KR" dirty="0" err="1"/>
              <a:t>a,b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90D77-E95D-AFD2-18EB-8CACEBF9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{}</a:t>
            </a:r>
            <a:r>
              <a:rPr lang="ko-KR" altLang="en-US" dirty="0"/>
              <a:t>의 앞문자의 반복 횟수가 </a:t>
            </a:r>
            <a:r>
              <a:rPr lang="en-US" altLang="ko-KR" dirty="0" err="1"/>
              <a:t>a~b</a:t>
            </a:r>
            <a:r>
              <a:rPr lang="ko-KR" altLang="en-US" dirty="0"/>
              <a:t>이면 매치</a:t>
            </a:r>
            <a:endParaRPr lang="en-US" altLang="ko-KR" dirty="0"/>
          </a:p>
          <a:p>
            <a:r>
              <a:rPr lang="en-US" altLang="ko-KR" dirty="0"/>
              <a:t>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생략 가능</a:t>
            </a:r>
            <a:endParaRPr lang="en-US" altLang="ko-KR" dirty="0"/>
          </a:p>
          <a:p>
            <a:r>
              <a:rPr lang="en-US" altLang="ko-KR" dirty="0"/>
              <a:t> a </a:t>
            </a:r>
            <a:r>
              <a:rPr lang="ko-KR" altLang="en-US" dirty="0"/>
              <a:t>생략 시</a:t>
            </a:r>
            <a:r>
              <a:rPr lang="en-US" altLang="ko-KR" dirty="0"/>
              <a:t> {, b}</a:t>
            </a:r>
            <a:r>
              <a:rPr lang="ko-KR" altLang="en-US" dirty="0"/>
              <a:t> </a:t>
            </a:r>
            <a:r>
              <a:rPr lang="en-US" altLang="ko-KR" dirty="0"/>
              <a:t>: b</a:t>
            </a:r>
            <a:r>
              <a:rPr lang="ko-KR" altLang="en-US" dirty="0"/>
              <a:t>이하의 숫자만큼 반복할 때 매치</a:t>
            </a:r>
            <a:endParaRPr lang="en-US" altLang="ko-KR" dirty="0"/>
          </a:p>
          <a:p>
            <a:r>
              <a:rPr lang="en-US" altLang="ko-KR" dirty="0"/>
              <a:t> b </a:t>
            </a:r>
            <a:r>
              <a:rPr lang="ko-KR" altLang="en-US" dirty="0"/>
              <a:t>생략 시 </a:t>
            </a:r>
            <a:r>
              <a:rPr lang="en-US" altLang="ko-KR" dirty="0"/>
              <a:t>{a, }: a</a:t>
            </a:r>
            <a:r>
              <a:rPr lang="ko-KR" altLang="en-US" dirty="0"/>
              <a:t>이상의 숫자만큼 반복할 때 매치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ab{1,2}c</a:t>
            </a:r>
            <a:r>
              <a:rPr lang="ko-KR" altLang="en-US" dirty="0"/>
              <a:t>와 매치되는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abbc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19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BE4C0-CC3F-00CA-9FB8-F1AA2148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 </a:t>
            </a:r>
            <a:r>
              <a:rPr lang="en-US" altLang="ko-KR" dirty="0"/>
              <a:t>({a})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28DB4-8E3F-5BF8-28F7-1D5C0460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{}</a:t>
            </a:r>
            <a:r>
              <a:rPr lang="ko-KR" altLang="en-US" dirty="0"/>
              <a:t>의 앞문자가 </a:t>
            </a:r>
            <a:r>
              <a:rPr lang="en-US" altLang="ko-KR" dirty="0"/>
              <a:t>a</a:t>
            </a:r>
            <a:r>
              <a:rPr lang="ko-KR" altLang="en-US" dirty="0"/>
              <a:t>번 반복할 때 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ab{2}c</a:t>
            </a:r>
            <a:r>
              <a:rPr lang="ko-KR" altLang="en-US" dirty="0"/>
              <a:t>와 매치 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abbc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40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2301</Words>
  <Application>Microsoft Office PowerPoint</Application>
  <PresentationFormat>와이드스크린</PresentationFormat>
  <Paragraphs>290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SF Mono</vt:lpstr>
      <vt:lpstr>맑은 고딕</vt:lpstr>
      <vt:lpstr>Arial</vt:lpstr>
      <vt:lpstr>Office 테마</vt:lpstr>
      <vt:lpstr>정규 표현식</vt:lpstr>
      <vt:lpstr>정규 표현식을 쓰는 이유</vt:lpstr>
      <vt:lpstr>문자 클래스 [ ]</vt:lpstr>
      <vt:lpstr>문자 클래스 [ ]</vt:lpstr>
      <vt:lpstr>Dot( . )</vt:lpstr>
      <vt:lpstr>반복(*)</vt:lpstr>
      <vt:lpstr>반복(+)</vt:lpstr>
      <vt:lpstr>반복 ({a,b})</vt:lpstr>
      <vt:lpstr>반복 ({a})</vt:lpstr>
      <vt:lpstr>유무 판별(?)</vt:lpstr>
      <vt:lpstr>re모듈</vt:lpstr>
      <vt:lpstr>메소드 match() </vt:lpstr>
      <vt:lpstr>메소드 search()</vt:lpstr>
      <vt:lpstr>메소드 findall()</vt:lpstr>
      <vt:lpstr>메소드 finditer()</vt:lpstr>
      <vt:lpstr>메소드 sub()</vt:lpstr>
      <vt:lpstr>메소드 subn()</vt:lpstr>
      <vt:lpstr> match 객체</vt:lpstr>
      <vt:lpstr> match 객체</vt:lpstr>
      <vt:lpstr>컴파일 옵션</vt:lpstr>
      <vt:lpstr>DOTALL(S)</vt:lpstr>
      <vt:lpstr>IGNORECASE(I)</vt:lpstr>
      <vt:lpstr>MULTILINE(M)</vt:lpstr>
      <vt:lpstr>VERBOSE(X)</vt:lpstr>
      <vt:lpstr>백슬래쉬 문제</vt:lpstr>
      <vt:lpstr>메타문자 </vt:lpstr>
      <vt:lpstr>메타문자 </vt:lpstr>
      <vt:lpstr>메타문자</vt:lpstr>
      <vt:lpstr>메타문자</vt:lpstr>
      <vt:lpstr>그룹핑</vt:lpstr>
      <vt:lpstr>그룹핑</vt:lpstr>
      <vt:lpstr>그룹핑</vt:lpstr>
      <vt:lpstr>그룹핑</vt:lpstr>
      <vt:lpstr>메소드 sub()와 참조구문</vt:lpstr>
      <vt:lpstr>메소드 sub()와 함수</vt:lpstr>
      <vt:lpstr>전방탐색</vt:lpstr>
      <vt:lpstr>긍정형 전방탐색</vt:lpstr>
      <vt:lpstr>부정형 전방탐색</vt:lpstr>
      <vt:lpstr>Greedy와 Non-Greedy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 표현식</dc:title>
  <dc:creator>wrg2674 wrg2674</dc:creator>
  <cp:lastModifiedBy>wrg2674 wrg2674</cp:lastModifiedBy>
  <cp:revision>20</cp:revision>
  <dcterms:created xsi:type="dcterms:W3CDTF">2022-05-15T03:41:12Z</dcterms:created>
  <dcterms:modified xsi:type="dcterms:W3CDTF">2022-05-18T07:59:35Z</dcterms:modified>
</cp:coreProperties>
</file>