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ilYMWV5rIBfle9V/SqH4xCEJxs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3.png"/><Relationship Id="rId4" Type="http://schemas.openxmlformats.org/officeDocument/2006/relationships/image" Target="../media/image5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Relationship Id="rId4" Type="http://schemas.openxmlformats.org/officeDocument/2006/relationships/image" Target="../media/image49.png"/><Relationship Id="rId5" Type="http://schemas.openxmlformats.org/officeDocument/2006/relationships/image" Target="../media/image5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2.png"/><Relationship Id="rId4" Type="http://schemas.openxmlformats.org/officeDocument/2006/relationships/image" Target="../media/image57.png"/><Relationship Id="rId5" Type="http://schemas.openxmlformats.org/officeDocument/2006/relationships/image" Target="../media/image56.png"/><Relationship Id="rId6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"/>
          <p:cNvSpPr/>
          <p:nvPr/>
        </p:nvSpPr>
        <p:spPr>
          <a:xfrm rot="2700000">
            <a:off x="-1872577" y="1372793"/>
            <a:ext cx="6135300" cy="5537781"/>
          </a:xfrm>
          <a:custGeom>
            <a:rect b="b" l="l" r="r" t="t"/>
            <a:pathLst>
              <a:path extrusionOk="0" h="5537781" w="6135300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 rot="2700000">
            <a:off x="2069931" y="-1536286"/>
            <a:ext cx="6135300" cy="6135298"/>
          </a:xfrm>
          <a:custGeom>
            <a:rect b="b" l="l" r="r" t="t"/>
            <a:pathLst>
              <a:path extrusionOk="0" h="6135298" w="6135300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/>
          <p:nvPr/>
        </p:nvSpPr>
        <p:spPr>
          <a:xfrm rot="2700000">
            <a:off x="8050242" y="292975"/>
            <a:ext cx="5056735" cy="9206602"/>
          </a:xfrm>
          <a:custGeom>
            <a:rect b="b" l="l" r="r" t="t"/>
            <a:pathLst>
              <a:path extrusionOk="0" h="9200989" w="5053652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/>
          <p:cNvSpPr/>
          <p:nvPr/>
        </p:nvSpPr>
        <p:spPr>
          <a:xfrm rot="2700000">
            <a:off x="563919" y="753376"/>
            <a:ext cx="5353835" cy="5353835"/>
          </a:xfrm>
          <a:custGeom>
            <a:rect b="b" l="l" r="r" t="t"/>
            <a:pathLst>
              <a:path extrusionOk="0" h="5353835" w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300"/>
              <a:buFont typeface="Malgun Gothic"/>
              <a:buNone/>
            </a:pPr>
            <a:r>
              <a:rPr lang="en-US" sz="3300">
                <a:solidFill>
                  <a:srgbClr val="080808"/>
                </a:solidFill>
              </a:rPr>
              <a:t>클래스, 모듈, 패키지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991745" y="4557900"/>
            <a:ext cx="2442690" cy="9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US" sz="2000">
                <a:solidFill>
                  <a:srgbClr val="080808"/>
                </a:solidFill>
              </a:rPr>
              <a:t>2171063 허진우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 rot="10800000">
            <a:off x="7026569" y="0"/>
            <a:ext cx="3216074" cy="1608038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3586059" y="4738109"/>
            <a:ext cx="4239780" cy="2119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0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chemeClr val="lt1"/>
                </a:solidFill>
              </a:rPr>
              <a:t>사칙연산 클래스 만들기(2)</a:t>
            </a:r>
            <a:endParaRPr sz="3400">
              <a:solidFill>
                <a:schemeClr val="lt1"/>
              </a:solidFill>
            </a:endParaRPr>
          </a:p>
        </p:txBody>
      </p:sp>
      <p:cxnSp>
        <p:nvCxnSpPr>
          <p:cNvPr id="213" name="Google Shape;213;p10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10"/>
          <p:cNvSpPr txBox="1"/>
          <p:nvPr>
            <p:ph idx="1" type="body"/>
          </p:nvPr>
        </p:nvSpPr>
        <p:spPr>
          <a:xfrm>
            <a:off x="593610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클래스 선언</a:t>
            </a:r>
            <a:endParaRPr/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255" y="3100873"/>
            <a:ext cx="4830801" cy="309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255" y="523194"/>
            <a:ext cx="4818722" cy="242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11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chemeClr val="lt1"/>
                </a:solidFill>
              </a:rPr>
              <a:t>사칙연산 클래스 만들기(3)</a:t>
            </a:r>
            <a:endParaRPr sz="3400">
              <a:solidFill>
                <a:schemeClr val="lt1"/>
              </a:solidFill>
            </a:endParaRPr>
          </a:p>
        </p:txBody>
      </p:sp>
      <p:cxnSp>
        <p:nvCxnSpPr>
          <p:cNvPr id="223" name="Google Shape;223;p11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593610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일반적인 함수 작성법</a:t>
            </a:r>
            <a:endParaRPr sz="2000">
              <a:solidFill>
                <a:schemeClr val="l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클래스에서의 메서드(함수) 작성법</a:t>
            </a:r>
            <a:endParaRPr sz="2000">
              <a:solidFill>
                <a:schemeClr val="l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클래스 메서드에는 self라는 인자를 추가해줘야 한다.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6619" y="1477233"/>
            <a:ext cx="4015053" cy="220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6619" y="3686003"/>
            <a:ext cx="4015053" cy="220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12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chemeClr val="lt1"/>
                </a:solidFill>
              </a:rPr>
              <a:t>사칙연산 클래스 만들기(4)</a:t>
            </a:r>
            <a:endParaRPr sz="3400">
              <a:solidFill>
                <a:schemeClr val="lt1"/>
              </a:solidFill>
            </a:endParaRPr>
          </a:p>
        </p:txBody>
      </p:sp>
      <p:cxnSp>
        <p:nvCxnSpPr>
          <p:cNvPr id="233" name="Google Shape;233;p12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593610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메서드 setdata 작성</a:t>
            </a:r>
            <a:endParaRPr/>
          </a:p>
        </p:txBody>
      </p:sp>
      <p:pic>
        <p:nvPicPr>
          <p:cNvPr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582" y="2224423"/>
            <a:ext cx="4842710" cy="153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3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chemeClr val="lt1"/>
                </a:solidFill>
              </a:rPr>
              <a:t>사칙연산 클래스 만들기(5)</a:t>
            </a:r>
            <a:endParaRPr sz="3400">
              <a:solidFill>
                <a:schemeClr val="lt1"/>
              </a:solidFill>
            </a:endParaRPr>
          </a:p>
        </p:txBody>
      </p:sp>
      <p:cxnSp>
        <p:nvCxnSpPr>
          <p:cNvPr id="242" name="Google Shape;242;p13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13"/>
          <p:cNvSpPr txBox="1"/>
          <p:nvPr>
            <p:ph idx="1" type="body"/>
          </p:nvPr>
        </p:nvSpPr>
        <p:spPr>
          <a:xfrm>
            <a:off x="593610" y="2121762"/>
            <a:ext cx="5235490" cy="3885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self: 객체를 전달받는 암묵적인 인자.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>
                <a:solidFill>
                  <a:schemeClr val="lt1"/>
                </a:solidFill>
              </a:rPr>
              <a:t>객체.메서드(인자) = 클래스.메서드(객체, 인자)</a:t>
            </a:r>
            <a:endParaRPr/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9200" y="1294462"/>
            <a:ext cx="57721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2699" y="3886347"/>
            <a:ext cx="4645152" cy="192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14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chemeClr val="lt1"/>
                </a:solidFill>
              </a:rPr>
              <a:t>사칙연산 클래스 만들기(6)</a:t>
            </a:r>
            <a:endParaRPr sz="3400">
              <a:solidFill>
                <a:schemeClr val="lt1"/>
              </a:solidFill>
            </a:endParaRPr>
          </a:p>
        </p:txBody>
      </p:sp>
      <p:cxnSp>
        <p:nvCxnSpPr>
          <p:cNvPr id="252" name="Google Shape;252;p14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593610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self.first = first &gt; a.first = 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self.second = second &gt; a.second = 4</a:t>
            </a:r>
            <a:endParaRPr sz="2000">
              <a:solidFill>
                <a:schemeClr val="lt1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객체변수: 객체에서 생성되는 객체만의 변수</a:t>
            </a:r>
            <a:endParaRPr/>
          </a:p>
        </p:txBody>
      </p:sp>
      <p:pic>
        <p:nvPicPr>
          <p:cNvPr id="254" name="Google Shape;25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0038" y="1435620"/>
            <a:ext cx="4273895" cy="398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5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chemeClr val="lt1"/>
                </a:solidFill>
              </a:rPr>
              <a:t>사칙연산 클래스 만들기(7)</a:t>
            </a:r>
            <a:endParaRPr sz="3400">
              <a:solidFill>
                <a:schemeClr val="lt1"/>
              </a:solidFill>
            </a:endParaRPr>
          </a:p>
        </p:txBody>
      </p:sp>
      <p:cxnSp>
        <p:nvCxnSpPr>
          <p:cNvPr id="261" name="Google Shape;261;p15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593610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두 객체는 서로 독립적이다.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&gt; 한 객체의 변화가 다른 객체의 변화에 영향을 주지 않는다.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9007" y="766247"/>
            <a:ext cx="4123809" cy="49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16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chemeClr val="lt1"/>
                </a:solidFill>
              </a:rPr>
              <a:t>사칙연산 클래스 만들기(8)</a:t>
            </a:r>
            <a:endParaRPr sz="3400">
              <a:solidFill>
                <a:schemeClr val="lt1"/>
              </a:solidFill>
            </a:endParaRPr>
          </a:p>
        </p:txBody>
      </p:sp>
      <p:cxnSp>
        <p:nvCxnSpPr>
          <p:cNvPr id="270" name="Google Shape;270;p16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16"/>
          <p:cNvSpPr txBox="1"/>
          <p:nvPr>
            <p:ph idx="1" type="body"/>
          </p:nvPr>
        </p:nvSpPr>
        <p:spPr>
          <a:xfrm>
            <a:off x="593610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사칙연산 구현.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72" name="Google Shape;2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375" y="303591"/>
            <a:ext cx="3367891" cy="620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algun Gothic"/>
              <a:buNone/>
            </a:pPr>
            <a:r>
              <a:rPr lang="en-US" sz="3200">
                <a:solidFill>
                  <a:srgbClr val="FFFFFF"/>
                </a:solidFill>
              </a:rPr>
              <a:t>생성자(Constructor)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79" name="Google Shape;279;p17"/>
          <p:cNvSpPr txBox="1"/>
          <p:nvPr>
            <p:ph idx="1" type="body"/>
          </p:nvPr>
        </p:nvSpPr>
        <p:spPr>
          <a:xfrm>
            <a:off x="966951" y="3355130"/>
            <a:ext cx="2669407" cy="242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FourCal 클래스는 setdata를 통해 초기값을 설정하지 않으면 메서드를 사용할 수 없다.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이런 경우 setdata보다 생성자를 통해 초기값을 설정해주면 보다 편리하고, 안전하다.</a:t>
            </a:r>
            <a:endParaRPr sz="1600"/>
          </a:p>
        </p:txBody>
      </p:sp>
      <p:pic>
        <p:nvPicPr>
          <p:cNvPr id="280" name="Google Shape;2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02" y="1664049"/>
            <a:ext cx="6903723" cy="3406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/>
          <p:nvPr/>
        </p:nvSpPr>
        <p:spPr>
          <a:xfrm rot="-5400000">
            <a:off x="1288521" y="381403"/>
            <a:ext cx="2200313" cy="3342508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966952" y="1204108"/>
            <a:ext cx="2669406" cy="178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</a:pPr>
            <a:r>
              <a:rPr lang="en-US" sz="2800">
                <a:solidFill>
                  <a:srgbClr val="FFFFFF"/>
                </a:solidFill>
              </a:rPr>
              <a:t>생성자(Constructor)(2)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287" name="Google Shape;287;p18"/>
          <p:cNvSpPr txBox="1"/>
          <p:nvPr>
            <p:ph idx="1" type="body"/>
          </p:nvPr>
        </p:nvSpPr>
        <p:spPr>
          <a:xfrm>
            <a:off x="966951" y="3355130"/>
            <a:ext cx="3193569" cy="3374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def __init__(self, …) : 파이썬에서 자동으로 생성자라고 인식한다.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언더스코어_ 2개</a:t>
            </a:r>
            <a:endParaRPr sz="1400"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객체 생성시에 자동 호출.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생성시에 __init__에서 요구하는 인자를 같이 전달해야한다.</a:t>
            </a:r>
            <a:endParaRPr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C++의 생성자와 매우 유사</a:t>
            </a:r>
            <a:endParaRPr sz="1400"/>
          </a:p>
        </p:txBody>
      </p:sp>
      <p:pic>
        <p:nvPicPr>
          <p:cNvPr id="288" name="Google Shape;2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385" y="952500"/>
            <a:ext cx="5044440" cy="152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5385" y="3152814"/>
            <a:ext cx="5044440" cy="2112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/>
              <a:t>클래스 상속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758952" y="239572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9"/>
          <p:cNvSpPr txBox="1"/>
          <p:nvPr>
            <p:ph idx="1" type="body"/>
          </p:nvPr>
        </p:nvSpPr>
        <p:spPr>
          <a:xfrm>
            <a:off x="640080" y="2706624"/>
            <a:ext cx="11055096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어떤 클래스를 만들 때, 다른 클래스의 기능을 물려받아서 쓸 수 있게 하는 기능.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보통 기존의 클래스를 변경하지 않고 기능을 추가하거나 기존의 기능을 변경하려고 할 때 사용한다.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그러면 기존 클래스를 수정하면 되는 것 아닌가?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기존의 클래스가 라이브러리, 또는 수정이 허용되지 않거나 수정하기 애매한 경우에 상속을 사용한다.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클래스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2181000" y="2201293"/>
            <a:ext cx="7830000" cy="3600001"/>
            <a:chOff x="1342800" y="375668"/>
            <a:chExt cx="7830000" cy="3600001"/>
          </a:xfrm>
        </p:grpSpPr>
        <p:sp>
          <p:nvSpPr>
            <p:cNvPr id="117" name="Google Shape;117;p2"/>
            <p:cNvSpPr/>
            <p:nvPr/>
          </p:nvSpPr>
          <p:spPr>
            <a:xfrm>
              <a:off x="2044800" y="375668"/>
              <a:ext cx="2196000" cy="2196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12800" y="843669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342800" y="3255669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1342800" y="3255669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객체지향 프로그래밍을 위해 지원하는 파이썬의 문법.</a:t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274800" y="375668"/>
              <a:ext cx="2196000" cy="2196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742800" y="843669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572800" y="3255669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5572800" y="3255669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그런데 왜 쓰는가? 없이도 잘만 코딩했는데?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0"/>
          <p:cNvSpPr txBox="1"/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/>
              <a:t>클래스 상속(2)</a:t>
            </a:r>
            <a:endParaRPr sz="5400"/>
          </a:p>
        </p:txBody>
      </p:sp>
      <p:sp>
        <p:nvSpPr>
          <p:cNvPr id="304" name="Google Shape;304;p20"/>
          <p:cNvSpPr/>
          <p:nvPr/>
        </p:nvSpPr>
        <p:spPr>
          <a:xfrm>
            <a:off x="758952" y="2395728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20"/>
          <p:cNvSpPr txBox="1"/>
          <p:nvPr>
            <p:ph idx="1" type="body"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a^b를 계산하는 기능을 추가할 MoreFourCal 클래스</a:t>
            </a:r>
            <a:endParaRPr sz="2200"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상속을 받으면 상속받은 클래스의 기능을 사용할 수 있다.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id="306" name="Google Shape;3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9461" y="520554"/>
            <a:ext cx="4639677" cy="192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4656" y="3004113"/>
            <a:ext cx="4266667" cy="33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/>
              <a:t>클래스 상속(3)</a:t>
            </a:r>
            <a:endParaRPr sz="5400"/>
          </a:p>
        </p:txBody>
      </p:sp>
      <p:sp>
        <p:nvSpPr>
          <p:cNvPr id="314" name="Google Shape;314;p21"/>
          <p:cNvSpPr/>
          <p:nvPr/>
        </p:nvSpPr>
        <p:spPr>
          <a:xfrm>
            <a:off x="64327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21"/>
          <p:cNvSpPr txBox="1"/>
          <p:nvPr>
            <p:ph idx="1" type="body"/>
          </p:nvPr>
        </p:nvSpPr>
        <p:spPr>
          <a:xfrm>
            <a:off x="630936" y="2660904"/>
            <a:ext cx="4526280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상속은 MoreFourCal 클래스처럼 기존 클래스(FourCal)는 그대로 놔둔 채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클래스의 기능을 확장하려고 할 때 주로 사용한다.</a:t>
            </a:r>
            <a:endParaRPr sz="2000"/>
          </a:p>
        </p:txBody>
      </p:sp>
      <p:pic>
        <p:nvPicPr>
          <p:cNvPr id="316" name="Google Shape;3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0935" y="2276856"/>
            <a:ext cx="5527345" cy="347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메서드 오버라이딩</a:t>
            </a:r>
            <a:endParaRPr/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Fourcal.div()는 self.second가 0일때 </a:t>
            </a:r>
            <a:r>
              <a:rPr b="0" i="0" lang="en-US" sz="2000">
                <a:latin typeface="Arial"/>
                <a:ea typeface="Arial"/>
                <a:cs typeface="Arial"/>
                <a:sym typeface="Arial"/>
              </a:rPr>
              <a:t>ZeroDivisionError를 일으킨다.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이를 해결하기 위한 SafeFourCal 클래스 작성</a:t>
            </a:r>
            <a:endParaRPr sz="2000"/>
          </a:p>
        </p:txBody>
      </p:sp>
      <p:grpSp>
        <p:nvGrpSpPr>
          <p:cNvPr id="324" name="Google Shape;324;p22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25" name="Google Shape;325;p22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27" name="Google Shape;3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2255270"/>
            <a:ext cx="6253212" cy="3417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22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29" name="Google Shape;329;p22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메서드 오버라이딩(2)</a:t>
            </a:r>
            <a:endParaRPr sz="3600"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FourCal를 상속받고 div메서드를 수정한다.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메서드 오버라이딩: 부모 클래스(상속한 클래스)에 있는 메서드와 동일한 이름의 메서드를 다시 만드는 것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오버라이딩을 하면, 부모 클래스의 메서드가 아닌, 새로 작성한 메서드가 호출된다.</a:t>
            </a:r>
            <a:endParaRPr sz="2000"/>
          </a:p>
        </p:txBody>
      </p:sp>
      <p:grpSp>
        <p:nvGrpSpPr>
          <p:cNvPr id="338" name="Google Shape;338;p23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9" name="Google Shape;339;p23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1" name="Google Shape;3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19" y="1277634"/>
            <a:ext cx="5555838" cy="2048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23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3" name="Google Shape;343;p2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5" name="Google Shape;3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2856" y="3429000"/>
            <a:ext cx="4395358" cy="322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1" name="Google Shape;351;p24"/>
          <p:cNvGrpSpPr/>
          <p:nvPr/>
        </p:nvGrpSpPr>
        <p:grpSpPr>
          <a:xfrm>
            <a:off x="4" y="1062849"/>
            <a:ext cx="731521" cy="673460"/>
            <a:chOff x="3940602" y="308034"/>
            <a:chExt cx="2116791" cy="3428999"/>
          </a:xfrm>
        </p:grpSpPr>
        <p:sp>
          <p:nvSpPr>
            <p:cNvPr id="352" name="Google Shape;352;p2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5" name="Google Shape;355;p24"/>
          <p:cNvSpPr/>
          <p:nvPr/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4"/>
          <p:cNvSpPr txBox="1"/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클래스 변수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045029" y="2524721"/>
            <a:ext cx="4991629" cy="3677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객체변수: 다른 객체와 독립적임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클래스 변수: 같은 클래스로 만든 모든 객체에서 공유하는 변수.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클래스이름.클래스변수</a:t>
            </a:r>
            <a:endParaRPr/>
          </a:p>
        </p:txBody>
      </p:sp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 b="4" l="0" r="2340" t="0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24"/>
          <p:cNvCxnSpPr/>
          <p:nvPr/>
        </p:nvCxnSpPr>
        <p:spPr>
          <a:xfrm rot="10800000">
            <a:off x="838200" y="6492240"/>
            <a:ext cx="105156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모듈</a:t>
            </a:r>
            <a:endParaRPr/>
          </a:p>
        </p:txBody>
      </p:sp>
      <p:grpSp>
        <p:nvGrpSpPr>
          <p:cNvPr id="365" name="Google Shape;365;p25"/>
          <p:cNvGrpSpPr/>
          <p:nvPr/>
        </p:nvGrpSpPr>
        <p:grpSpPr>
          <a:xfrm>
            <a:off x="838200" y="1827749"/>
            <a:ext cx="10515600" cy="4347088"/>
            <a:chOff x="0" y="2124"/>
            <a:chExt cx="10515600" cy="4347088"/>
          </a:xfrm>
        </p:grpSpPr>
        <p:cxnSp>
          <p:nvCxnSpPr>
            <p:cNvPr id="366" name="Google Shape;366;p25"/>
            <p:cNvCxnSpPr/>
            <p:nvPr/>
          </p:nvCxnSpPr>
          <p:spPr>
            <a:xfrm>
              <a:off x="0" y="2124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7" name="Google Shape;367;p25"/>
            <p:cNvSpPr/>
            <p:nvPr/>
          </p:nvSpPr>
          <p:spPr>
            <a:xfrm>
              <a:off x="0" y="2124"/>
              <a:ext cx="10515600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 txBox="1"/>
            <p:nvPr/>
          </p:nvSpPr>
          <p:spPr>
            <a:xfrm>
              <a:off x="0" y="2124"/>
              <a:ext cx="10515600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Malgun Gothic"/>
                <a:buNone/>
              </a:pPr>
              <a:r>
                <a:rPr b="0" i="0" lang="en-US" sz="2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함수나 변수 또는 클래스를 모아 놓은 파일.</a:t>
              </a:r>
              <a:endParaRPr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69" name="Google Shape;369;p25"/>
            <p:cNvCxnSpPr/>
            <p:nvPr/>
          </p:nvCxnSpPr>
          <p:spPr>
            <a:xfrm>
              <a:off x="0" y="1451154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0" name="Google Shape;370;p25"/>
            <p:cNvSpPr/>
            <p:nvPr/>
          </p:nvSpPr>
          <p:spPr>
            <a:xfrm>
              <a:off x="0" y="1451154"/>
              <a:ext cx="10515600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 txBox="1"/>
            <p:nvPr/>
          </p:nvSpPr>
          <p:spPr>
            <a:xfrm>
              <a:off x="0" y="1451154"/>
              <a:ext cx="10515600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Malgun Gothic"/>
                <a:buNone/>
              </a:pPr>
              <a:r>
                <a:rPr lang="en-US" sz="2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프로그래밍을 하다 보면, 유지보수의 편의를 위해 기능별로 파일을 나누는데, 이렇게 나눈 파일을 다른 파일에서 불러서 사용하기 위해서 사용한다.</a:t>
              </a:r>
              <a:endParaRPr/>
            </a:p>
          </p:txBody>
        </p:sp>
        <p:cxnSp>
          <p:nvCxnSpPr>
            <p:cNvPr id="372" name="Google Shape;372;p25"/>
            <p:cNvCxnSpPr/>
            <p:nvPr/>
          </p:nvCxnSpPr>
          <p:spPr>
            <a:xfrm>
              <a:off x="0" y="2900183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73" name="Google Shape;373;p25"/>
            <p:cNvSpPr/>
            <p:nvPr/>
          </p:nvSpPr>
          <p:spPr>
            <a:xfrm>
              <a:off x="0" y="2900183"/>
              <a:ext cx="10515600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 txBox="1"/>
            <p:nvPr/>
          </p:nvSpPr>
          <p:spPr>
            <a:xfrm>
              <a:off x="0" y="2900183"/>
              <a:ext cx="10515600" cy="1449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Malgun Gothic"/>
                <a:buNone/>
              </a:pPr>
              <a:r>
                <a:rPr lang="en-US" sz="2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또는 이미 만들어진 클래스, 함수 등을 불러와서 사용하기 위해서도 사용한다</a:t>
              </a:r>
              <a:endParaRPr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p26"/>
          <p:cNvSpPr txBox="1"/>
          <p:nvPr>
            <p:ph type="title"/>
          </p:nvPr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en-US" sz="2800"/>
              <a:t>모듈 만들기</a:t>
            </a:r>
            <a:endParaRPr/>
          </a:p>
        </p:txBody>
      </p:sp>
      <p:sp>
        <p:nvSpPr>
          <p:cNvPr id="381" name="Google Shape;381;p26"/>
          <p:cNvSpPr txBox="1"/>
          <p:nvPr>
            <p:ph idx="1" type="body"/>
          </p:nvPr>
        </p:nvSpPr>
        <p:spPr>
          <a:xfrm>
            <a:off x="643468" y="2638043"/>
            <a:ext cx="3363974" cy="341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파이썬 확장자인 .py로 끝나는 모든 파일은 모두 모듈로 볼 수 있다.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새로운 디렉터리를 만들고 mod1.py에 add와 sub함수 작성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mod1.py가 바로 모듈</a:t>
            </a:r>
            <a:endParaRPr/>
          </a:p>
        </p:txBody>
      </p:sp>
      <p:pic>
        <p:nvPicPr>
          <p:cNvPr descr="텍스트, 모니터, 검은색, 스크린샷이(가) 표시된 사진&#10;&#10;자동 생성된 설명" id="382" name="Google Shape;3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763" y="1496776"/>
            <a:ext cx="6250769" cy="370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7"/>
          <p:cNvSpPr txBox="1"/>
          <p:nvPr>
            <p:ph type="title"/>
          </p:nvPr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en-US" sz="2800"/>
              <a:t>모듈 만들기(2)</a:t>
            </a:r>
            <a:endParaRPr sz="2800"/>
          </a:p>
        </p:txBody>
      </p:sp>
      <p:sp>
        <p:nvSpPr>
          <p:cNvPr id="389" name="Google Shape;389;p27"/>
          <p:cNvSpPr txBox="1"/>
          <p:nvPr>
            <p:ph idx="1" type="body"/>
          </p:nvPr>
        </p:nvSpPr>
        <p:spPr>
          <a:xfrm>
            <a:off x="643468" y="2638043"/>
            <a:ext cx="3363974" cy="3596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000"/>
              <a:t>모듈을 불러올 main.py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000"/>
              <a:t>import mod1으로 모듈을 불러온다.</a:t>
            </a:r>
            <a:endParaRPr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000"/>
              <a:t>모듈명: 모듈파일에서 .py를 제거한 파일명</a:t>
            </a:r>
            <a:endParaRPr sz="2000"/>
          </a:p>
          <a:p>
            <a:pPr indent="-111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2000"/>
              <a:t>import: 현재 디렉터리, 파이썬 라이브러리 경로에 있는 모듈만을 불러온다</a:t>
            </a:r>
            <a:endParaRPr/>
          </a:p>
        </p:txBody>
      </p:sp>
      <p:pic>
        <p:nvPicPr>
          <p:cNvPr id="390" name="Google Shape;3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7763" y="1551470"/>
            <a:ext cx="6250769" cy="359419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7"/>
          <p:cNvSpPr txBox="1"/>
          <p:nvPr/>
        </p:nvSpPr>
        <p:spPr>
          <a:xfrm>
            <a:off x="6912864" y="5294376"/>
            <a:ext cx="3346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__pycache__폴더는 무시하자.</a:t>
            </a:r>
            <a:endParaRPr sz="18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8"/>
          <p:cNvSpPr txBox="1"/>
          <p:nvPr>
            <p:ph type="title"/>
          </p:nvPr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en-US" sz="2800"/>
              <a:t>모듈 만들기(3)</a:t>
            </a:r>
            <a:endParaRPr sz="2800"/>
          </a:p>
        </p:txBody>
      </p:sp>
      <p:sp>
        <p:nvSpPr>
          <p:cNvPr id="398" name="Google Shape;398;p28"/>
          <p:cNvSpPr txBox="1"/>
          <p:nvPr>
            <p:ph idx="1" type="body"/>
          </p:nvPr>
        </p:nvSpPr>
        <p:spPr>
          <a:xfrm>
            <a:off x="643468" y="2638043"/>
            <a:ext cx="3363974" cy="3596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import 모듈명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 sz="1700"/>
              <a:t>&gt; 모듈명.함수()로 사용</a:t>
            </a:r>
            <a:endParaRPr sz="1700"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from 모듈명 import 모듈 함수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US" sz="1700"/>
              <a:t>&gt; 함수, 변수 바로 사용 가능</a:t>
            </a:r>
            <a:endParaRPr sz="1700"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모듈함수 자리에 * 를 사용해서 모든 함수와 변수를 불러올 수 있다.</a:t>
            </a:r>
            <a:endParaRPr/>
          </a:p>
        </p:txBody>
      </p:sp>
      <p:pic>
        <p:nvPicPr>
          <p:cNvPr id="399" name="Google Shape;3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397" y="110478"/>
            <a:ext cx="5210524" cy="299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9397" y="3558746"/>
            <a:ext cx="5210524" cy="2857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29"/>
          <p:cNvSpPr txBox="1"/>
          <p:nvPr>
            <p:ph type="title"/>
          </p:nvPr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lgun Gothic"/>
              <a:buNone/>
            </a:pPr>
            <a:r>
              <a:rPr lang="en-US" sz="2800"/>
              <a:t>모듈 만들기(4)</a:t>
            </a:r>
            <a:endParaRPr sz="2800"/>
          </a:p>
        </p:txBody>
      </p: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643468" y="2638043"/>
            <a:ext cx="3363974" cy="3596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클래스와 변수 역시 추가할 수 있다.</a:t>
            </a:r>
            <a:endParaRPr/>
          </a:p>
          <a:p>
            <a:pPr indent="-1206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모듈.클래스명()으로 객체 생성</a:t>
            </a:r>
            <a:endParaRPr sz="1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모듈.변수명으로 </a:t>
            </a:r>
            <a:endParaRPr sz="1700"/>
          </a:p>
        </p:txBody>
      </p:sp>
      <p:pic>
        <p:nvPicPr>
          <p:cNvPr id="408" name="Google Shape;4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4528" y="1631632"/>
            <a:ext cx="4969526" cy="359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A5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>
            <p:ph type="title"/>
          </p:nvPr>
        </p:nvSpPr>
        <p:spPr>
          <a:xfrm>
            <a:off x="524256" y="491260"/>
            <a:ext cx="6594189" cy="162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algun Gothic"/>
              <a:buNone/>
            </a:pPr>
            <a:r>
              <a:rPr lang="en-US">
                <a:solidFill>
                  <a:srgbClr val="FFFFFF"/>
                </a:solidFill>
              </a:rPr>
              <a:t>계산기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7CB5F3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2" l="0" r="2" t="1015"/>
          <a:stretch/>
        </p:blipFill>
        <p:spPr>
          <a:xfrm>
            <a:off x="754398" y="2667954"/>
            <a:ext cx="2607071" cy="363529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/>
          <p:nvPr/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7CB5F3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8970" y="2875438"/>
            <a:ext cx="3067358" cy="32203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/>
          <p:nvPr/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>
            <p:ph idx="1" type="body"/>
          </p:nvPr>
        </p:nvSpPr>
        <p:spPr>
          <a:xfrm>
            <a:off x="7956057" y="762983"/>
            <a:ext cx="3515128" cy="5330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계산기 1개면 이렇게만 해도 가능하다…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30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if __name__ == “__main__”</a:t>
            </a:r>
            <a:endParaRPr sz="3600"/>
          </a:p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mod1.py와 main.py를 다음과 같이 바꾸고 main.py를 실행시켜보자.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main.py에는 아무 실행 명령도 없는데, mod1.py가 실행되어버린다.</a:t>
            </a:r>
            <a:endParaRPr/>
          </a:p>
        </p:txBody>
      </p:sp>
      <p:grpSp>
        <p:nvGrpSpPr>
          <p:cNvPr id="416" name="Google Shape;416;p30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7" name="Google Shape;417;p30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3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19" name="Google Shape;4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1853468"/>
            <a:ext cx="6253212" cy="42209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30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21" name="Google Shape;421;p3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30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31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if __name__ == “__main__” (2)</a:t>
            </a:r>
            <a:endParaRPr sz="3600"/>
          </a:p>
        </p:txBody>
      </p:sp>
      <p:sp>
        <p:nvSpPr>
          <p:cNvPr id="429" name="Google Shape;429;p31"/>
          <p:cNvSpPr txBox="1"/>
          <p:nvPr>
            <p:ph idx="1" type="body"/>
          </p:nvPr>
        </p:nvSpPr>
        <p:spPr>
          <a:xfrm>
            <a:off x="643468" y="1782981"/>
            <a:ext cx="4568611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이런 일을 방지하기 위해서는, 다음과 같이 수정해야 한다.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__name__: 파이썬에서 내부적으로 사용하는 특별한 변수.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mod1.py를 직접 실행하면 __name__은 “__main__”이라는 값을 갖는다.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모듈처럼 사용된다면 __name__에는 모듈명이 저장된다.</a:t>
            </a:r>
            <a:endParaRPr/>
          </a:p>
        </p:txBody>
      </p:sp>
      <p:grpSp>
        <p:nvGrpSpPr>
          <p:cNvPr id="430" name="Google Shape;430;p31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31" name="Google Shape;431;p31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3" name="Google Shape;4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1861284"/>
            <a:ext cx="6253212" cy="42052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31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35" name="Google Shape;435;p31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3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if __name__ == “__main__” (3)</a:t>
            </a:r>
            <a:endParaRPr sz="3600"/>
          </a:p>
        </p:txBody>
      </p:sp>
      <p:sp>
        <p:nvSpPr>
          <p:cNvPr id="443" name="Google Shape;443;p32"/>
          <p:cNvSpPr txBox="1"/>
          <p:nvPr>
            <p:ph idx="1" type="body"/>
          </p:nvPr>
        </p:nvSpPr>
        <p:spPr>
          <a:xfrm>
            <a:off x="643467" y="1779204"/>
            <a:ext cx="465185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__name__: 파이썬에서 내부적으로 사용하는 특별한 변수.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mod1.py를 직접 실행하면 __name__은 “__main__”이라는 값을 갖는다.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모듈처럼 사용된다면 __name__에는 모듈명이 저장된다.</a:t>
            </a:r>
            <a:endParaRPr/>
          </a:p>
        </p:txBody>
      </p:sp>
      <p:grpSp>
        <p:nvGrpSpPr>
          <p:cNvPr id="444" name="Google Shape;444;p32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45" name="Google Shape;445;p32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7" name="Google Shape;447;p32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48" name="Google Shape;448;p32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50" name="Google Shape;4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8345" y="1658900"/>
            <a:ext cx="5942857" cy="4514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33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3"/>
          <p:cNvSpPr txBox="1"/>
          <p:nvPr>
            <p:ph type="title"/>
          </p:nvPr>
        </p:nvSpPr>
        <p:spPr>
          <a:xfrm>
            <a:off x="1046746" y="586822"/>
            <a:ext cx="356025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en-US" sz="3200"/>
              <a:t>다른 경로에서</a:t>
            </a:r>
            <a:br>
              <a:rPr lang="en-US" sz="3200"/>
            </a:br>
            <a:r>
              <a:rPr lang="en-US" sz="3200"/>
              <a:t>모듈 불러오기 - 1</a:t>
            </a:r>
            <a:endParaRPr sz="3200"/>
          </a:p>
        </p:txBody>
      </p:sp>
      <p:sp>
        <p:nvSpPr>
          <p:cNvPr id="458" name="Google Shape;458;p33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3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3"/>
          <p:cNvSpPr txBox="1"/>
          <p:nvPr>
            <p:ph idx="1" type="body"/>
          </p:nvPr>
        </p:nvSpPr>
        <p:spPr>
          <a:xfrm>
            <a:off x="5351164" y="586822"/>
            <a:ext cx="600263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1. sys.path.append(모듈 디렉터리)</a:t>
            </a:r>
            <a:endParaRPr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sys 모듈은 기본 라이브러리.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sys.path는 파이썬 라이브러리가 설치된 경로를 담은 리스트</a:t>
            </a:r>
            <a:endParaRPr sz="1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sys.path에 append를 통해 원하는 경로 추가.</a:t>
            </a:r>
            <a:endParaRPr/>
          </a:p>
        </p:txBody>
      </p:sp>
      <p:pic>
        <p:nvPicPr>
          <p:cNvPr id="461" name="Google Shape;4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84" y="3513022"/>
            <a:ext cx="11164824" cy="1925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4"/>
          <p:cNvSpPr txBox="1"/>
          <p:nvPr>
            <p:ph type="title"/>
          </p:nvPr>
        </p:nvSpPr>
        <p:spPr>
          <a:xfrm>
            <a:off x="1046746" y="586822"/>
            <a:ext cx="356025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lang="en-US" sz="3200"/>
              <a:t>다른 경로에서</a:t>
            </a:r>
            <a:br>
              <a:rPr lang="en-US" sz="3200"/>
            </a:br>
            <a:r>
              <a:rPr lang="en-US" sz="3200"/>
              <a:t>모듈 불러오기 - 2</a:t>
            </a:r>
            <a:endParaRPr sz="3200"/>
          </a:p>
        </p:txBody>
      </p:sp>
      <p:sp>
        <p:nvSpPr>
          <p:cNvPr id="469" name="Google Shape;469;p34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4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4"/>
          <p:cNvSpPr txBox="1"/>
          <p:nvPr>
            <p:ph idx="1" type="body"/>
          </p:nvPr>
        </p:nvSpPr>
        <p:spPr>
          <a:xfrm>
            <a:off x="5351164" y="586822"/>
            <a:ext cx="6002636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2. PYTHONPATH 환경변수 사용</a:t>
            </a:r>
            <a:endParaRPr sz="1500"/>
          </a:p>
          <a:p>
            <a:pPr indent="-1333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(윈도우 기준) 명령 프롬프트(cmd)에서 set  PYTHONPATH 환경변수에 모듈이 있는 경로를 추가한다.</a:t>
            </a:r>
            <a:endParaRPr/>
          </a:p>
        </p:txBody>
      </p:sp>
      <p:pic>
        <p:nvPicPr>
          <p:cNvPr id="472" name="Google Shape;4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187" y="3696991"/>
            <a:ext cx="4977625" cy="1918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35"/>
          <p:cNvSpPr txBox="1"/>
          <p:nvPr>
            <p:ph type="title"/>
          </p:nvPr>
        </p:nvSpPr>
        <p:spPr>
          <a:xfrm>
            <a:off x="1008184" y="174032"/>
            <a:ext cx="10175631" cy="1111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/>
              <a:t>패키지</a:t>
            </a:r>
            <a:endParaRPr/>
          </a:p>
        </p:txBody>
      </p:sp>
      <p:sp>
        <p:nvSpPr>
          <p:cNvPr id="479" name="Google Shape;479;p35"/>
          <p:cNvSpPr txBox="1"/>
          <p:nvPr>
            <p:ph idx="1" type="body"/>
          </p:nvPr>
        </p:nvSpPr>
        <p:spPr>
          <a:xfrm>
            <a:off x="1008184" y="1459907"/>
            <a:ext cx="10175630" cy="767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도트(.)를 사용하여 파이썬 모듈을 계층적(디렉터리 구조)으로 관리할 수 있게 해준다.</a:t>
            </a:r>
            <a:endParaRPr/>
          </a:p>
          <a:p>
            <a:pPr indent="-12065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만약 모듈 이름이 A.B라면 A는 패키지, B는 A의 모듈이다.</a:t>
            </a:r>
            <a:endParaRPr sz="1700"/>
          </a:p>
        </p:txBody>
      </p:sp>
      <p:pic>
        <p:nvPicPr>
          <p:cNvPr id="480" name="Google Shape;4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816" y="2405149"/>
            <a:ext cx="9284271" cy="389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36"/>
          <p:cNvSpPr txBox="1"/>
          <p:nvPr>
            <p:ph type="title"/>
          </p:nvPr>
        </p:nvSpPr>
        <p:spPr>
          <a:xfrm>
            <a:off x="337497" y="679731"/>
            <a:ext cx="3124151" cy="3736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Malgun Gothic"/>
              <a:buNone/>
            </a:pPr>
            <a:r>
              <a:rPr lang="en-US" sz="4600"/>
              <a:t>만들어보자</a:t>
            </a:r>
            <a:endParaRPr/>
          </a:p>
        </p:txBody>
      </p:sp>
      <p:sp>
        <p:nvSpPr>
          <p:cNvPr id="487" name="Google Shape;487;p36"/>
          <p:cNvSpPr txBox="1"/>
          <p:nvPr>
            <p:ph idx="1" type="body"/>
          </p:nvPr>
        </p:nvSpPr>
        <p:spPr>
          <a:xfrm>
            <a:off x="337497" y="4685288"/>
            <a:ext cx="3124151" cy="1035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다음과 같은 구조의 game이라는 패키지를 만들어보자</a:t>
            </a:r>
            <a:endParaRPr/>
          </a:p>
        </p:txBody>
      </p:sp>
      <p:grpSp>
        <p:nvGrpSpPr>
          <p:cNvPr id="488" name="Google Shape;488;p36"/>
          <p:cNvGrpSpPr/>
          <p:nvPr/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89" name="Google Shape;489;p36"/>
            <p:cNvCxnSpPr/>
            <p:nvPr/>
          </p:nvCxnSpPr>
          <p:spPr>
            <a:xfrm rot="10800000">
              <a:off x="329184" y="5777809"/>
              <a:ext cx="521208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0" name="Google Shape;490;p36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1" name="Google Shape;491;p36"/>
          <p:cNvSpPr/>
          <p:nvPr/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92" name="Google Shape;4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081" y="1174037"/>
            <a:ext cx="3383280" cy="464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357" y="2166429"/>
            <a:ext cx="3383280" cy="265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game 패키지</a:t>
            </a:r>
            <a:endParaRPr/>
          </a:p>
        </p:txBody>
      </p:sp>
      <p:sp>
        <p:nvSpPr>
          <p:cNvPr id="499" name="Google Shape;49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echo.py와 render.py를 다음과 같이 작성하고 PYTHONPATH에 디렉터리 추가</a:t>
            </a:r>
            <a:endParaRPr/>
          </a:p>
        </p:txBody>
      </p:sp>
      <p:pic>
        <p:nvPicPr>
          <p:cNvPr id="500" name="Google Shape;50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072" y="2830933"/>
            <a:ext cx="7787224" cy="266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072" y="5518438"/>
            <a:ext cx="7308387" cy="234673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7"/>
          <p:cNvSpPr txBox="1"/>
          <p:nvPr/>
        </p:nvSpPr>
        <p:spPr>
          <a:xfrm>
            <a:off x="8863168" y="4712444"/>
            <a:ext cx="29811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실습은 cmd에서     대화형 파이썬 인터프리터로 실행해야한다.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/>
          <p:nvPr/>
        </p:nvSpPr>
        <p:spPr>
          <a:xfrm rot="-5400000">
            <a:off x="5662795" y="-3745097"/>
            <a:ext cx="1354979" cy="10750169"/>
          </a:xfrm>
          <a:prstGeom prst="downArrow">
            <a:avLst>
              <a:gd fmla="val 100000" name="adj1"/>
              <a:gd fmla="val 22582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8"/>
          <p:cNvSpPr txBox="1"/>
          <p:nvPr>
            <p:ph type="title"/>
          </p:nvPr>
        </p:nvSpPr>
        <p:spPr>
          <a:xfrm>
            <a:off x="1286932" y="1204109"/>
            <a:ext cx="10023398" cy="857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algun Gothic"/>
              <a:buNone/>
            </a:pPr>
            <a:r>
              <a:rPr lang="en-US" sz="4000">
                <a:solidFill>
                  <a:srgbClr val="FFFFFF"/>
                </a:solidFill>
              </a:rPr>
              <a:t>1. echo모듈 import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509" name="Google Shape;509;p38"/>
          <p:cNvSpPr txBox="1"/>
          <p:nvPr>
            <p:ph idx="1" type="body"/>
          </p:nvPr>
        </p:nvSpPr>
        <p:spPr>
          <a:xfrm>
            <a:off x="1286931" y="2962451"/>
            <a:ext cx="2779954" cy="28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510" name="Google Shape;5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03" y="3902864"/>
            <a:ext cx="6691698" cy="939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/>
          <p:nvPr/>
        </p:nvSpPr>
        <p:spPr>
          <a:xfrm rot="-5400000">
            <a:off x="5662795" y="-3745097"/>
            <a:ext cx="1354979" cy="10750169"/>
          </a:xfrm>
          <a:prstGeom prst="downArrow">
            <a:avLst>
              <a:gd fmla="val 100000" name="adj1"/>
              <a:gd fmla="val 22582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9"/>
          <p:cNvSpPr txBox="1"/>
          <p:nvPr>
            <p:ph type="title"/>
          </p:nvPr>
        </p:nvSpPr>
        <p:spPr>
          <a:xfrm>
            <a:off x="1286932" y="1204109"/>
            <a:ext cx="10023398" cy="857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rgbClr val="FFFFFF"/>
                </a:solidFill>
              </a:rPr>
              <a:t>2. echo 모듈이 있는 디렉터리까지 from…import</a:t>
            </a:r>
            <a:endParaRPr sz="3400">
              <a:solidFill>
                <a:srgbClr val="FFFFFF"/>
              </a:solidFill>
            </a:endParaRPr>
          </a:p>
        </p:txBody>
      </p:sp>
      <p:sp>
        <p:nvSpPr>
          <p:cNvPr id="517" name="Google Shape;517;p39"/>
          <p:cNvSpPr txBox="1"/>
          <p:nvPr>
            <p:ph idx="1" type="body"/>
          </p:nvPr>
        </p:nvSpPr>
        <p:spPr>
          <a:xfrm>
            <a:off x="1286931" y="2962451"/>
            <a:ext cx="2779954" cy="28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518" name="Google Shape;51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03" y="3799438"/>
            <a:ext cx="6691698" cy="114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A5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>
            <p:ph type="title"/>
          </p:nvPr>
        </p:nvSpPr>
        <p:spPr>
          <a:xfrm>
            <a:off x="524256" y="491260"/>
            <a:ext cx="6594189" cy="162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algun Gothic"/>
              <a:buNone/>
            </a:pPr>
            <a:r>
              <a:rPr lang="en-US">
                <a:solidFill>
                  <a:srgbClr val="FFFFFF"/>
                </a:solidFill>
              </a:rPr>
              <a:t>계산기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7CB5F3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2" l="0" r="2" t="1015"/>
          <a:stretch/>
        </p:blipFill>
        <p:spPr>
          <a:xfrm>
            <a:off x="754398" y="2667954"/>
            <a:ext cx="2607071" cy="363529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/>
          <p:nvPr/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7CB5F3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7956057" y="762983"/>
            <a:ext cx="3515128" cy="5330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근데 3개를 실행시키면? 더 많이 실행시킨다면?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그때마다 변수를 추가한다면? 복잡해질 것.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2" l="0" r="2" t="1015"/>
          <a:stretch/>
        </p:blipFill>
        <p:spPr>
          <a:xfrm>
            <a:off x="906798" y="2820354"/>
            <a:ext cx="2607071" cy="363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3">
            <a:alphaModFix/>
          </a:blip>
          <a:srcRect b="2" l="0" r="2" t="1015"/>
          <a:stretch/>
        </p:blipFill>
        <p:spPr>
          <a:xfrm>
            <a:off x="1059198" y="2972754"/>
            <a:ext cx="2607071" cy="363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2189" y="2602922"/>
            <a:ext cx="1956466" cy="387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/>
          <p:nvPr/>
        </p:nvSpPr>
        <p:spPr>
          <a:xfrm rot="-5400000">
            <a:off x="5662795" y="-3745097"/>
            <a:ext cx="1354979" cy="10750169"/>
          </a:xfrm>
          <a:prstGeom prst="downArrow">
            <a:avLst>
              <a:gd fmla="val 100000" name="adj1"/>
              <a:gd fmla="val 22582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0"/>
          <p:cNvSpPr txBox="1"/>
          <p:nvPr>
            <p:ph type="title"/>
          </p:nvPr>
        </p:nvSpPr>
        <p:spPr>
          <a:xfrm>
            <a:off x="1286932" y="1204109"/>
            <a:ext cx="10023398" cy="857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algun Gothic"/>
              <a:buNone/>
            </a:pPr>
            <a:r>
              <a:rPr lang="en-US" sz="4000">
                <a:solidFill>
                  <a:srgbClr val="FFFFFF"/>
                </a:solidFill>
              </a:rPr>
              <a:t>3. echo모듈의 echo_test함수 직접 import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525" name="Google Shape;525;p40"/>
          <p:cNvSpPr txBox="1"/>
          <p:nvPr>
            <p:ph idx="1" type="body"/>
          </p:nvPr>
        </p:nvSpPr>
        <p:spPr>
          <a:xfrm>
            <a:off x="1286931" y="2962451"/>
            <a:ext cx="2779954" cy="282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2103" y="3788879"/>
            <a:ext cx="6691698" cy="116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 rot="-5400000">
            <a:off x="5662795" y="-3745097"/>
            <a:ext cx="1354979" cy="10750169"/>
          </a:xfrm>
          <a:prstGeom prst="downArrow">
            <a:avLst>
              <a:gd fmla="val 100000" name="adj1"/>
              <a:gd fmla="val 22582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41"/>
          <p:cNvSpPr txBox="1"/>
          <p:nvPr>
            <p:ph type="title"/>
          </p:nvPr>
        </p:nvSpPr>
        <p:spPr>
          <a:xfrm>
            <a:off x="1286932" y="1204109"/>
            <a:ext cx="10023398" cy="857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lgun Gothic"/>
              <a:buNone/>
            </a:pPr>
            <a:r>
              <a:rPr lang="en-US" sz="3600">
                <a:solidFill>
                  <a:schemeClr val="lt1"/>
                </a:solidFill>
              </a:rPr>
              <a:t>다음은 불가능</a:t>
            </a:r>
            <a:endParaRPr sz="3400">
              <a:solidFill>
                <a:schemeClr val="lt1"/>
              </a:solidFill>
            </a:endParaRPr>
          </a:p>
        </p:txBody>
      </p:sp>
      <p:pic>
        <p:nvPicPr>
          <p:cNvPr id="533" name="Google Shape;5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583" y="2922585"/>
            <a:ext cx="6938228" cy="146653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1"/>
          <p:cNvSpPr txBox="1"/>
          <p:nvPr/>
        </p:nvSpPr>
        <p:spPr>
          <a:xfrm>
            <a:off x="358739" y="3314398"/>
            <a:ext cx="40599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game을 수행하면 game 디렉터리의 __init__.py만을 참조함.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5" name="Google Shape;53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9887" y="5187012"/>
            <a:ext cx="6847619" cy="12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1"/>
          <p:cNvSpPr txBox="1"/>
          <p:nvPr/>
        </p:nvSpPr>
        <p:spPr>
          <a:xfrm>
            <a:off x="313435" y="5474129"/>
            <a:ext cx="43511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import a.b.c처럼 import할 때, 맨 마지막 c는 반드시 모듈 또는 패키지여야 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"/>
          <p:cNvSpPr/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42"/>
          <p:cNvSpPr txBox="1"/>
          <p:nvPr>
            <p:ph type="title"/>
          </p:nvPr>
        </p:nvSpPr>
        <p:spPr>
          <a:xfrm>
            <a:off x="1156851" y="637762"/>
            <a:ext cx="9888496" cy="90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algun Gothic"/>
              <a:buNone/>
            </a:pPr>
            <a:r>
              <a:rPr lang="en-US" sz="4000">
                <a:solidFill>
                  <a:schemeClr val="lt1"/>
                </a:solidFill>
              </a:rPr>
              <a:t>__init__.py의 용도</a:t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42"/>
          <p:cNvSpPr/>
          <p:nvPr/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42"/>
          <p:cNvSpPr txBox="1"/>
          <p:nvPr>
            <p:ph idx="1" type="body"/>
          </p:nvPr>
        </p:nvSpPr>
        <p:spPr>
          <a:xfrm>
            <a:off x="1155548" y="2217343"/>
            <a:ext cx="9880893" cy="3959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__init__.py파일은 해당 디렉터리가 패키지의 일부임을 알려주는 역할을 한다. game, sound, graphic같은 디렉터리에 __init__.py가 없다면 패키지로 인식하지 않는다.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/>
          <p:nvPr/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43"/>
          <p:cNvSpPr txBox="1"/>
          <p:nvPr>
            <p:ph type="title"/>
          </p:nvPr>
        </p:nvSpPr>
        <p:spPr>
          <a:xfrm>
            <a:off x="1156851" y="637762"/>
            <a:ext cx="9888496" cy="90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algun Gothic"/>
              <a:buNone/>
            </a:pPr>
            <a:r>
              <a:rPr lang="en-US" sz="4000">
                <a:solidFill>
                  <a:schemeClr val="lt1"/>
                </a:solidFill>
              </a:rPr>
              <a:t>__init__.py의 용도</a:t>
            </a:r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43"/>
          <p:cNvSpPr/>
          <p:nvPr/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4" name="Google Shape;5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43" y="2296094"/>
            <a:ext cx="6504762" cy="14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3"/>
          <p:cNvSpPr txBox="1"/>
          <p:nvPr/>
        </p:nvSpPr>
        <p:spPr>
          <a:xfrm>
            <a:off x="6984569" y="2687213"/>
            <a:ext cx="5020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sound모듈의 모든 것(*)을 import했으나,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정의되지 않았다는 오류가 발생</a:t>
            </a:r>
            <a:endParaRPr/>
          </a:p>
        </p:txBody>
      </p:sp>
      <p:pic>
        <p:nvPicPr>
          <p:cNvPr id="556" name="Google Shape;55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1490" y="4243713"/>
            <a:ext cx="3466667" cy="10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3"/>
          <p:cNvSpPr txBox="1"/>
          <p:nvPr/>
        </p:nvSpPr>
        <p:spPr>
          <a:xfrm>
            <a:off x="6765113" y="4167357"/>
            <a:ext cx="52395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*를 사용하기 위해서는 해당 디렉터리의 __init__.py에 __all__이라는 변수에서 *을 통해 무엇을 import할지 모듈명이 담긴 리스트를 선언해줘야 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8" name="Google Shape;55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543" y="5508018"/>
            <a:ext cx="6495238" cy="10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3"/>
          <p:cNvSpPr txBox="1"/>
          <p:nvPr/>
        </p:nvSpPr>
        <p:spPr>
          <a:xfrm>
            <a:off x="7172324" y="5850906"/>
            <a:ext cx="2606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정상적으로 작동함.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44"/>
          <p:cNvSpPr/>
          <p:nvPr/>
        </p:nvSpPr>
        <p:spPr>
          <a:xfrm>
            <a:off x="0" y="0"/>
            <a:ext cx="4959047" cy="6858000"/>
          </a:xfrm>
          <a:custGeom>
            <a:rect b="b" l="l" r="r" t="t"/>
            <a:pathLst>
              <a:path extrusionOk="0" h="6858000" w="4959047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4"/>
          <p:cNvSpPr/>
          <p:nvPr/>
        </p:nvSpPr>
        <p:spPr>
          <a:xfrm>
            <a:off x="0" y="0"/>
            <a:ext cx="4948887" cy="6858000"/>
          </a:xfrm>
          <a:custGeom>
            <a:rect b="b" l="l" r="r" t="t"/>
            <a:pathLst>
              <a:path extrusionOk="0" h="6858000" w="4948887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4"/>
          <p:cNvSpPr txBox="1"/>
          <p:nvPr>
            <p:ph type="title"/>
          </p:nvPr>
        </p:nvSpPr>
        <p:spPr>
          <a:xfrm>
            <a:off x="475488" y="1124712"/>
            <a:ext cx="402336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en-US" sz="4800"/>
              <a:t>relative 패키지</a:t>
            </a:r>
            <a:endParaRPr/>
          </a:p>
        </p:txBody>
      </p:sp>
      <p:sp>
        <p:nvSpPr>
          <p:cNvPr id="568" name="Google Shape;568;p44"/>
          <p:cNvSpPr txBox="1"/>
          <p:nvPr>
            <p:ph idx="1" type="body"/>
          </p:nvPr>
        </p:nvSpPr>
        <p:spPr>
          <a:xfrm>
            <a:off x="475488" y="4873752"/>
            <a:ext cx="3931920" cy="132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graphic 디렉터리의 render 모듈이 sound 디렉터리의 echo 모듈을 사용해야 한다면 어떻게 해야 할까?</a:t>
            </a:r>
            <a:endParaRPr/>
          </a:p>
        </p:txBody>
      </p:sp>
      <p:sp>
        <p:nvSpPr>
          <p:cNvPr id="569" name="Google Shape;569;p44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0363" y="3703452"/>
            <a:ext cx="6650320" cy="12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4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2" name="Google Shape;57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7919" y="1379008"/>
            <a:ext cx="3471558" cy="155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5523" y="1369491"/>
            <a:ext cx="3590750" cy="1565733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4"/>
          <p:cNvSpPr txBox="1"/>
          <p:nvPr/>
        </p:nvSpPr>
        <p:spPr>
          <a:xfrm>
            <a:off x="9557082" y="924388"/>
            <a:ext cx="1627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상대 경로</a:t>
            </a:r>
            <a:endParaRPr/>
          </a:p>
        </p:txBody>
      </p:sp>
      <p:sp>
        <p:nvSpPr>
          <p:cNvPr id="575" name="Google Shape;575;p44"/>
          <p:cNvSpPr txBox="1"/>
          <p:nvPr/>
        </p:nvSpPr>
        <p:spPr>
          <a:xfrm>
            <a:off x="5986272" y="924388"/>
            <a:ext cx="1627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경로</a:t>
            </a:r>
            <a:endParaRPr/>
          </a:p>
        </p:txBody>
      </p:sp>
      <p:pic>
        <p:nvPicPr>
          <p:cNvPr id="576" name="Google Shape;57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85513" y="5666628"/>
            <a:ext cx="2380020" cy="78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A5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524256" y="491260"/>
            <a:ext cx="6594189" cy="162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algun Gothic"/>
              <a:buNone/>
            </a:pPr>
            <a:r>
              <a:rPr lang="en-US">
                <a:solidFill>
                  <a:srgbClr val="FFFFFF"/>
                </a:solidFill>
              </a:rPr>
              <a:t>계산기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7CB5F3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/>
          <p:cNvPicPr preferRelativeResize="0"/>
          <p:nvPr/>
        </p:nvPicPr>
        <p:blipFill rotWithShape="1">
          <a:blip r:embed="rId3">
            <a:alphaModFix/>
          </a:blip>
          <a:srcRect b="2" l="0" r="2" t="1015"/>
          <a:stretch/>
        </p:blipFill>
        <p:spPr>
          <a:xfrm>
            <a:off x="754398" y="2667954"/>
            <a:ext cx="2607071" cy="363529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7CB5F3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7956057" y="762983"/>
            <a:ext cx="3515128" cy="53309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rgbClr val="FFFFFF"/>
                </a:solidFill>
              </a:rPr>
              <a:t>계산기 클래스를 만들어 객체를 계속 생성하면 편해진다.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3">
            <a:alphaModFix/>
          </a:blip>
          <a:srcRect b="2" l="0" r="2" t="1015"/>
          <a:stretch/>
        </p:blipFill>
        <p:spPr>
          <a:xfrm>
            <a:off x="906798" y="2820354"/>
            <a:ext cx="2607071" cy="363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2" l="0" r="2" t="1015"/>
          <a:stretch/>
        </p:blipFill>
        <p:spPr>
          <a:xfrm>
            <a:off x="1059198" y="2972754"/>
            <a:ext cx="2607071" cy="3635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9325" y="2573677"/>
            <a:ext cx="3365448" cy="38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>
            <p:ph type="title"/>
          </p:nvPr>
        </p:nvSpPr>
        <p:spPr>
          <a:xfrm>
            <a:off x="526073" y="466578"/>
            <a:ext cx="11139854" cy="930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Malgun Gothic"/>
              <a:buNone/>
            </a:pPr>
            <a:r>
              <a:rPr lang="en-US" sz="5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클래스가 뭐지?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1524000" y="1525638"/>
            <a:ext cx="9144000" cy="42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A5C"/>
              </a:buClr>
              <a:buSzPts val="2000"/>
              <a:buNone/>
            </a:pPr>
            <a:r>
              <a:rPr lang="en-US" sz="2000">
                <a:solidFill>
                  <a:srgbClr val="FFBA5C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클래스는 데이터와 기능의 묶음.</a:t>
            </a:r>
            <a:endParaRPr/>
          </a:p>
        </p:txBody>
      </p:sp>
      <p:cxnSp>
        <p:nvCxnSpPr>
          <p:cNvPr id="172" name="Google Shape;172;p6"/>
          <p:cNvCxnSpPr/>
          <p:nvPr/>
        </p:nvCxnSpPr>
        <p:spPr>
          <a:xfrm>
            <a:off x="2209800" y="1448631"/>
            <a:ext cx="7772400" cy="0"/>
          </a:xfrm>
          <a:prstGeom prst="straightConnector1">
            <a:avLst/>
          </a:prstGeom>
          <a:noFill/>
          <a:ln cap="flat" cmpd="sng" w="222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6"/>
          <p:cNvSpPr txBox="1"/>
          <p:nvPr/>
        </p:nvSpPr>
        <p:spPr>
          <a:xfrm>
            <a:off x="2769078" y="5822830"/>
            <a:ext cx="52707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한글 공식문서: https://docs.python.org/ko/3/tutorial/classes.html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39" y="3429000"/>
            <a:ext cx="11441722" cy="217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chemeClr val="lt1"/>
                </a:solidFill>
              </a:rPr>
              <a:t>그래서 클래스가 뭐지? (2)</a:t>
            </a:r>
            <a:endParaRPr sz="3400">
              <a:solidFill>
                <a:schemeClr val="lt1"/>
              </a:solidFill>
            </a:endParaRPr>
          </a:p>
        </p:txBody>
      </p:sp>
      <p:cxnSp>
        <p:nvCxnSpPr>
          <p:cNvPr id="181" name="Google Shape;181;p7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593610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클래스 : 과자 틀</a:t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객체 : 과자 틀로 찍어낸 과자</a:t>
            </a: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0632" y="1033990"/>
            <a:ext cx="5126736" cy="463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/>
              <a:t>그래서 클래스가 뭐지? (3)</a:t>
            </a:r>
            <a:endParaRPr sz="3600"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class Cookie : 클래스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= Cookie() : 객체 생성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a, b : Cookie 객체 &amp; Cookie의 인스턴스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b="0" i="0" lang="en-US" sz="1400">
                <a:solidFill>
                  <a:srgbClr val="000000"/>
                </a:solidFill>
              </a:rPr>
              <a:t>클래스는 무작정 만드는 것보다 클래스로 만든 객체를 중심으로 어떤 식으로 동작하게 할것인지 미리 구상을 한 후에 생각한 것들을 하나씩 해결하면서 완성해 나가는 것이 좋다.</a:t>
            </a:r>
            <a:endParaRPr sz="2000"/>
          </a:p>
        </p:txBody>
      </p:sp>
      <p:grpSp>
        <p:nvGrpSpPr>
          <p:cNvPr id="191" name="Google Shape;191;p8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2" name="Google Shape;192;p8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4" name="Google Shape;1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1962900"/>
            <a:ext cx="6253212" cy="4002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8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6" name="Google Shape;196;p8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336384" y="303591"/>
            <a:ext cx="5735590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9"/>
          <p:cNvSpPr txBox="1"/>
          <p:nvPr>
            <p:ph type="title"/>
          </p:nvPr>
        </p:nvSpPr>
        <p:spPr>
          <a:xfrm>
            <a:off x="594360" y="640263"/>
            <a:ext cx="5239512" cy="134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</a:pPr>
            <a:r>
              <a:rPr lang="en-US" sz="3400">
                <a:solidFill>
                  <a:schemeClr val="lt1"/>
                </a:solidFill>
              </a:rPr>
              <a:t>사칙연산 클래스 만들기</a:t>
            </a:r>
            <a:endParaRPr/>
          </a:p>
        </p:txBody>
      </p:sp>
      <p:cxnSp>
        <p:nvCxnSpPr>
          <p:cNvPr id="204" name="Google Shape;204;p9"/>
          <p:cNvCxnSpPr/>
          <p:nvPr/>
        </p:nvCxnSpPr>
        <p:spPr>
          <a:xfrm>
            <a:off x="707023" y="2050687"/>
            <a:ext cx="4562441" cy="0"/>
          </a:xfrm>
          <a:prstGeom prst="straightConnector1">
            <a:avLst/>
          </a:prstGeom>
          <a:noFill/>
          <a:ln cap="flat" cmpd="sng" w="22225">
            <a:solidFill>
              <a:srgbClr val="E7E6E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9"/>
          <p:cNvSpPr txBox="1"/>
          <p:nvPr>
            <p:ph idx="1" type="body"/>
          </p:nvPr>
        </p:nvSpPr>
        <p:spPr>
          <a:xfrm>
            <a:off x="593610" y="2121763"/>
            <a:ext cx="5235490" cy="3773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FourCal 클래스</a:t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Setdata로 두 수를 받아 숫자 설정</a:t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add로 두 수를 합한 결과 return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mul로 두 수를 곱한 결과 return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sub로 두 수를 뺀 결과 return</a:t>
            </a:r>
            <a:endParaRPr sz="2000"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div 로 두 수를 나눈 결과 return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06" name="Google Shape;2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0632" y="1588960"/>
            <a:ext cx="5126736" cy="3524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2022-03-25T09:09:58Z</dcterms:created>
  <dc:creator>V1554</dc:creator>
</cp:coreProperties>
</file>