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3EF"/>
    <a:srgbClr val="B068B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648A1-A24F-42F9-8C7C-B502D04BA66D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032FC-BF34-4A98-8128-F94D5495A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75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C46EC-84D8-4725-8DC8-393D03B596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9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1FA8-90E4-406E-BBBD-433667B7A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897242-579B-45F2-B829-4D559A60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0E635-9033-49AC-BEE7-FFF73CAA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08070-0214-4C50-AC50-70A8BD91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40D0B2-0AF5-4DFA-AF47-4D1113ED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640B-2354-46B9-88DD-B325F6EC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7F37A2-1D51-4372-82B1-CCC521917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0D73A-B253-4DC3-9BF9-56E30433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B49317-E2D5-49DE-8633-F32DC38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DC49-3B55-452B-B224-24B9D6CC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1C0F14-3B15-49BF-B91C-679126760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C41C8-A3AA-454F-B4D0-B4182A827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7EBD-E4E9-45B1-8E67-D572B027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BDB4C-B705-4593-B166-E22BADF0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391DF-B7C8-4C0E-BEDC-D8EADC1B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0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E3981-1793-4B59-9B73-08EE0952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97F81-9AFE-450C-BEB5-68FA6E86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6D073-D791-4E28-A7E1-3FFC7037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ABE25-E6AB-4E23-8F91-091016EB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A23DF-8449-4BF3-A4D1-D1820AA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119E9-FEE2-4A47-9718-E990FBAA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52DCA-F9C6-4B37-B5AB-F898B0E69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66793-992D-4DD7-85FE-47577865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343FD-0B3F-40A3-82D0-631A7089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58DD8-58BE-44E8-A67C-36813ED4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8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3EED6-9410-431E-92DC-4DE65880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52DD3-E445-456F-BAA9-B75D643B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4A5908-5CBE-4315-9C54-06DDB6FDC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8E411B-9545-42A4-B8E4-9832113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5E27F-0970-4C1A-9C7A-0E246D0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D4958-6131-41D3-8FCE-44B30C54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9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3E9B2-9795-481B-824E-5CB269B9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A7B3-DAA4-4B09-8D26-335AA327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93F0F-6379-4093-8A4E-583E6CEC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0C1C4B-AA29-47F3-97E0-8E8541A3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64F00A-3565-4609-8485-51C1078A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7F9DD-9F5B-4957-8196-0BEE2A3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D39061-3A7F-48F4-9C7F-4CF55EA4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581D0C-DFCF-4C35-A2D0-D0F6CA4B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5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4C555-343F-4165-92FE-C071A490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0CC3A-B18C-4C8C-9735-9C63BA35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767E7-463D-4B0D-9E70-1EA9C4D7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B7BBF4-533D-454B-8F2F-D1942C14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467C7-3CBD-4141-BD01-BDE682C0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E55474-A23B-43AB-A602-6E4EA5F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1D2FFC-8064-4B13-B9A5-36277286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5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09934-FC17-42D7-90BB-E3BE767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2981A-40FE-47C8-9271-0042BC48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908563-2931-4410-9C4A-6CEE5B0E4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16F244-8B41-42D7-B440-98343854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640D8-E89C-4951-A11F-73DD95B7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A0774-C795-4B44-BEC4-8EA16B1F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31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C926B-8D45-4D15-B985-C9C1F697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BF4587-DC97-44A3-B710-41D0EE571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33D76-12C6-4C10-8203-AAFFF5771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385DD6-3E60-4F02-B833-8624AB2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A0ABA-819C-42A4-AFCE-D05A0870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6FFFA-1DC7-4074-9F25-80C61360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9FFBE-D3C0-4335-94BB-9F85F30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2D7EC-D8F5-451E-894B-EE4EC90F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AE89A-2198-401A-8D30-A0C04B2B9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EBCC-073C-4A55-A030-C8BA30EC2787}" type="datetimeFigureOut">
              <a:rPr lang="ko-KR" altLang="en-US" smtClean="0"/>
              <a:t>2020-01-16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12B53-44FC-4C6A-8C2B-139D28E35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CB811-AD2A-453B-A852-0990B9956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B503-639A-45D1-81BF-AD9390C4E4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5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DAB1AE-A6B3-4CFE-B617-AEEFD8F5F7FE}"/>
              </a:ext>
            </a:extLst>
          </p:cNvPr>
          <p:cNvSpPr/>
          <p:nvPr/>
        </p:nvSpPr>
        <p:spPr>
          <a:xfrm>
            <a:off x="1737878" y="270163"/>
            <a:ext cx="8447809" cy="5527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ㅅ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54D369-849D-4B97-96A4-979615982818}"/>
              </a:ext>
            </a:extLst>
          </p:cNvPr>
          <p:cNvSpPr/>
          <p:nvPr/>
        </p:nvSpPr>
        <p:spPr>
          <a:xfrm>
            <a:off x="6558491" y="270164"/>
            <a:ext cx="502356" cy="55279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D296D4-2113-40F6-86C8-EDC836D19250}"/>
              </a:ext>
            </a:extLst>
          </p:cNvPr>
          <p:cNvSpPr/>
          <p:nvPr/>
        </p:nvSpPr>
        <p:spPr>
          <a:xfrm>
            <a:off x="1737878" y="2690029"/>
            <a:ext cx="8447809" cy="4741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7D7CAD-C3C3-491E-ABC1-5F997D8A216F}"/>
              </a:ext>
            </a:extLst>
          </p:cNvPr>
          <p:cNvSpPr/>
          <p:nvPr/>
        </p:nvSpPr>
        <p:spPr>
          <a:xfrm>
            <a:off x="2584803" y="270163"/>
            <a:ext cx="338667" cy="552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A05363-ECDE-4BD0-A935-F77DB7C6AC73}"/>
              </a:ext>
            </a:extLst>
          </p:cNvPr>
          <p:cNvSpPr/>
          <p:nvPr/>
        </p:nvSpPr>
        <p:spPr>
          <a:xfrm>
            <a:off x="5965825" y="270164"/>
            <a:ext cx="338667" cy="552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C69F96-0109-498C-A62F-D124D4AD38B0}"/>
              </a:ext>
            </a:extLst>
          </p:cNvPr>
          <p:cNvSpPr/>
          <p:nvPr/>
        </p:nvSpPr>
        <p:spPr>
          <a:xfrm rot="5400000">
            <a:off x="4326114" y="-641029"/>
            <a:ext cx="338667" cy="3143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BA662E-12A5-4C3A-8924-B278EF8AD9AF}"/>
              </a:ext>
            </a:extLst>
          </p:cNvPr>
          <p:cNvSpPr/>
          <p:nvPr/>
        </p:nvSpPr>
        <p:spPr>
          <a:xfrm>
            <a:off x="5688335" y="3548526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gradFill>
              <a:gsLst>
                <a:gs pos="50000">
                  <a:schemeClr val="accent5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95F12-1B05-48C9-92EA-3527AED4ED6C}"/>
              </a:ext>
            </a:extLst>
          </p:cNvPr>
          <p:cNvSpPr txBox="1"/>
          <p:nvPr/>
        </p:nvSpPr>
        <p:spPr>
          <a:xfrm>
            <a:off x="5576360" y="3829249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신도림역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3D4C6E5-FF8A-42C2-9ADF-329E4290A7EF}"/>
              </a:ext>
            </a:extLst>
          </p:cNvPr>
          <p:cNvSpPr/>
          <p:nvPr/>
        </p:nvSpPr>
        <p:spPr>
          <a:xfrm>
            <a:off x="5576360" y="3284344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87326-114D-4157-BC48-7D888C2EAE05}"/>
              </a:ext>
            </a:extLst>
          </p:cNvPr>
          <p:cNvSpPr txBox="1"/>
          <p:nvPr/>
        </p:nvSpPr>
        <p:spPr>
          <a:xfrm>
            <a:off x="4494012" y="321289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디큐브시티</a:t>
            </a:r>
            <a:endParaRPr lang="en-US" altLang="ko-KR" sz="14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현대백화점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39E5-F9E9-4F0E-A958-075BC4F6BFC1}"/>
              </a:ext>
            </a:extLst>
          </p:cNvPr>
          <p:cNvSpPr txBox="1"/>
          <p:nvPr/>
        </p:nvSpPr>
        <p:spPr>
          <a:xfrm>
            <a:off x="6241035" y="26962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신도림역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삼거리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FD80F6-B81A-403D-AFCF-F034FCE08369}"/>
              </a:ext>
            </a:extLst>
          </p:cNvPr>
          <p:cNvSpPr/>
          <p:nvPr/>
        </p:nvSpPr>
        <p:spPr>
          <a:xfrm rot="5400000">
            <a:off x="5792448" y="890429"/>
            <a:ext cx="338667" cy="844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7E46E7C-2DA5-4EA3-B02A-37417118A8E9}"/>
              </a:ext>
            </a:extLst>
          </p:cNvPr>
          <p:cNvSpPr/>
          <p:nvPr/>
        </p:nvSpPr>
        <p:spPr>
          <a:xfrm>
            <a:off x="5576360" y="4637223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9568B-75B7-40FB-81BB-EE9312A7285C}"/>
              </a:ext>
            </a:extLst>
          </p:cNvPr>
          <p:cNvSpPr txBox="1"/>
          <p:nvPr/>
        </p:nvSpPr>
        <p:spPr>
          <a:xfrm>
            <a:off x="4494012" y="455533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>
                <a:solidFill>
                  <a:schemeClr val="bg1">
                    <a:lumMod val="95000"/>
                  </a:schemeClr>
                </a:solidFill>
              </a:rPr>
              <a:t>테크노마트</a:t>
            </a:r>
            <a:endParaRPr lang="ko-KR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ACFFC1-91A5-46F9-9DD2-EFC3AB2F911B}"/>
              </a:ext>
            </a:extLst>
          </p:cNvPr>
          <p:cNvSpPr txBox="1"/>
          <p:nvPr/>
        </p:nvSpPr>
        <p:spPr>
          <a:xfrm>
            <a:off x="6609614" y="3266767"/>
            <a:ext cx="400110" cy="66460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도림천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2FC17-CBF1-4B02-92F5-3BB932B432FB}"/>
              </a:ext>
            </a:extLst>
          </p:cNvPr>
          <p:cNvSpPr txBox="1"/>
          <p:nvPr/>
        </p:nvSpPr>
        <p:spPr>
          <a:xfrm>
            <a:off x="9544940" y="2696262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문래동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사거리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EFDD0E-5C13-426C-B64D-CE92B8B6838A}"/>
              </a:ext>
            </a:extLst>
          </p:cNvPr>
          <p:cNvSpPr txBox="1"/>
          <p:nvPr/>
        </p:nvSpPr>
        <p:spPr>
          <a:xfrm>
            <a:off x="1709961" y="271496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구로역</a:t>
            </a:r>
            <a:endParaRPr lang="en-US" altLang="ko-KR" sz="12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2"/>
                </a:solidFill>
              </a:rPr>
              <a:t>사거리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0B0315-21F3-4BC7-B822-8007C5355A5A}"/>
              </a:ext>
            </a:extLst>
          </p:cNvPr>
          <p:cNvSpPr txBox="1"/>
          <p:nvPr/>
        </p:nvSpPr>
        <p:spPr>
          <a:xfrm>
            <a:off x="5543489" y="5016086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>
                    <a:lumMod val="65000"/>
                  </a:schemeClr>
                </a:solidFill>
              </a:rPr>
              <a:t>신도림역 사거리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044F231-5830-48A0-B331-BDBC58751DFC}"/>
              </a:ext>
            </a:extLst>
          </p:cNvPr>
          <p:cNvSpPr/>
          <p:nvPr/>
        </p:nvSpPr>
        <p:spPr>
          <a:xfrm>
            <a:off x="5726220" y="2148609"/>
            <a:ext cx="144000" cy="144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8930F529-A093-4B6B-964D-5F4EDDB4AFAC}"/>
              </a:ext>
            </a:extLst>
          </p:cNvPr>
          <p:cNvSpPr/>
          <p:nvPr/>
        </p:nvSpPr>
        <p:spPr>
          <a:xfrm>
            <a:off x="5830148" y="1483522"/>
            <a:ext cx="1885102" cy="595630"/>
          </a:xfrm>
          <a:prstGeom prst="wedgeRoundRectCallout">
            <a:avLst>
              <a:gd name="adj1" fmla="val -45448"/>
              <a:gd name="adj2" fmla="val 73025"/>
              <a:gd name="adj3" fmla="val 16667"/>
            </a:avLst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7030A0"/>
                </a:solidFill>
              </a:rPr>
              <a:t>리앤리의원</a:t>
            </a:r>
            <a:endParaRPr lang="en-US" altLang="ko-KR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푸르지오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차 </a:t>
            </a:r>
            <a:r>
              <a:rPr lang="en-US" altLang="ko-KR" sz="12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200" b="1" dirty="0">
                <a:solidFill>
                  <a:schemeClr val="bg2">
                    <a:lumMod val="25000"/>
                  </a:schemeClr>
                </a:solidFill>
              </a:rPr>
              <a:t>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5713E3-85B1-429A-B5AC-E25A09337F3E}"/>
              </a:ext>
            </a:extLst>
          </p:cNvPr>
          <p:cNvSpPr txBox="1"/>
          <p:nvPr/>
        </p:nvSpPr>
        <p:spPr>
          <a:xfrm>
            <a:off x="4500984" y="1809100"/>
            <a:ext cx="137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7030A0"/>
                </a:solidFill>
              </a:rPr>
              <a:t>신도림 푸르지오 </a:t>
            </a:r>
            <a:endParaRPr lang="en-US" altLang="ko-KR" sz="12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1200" b="1" dirty="0">
                <a:solidFill>
                  <a:srgbClr val="7030A0"/>
                </a:solidFill>
              </a:rPr>
              <a:t>2</a:t>
            </a:r>
            <a:r>
              <a:rPr lang="ko-KR" altLang="en-US" sz="1200" b="1" dirty="0">
                <a:solidFill>
                  <a:srgbClr val="7030A0"/>
                </a:solidFill>
              </a:rPr>
              <a:t>차 아파트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811FBBF-AB06-44EC-83A7-F762B68B7D77}"/>
              </a:ext>
            </a:extLst>
          </p:cNvPr>
          <p:cNvSpPr/>
          <p:nvPr/>
        </p:nvSpPr>
        <p:spPr>
          <a:xfrm>
            <a:off x="5141483" y="2428883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FEDF90-FCBA-44FB-AC1D-85DD07D41ADE}"/>
              </a:ext>
            </a:extLst>
          </p:cNvPr>
          <p:cNvSpPr txBox="1"/>
          <p:nvPr/>
        </p:nvSpPr>
        <p:spPr>
          <a:xfrm>
            <a:off x="4234198" y="23413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</a:rPr>
              <a:t>홈플러스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A2E5127-FEA8-453D-B523-9B035970B322}"/>
              </a:ext>
            </a:extLst>
          </p:cNvPr>
          <p:cNvSpPr/>
          <p:nvPr/>
        </p:nvSpPr>
        <p:spPr>
          <a:xfrm>
            <a:off x="1737877" y="5381508"/>
            <a:ext cx="8447809" cy="7998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31962-433E-4CAE-B4C4-96948C14D765}"/>
              </a:ext>
            </a:extLst>
          </p:cNvPr>
          <p:cNvSpPr txBox="1"/>
          <p:nvPr/>
        </p:nvSpPr>
        <p:spPr>
          <a:xfrm>
            <a:off x="1752226" y="5414096"/>
            <a:ext cx="438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호선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altLang="ko-K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호선 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신도림역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번출구 도보 </a:t>
            </a:r>
            <a:r>
              <a:rPr lang="en-US" altLang="ko-KR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85000"/>
                  </a:schemeClr>
                </a:solidFill>
              </a:rPr>
              <a:t>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A22F17-1C83-4573-82B1-8CDF15ACAC6A}"/>
              </a:ext>
            </a:extLst>
          </p:cNvPr>
          <p:cNvSpPr txBox="1"/>
          <p:nvPr/>
        </p:nvSpPr>
        <p:spPr>
          <a:xfrm>
            <a:off x="1731764" y="5767343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</a:rPr>
              <a:t>신도림 푸르지오 </a:t>
            </a:r>
            <a:r>
              <a:rPr lang="en-US" altLang="ko-KR" b="1" dirty="0">
                <a:solidFill>
                  <a:srgbClr val="FFC000"/>
                </a:solidFill>
              </a:rPr>
              <a:t>2</a:t>
            </a:r>
            <a:r>
              <a:rPr lang="ko-KR" altLang="en-US" b="1" dirty="0">
                <a:solidFill>
                  <a:srgbClr val="FFC000"/>
                </a:solidFill>
              </a:rPr>
              <a:t>차 아파트 </a:t>
            </a:r>
            <a:r>
              <a:rPr lang="en-US" altLang="ko-KR" b="1" dirty="0">
                <a:solidFill>
                  <a:srgbClr val="FFC000"/>
                </a:solidFill>
              </a:rPr>
              <a:t>101</a:t>
            </a:r>
            <a:r>
              <a:rPr lang="ko-KR" altLang="en-US" b="1" dirty="0">
                <a:solidFill>
                  <a:srgbClr val="FFC000"/>
                </a:solidFill>
              </a:rPr>
              <a:t>동 </a:t>
            </a:r>
            <a:r>
              <a:rPr lang="en-US" altLang="ko-KR" b="1" dirty="0">
                <a:solidFill>
                  <a:srgbClr val="FFC000"/>
                </a:solidFill>
              </a:rPr>
              <a:t>309</a:t>
            </a:r>
            <a:r>
              <a:rPr lang="ko-KR" altLang="en-US" b="1" dirty="0">
                <a:solidFill>
                  <a:srgbClr val="FFC000"/>
                </a:solidFill>
              </a:rPr>
              <a:t>호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E751D73-8D31-4D63-8F02-A79B601F809A}"/>
              </a:ext>
            </a:extLst>
          </p:cNvPr>
          <p:cNvSpPr/>
          <p:nvPr/>
        </p:nvSpPr>
        <p:spPr>
          <a:xfrm>
            <a:off x="4768385" y="2865755"/>
            <a:ext cx="144000" cy="144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20836-A975-4C97-AEBB-344D7F1CDE1F}"/>
              </a:ext>
            </a:extLst>
          </p:cNvPr>
          <p:cNvSpPr txBox="1"/>
          <p:nvPr/>
        </p:nvSpPr>
        <p:spPr>
          <a:xfrm>
            <a:off x="3708740" y="2665306"/>
            <a:ext cx="1082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C9B00"/>
                </a:solidFill>
              </a:rPr>
              <a:t>신도림 </a:t>
            </a:r>
            <a:endParaRPr lang="en-US" altLang="ko-KR" sz="1400" b="1" dirty="0">
              <a:solidFill>
                <a:srgbClr val="CC9B00"/>
              </a:solidFill>
            </a:endParaRPr>
          </a:p>
          <a:p>
            <a:pPr algn="ctr"/>
            <a:r>
              <a:rPr lang="ko-KR" altLang="en-US" sz="1400" b="1" dirty="0">
                <a:solidFill>
                  <a:srgbClr val="CC9B00"/>
                </a:solidFill>
              </a:rPr>
              <a:t>버스정류장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A3A9AE-DCEC-4533-BC76-E229BC6B3AB8}"/>
              </a:ext>
            </a:extLst>
          </p:cNvPr>
          <p:cNvSpPr txBox="1"/>
          <p:nvPr/>
        </p:nvSpPr>
        <p:spPr>
          <a:xfrm>
            <a:off x="8640448" y="5644485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</a:rPr>
              <a:t>자세히 보기 </a:t>
            </a:r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</a:rPr>
              <a:t>&gt;&gt;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7EE61B6-DFEC-497A-8DA0-0FEBFC22E454}"/>
              </a:ext>
            </a:extLst>
          </p:cNvPr>
          <p:cNvGrpSpPr/>
          <p:nvPr/>
        </p:nvGrpSpPr>
        <p:grpSpPr>
          <a:xfrm>
            <a:off x="1709961" y="270163"/>
            <a:ext cx="8481310" cy="5911201"/>
            <a:chOff x="1709961" y="270163"/>
            <a:chExt cx="8481310" cy="59112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DAB1AE-A6B3-4CFE-B617-AEEFD8F5F7FE}"/>
                </a:ext>
              </a:extLst>
            </p:cNvPr>
            <p:cNvSpPr/>
            <p:nvPr/>
          </p:nvSpPr>
          <p:spPr>
            <a:xfrm>
              <a:off x="1737878" y="270163"/>
              <a:ext cx="8447809" cy="55279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ㅅ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554D369-849D-4B97-96A4-979615982818}"/>
                </a:ext>
              </a:extLst>
            </p:cNvPr>
            <p:cNvSpPr/>
            <p:nvPr/>
          </p:nvSpPr>
          <p:spPr>
            <a:xfrm>
              <a:off x="6558491" y="270164"/>
              <a:ext cx="502356" cy="55279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D296D4-2113-40F6-86C8-EDC836D19250}"/>
                </a:ext>
              </a:extLst>
            </p:cNvPr>
            <p:cNvSpPr/>
            <p:nvPr/>
          </p:nvSpPr>
          <p:spPr>
            <a:xfrm>
              <a:off x="1737878" y="2690029"/>
              <a:ext cx="8447809" cy="4741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7D7CAD-C3C3-491E-ABC1-5F997D8A216F}"/>
                </a:ext>
              </a:extLst>
            </p:cNvPr>
            <p:cNvSpPr/>
            <p:nvPr/>
          </p:nvSpPr>
          <p:spPr>
            <a:xfrm>
              <a:off x="2584803" y="270163"/>
              <a:ext cx="338667" cy="552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A05363-ECDE-4BD0-A935-F77DB7C6AC73}"/>
                </a:ext>
              </a:extLst>
            </p:cNvPr>
            <p:cNvSpPr/>
            <p:nvPr/>
          </p:nvSpPr>
          <p:spPr>
            <a:xfrm>
              <a:off x="5965825" y="270164"/>
              <a:ext cx="338667" cy="5527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FC69F96-0109-498C-A62F-D124D4AD38B0}"/>
                </a:ext>
              </a:extLst>
            </p:cNvPr>
            <p:cNvSpPr/>
            <p:nvPr/>
          </p:nvSpPr>
          <p:spPr>
            <a:xfrm rot="5400000">
              <a:off x="4326114" y="-641029"/>
              <a:ext cx="338667" cy="31439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BA662E-12A5-4C3A-8924-B278EF8AD9AF}"/>
                </a:ext>
              </a:extLst>
            </p:cNvPr>
            <p:cNvSpPr/>
            <p:nvPr/>
          </p:nvSpPr>
          <p:spPr>
            <a:xfrm>
              <a:off x="5688335" y="3548526"/>
              <a:ext cx="900000" cy="900000"/>
            </a:xfrm>
            <a:prstGeom prst="ellipse">
              <a:avLst/>
            </a:prstGeom>
            <a:solidFill>
              <a:schemeClr val="bg1"/>
            </a:solidFill>
            <a:ln w="76200">
              <a:gradFill>
                <a:gsLst>
                  <a:gs pos="50000">
                    <a:schemeClr val="accent5">
                      <a:lumMod val="75000"/>
                    </a:schemeClr>
                  </a:gs>
                  <a:gs pos="0">
                    <a:schemeClr val="accent1">
                      <a:lumMod val="50000"/>
                    </a:schemeClr>
                  </a:gs>
                  <a:gs pos="100000">
                    <a:srgbClr val="00B050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95F12-1B05-48C9-92EA-3527AED4ED6C}"/>
                </a:ext>
              </a:extLst>
            </p:cNvPr>
            <p:cNvSpPr txBox="1"/>
            <p:nvPr/>
          </p:nvSpPr>
          <p:spPr>
            <a:xfrm>
              <a:off x="5576360" y="3829249"/>
              <a:ext cx="1123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/>
                <a:t>신도림역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3D4C6E5-FF8A-42C2-9ADF-329E4290A7EF}"/>
                </a:ext>
              </a:extLst>
            </p:cNvPr>
            <p:cNvSpPr/>
            <p:nvPr/>
          </p:nvSpPr>
          <p:spPr>
            <a:xfrm>
              <a:off x="5576360" y="3284344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987326-114D-4157-BC48-7D888C2EAE05}"/>
                </a:ext>
              </a:extLst>
            </p:cNvPr>
            <p:cNvSpPr txBox="1"/>
            <p:nvPr/>
          </p:nvSpPr>
          <p:spPr>
            <a:xfrm>
              <a:off x="4494012" y="3212890"/>
              <a:ext cx="10823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디큐브시티</a:t>
              </a:r>
              <a:endParaRPr lang="en-US" altLang="ko-KR" sz="1400" b="1" dirty="0">
                <a:solidFill>
                  <a:schemeClr val="bg1">
                    <a:lumMod val="95000"/>
                  </a:schemeClr>
                </a:solidFill>
              </a:endParaRPr>
            </a:p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현대백화점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0739E5-F9E9-4F0E-A958-075BC4F6BFC1}"/>
                </a:ext>
              </a:extLst>
            </p:cNvPr>
            <p:cNvSpPr txBox="1"/>
            <p:nvPr/>
          </p:nvSpPr>
          <p:spPr>
            <a:xfrm>
              <a:off x="6241035" y="26962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신도림역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삼거리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FD80F6-B81A-403D-AFCF-F034FCE08369}"/>
                </a:ext>
              </a:extLst>
            </p:cNvPr>
            <p:cNvSpPr/>
            <p:nvPr/>
          </p:nvSpPr>
          <p:spPr>
            <a:xfrm rot="5400000">
              <a:off x="5792448" y="890429"/>
              <a:ext cx="338667" cy="8447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7E46E7C-2DA5-4EA3-B02A-37417118A8E9}"/>
                </a:ext>
              </a:extLst>
            </p:cNvPr>
            <p:cNvSpPr/>
            <p:nvPr/>
          </p:nvSpPr>
          <p:spPr>
            <a:xfrm>
              <a:off x="5576360" y="4637223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E9568B-75B7-40FB-81BB-EE9312A7285C}"/>
                </a:ext>
              </a:extLst>
            </p:cNvPr>
            <p:cNvSpPr txBox="1"/>
            <p:nvPr/>
          </p:nvSpPr>
          <p:spPr>
            <a:xfrm>
              <a:off x="4494012" y="4555334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1">
                      <a:lumMod val="95000"/>
                    </a:schemeClr>
                  </a:solidFill>
                </a:rPr>
                <a:t>테크노마트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ACFFC1-91A5-46F9-9DD2-EFC3AB2F911B}"/>
                </a:ext>
              </a:extLst>
            </p:cNvPr>
            <p:cNvSpPr txBox="1"/>
            <p:nvPr/>
          </p:nvSpPr>
          <p:spPr>
            <a:xfrm>
              <a:off x="6609614" y="3266767"/>
              <a:ext cx="400110" cy="66460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도림천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D2FC17-CBF1-4B02-92F5-3BB932B432FB}"/>
                </a:ext>
              </a:extLst>
            </p:cNvPr>
            <p:cNvSpPr txBox="1"/>
            <p:nvPr/>
          </p:nvSpPr>
          <p:spPr>
            <a:xfrm>
              <a:off x="9544940" y="2696262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문래동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사거리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EFDD0E-5C13-426C-B64D-CE92B8B6838A}"/>
                </a:ext>
              </a:extLst>
            </p:cNvPr>
            <p:cNvSpPr txBox="1"/>
            <p:nvPr/>
          </p:nvSpPr>
          <p:spPr>
            <a:xfrm>
              <a:off x="1709961" y="2714966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구로역</a:t>
              </a:r>
              <a:endParaRPr lang="en-US" altLang="ko-KR" sz="1200" b="1" dirty="0">
                <a:solidFill>
                  <a:schemeClr val="tx2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tx2"/>
                  </a:solidFill>
                </a:rPr>
                <a:t>사거리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30B0315-21F3-4BC7-B822-8007C5355A5A}"/>
                </a:ext>
              </a:extLst>
            </p:cNvPr>
            <p:cNvSpPr txBox="1"/>
            <p:nvPr/>
          </p:nvSpPr>
          <p:spPr>
            <a:xfrm>
              <a:off x="5543489" y="5016086"/>
              <a:ext cx="11833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>
                      <a:lumMod val="65000"/>
                    </a:schemeClr>
                  </a:solidFill>
                </a:rPr>
                <a:t>신도림역 사거리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044F231-5830-48A0-B331-BDBC58751DFC}"/>
                </a:ext>
              </a:extLst>
            </p:cNvPr>
            <p:cNvSpPr/>
            <p:nvPr/>
          </p:nvSpPr>
          <p:spPr>
            <a:xfrm>
              <a:off x="5726220" y="2148609"/>
              <a:ext cx="144000" cy="14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말풍선: 모서리가 둥근 사각형 28">
              <a:extLst>
                <a:ext uri="{FF2B5EF4-FFF2-40B4-BE49-F238E27FC236}">
                  <a16:creationId xmlns:a16="http://schemas.microsoft.com/office/drawing/2014/main" id="{8930F529-A093-4B6B-964D-5F4EDDB4AFAC}"/>
                </a:ext>
              </a:extLst>
            </p:cNvPr>
            <p:cNvSpPr/>
            <p:nvPr/>
          </p:nvSpPr>
          <p:spPr>
            <a:xfrm>
              <a:off x="5830148" y="1483522"/>
              <a:ext cx="1885102" cy="595630"/>
            </a:xfrm>
            <a:prstGeom prst="wedgeRoundRectCallout">
              <a:avLst>
                <a:gd name="adj1" fmla="val -45448"/>
                <a:gd name="adj2" fmla="val 73025"/>
                <a:gd name="adj3" fmla="val 16667"/>
              </a:avLst>
            </a:prstGeom>
            <a:solidFill>
              <a:srgbClr val="D6C3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7030A0"/>
                  </a:solidFill>
                </a:rPr>
                <a:t>리앤리의원</a:t>
              </a:r>
              <a:endParaRPr lang="en-US" altLang="ko-KR" b="1" dirty="0">
                <a:solidFill>
                  <a:srgbClr val="7030A0"/>
                </a:solidFill>
              </a:endParaRPr>
            </a:p>
            <a:p>
              <a:pPr algn="ctr"/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푸르지오 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</a:rPr>
                <a:t>2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차 </a:t>
              </a:r>
              <a:r>
                <a:rPr lang="en-US" altLang="ko-KR" sz="1200" b="1" dirty="0">
                  <a:solidFill>
                    <a:schemeClr val="bg2">
                      <a:lumMod val="25000"/>
                    </a:schemeClr>
                  </a:solidFill>
                </a:rPr>
                <a:t>3</a:t>
              </a: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</a:rPr>
                <a:t>층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05713E3-85B1-429A-B5AC-E25A09337F3E}"/>
                </a:ext>
              </a:extLst>
            </p:cNvPr>
            <p:cNvSpPr txBox="1"/>
            <p:nvPr/>
          </p:nvSpPr>
          <p:spPr>
            <a:xfrm>
              <a:off x="4500984" y="1809100"/>
              <a:ext cx="13708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7030A0"/>
                  </a:solidFill>
                </a:rPr>
                <a:t>신도림 푸르지오 </a:t>
              </a:r>
              <a:endParaRPr lang="en-US" altLang="ko-KR" sz="1200" b="1" dirty="0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rgbClr val="7030A0"/>
                  </a:solidFill>
                </a:rPr>
                <a:t>2</a:t>
              </a:r>
              <a:r>
                <a:rPr lang="ko-KR" altLang="en-US" sz="1200" b="1" dirty="0">
                  <a:solidFill>
                    <a:srgbClr val="7030A0"/>
                  </a:solidFill>
                </a:rPr>
                <a:t>차 아파트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811FBBF-AB06-44EC-83A7-F762B68B7D77}"/>
                </a:ext>
              </a:extLst>
            </p:cNvPr>
            <p:cNvSpPr/>
            <p:nvPr/>
          </p:nvSpPr>
          <p:spPr>
            <a:xfrm>
              <a:off x="5141483" y="2428883"/>
              <a:ext cx="144000" cy="144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FEDF90-FCBA-44FB-AC1D-85DD07D41ADE}"/>
                </a:ext>
              </a:extLst>
            </p:cNvPr>
            <p:cNvSpPr txBox="1"/>
            <p:nvPr/>
          </p:nvSpPr>
          <p:spPr>
            <a:xfrm>
              <a:off x="4234198" y="234130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</a:rPr>
                <a:t>홈플러스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A2E5127-FEA8-453D-B523-9B035970B322}"/>
                </a:ext>
              </a:extLst>
            </p:cNvPr>
            <p:cNvSpPr/>
            <p:nvPr/>
          </p:nvSpPr>
          <p:spPr>
            <a:xfrm>
              <a:off x="1737877" y="5381508"/>
              <a:ext cx="8447809" cy="7998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231962-433E-4CAE-B4C4-96948C14D765}"/>
                </a:ext>
              </a:extLst>
            </p:cNvPr>
            <p:cNvSpPr txBox="1"/>
            <p:nvPr/>
          </p:nvSpPr>
          <p:spPr>
            <a:xfrm>
              <a:off x="1752226" y="5414096"/>
              <a:ext cx="4382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호선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en-US" altLang="ko-KR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호선 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신도림역 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1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번출구 도보 </a:t>
              </a:r>
              <a:r>
                <a:rPr lang="en-US" altLang="ko-KR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r>
                <a:rPr lang="ko-KR" altLang="en-US" b="1" dirty="0">
                  <a:solidFill>
                    <a:schemeClr val="bg1">
                      <a:lumMod val="85000"/>
                    </a:schemeClr>
                  </a:solidFill>
                </a:rPr>
                <a:t>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A22F17-1C83-4573-82B1-8CDF15ACAC6A}"/>
                </a:ext>
              </a:extLst>
            </p:cNvPr>
            <p:cNvSpPr txBox="1"/>
            <p:nvPr/>
          </p:nvSpPr>
          <p:spPr>
            <a:xfrm>
              <a:off x="1731764" y="5767343"/>
              <a:ext cx="4525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C000"/>
                  </a:solidFill>
                </a:rPr>
                <a:t>신도림 푸르지오 </a:t>
              </a:r>
              <a:r>
                <a:rPr lang="en-US" altLang="ko-KR" b="1" dirty="0">
                  <a:solidFill>
                    <a:srgbClr val="FFC000"/>
                  </a:solidFill>
                </a:rPr>
                <a:t>2</a:t>
              </a:r>
              <a:r>
                <a:rPr lang="ko-KR" altLang="en-US" b="1" dirty="0">
                  <a:solidFill>
                    <a:srgbClr val="FFC000"/>
                  </a:solidFill>
                </a:rPr>
                <a:t>차 아파트 </a:t>
              </a:r>
              <a:r>
                <a:rPr lang="en-US" altLang="ko-KR" b="1" dirty="0">
                  <a:solidFill>
                    <a:srgbClr val="FFC000"/>
                  </a:solidFill>
                </a:rPr>
                <a:t>101</a:t>
              </a:r>
              <a:r>
                <a:rPr lang="ko-KR" altLang="en-US" b="1" dirty="0">
                  <a:solidFill>
                    <a:srgbClr val="FFC000"/>
                  </a:solidFill>
                </a:rPr>
                <a:t>동 </a:t>
              </a:r>
              <a:r>
                <a:rPr lang="en-US" altLang="ko-KR" b="1" dirty="0">
                  <a:solidFill>
                    <a:srgbClr val="FFC000"/>
                  </a:solidFill>
                </a:rPr>
                <a:t>309</a:t>
              </a:r>
              <a:r>
                <a:rPr lang="ko-KR" altLang="en-US" b="1" dirty="0">
                  <a:solidFill>
                    <a:srgbClr val="FFC000"/>
                  </a:solidFill>
                </a:rPr>
                <a:t>호</a:t>
              </a: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E751D73-8D31-4D63-8F02-A79B601F809A}"/>
                </a:ext>
              </a:extLst>
            </p:cNvPr>
            <p:cNvSpPr/>
            <p:nvPr/>
          </p:nvSpPr>
          <p:spPr>
            <a:xfrm>
              <a:off x="4768385" y="2865755"/>
              <a:ext cx="144000" cy="144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B20836-A975-4C97-AEBB-344D7F1CDE1F}"/>
                </a:ext>
              </a:extLst>
            </p:cNvPr>
            <p:cNvSpPr txBox="1"/>
            <p:nvPr/>
          </p:nvSpPr>
          <p:spPr>
            <a:xfrm>
              <a:off x="3708740" y="2665306"/>
              <a:ext cx="1082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CC9B00"/>
                  </a:solidFill>
                </a:rPr>
                <a:t>신도림 </a:t>
              </a:r>
              <a:endParaRPr lang="en-US" altLang="ko-KR" sz="1400" b="1" dirty="0">
                <a:solidFill>
                  <a:srgbClr val="CC9B00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rgbClr val="CC9B00"/>
                  </a:solidFill>
                </a:rPr>
                <a:t>버스정류장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A3A9AE-DCEC-4533-BC76-E229BC6B3AB8}"/>
                </a:ext>
              </a:extLst>
            </p:cNvPr>
            <p:cNvSpPr txBox="1"/>
            <p:nvPr/>
          </p:nvSpPr>
          <p:spPr>
            <a:xfrm>
              <a:off x="8640448" y="5644485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bg1">
                      <a:lumMod val="75000"/>
                    </a:schemeClr>
                  </a:solidFill>
                </a:rPr>
                <a:t>자세히 보기 </a:t>
              </a:r>
              <a:r>
                <a:rPr lang="en-US" altLang="ko-KR" sz="1400" b="1" dirty="0">
                  <a:solidFill>
                    <a:schemeClr val="bg1">
                      <a:lumMod val="75000"/>
                    </a:schemeClr>
                  </a:solidFill>
                </a:rPr>
                <a:t>&gt;&gt;</a:t>
              </a:r>
              <a:endParaRPr lang="ko-KR" alt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76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3C4C63-98DC-40F6-B516-C704042287CC}"/>
              </a:ext>
            </a:extLst>
          </p:cNvPr>
          <p:cNvSpPr/>
          <p:nvPr/>
        </p:nvSpPr>
        <p:spPr>
          <a:xfrm>
            <a:off x="8011115" y="1351370"/>
            <a:ext cx="525982" cy="436363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E0CBA2-0223-49EA-9B41-6DBABDE29A30}"/>
              </a:ext>
            </a:extLst>
          </p:cNvPr>
          <p:cNvSpPr/>
          <p:nvPr/>
        </p:nvSpPr>
        <p:spPr>
          <a:xfrm>
            <a:off x="4360259" y="1737360"/>
            <a:ext cx="525982" cy="397764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AB18846-41B2-4BDF-9AFC-950B656053F1}"/>
              </a:ext>
            </a:extLst>
          </p:cNvPr>
          <p:cNvSpPr/>
          <p:nvPr/>
        </p:nvSpPr>
        <p:spPr>
          <a:xfrm rot="5400000">
            <a:off x="6117579" y="28322"/>
            <a:ext cx="525982" cy="6675930"/>
          </a:xfrm>
          <a:prstGeom prst="roundRect">
            <a:avLst/>
          </a:prstGeom>
          <a:solidFill>
            <a:srgbClr val="D6C3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4281CEC-8298-44E6-8115-44D1AE43BD08}"/>
              </a:ext>
            </a:extLst>
          </p:cNvPr>
          <p:cNvSpPr/>
          <p:nvPr/>
        </p:nvSpPr>
        <p:spPr>
          <a:xfrm>
            <a:off x="7484458" y="2487877"/>
            <a:ext cx="412324" cy="40196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5D7714ED-D7C4-42FA-A747-E6786E88E211}"/>
              </a:ext>
            </a:extLst>
          </p:cNvPr>
          <p:cNvSpPr/>
          <p:nvPr/>
        </p:nvSpPr>
        <p:spPr>
          <a:xfrm>
            <a:off x="7805938" y="1573618"/>
            <a:ext cx="2193229" cy="806290"/>
          </a:xfrm>
          <a:prstGeom prst="wedgeRoundRectCallout">
            <a:avLst>
              <a:gd name="adj1" fmla="val -43421"/>
              <a:gd name="adj2" fmla="val 72237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7030A0"/>
                </a:solidFill>
              </a:rPr>
              <a:t>리앤리의원</a:t>
            </a:r>
            <a:endParaRPr lang="en-US" altLang="ko-KR" sz="2400" b="1" dirty="0">
              <a:solidFill>
                <a:srgbClr val="7030A0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푸르지오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차 </a:t>
            </a:r>
            <a:r>
              <a:rPr lang="en-US" altLang="ko-KR" sz="16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ko-KR" altLang="en-US" sz="1600" b="1" dirty="0">
                <a:solidFill>
                  <a:schemeClr val="bg2">
                    <a:lumMod val="25000"/>
                  </a:schemeClr>
                </a:solidFill>
              </a:rPr>
              <a:t>층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E9DCDA-1B73-4583-9EA5-8365C6A64F24}"/>
              </a:ext>
            </a:extLst>
          </p:cNvPr>
          <p:cNvSpPr/>
          <p:nvPr/>
        </p:nvSpPr>
        <p:spPr>
          <a:xfrm>
            <a:off x="7842106" y="3699409"/>
            <a:ext cx="864000" cy="864000"/>
          </a:xfrm>
          <a:prstGeom prst="ellipse">
            <a:avLst/>
          </a:prstGeom>
          <a:solidFill>
            <a:schemeClr val="bg1"/>
          </a:solidFill>
          <a:ln w="76200">
            <a:gradFill>
              <a:gsLst>
                <a:gs pos="50000">
                  <a:schemeClr val="accent5">
                    <a:lumMod val="75000"/>
                  </a:schemeClr>
                </a:gs>
                <a:gs pos="0">
                  <a:schemeClr val="accent1">
                    <a:lumMod val="50000"/>
                  </a:schemeClr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9358F-9766-4BF0-A4D3-DDC97A7CF946}"/>
              </a:ext>
            </a:extLst>
          </p:cNvPr>
          <p:cNvSpPr txBox="1"/>
          <p:nvPr/>
        </p:nvSpPr>
        <p:spPr>
          <a:xfrm>
            <a:off x="7712131" y="3962132"/>
            <a:ext cx="1123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신도림역</a:t>
            </a:r>
          </a:p>
        </p:txBody>
      </p:sp>
    </p:spTree>
    <p:extLst>
      <p:ext uri="{BB962C8B-B14F-4D97-AF65-F5344CB8AC3E}">
        <p14:creationId xmlns:p14="http://schemas.microsoft.com/office/powerpoint/2010/main" val="151812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EC5B0B71-B042-4A0B-B917-FBDBA3CF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3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03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D599CFD-471A-4F6F-9F3A-F9A7B4ED39F4}"/>
              </a:ext>
            </a:extLst>
          </p:cNvPr>
          <p:cNvSpPr/>
          <p:nvPr/>
        </p:nvSpPr>
        <p:spPr>
          <a:xfrm>
            <a:off x="3722077" y="1"/>
            <a:ext cx="4747846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46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CA4228-FB0A-4C7D-9160-282B7EA32ED5}"/>
              </a:ext>
            </a:extLst>
          </p:cNvPr>
          <p:cNvGrpSpPr/>
          <p:nvPr/>
        </p:nvGrpSpPr>
        <p:grpSpPr>
          <a:xfrm>
            <a:off x="3834433" y="911118"/>
            <a:ext cx="1760485" cy="236073"/>
            <a:chOff x="352677" y="1325880"/>
            <a:chExt cx="1934779" cy="340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화살표: 갈매기형 수장 18">
              <a:extLst>
                <a:ext uri="{FF2B5EF4-FFF2-40B4-BE49-F238E27FC236}">
                  <a16:creationId xmlns:a16="http://schemas.microsoft.com/office/drawing/2014/main" id="{9D5085FD-7D3E-4D0E-9BB8-2360C4EFE81F}"/>
                </a:ext>
              </a:extLst>
            </p:cNvPr>
            <p:cNvSpPr/>
            <p:nvPr/>
          </p:nvSpPr>
          <p:spPr>
            <a:xfrm flipH="1">
              <a:off x="1997896" y="1325880"/>
              <a:ext cx="289560" cy="340995"/>
            </a:xfrm>
            <a:prstGeom prst="chevron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909DD5F-5E81-4EDB-859A-8A79024BB74B}"/>
                </a:ext>
              </a:extLst>
            </p:cNvPr>
            <p:cNvSpPr/>
            <p:nvPr/>
          </p:nvSpPr>
          <p:spPr>
            <a:xfrm>
              <a:off x="352677" y="1325880"/>
              <a:ext cx="1790000" cy="340995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0FE01C-2F5F-4526-8613-D9ED704BB813}"/>
              </a:ext>
            </a:extLst>
          </p:cNvPr>
          <p:cNvSpPr txBox="1"/>
          <p:nvPr/>
        </p:nvSpPr>
        <p:spPr>
          <a:xfrm>
            <a:off x="3773442" y="1220117"/>
            <a:ext cx="3379476" cy="21307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세안은 시술 다음 날부터 조심스럽게 딱지가 안 떨어지게 해주세요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1393CB-D6EE-40A4-9E84-18B1C0981BDB}"/>
              </a:ext>
            </a:extLst>
          </p:cNvPr>
          <p:cNvSpPr txBox="1"/>
          <p:nvPr/>
        </p:nvSpPr>
        <p:spPr>
          <a:xfrm>
            <a:off x="3808634" y="908281"/>
            <a:ext cx="115438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세안시 주의사항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BC89A5F-CD76-459C-B298-7EA966C4A000}"/>
              </a:ext>
            </a:extLst>
          </p:cNvPr>
          <p:cNvGrpSpPr/>
          <p:nvPr/>
        </p:nvGrpSpPr>
        <p:grpSpPr>
          <a:xfrm>
            <a:off x="3834433" y="1602577"/>
            <a:ext cx="1760485" cy="236073"/>
            <a:chOff x="352677" y="1325880"/>
            <a:chExt cx="1934779" cy="340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FF1739DB-B5FF-4A95-A3E1-6A6CE3C9FAEC}"/>
                </a:ext>
              </a:extLst>
            </p:cNvPr>
            <p:cNvSpPr/>
            <p:nvPr/>
          </p:nvSpPr>
          <p:spPr>
            <a:xfrm flipH="1">
              <a:off x="1997896" y="1325880"/>
              <a:ext cx="289560" cy="340995"/>
            </a:xfrm>
            <a:prstGeom prst="chevron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357CAD-C3F9-4031-A55C-DA4AA18104AE}"/>
                </a:ext>
              </a:extLst>
            </p:cNvPr>
            <p:cNvSpPr/>
            <p:nvPr/>
          </p:nvSpPr>
          <p:spPr>
            <a:xfrm>
              <a:off x="352677" y="1325880"/>
              <a:ext cx="1790000" cy="340995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E81D06-5141-4BA0-BEA3-08C971416109}"/>
              </a:ext>
            </a:extLst>
          </p:cNvPr>
          <p:cNvSpPr txBox="1"/>
          <p:nvPr/>
        </p:nvSpPr>
        <p:spPr>
          <a:xfrm>
            <a:off x="3762846" y="1592113"/>
            <a:ext cx="1582961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선크림은 필수 입니다</a:t>
            </a:r>
            <a:r>
              <a:rPr lang="en-US" altLang="ko-KR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.</a:t>
            </a:r>
            <a:endParaRPr lang="ko-KR" altLang="en-US" sz="1108" b="1" spc="-10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D9F6CD-E9E1-4B6A-AA29-4B8CB13BFB61}"/>
              </a:ext>
            </a:extLst>
          </p:cNvPr>
          <p:cNvSpPr txBox="1"/>
          <p:nvPr/>
        </p:nvSpPr>
        <p:spPr>
          <a:xfrm>
            <a:off x="3777577" y="1898840"/>
            <a:ext cx="4636846" cy="6605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피부가 재생되는 한 달 동안은 선크림을 실내나 실외에서 똑같이 </a:t>
            </a:r>
            <a:r>
              <a:rPr lang="en-US" altLang="ko-KR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 간격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발라주세요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땀이 나는 운동을 하신 후에는 바로 선크림을 다시 발라주시고 마스크를 쓰시는 경우는 뺨 부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위의 썬크림이 지워질 수 있으니 더 자주 발라주셔야 합니다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마데카솔이나 후시딘을 추가로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발라주시면 더 빨리 피부가 회복될 수 있습니다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10FD11-DF03-4C3E-BBC2-57C43BFC697D}"/>
              </a:ext>
            </a:extLst>
          </p:cNvPr>
          <p:cNvSpPr txBox="1"/>
          <p:nvPr/>
        </p:nvSpPr>
        <p:spPr>
          <a:xfrm>
            <a:off x="3773442" y="2571203"/>
            <a:ext cx="4655712" cy="9588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딱지가 떨어지면 그곳이 붉게 보입니다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얼마 지난 후 그곳이 살짝 짙게 변했다가 다시 원래의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피부로 돌아옵니다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혹시 선크림을 잘 안바르시면 검게 올라옵니다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.^^;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과정이 대략 </a:t>
            </a:r>
            <a:r>
              <a:rPr lang="ko-KR" altLang="en-US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 달 정도가 소요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됩니다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이는 피부의 자외선 차단 능력이 떨어져서 일어나는 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현상이며 선크림을 잘 발라주시면 이 기간을 줄이실 수 있습니다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켈로이드 체질이시거나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항암치료 받으신 적이 있는 분이나 면역력이 떨어지신 분은 이 과정이 길어질 수 있습니다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모든 상처에서 일어나는 피부 변화 과정입니다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!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7438C7D-AAA5-427F-A95C-3E04646108A8}"/>
              </a:ext>
            </a:extLst>
          </p:cNvPr>
          <p:cNvGrpSpPr/>
          <p:nvPr/>
        </p:nvGrpSpPr>
        <p:grpSpPr>
          <a:xfrm>
            <a:off x="3834433" y="3695397"/>
            <a:ext cx="1760485" cy="236073"/>
            <a:chOff x="352677" y="1325880"/>
            <a:chExt cx="1934779" cy="340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화살표: 갈매기형 수장 27">
              <a:extLst>
                <a:ext uri="{FF2B5EF4-FFF2-40B4-BE49-F238E27FC236}">
                  <a16:creationId xmlns:a16="http://schemas.microsoft.com/office/drawing/2014/main" id="{8D5AC4DD-242C-4BA9-9077-6CB48EBFE241}"/>
                </a:ext>
              </a:extLst>
            </p:cNvPr>
            <p:cNvSpPr/>
            <p:nvPr/>
          </p:nvSpPr>
          <p:spPr>
            <a:xfrm flipH="1">
              <a:off x="1997896" y="1325880"/>
              <a:ext cx="289560" cy="340995"/>
            </a:xfrm>
            <a:prstGeom prst="chevron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E035C7E-66D9-436A-A031-40860ED163C9}"/>
                </a:ext>
              </a:extLst>
            </p:cNvPr>
            <p:cNvSpPr/>
            <p:nvPr/>
          </p:nvSpPr>
          <p:spPr>
            <a:xfrm>
              <a:off x="352677" y="1325880"/>
              <a:ext cx="1790000" cy="340995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DE43E06-512E-4732-A5BD-1896DE51FA39}"/>
              </a:ext>
            </a:extLst>
          </p:cNvPr>
          <p:cNvSpPr txBox="1"/>
          <p:nvPr/>
        </p:nvSpPr>
        <p:spPr>
          <a:xfrm>
            <a:off x="3773443" y="4004396"/>
            <a:ext cx="4475929" cy="66053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시술 후 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시간 정도는 </a:t>
            </a:r>
            <a:r>
              <a:rPr lang="ko-KR" altLang="en-US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얼굴이 화끈거리는 열감이나 약간의 붓기</a:t>
            </a:r>
            <a:r>
              <a:rPr lang="en-US" altLang="ko-KR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통증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이 있을 수 있습니다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처방해드린 약을 복용하시면 통증과 알레르기 반응이 가라앉습니다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시술 후에는 </a:t>
            </a:r>
            <a:r>
              <a:rPr lang="ko-KR" altLang="en-US" sz="969" spc="-104" dirty="0">
                <a:solidFill>
                  <a:srgbClr val="CC33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시술 전용 화장품을 쓰시는 것을 권장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합니다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평상시에 문제가 전혀 없었던 화장품도 시술 후에는 문제가 되는 경우가 있습니다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55776A-5B85-42D6-A3E7-041B5CB85D67}"/>
              </a:ext>
            </a:extLst>
          </p:cNvPr>
          <p:cNvSpPr txBox="1"/>
          <p:nvPr/>
        </p:nvSpPr>
        <p:spPr>
          <a:xfrm>
            <a:off x="3762845" y="3683393"/>
            <a:ext cx="171469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시술 후</a:t>
            </a:r>
            <a:r>
              <a:rPr lang="en-US" altLang="ko-KR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, </a:t>
            </a:r>
            <a:r>
              <a:rPr lang="ko-KR" altLang="en-US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화장품 사용안내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F9C555-7E20-42BA-BFE1-150C937A6BFD}"/>
              </a:ext>
            </a:extLst>
          </p:cNvPr>
          <p:cNvGrpSpPr/>
          <p:nvPr/>
        </p:nvGrpSpPr>
        <p:grpSpPr>
          <a:xfrm>
            <a:off x="3830811" y="4748387"/>
            <a:ext cx="1760485" cy="236073"/>
            <a:chOff x="352677" y="1325880"/>
            <a:chExt cx="1934779" cy="340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화살표: 갈매기형 수장 34">
              <a:extLst>
                <a:ext uri="{FF2B5EF4-FFF2-40B4-BE49-F238E27FC236}">
                  <a16:creationId xmlns:a16="http://schemas.microsoft.com/office/drawing/2014/main" id="{79AEA098-3A48-42BC-9419-F6BF79FDF4A1}"/>
                </a:ext>
              </a:extLst>
            </p:cNvPr>
            <p:cNvSpPr/>
            <p:nvPr/>
          </p:nvSpPr>
          <p:spPr>
            <a:xfrm flipH="1">
              <a:off x="1997896" y="1325880"/>
              <a:ext cx="289560" cy="340995"/>
            </a:xfrm>
            <a:prstGeom prst="chevron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78785E1-AEDC-4D25-B9F7-C20D24A579C2}"/>
                </a:ext>
              </a:extLst>
            </p:cNvPr>
            <p:cNvSpPr/>
            <p:nvPr/>
          </p:nvSpPr>
          <p:spPr>
            <a:xfrm>
              <a:off x="352677" y="1325880"/>
              <a:ext cx="1790000" cy="340995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FA9A1A8-C9F0-43D6-BFD3-E328C34F7C95}"/>
              </a:ext>
            </a:extLst>
          </p:cNvPr>
          <p:cNvSpPr txBox="1"/>
          <p:nvPr/>
        </p:nvSpPr>
        <p:spPr>
          <a:xfrm>
            <a:off x="3769820" y="5057385"/>
            <a:ext cx="3151972" cy="3622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위의 올인원 미백 시술을 받으신 후에는 대략 여섯 달 간격으로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올인원 시술을 받으시는 것을 권장합니다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BB1D46-FE62-40F8-BB9F-97E8C2861DFC}"/>
              </a:ext>
            </a:extLst>
          </p:cNvPr>
          <p:cNvSpPr txBox="1"/>
          <p:nvPr/>
        </p:nvSpPr>
        <p:spPr>
          <a:xfrm>
            <a:off x="3773953" y="4736382"/>
            <a:ext cx="1714697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8" b="1" spc="-104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올인원 미백시술 권장주기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6FE1721-7A56-4740-9A42-D8F72CAC0BE7}"/>
              </a:ext>
            </a:extLst>
          </p:cNvPr>
          <p:cNvGrpSpPr/>
          <p:nvPr/>
        </p:nvGrpSpPr>
        <p:grpSpPr>
          <a:xfrm>
            <a:off x="3827188" y="5518238"/>
            <a:ext cx="1760485" cy="236073"/>
            <a:chOff x="352677" y="1325880"/>
            <a:chExt cx="1934779" cy="3409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화살표: 갈매기형 수장 43">
              <a:extLst>
                <a:ext uri="{FF2B5EF4-FFF2-40B4-BE49-F238E27FC236}">
                  <a16:creationId xmlns:a16="http://schemas.microsoft.com/office/drawing/2014/main" id="{E4175D44-83E6-4C6C-B367-4D74DAF16F78}"/>
                </a:ext>
              </a:extLst>
            </p:cNvPr>
            <p:cNvSpPr/>
            <p:nvPr/>
          </p:nvSpPr>
          <p:spPr>
            <a:xfrm flipH="1">
              <a:off x="1997896" y="1325880"/>
              <a:ext cx="289560" cy="340995"/>
            </a:xfrm>
            <a:prstGeom prst="chevron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9B02763-D46D-47E3-B9C8-FF106C0B3A64}"/>
                </a:ext>
              </a:extLst>
            </p:cNvPr>
            <p:cNvSpPr/>
            <p:nvPr/>
          </p:nvSpPr>
          <p:spPr>
            <a:xfrm>
              <a:off x="352677" y="1325880"/>
              <a:ext cx="1790000" cy="340995"/>
            </a:xfrm>
            <a:prstGeom prst="rect">
              <a:avLst/>
            </a:prstGeom>
            <a:solidFill>
              <a:srgbClr val="CC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46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E0A36B-9F00-45AD-BD56-33259074B80F}"/>
              </a:ext>
            </a:extLst>
          </p:cNvPr>
          <p:cNvSpPr txBox="1"/>
          <p:nvPr/>
        </p:nvSpPr>
        <p:spPr>
          <a:xfrm>
            <a:off x="3766197" y="5827237"/>
            <a:ext cx="4539187" cy="36222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올인원 미백 시술 이외에 재생관리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자가혈피부재생술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프락셀 플러스 등의</a:t>
            </a:r>
            <a:endParaRPr lang="en-US" altLang="ko-KR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추가 시술을 받으실 수 있고 이 시술들은 다음날부터 일상생활에 표시가 안나는 시술입니다</a:t>
            </a:r>
            <a:r>
              <a:rPr lang="en-US" altLang="ko-KR" sz="969" spc="-104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969" spc="-104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3E5404-ACE9-4ECA-85C2-AE9F4754FAC4}"/>
              </a:ext>
            </a:extLst>
          </p:cNvPr>
          <p:cNvSpPr txBox="1"/>
          <p:nvPr/>
        </p:nvSpPr>
        <p:spPr>
          <a:xfrm>
            <a:off x="3805011" y="5506234"/>
            <a:ext cx="102965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8" b="1" spc="-104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추가시술 안내</a:t>
            </a:r>
            <a:endParaRPr lang="ko-KR" altLang="en-US" sz="1108" b="1" spc="-104" dirty="0">
              <a:solidFill>
                <a:schemeClr val="bg1"/>
              </a:solidFill>
              <a:latin typeface="HY엽서M" panose="02030600000101010101" pitchFamily="18" charset="-127"/>
              <a:ea typeface="HY엽서M" panose="0203060000010101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CD4816-1BA0-4CA9-A6A6-3AB1580BBD14}"/>
              </a:ext>
            </a:extLst>
          </p:cNvPr>
          <p:cNvSpPr/>
          <p:nvPr/>
        </p:nvSpPr>
        <p:spPr>
          <a:xfrm>
            <a:off x="3722077" y="6495771"/>
            <a:ext cx="4747846" cy="362229"/>
          </a:xfrm>
          <a:prstGeom prst="rect">
            <a:avLst/>
          </a:prstGeom>
          <a:solidFill>
            <a:srgbClr val="702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46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B762F5-0A80-4825-9262-F029E76B1E7A}"/>
              </a:ext>
            </a:extLst>
          </p:cNvPr>
          <p:cNvSpPr txBox="1"/>
          <p:nvPr/>
        </p:nvSpPr>
        <p:spPr>
          <a:xfrm>
            <a:off x="4289763" y="6568480"/>
            <a:ext cx="3849132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69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리앤리 의원   </a:t>
            </a:r>
            <a:r>
              <a:rPr lang="en-US" altLang="ko-KR" sz="969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|   Tel. 02-833-1751   |   www.lnlclinic.co.kr</a:t>
            </a:r>
            <a:endParaRPr lang="ko-KR" altLang="en-US" sz="969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4B333E-2973-4594-975A-35B70CBA7A0B}"/>
              </a:ext>
            </a:extLst>
          </p:cNvPr>
          <p:cNvSpPr/>
          <p:nvPr/>
        </p:nvSpPr>
        <p:spPr>
          <a:xfrm>
            <a:off x="3727375" y="11431"/>
            <a:ext cx="4747846" cy="725104"/>
          </a:xfrm>
          <a:prstGeom prst="rect">
            <a:avLst/>
          </a:prstGeom>
          <a:solidFill>
            <a:srgbClr val="702B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3305" tIns="31652" rIns="63305" bIns="316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4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04084-AEFE-49BA-A26E-88A6A1D275CC}"/>
              </a:ext>
            </a:extLst>
          </p:cNvPr>
          <p:cNvSpPr txBox="1"/>
          <p:nvPr/>
        </p:nvSpPr>
        <p:spPr>
          <a:xfrm>
            <a:off x="3943486" y="116145"/>
            <a:ext cx="4305026" cy="5184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69" b="1" spc="-208" dirty="0">
                <a:solidFill>
                  <a:schemeClr val="bg1">
                    <a:lumMod val="95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올인원 미백시술 후 주의사항</a:t>
            </a:r>
          </a:p>
        </p:txBody>
      </p:sp>
    </p:spTree>
    <p:extLst>
      <p:ext uri="{BB962C8B-B14F-4D97-AF65-F5344CB8AC3E}">
        <p14:creationId xmlns:p14="http://schemas.microsoft.com/office/powerpoint/2010/main" val="354436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361</Words>
  <Application>Microsoft Office PowerPoint</Application>
  <PresentationFormat>와이드스크린</PresentationFormat>
  <Paragraphs>84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CHANGHEE HAN</dc:creator>
  <cp:lastModifiedBy>CHANGHEE HAN</cp:lastModifiedBy>
  <cp:revision>11</cp:revision>
  <dcterms:created xsi:type="dcterms:W3CDTF">2020-01-04T06:49:52Z</dcterms:created>
  <dcterms:modified xsi:type="dcterms:W3CDTF">2020-01-16T05:36:14Z</dcterms:modified>
</cp:coreProperties>
</file>