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321" r:id="rId3"/>
    <p:sldId id="322" r:id="rId4"/>
    <p:sldId id="325" r:id="rId5"/>
    <p:sldId id="326" r:id="rId6"/>
    <p:sldId id="327" r:id="rId7"/>
    <p:sldId id="328" r:id="rId8"/>
    <p:sldId id="329" r:id="rId9"/>
    <p:sldId id="314" r:id="rId10"/>
    <p:sldId id="312" r:id="rId11"/>
    <p:sldId id="315" r:id="rId12"/>
    <p:sldId id="316" r:id="rId13"/>
    <p:sldId id="317" r:id="rId14"/>
    <p:sldId id="31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6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2E8FB-7481-47E0-8593-F4FCD3E5F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E8541B-3EA8-4080-8EC2-ADC8726E3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13D11-C13F-436B-892A-298E4B202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3A27-21C6-4070-A79F-E2253972DC7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88DC9-4A3F-4FAA-8609-47BAE7AB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314033-B9FF-4463-A057-30C050311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67BF-2D9A-4B3A-AE66-790358A10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20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0A39E-E778-454D-9285-93AA8ED4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2CD4CB-C20E-42C1-8009-43EA37708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6D525-39A5-4710-9126-8F54E270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3A27-21C6-4070-A79F-E2253972DC7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E3180-597C-4C75-BC95-FFA6FB41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98497-F9A8-488D-B0C8-BD848CB9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67BF-2D9A-4B3A-AE66-790358A10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95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E3D8F8-2483-418C-BF0D-46DFB1EA2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F04B2C-BD5D-475E-84E0-CE92E046E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A99F5-CCC4-4E47-B2C5-887385562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3A27-21C6-4070-A79F-E2253972DC7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044F6-3474-446C-980E-B47B6803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B6797-9610-4EFD-9085-6594C7CC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67BF-2D9A-4B3A-AE66-790358A10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07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B7882-AED5-4A1C-A64A-E596CABE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A1AF6-7D1D-46E6-A679-008E42CC3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BF8E7-2192-4D36-9D8F-2689A7D5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3A27-21C6-4070-A79F-E2253972DC7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27453E-A46E-464D-BD8F-0798C214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F97CA7-ABB5-4947-8EE6-751C6429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67BF-2D9A-4B3A-AE66-790358A10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23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A3E56-DC58-423A-AEDB-F58DAE6D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151F2F-8D17-4057-B773-4DC81A38D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F8FBF-0707-4E67-9C1C-D3290303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3A27-21C6-4070-A79F-E2253972DC7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9C871-7443-449F-9D88-7E029E42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DFEB9-65A2-4D15-8BD9-5E34656A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67BF-2D9A-4B3A-AE66-790358A10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09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F8A93-5C3A-4F69-B294-7177E5646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5DDE2-2F7C-4ACC-9314-4B03EF3BC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16940F-A56B-45A8-B2DD-41EBCA35E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3C8001-DA13-4362-939C-DCE993580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3A27-21C6-4070-A79F-E2253972DC7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0DF67E-32BA-4B76-A1BE-C3CA0B2C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56FDCA-9A55-4E21-B44C-A7BAED60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67BF-2D9A-4B3A-AE66-790358A10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58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46747-0600-4B31-A095-FCEACD1F9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FF7824-09FB-4853-B503-385881180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CF1BFB-F9CD-4E28-9C23-6EDF16CAE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65572B-F8C7-4DC3-960D-E96240099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0E1F58-167A-400F-A1A0-85231DFB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8391BA-C11D-43ED-841A-E880791C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3A27-21C6-4070-A79F-E2253972DC7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CE91EB-8A41-4DB7-B0A2-030E9F71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4C8E99-81E0-4A7D-9045-1DDDE094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67BF-2D9A-4B3A-AE66-790358A10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8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0DB17-8A53-4984-A506-5A508886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B84682-5456-4C85-B80E-D46B0412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3A27-21C6-4070-A79F-E2253972DC7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94A413-A4B2-400A-BC33-37CB4A77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6C7399-A494-4D53-9C85-7F854645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67BF-2D9A-4B3A-AE66-790358A10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4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F6D0B4-51E1-4E08-9DCF-3C6EEBD8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3A27-21C6-4070-A79F-E2253972DC7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A84807-0D98-45B4-9399-62FB6C11F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00ED05-4500-4401-A3FB-A272C770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67BF-2D9A-4B3A-AE66-790358A10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07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23627-68E3-4787-A3F4-D3EA73286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25E6FA-1195-4F83-BBC8-241DC2641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BB827F-5731-4F58-BDE2-36F116BE2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F2EB33-3E9C-449C-A382-4098D6CE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3A27-21C6-4070-A79F-E2253972DC7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0E21D9-42C0-494B-AC44-B1AD9335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AA85BD-A820-4CED-915B-1C725CB7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67BF-2D9A-4B3A-AE66-790358A10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7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1597C-0F04-4659-B99B-18E140F9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06AAF0-B2EC-4047-A9A2-4A6305B4C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DB4D47-2993-4E28-8A8D-869FA6E55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951B04-7ED2-4BF4-BA37-686214C2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3A27-21C6-4070-A79F-E2253972DC7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D1952C-9A2E-47C5-8B23-655A373D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33F31-299D-487F-AC61-A8132DF4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67BF-2D9A-4B3A-AE66-790358A10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51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4997C2-F66B-4F6A-996D-1ADFCEDF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530010-0BEF-4030-AA1C-29BE45B97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1E5A5-9711-4B44-9022-734486FB5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D3A27-21C6-4070-A79F-E2253972DC7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41566-B87A-4094-B110-407C95841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EB808-1EC8-497B-AA9A-18AA9AFE1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167BF-2D9A-4B3A-AE66-790358A10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3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143735"/>
              </p:ext>
            </p:extLst>
          </p:nvPr>
        </p:nvGraphicFramePr>
        <p:xfrm>
          <a:off x="1692880" y="2276872"/>
          <a:ext cx="8865667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65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80000"/>
                        </a:lnSpc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&lt;h1 class="name"&gt;</a:t>
                      </a:r>
                      <a:r>
                        <a:rPr lang="ko-KR" altLang="en-US" sz="500"/>
                        <a:t>스뮤고개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&lt;/h1&gt;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&lt;div class="id_area"&gt;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&lt;div class="input_row" id="id_area"&gt;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&lt;span class="input_box"&gt;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&lt;input type="text" id="id" name="id" placeholder="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maxlength="41" value=""  &gt;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&lt;/span&gt;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&lt;/div&gt;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&lt;/div&gt;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&lt;div class="pw_area"&gt;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&lt;div class="input_row" id="pw_area"&gt;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&lt;span class="input_box"&gt;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&lt;input type="password" id="pw" name="pw" placeholder="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비밀번호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&lt;/span&gt;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&lt;/div&gt;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&lt;/div&gt;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&lt;div class="login_area"&gt;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&lt;div class="input_row"&gt;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&lt;input type="submit" title="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alt="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value="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class="login" onclick="</a:t>
                      </a:r>
                      <a:r>
                        <a:rPr lang="en-US" altLang="ko-KR" sz="500"/>
                        <a:t>sumbit(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altLang="ko-KR" sz="500"/>
                        <a:t>.event)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&lt;/div&gt;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&lt;/div&gt;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&lt;div class="account"&gt;&lt;/div&gt;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&lt;/div&gt;</a:t>
                      </a:r>
                      <a:endParaRPr kumimoji="1" lang="en-US" altLang="ko-KR" sz="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353281"/>
              </p:ext>
            </p:extLst>
          </p:nvPr>
        </p:nvGraphicFramePr>
        <p:xfrm>
          <a:off x="1692879" y="1408670"/>
          <a:ext cx="8865668" cy="753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LOGIN_INFO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/>
                        <a:t>로그인 및 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2019.09.16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1/14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챗봇 구축 권한 인증을 위한 로그인 및 회원 가입 프론트엔드 소스 코드이다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한창희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4217894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341493"/>
              </p:ext>
            </p:extLst>
          </p:nvPr>
        </p:nvGraphicFramePr>
        <p:xfrm>
          <a:off x="1692880" y="2276872"/>
          <a:ext cx="8848773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var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flowChart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{};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flowChart.nodes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nodes;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flowChart.connections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connections;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flowChart.numberOfElements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numberOfElements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; 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$.ajax({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: '/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ajax_text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',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method : 'post',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data :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JSON.stringify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flowChart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contentType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'application/json',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success: function(data) {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console.log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('success');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console.log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JSON.stringify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(data));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}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});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760961"/>
              </p:ext>
            </p:extLst>
          </p:nvPr>
        </p:nvGraphicFramePr>
        <p:xfrm>
          <a:off x="1692879" y="1408670"/>
          <a:ext cx="8865668" cy="753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POST_NODE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DB</a:t>
                      </a:r>
                      <a:r>
                        <a:rPr lang="ko-KR" altLang="en-US" sz="1000"/>
                        <a:t>로 데이터 전달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2019.09.16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10/14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사용자가 입력한 좌표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이름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값 정보를 </a:t>
                      </a:r>
                      <a:r>
                        <a:rPr lang="en-US" altLang="ko-KR" sz="1000" dirty="0"/>
                        <a:t>post</a:t>
                      </a:r>
                      <a:r>
                        <a:rPr lang="ko-KR" altLang="en-US" sz="1000" dirty="0"/>
                        <a:t>방식으로 </a:t>
                      </a:r>
                      <a:r>
                        <a:rPr lang="en-US" altLang="ko-KR" sz="1000" dirty="0"/>
                        <a:t>node</a:t>
                      </a:r>
                      <a:r>
                        <a:rPr lang="ko-KR" altLang="en-US" sz="1000" dirty="0"/>
                        <a:t>에 전달해주는 코드이다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장준영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299503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62258"/>
              </p:ext>
            </p:extLst>
          </p:nvPr>
        </p:nvGraphicFramePr>
        <p:xfrm>
          <a:off x="1692880" y="2276872"/>
          <a:ext cx="8848773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" altLang="ko-KR" sz="105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router.post</a:t>
                      </a:r>
                      <a:r>
                        <a:rPr kumimoji="1" lang="en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('/</a:t>
                      </a:r>
                      <a:r>
                        <a:rPr kumimoji="1" lang="en" altLang="ko-KR" sz="105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ajax_text</a:t>
                      </a:r>
                      <a:r>
                        <a:rPr kumimoji="1" lang="en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', function(req, res){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var id = 1;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endParaRPr kumimoji="1" lang="en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var tes1= </a:t>
                      </a:r>
                      <a:r>
                        <a:rPr kumimoji="1" lang="en" altLang="ko-KR" sz="105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db.get</a:t>
                      </a:r>
                      <a:r>
                        <a:rPr kumimoji="1" lang="en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('test').find({id:0}).value();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kumimoji="1" lang="en" altLang="ko-KR" sz="105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console.log</a:t>
                      </a:r>
                      <a:r>
                        <a:rPr kumimoji="1" lang="en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(tes1.nodes);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var nodes = </a:t>
                      </a:r>
                      <a:r>
                        <a:rPr kumimoji="1" lang="en" altLang="ko-KR" sz="105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req.body.nodes</a:t>
                      </a:r>
                      <a:r>
                        <a:rPr kumimoji="1" lang="en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kumimoji="1" lang="en" altLang="ko-KR" sz="105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db.get</a:t>
                      </a:r>
                      <a:r>
                        <a:rPr kumimoji="1" lang="en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('test').remove({ id: 0 }).write();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id--;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kumimoji="1" lang="en" altLang="ko-KR" sz="105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db.get</a:t>
                      </a:r>
                      <a:r>
                        <a:rPr kumimoji="1" lang="en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('test').push({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id: id,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nodes: nodes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}).write();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id++;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});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352580"/>
              </p:ext>
            </p:extLst>
          </p:nvPr>
        </p:nvGraphicFramePr>
        <p:xfrm>
          <a:off x="1692879" y="1526994"/>
          <a:ext cx="8865668" cy="753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DB_POST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 삽입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2019.09.16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11/14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전달해준 데이터 값을 </a:t>
                      </a:r>
                      <a:r>
                        <a:rPr lang="en-US" altLang="ko-KR" sz="1000" dirty="0" err="1"/>
                        <a:t>lowdb</a:t>
                      </a:r>
                      <a:r>
                        <a:rPr lang="ko-KR" altLang="en-US" sz="1000" dirty="0"/>
                        <a:t>에 넣어주는 코드이다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장준영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1937820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866556"/>
              </p:ext>
            </p:extLst>
          </p:nvPr>
        </p:nvGraphicFramePr>
        <p:xfrm>
          <a:off x="1692881" y="2276873"/>
          <a:ext cx="9419878" cy="4581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19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6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5470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text:function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(node){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var list=`&lt;div&gt;`;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var </a:t>
                      </a: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= 1;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while(</a:t>
                      </a: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&lt; </a:t>
                      </a: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node.length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list= list+ `&lt;div class="templete1-body window </a:t>
                      </a: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jtk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-managed </a:t>
                      </a: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jtk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-draggable </a:t>
                      </a: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jtk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-endpoint-anchor" id="${node[</a:t>
                      </a: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].</a:t>
                      </a: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blockId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}" draggable="true" style="left: ${node[</a:t>
                      </a: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].</a:t>
                      </a: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positionX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}px; top: ${node[</a:t>
                      </a: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].</a:t>
                      </a: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positionY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}px;"&gt;`;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list= list+      `&lt;div class="</a:t>
                      </a: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text_name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"&gt;`;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list= list+      `&lt;div class="</a:t>
                      </a: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name_content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 </a:t>
                      </a: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contenteditable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="true" onclick="$(this).focus();"&gt;${node[</a:t>
                      </a: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].selection}&lt;/div&gt;`;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list= list+      `&lt;/div&gt;&lt;div class="</a:t>
                      </a: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text_content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 </a:t>
                      </a: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contenteditable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="true" onclick="$(this).focus();" data-text=${node[</a:t>
                      </a: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].values}&gt;&lt;/div&gt;&lt;/div&gt;`;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</a:t>
                      </a: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kumimoji="1" lang="en-US" altLang="ko-K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+ 1;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list = list+`&lt;/div&gt;`;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return list;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});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598170"/>
              </p:ext>
            </p:extLst>
          </p:nvPr>
        </p:nvGraphicFramePr>
        <p:xfrm>
          <a:off x="1692879" y="1408670"/>
          <a:ext cx="8865668" cy="753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DB_GET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Text </a:t>
                      </a:r>
                      <a:r>
                        <a:rPr lang="ko-KR" altLang="en-US" sz="1000" dirty="0"/>
                        <a:t>템플릿 함수 구축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2019.09.16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12/14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에 저장되어 있는 값을 화면에 출력하기 위해 미리 만들어놓은 </a:t>
                      </a:r>
                      <a:r>
                        <a:rPr lang="ko-KR" altLang="en-US" sz="1000" dirty="0" err="1"/>
                        <a:t>챗봇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빌더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플로우차트</a:t>
                      </a:r>
                      <a:r>
                        <a:rPr lang="ko-KR" altLang="en-US" sz="1000" dirty="0"/>
                        <a:t> 내 템플릿에 데이터를 넣어준다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장준영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2444776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605883"/>
              </p:ext>
            </p:extLst>
          </p:nvPr>
        </p:nvGraphicFramePr>
        <p:xfrm>
          <a:off x="1692880" y="2276872"/>
          <a:ext cx="8848773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" altLang="ko-KR" sz="105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router.get</a:t>
                      </a:r>
                      <a:r>
                        <a:rPr kumimoji="1" lang="en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('/list', function (req, res) {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endParaRPr kumimoji="1" lang="en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var node= </a:t>
                      </a:r>
                      <a:r>
                        <a:rPr kumimoji="1" lang="en" altLang="ko-KR" sz="105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db.get</a:t>
                      </a:r>
                      <a:r>
                        <a:rPr kumimoji="1" lang="en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('test').find({id:0}).value();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endParaRPr kumimoji="1" lang="en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var text= </a:t>
                      </a:r>
                      <a:r>
                        <a:rPr kumimoji="1" lang="en" altLang="ko-KR" sz="105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smuhill.text</a:t>
                      </a:r>
                      <a:r>
                        <a:rPr kumimoji="1" lang="en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en" altLang="ko-KR" sz="105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node.nodes</a:t>
                      </a:r>
                      <a:r>
                        <a:rPr kumimoji="1" lang="en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endParaRPr kumimoji="1" lang="en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var html = </a:t>
                      </a:r>
                      <a:r>
                        <a:rPr kumimoji="1" lang="en" altLang="ko-KR" sz="105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smuhill.HTML</a:t>
                      </a:r>
                      <a:r>
                        <a:rPr kumimoji="1" lang="en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(text);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endParaRPr kumimoji="1" lang="en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endParaRPr kumimoji="1" lang="en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endParaRPr kumimoji="1" lang="en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kumimoji="1" lang="en" altLang="ko-KR" sz="105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res.send</a:t>
                      </a:r>
                      <a:r>
                        <a:rPr kumimoji="1" lang="en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(html);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endParaRPr kumimoji="1" lang="en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});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endParaRPr kumimoji="1" lang="en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091205"/>
              </p:ext>
            </p:extLst>
          </p:nvPr>
        </p:nvGraphicFramePr>
        <p:xfrm>
          <a:off x="1692879" y="1408670"/>
          <a:ext cx="8865668" cy="753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SHOW_DB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 화면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2019.09.16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13/14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Node</a:t>
                      </a:r>
                      <a:r>
                        <a:rPr lang="ko-KR" altLang="en-US" sz="1000" dirty="0" err="1"/>
                        <a:t>를</a:t>
                      </a:r>
                      <a:r>
                        <a:rPr lang="ko-KR" altLang="en-US" sz="1000" dirty="0"/>
                        <a:t> 인자로 받아 동적으로 </a:t>
                      </a:r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에 있는 값을 가져와 화면에 출력해준다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장준영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393872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491463"/>
              </p:ext>
            </p:extLst>
          </p:nvPr>
        </p:nvGraphicFramePr>
        <p:xfrm>
          <a:off x="1692880" y="2276872"/>
          <a:ext cx="8848773" cy="4451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const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TelegramBot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require('node-telegram-bot-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api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'); 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const token = '821604164:AAExhkSPWgRv5aDVSh29zSaOJpmyIWHWcK8';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const bot = new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TelegramBot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(token, {polling: true});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var node=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db.get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('test').find({id:0}).value();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var test=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node.nodes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bot.on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('message', (msg) =&gt; {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for (var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=1;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test.length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;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++) {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var Hi = test[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].selection;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var answer = test[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].values;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if (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msg.text.toString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().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toLowerCase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().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indexOf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(Hi) === 0) {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bot.sendMessage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msg.chat.id,answer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break;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} 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});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19485"/>
              </p:ext>
            </p:extLst>
          </p:nvPr>
        </p:nvGraphicFramePr>
        <p:xfrm>
          <a:off x="1692879" y="1408670"/>
          <a:ext cx="8865668" cy="753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UPDATE_CHATBOT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챗봇</a:t>
                      </a:r>
                      <a:r>
                        <a:rPr lang="ko-KR" altLang="en-US" sz="1000" dirty="0"/>
                        <a:t> 동작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2019.09.16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14/14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DB</a:t>
                      </a:r>
                      <a:r>
                        <a:rPr lang="ko-KR" altLang="en-US" sz="1000"/>
                        <a:t>에 있는 정보를 바탕으로 텔레그램 챗봇을 동작시키는 코드이다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DB</a:t>
                      </a:r>
                      <a:r>
                        <a:rPr lang="ko-KR" altLang="en-US" sz="1000"/>
                        <a:t>에 있는 값을 매핑해 질문으로 변환시키고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그에 따른 답변을 제공하는 코드이다</a:t>
                      </a:r>
                      <a:r>
                        <a:rPr lang="en-US" altLang="ko-KR" sz="100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장준영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177139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811890"/>
              </p:ext>
            </p:extLst>
          </p:nvPr>
        </p:nvGraphicFramePr>
        <p:xfrm>
          <a:off x="1692880" y="2276872"/>
          <a:ext cx="8848774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4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4387">
                  <a:extLst>
                    <a:ext uri="{9D8B030D-6E8A-4147-A177-3AD203B41FA5}">
                      <a16:colId xmlns:a16="http://schemas.microsoft.com/office/drawing/2014/main" val="1070329855"/>
                    </a:ext>
                  </a:extLst>
                </a:gridCol>
              </a:tblGrid>
              <a:tr h="274877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80000"/>
                        </a:lnSpc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400"/>
                        <a:t>{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background-color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#282828;</a:t>
                      </a:r>
                      <a:r>
                        <a:rPr lang="en-US" altLang="ko-KR" sz="400"/>
                        <a:t>}</a:t>
                      </a:r>
                      <a:br>
                        <a:rPr lang="en-US" altLang="ko-KR" sz="400"/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</a:t>
                      </a:r>
                      <a:r>
                        <a:rPr lang="en-US" altLang="ko-KR" sz="400"/>
                        <a:t>{</a:t>
                      </a:r>
                      <a:br>
                        <a:rPr lang="en-US" altLang="ko-KR" sz="400"/>
                      </a:br>
                      <a:r>
                        <a:rPr lang="en-US" altLang="ko-KR" sz="400"/>
                        <a:t>   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background-color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#fff;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width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r>
                        <a:rPr lang="en-US" altLang="ko-KR" sz="400"/>
                        <a:t>%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height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40px;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font-size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17px;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border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7px solid rgb</a:t>
                      </a:r>
                      <a:r>
                        <a:rPr lang="en-US" altLang="ko-KR" sz="400"/>
                        <a:t>(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255,192,0</a:t>
                      </a:r>
                      <a:r>
                        <a:rPr lang="en-US" altLang="ko-KR" sz="400"/>
                        <a:t>)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font-weight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bold;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color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#333;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400"/>
                        <a:t>}</a:t>
                      </a:r>
                      <a:br>
                        <a:rPr lang="en-US" altLang="ko-KR" sz="400"/>
                      </a:br>
                      <a:r>
                        <a:rPr lang="en-US" altLang="ko-KR" sz="400"/>
                        <a:t>.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</a:t>
                      </a:r>
                      <a:r>
                        <a:rPr lang="en-US" altLang="ko-KR" sz="400"/>
                        <a:t>{</a:t>
                      </a:r>
                      <a:br>
                        <a:rPr lang="en-US" altLang="ko-KR" sz="400"/>
                      </a:br>
                      <a:r>
                        <a:rPr lang="en-US" altLang="ko-KR" sz="400"/>
                        <a:t>   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top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150px;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text-align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400"/>
                        <a:t>}</a:t>
                      </a:r>
                      <a:br>
                        <a:rPr lang="en-US" altLang="ko-KR" sz="400"/>
                      </a:br>
                      <a:br>
                        <a:rPr lang="en-US" altLang="ko-KR" sz="400"/>
                      </a:br>
                      <a:r>
                        <a:rPr lang="en-US" altLang="ko-KR" sz="400"/>
                        <a:t>.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search_icon</a:t>
                      </a:r>
                      <a:r>
                        <a:rPr lang="en-US" altLang="ko-KR" sz="400"/>
                        <a:t>{</a:t>
                      </a:r>
                      <a:br>
                        <a:rPr lang="en-US" altLang="ko-KR" sz="400"/>
                      </a:br>
                      <a:r>
                        <a:rPr lang="en-US" altLang="ko-KR" sz="400"/>
                        <a:t>   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inline-block;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position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absolute;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width</a:t>
                      </a:r>
                      <a:r>
                        <a:rPr lang="en-US" altLang="ko-KR" sz="400"/>
                        <a:t>: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56px;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height</a:t>
                      </a:r>
                      <a:r>
                        <a:rPr lang="en-US" altLang="ko-KR" sz="400"/>
                        <a:t>: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56px;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background-color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</a:t>
                      </a:r>
                      <a:r>
                        <a:rPr lang="en-US" altLang="ko-KR" sz="400"/>
                        <a:t>(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255,192,0</a:t>
                      </a:r>
                      <a:r>
                        <a:rPr lang="en-US" altLang="ko-KR" sz="400"/>
                        <a:t>)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font-size</a:t>
                      </a:r>
                      <a:r>
                        <a:rPr lang="en-US" altLang="ko-KR" sz="400"/>
                        <a:t>: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16px;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padding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border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"/>
                        <a:t>}</a:t>
                      </a:r>
                      <a:br>
                        <a:rPr lang="en-US" altLang="ko-KR" sz="400"/>
                      </a:br>
                      <a:r>
                        <a:rPr lang="en-US" altLang="ko-KR" sz="400"/>
                        <a:t>.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search_icon</a:t>
                      </a:r>
                      <a:r>
                        <a:rPr lang="en-US" altLang="ko-KR" sz="400"/>
                        <a:t>: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hover </a:t>
                      </a:r>
                      <a:r>
                        <a:rPr lang="en-US" altLang="ko-KR" sz="400"/>
                        <a:t>{</a:t>
                      </a:r>
                      <a:br>
                        <a:rPr lang="en-US" altLang="ko-KR" sz="400"/>
                      </a:br>
                      <a:r>
                        <a:rPr lang="en-US" altLang="ko-KR" sz="400"/>
                        <a:t>   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background-color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</a:t>
                      </a:r>
                      <a:r>
                        <a:rPr lang="en-US" altLang="ko-KR" sz="400"/>
                        <a:t>(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255,168,0</a:t>
                      </a:r>
                      <a:r>
                        <a:rPr lang="en-US" altLang="ko-KR" sz="400"/>
                        <a:t>)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400"/>
                        <a:t>}</a:t>
                      </a:r>
                      <a:br>
                        <a:rPr lang="en-US" altLang="ko-KR" sz="400"/>
                      </a:b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400"/>
                        <a:t>}</a:t>
                      </a:r>
                      <a:endParaRPr kumimoji="1" lang="en-US" altLang="ko-KR" sz="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80000"/>
                        </a:lnSpc>
                      </a:pPr>
                      <a:r>
                        <a:rPr lang="en-US" altLang="ko-KR" sz="400"/>
                        <a:t>.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search_field </a:t>
                      </a:r>
                      <a:r>
                        <a:rPr lang="en-US" altLang="ko-KR" sz="400"/>
                        <a:t>{</a:t>
                      </a:r>
                      <a:br>
                        <a:rPr lang="en-US" altLang="ko-KR" sz="400"/>
                      </a:br>
                      <a:r>
                        <a:rPr lang="en-US" altLang="ko-KR" sz="400"/>
                        <a:t>   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</a:t>
                      </a:r>
                      <a:r>
                        <a:rPr lang="en-US" altLang="ko-KR" sz="400"/>
                        <a:t>(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r>
                        <a:rPr lang="en-US" altLang="ko-KR" sz="400"/>
                        <a:t>% +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61px</a:t>
                      </a:r>
                      <a:r>
                        <a:rPr lang="en-US" altLang="ko-KR" sz="400"/>
                        <a:t>)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position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absolute;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background-color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</a:t>
                      </a:r>
                      <a:r>
                        <a:rPr lang="en-US" altLang="ko-KR" sz="400"/>
                        <a:t>(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255,255,255,0.2</a:t>
                      </a:r>
                      <a:r>
                        <a:rPr lang="en-US" altLang="ko-KR" sz="400"/>
                        <a:t>)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height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600px;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left</a:t>
                      </a:r>
                      <a:r>
                        <a:rPr lang="en-US" altLang="ko-KR" sz="400"/>
                        <a:t>: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150px;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400"/>
                        <a:t>}</a:t>
                      </a:r>
                      <a:br>
                        <a:rPr lang="en-US" altLang="ko-KR" sz="400"/>
                      </a:br>
                      <a:r>
                        <a:rPr lang="en-US" altLang="ko-KR" sz="400"/>
                        <a:t>.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search_field </a:t>
                      </a:r>
                      <a:r>
                        <a:rPr lang="en-US" altLang="ko-KR" sz="400"/>
                        <a:t>&gt;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 </a:t>
                      </a:r>
                      <a:r>
                        <a:rPr lang="en-US" altLang="ko-KR" sz="400"/>
                        <a:t>{</a:t>
                      </a:r>
                      <a:br>
                        <a:rPr lang="en-US" altLang="ko-KR" sz="400"/>
                      </a:br>
                      <a:r>
                        <a:rPr lang="en-US" altLang="ko-KR" sz="400"/>
                        <a:t>   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width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-US" altLang="ko-KR" sz="400"/>
                        <a:t>%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border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1px solid #999;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height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-US" altLang="ko-KR" sz="400"/>
                        <a:t>%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background-color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</a:t>
                      </a:r>
                      <a:r>
                        <a:rPr lang="en-US" altLang="ko-KR" sz="400"/>
                        <a:t>(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255,255,255, 0.9</a:t>
                      </a:r>
                      <a:r>
                        <a:rPr lang="en-US" altLang="ko-KR" sz="400"/>
                        <a:t>)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0">
                        <a:lnSpc>
                          <a:spcPct val="80000"/>
                        </a:lnSpc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400"/>
                        <a:t>}</a:t>
                      </a:r>
                      <a:br>
                        <a:rPr lang="en-US" altLang="ko-KR" sz="400"/>
                      </a:br>
                      <a:r>
                        <a:rPr lang="en-US" altLang="ko-KR" sz="400"/>
                        <a:t>…</a:t>
                      </a:r>
                    </a:p>
                    <a:p>
                      <a:pPr fontAlgn="base" latinLnBrk="0">
                        <a:lnSpc>
                          <a:spcPct val="80000"/>
                        </a:lnSpc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&lt;div class="search"&gt;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&lt;input type="text" alt="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placeholder=" 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검색할 챗봇을 입력하세요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&gt;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&lt;input type="submit" value="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class="search_icon" onclick="search_data</a:t>
                      </a:r>
                      <a:r>
                        <a:rPr lang="en-US" altLang="ko-KR" sz="400"/>
                        <a:t>()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&lt;div class="search_field"&gt;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&lt;div class="search_list"&gt;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&lt;p class="searched_name" value=""&gt;&lt;/p&gt;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&lt;div class="icon_list"&gt;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&lt;img src="../Objects/kakao-talk.svg"&gt;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&lt;img src="../Objects/facebook.svg"&gt;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&lt;img src="../Objects/telegram.svg"&gt;</a:t>
                      </a:r>
                      <a:b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&lt;/div&gt;</a:t>
                      </a:r>
                    </a:p>
                    <a:p>
                      <a:pPr fontAlgn="base" latinLnBrk="0">
                        <a:lnSpc>
                          <a:spcPct val="80000"/>
                        </a:lnSpc>
                      </a:pPr>
                      <a:r>
                        <a:rPr kumimoji="1" lang="en-US" altLang="ko-KR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1" lang="en-US" altLang="ko-KR" sz="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616786"/>
              </p:ext>
            </p:extLst>
          </p:nvPr>
        </p:nvGraphicFramePr>
        <p:xfrm>
          <a:off x="1692879" y="1461586"/>
          <a:ext cx="8865668" cy="753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SEARCH_CONTENT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/>
                        <a:t>챗봇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2019.09.16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2/14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DB</a:t>
                      </a:r>
                      <a:r>
                        <a:rPr lang="ko-KR" altLang="en-US" sz="1000"/>
                        <a:t>내 존재하는 챗봇 목록들을 검색할 수 있는 프론트엔드 소스코드이다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한창희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298757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587730"/>
              </p:ext>
            </p:extLst>
          </p:nvPr>
        </p:nvGraphicFramePr>
        <p:xfrm>
          <a:off x="1692879" y="2215248"/>
          <a:ext cx="8848778" cy="40970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4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4387">
                  <a:extLst>
                    <a:ext uri="{9D8B030D-6E8A-4147-A177-3AD203B41FA5}">
                      <a16:colId xmlns:a16="http://schemas.microsoft.com/office/drawing/2014/main" val="2019638170"/>
                    </a:ext>
                  </a:extLst>
                </a:gridCol>
              </a:tblGrid>
              <a:tr h="274877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80000"/>
                        </a:lnSpc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&lt;div class="elements_section" id="basic"&gt;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&lt;div id="normal_elements" onclick="fold_normal</a:t>
                      </a:r>
                      <a:r>
                        <a:rPr lang="en-US" altLang="ko-KR" sz="900"/>
                        <a:t>()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value="open"&gt;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&lt;div class="fold_normal" id="fold1"&gt;&lt;/div&gt;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&lt;div class="fold_normal2" id="fold2"&gt;&lt;/div&gt;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&lt;p style="display</a:t>
                      </a:r>
                      <a:r>
                        <a:rPr lang="en-US" altLang="ko-KR" sz="900"/>
                        <a:t>: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inline"&gt;&amp;nbsp;&amp;nbsp;</a:t>
                      </a:r>
                      <a:r>
                        <a:rPr lang="ko-KR" altLang="en-US" sz="900"/>
                        <a:t>기본 요소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&amp;nbsp;&amp;nbsp;&lt;/p&gt;&lt;br&gt;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&lt;div id="template"&gt;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&lt;br&gt;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&lt;div class="templete templete1" id="text" draggable="true"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xmlns="http://www.w3.org/1999/xhtml"&gt;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&lt;div class="icon"&gt;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&lt;p&gt;</a:t>
                      </a:r>
                      <a:r>
                        <a:rPr lang="en-US" altLang="ko-KR" sz="900"/>
                        <a:t>___________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&lt;br&gt;</a:t>
                      </a:r>
                      <a:r>
                        <a:rPr lang="en-US" altLang="ko-KR" sz="900"/>
                        <a:t>___________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&lt;/p&gt;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&lt;p style="font-size</a:t>
                      </a:r>
                      <a:r>
                        <a:rPr lang="en-US" altLang="ko-KR" sz="900"/>
                        <a:t>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16px; padding-top</a:t>
                      </a:r>
                      <a:r>
                        <a:rPr lang="en-US" altLang="ko-KR" sz="900"/>
                        <a:t>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2px;"&gt;</a:t>
                      </a:r>
                      <a:r>
                        <a:rPr lang="ko-KR" altLang="en-US" sz="900"/>
                        <a:t>텍스트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&lt;/p&gt;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&lt;div class="templete templete2" id="list" draggable="true"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xmlns="http://www.w3.org/1999/xhtml"&gt;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&lt;div class="icon"&gt;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&lt;p style="margin</a:t>
                      </a:r>
                      <a:r>
                        <a:rPr lang="en-US" altLang="ko-KR" sz="900"/>
                        <a:t>: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0 3px; padding-top</a:t>
                      </a:r>
                      <a:r>
                        <a:rPr lang="en-US" altLang="ko-KR" sz="900"/>
                        <a:t>: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5px;"&gt;</a:t>
                      </a:r>
                      <a:r>
                        <a:rPr lang="en-US" altLang="ko-KR" sz="900"/>
                        <a:t>___________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&lt;/p&gt;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&lt;div class="list_ex" id="ex_1"&gt;&lt;/div&gt;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&lt;div class="list_ex" id="ex_2"&gt;&lt;/div&gt;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&lt;div class="list_ex" id="ex_3"&gt;&lt;/div&gt;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&lt;/div&gt;</a:t>
                      </a:r>
                    </a:p>
                    <a:p>
                      <a:pPr fontAlgn="base" latinLnBrk="0">
                        <a:lnSpc>
                          <a:spcPct val="80000"/>
                        </a:lnSpc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&lt;p style="font-size</a:t>
                      </a:r>
                      <a:r>
                        <a:rPr lang="en-US" altLang="ko-KR" sz="900"/>
                        <a:t>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16px; padding-top</a:t>
                      </a:r>
                      <a:r>
                        <a:rPr lang="en-US" altLang="ko-KR" sz="900"/>
                        <a:t>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2px;"&gt;</a:t>
                      </a:r>
                      <a:r>
                        <a:rPr lang="ko-KR" altLang="en-US" sz="900"/>
                        <a:t>리스트</a:t>
                      </a:r>
                      <a:br>
                        <a:rPr lang="ko-KR" altLang="en-US" sz="900"/>
                      </a:br>
                      <a:r>
                        <a:rPr lang="ko-KR" altLang="en-US" sz="900"/>
                        <a:t>       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&lt;div class="templete templete3" id="image" draggable="true"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xmlns="http://www.w3.org/1999/xhtml"&gt;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&lt;div class="icon" id="photo"&gt;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80000"/>
                        </a:lnSpc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&lt;div id="mountain"&gt;&lt;/div&gt;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&lt;div id="sun"&gt;&lt;/div&gt;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&lt;p style="font-size</a:t>
                      </a:r>
                      <a:r>
                        <a:rPr lang="en-US" altLang="ko-KR" sz="900"/>
                        <a:t>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16px; padding-top</a:t>
                      </a:r>
                      <a:r>
                        <a:rPr lang="en-US" altLang="ko-KR" sz="900"/>
                        <a:t>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2px;"&gt;</a:t>
                      </a:r>
                      <a:r>
                        <a:rPr lang="ko-KR" altLang="en-US" sz="900"/>
                        <a:t>이미지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&lt;/p&gt;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&lt;div class="templete templete4" id="video" xmlns="http://www.w3.org/1999/xhtml"&gt;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&lt;div class="icon"&gt;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&lt;div id="video_back"&gt;&lt;/div&gt;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&lt;div id="start"&gt;&lt;/div&gt;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&lt;p style="font-size</a:t>
                      </a:r>
                      <a:r>
                        <a:rPr lang="en-US" altLang="ko-KR" sz="900"/>
                        <a:t>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16px; padding-top</a:t>
                      </a:r>
                      <a:r>
                        <a:rPr lang="en-US" altLang="ko-KR" sz="900"/>
                        <a:t>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2px;"&gt;</a:t>
                      </a:r>
                      <a:r>
                        <a:rPr lang="ko-KR" altLang="en-US" sz="900"/>
                        <a:t>동영상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&lt;/p&gt;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&lt;div class="templete templete5" id="sound" xmlns="http://www.w3.org/1999/xhtml"&gt;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&lt;div class="icon"&gt;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&lt;div id="speaker"&gt;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&lt;p&gt;</a:t>
                      </a:r>
                      <a:r>
                        <a:rPr lang="en-US" altLang="ko-KR" sz="900"/>
                        <a:t>)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&lt;/p&gt;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&lt;p&gt;</a:t>
                      </a:r>
                      <a:r>
                        <a:rPr lang="en-US" altLang="ko-KR" sz="900"/>
                        <a:t>)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&lt;/p&gt;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&lt;p style="font-size</a:t>
                      </a:r>
                      <a:r>
                        <a:rPr lang="en-US" altLang="ko-KR" sz="900"/>
                        <a:t>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16px; padding-top</a:t>
                      </a:r>
                      <a:r>
                        <a:rPr lang="en-US" altLang="ko-KR" sz="900"/>
                        <a:t>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2px;"&gt;</a:t>
                      </a:r>
                      <a:r>
                        <a:rPr lang="ko-KR" altLang="en-US" sz="900"/>
                        <a:t>음성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&lt;/p&gt;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&lt;div class="templete templete6" id="file" xmlns="http://www.w3.org/1999/xhtml"&gt;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&lt;div class="icon"&gt;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&lt;div id="file_i"&gt;&lt;/div&gt;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&lt;div id="infile" style="font-size</a:t>
                      </a:r>
                      <a:r>
                        <a:rPr lang="en-US" altLang="ko-KR" sz="900"/>
                        <a:t>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2px;"&gt;</a:t>
                      </a:r>
                      <a:r>
                        <a:rPr lang="en-US" altLang="ko-KR" sz="900"/>
                        <a:t>----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&lt;p style="font-size</a:t>
                      </a:r>
                      <a:r>
                        <a:rPr lang="en-US" altLang="ko-KR" sz="900"/>
                        <a:t>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16px; padding-top</a:t>
                      </a:r>
                      <a:r>
                        <a:rPr lang="en-US" altLang="ko-KR" sz="900"/>
                        <a:t>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2px;"&gt;</a:t>
                      </a:r>
                      <a:r>
                        <a:rPr lang="ko-KR" altLang="en-US" sz="900"/>
                        <a:t>파일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&lt;/p&gt;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&lt;br&gt;&lt;br&gt;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&lt;/div&gt;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284709"/>
              </p:ext>
            </p:extLst>
          </p:nvPr>
        </p:nvGraphicFramePr>
        <p:xfrm>
          <a:off x="1692879" y="1461586"/>
          <a:ext cx="8865668" cy="753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BASIC_TEMPLETE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/>
                        <a:t>챗봇 빌더 템플릿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2019.09.16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3/14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사용자가 챗봇을 구축할때 사용되는 기본 템플릿이다</a:t>
                      </a:r>
                      <a:r>
                        <a:rPr lang="en-US" altLang="ko-KR" sz="1000"/>
                        <a:t>. </a:t>
                      </a:r>
                      <a:r>
                        <a:rPr lang="ko-KR" altLang="en-US" sz="1000"/>
                        <a:t>챗봇 빌더의 기본적인 기능인 텍스트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리스트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사진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동영상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음성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파일 템플릿을 제공하는 코드이다</a:t>
                      </a:r>
                      <a:r>
                        <a:rPr lang="en-US" altLang="ko-KR" sz="100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한창희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201378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475788"/>
              </p:ext>
            </p:extLst>
          </p:nvPr>
        </p:nvGraphicFramePr>
        <p:xfrm>
          <a:off x="1692879" y="1461586"/>
          <a:ext cx="8865668" cy="753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TEMPLETE_SVG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/>
                        <a:t>플로우차트 내 템플릿</a:t>
                      </a:r>
                      <a:r>
                        <a:rPr lang="en-US" altLang="ko-KR" sz="1000"/>
                        <a:t>UI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2019.09.16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4/14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플로우차트내에서 사용자에게 보여지는 템플릿의 사용자 친화적 디자인 소스 코드이다</a:t>
                      </a:r>
                      <a:r>
                        <a:rPr lang="en-US" altLang="ko-KR" sz="100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한창희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6C537F7-BD4F-4FBD-8221-AC39F8158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805418"/>
              </p:ext>
            </p:extLst>
          </p:nvPr>
        </p:nvGraphicFramePr>
        <p:xfrm>
          <a:off x="1695450" y="2276872"/>
          <a:ext cx="8846204" cy="42799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3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3102">
                  <a:extLst>
                    <a:ext uri="{9D8B030D-6E8A-4147-A177-3AD203B41FA5}">
                      <a16:colId xmlns:a16="http://schemas.microsoft.com/office/drawing/2014/main" val="209767120"/>
                    </a:ext>
                  </a:extLst>
                </a:gridCol>
              </a:tblGrid>
              <a:tr h="274877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80000"/>
                        </a:lnSpc>
                      </a:pPr>
                      <a:r>
                        <a:rPr lang="en-US" altLang="ko-KR" sz="400" dirty="0"/>
                        <a:t>.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templete1-body</a:t>
                      </a:r>
                      <a:r>
                        <a:rPr lang="en-US" altLang="ko-KR" sz="400" dirty="0"/>
                        <a:t>{</a:t>
                      </a:r>
                      <a:br>
                        <a:rPr lang="en-US" altLang="ko-KR" sz="400" dirty="0"/>
                      </a:br>
                      <a:br>
                        <a:rPr lang="en-US" altLang="ko-KR" sz="400" dirty="0"/>
                      </a:br>
                      <a:r>
                        <a:rPr lang="en-US" altLang="ko-KR" sz="400" dirty="0"/>
                        <a:t> 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border</a:t>
                      </a:r>
                      <a:r>
                        <a:rPr lang="en-US" altLang="ko-KR" sz="400" dirty="0"/>
                        <a:t>: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solid 1px #ccc;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background-color</a:t>
                      </a:r>
                      <a:r>
                        <a:rPr lang="en-US" altLang="ko-KR" sz="400" dirty="0"/>
                        <a:t>: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altLang="ko-KR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width</a:t>
                      </a:r>
                      <a:r>
                        <a:rPr lang="en-US" altLang="ko-KR" sz="400" dirty="0"/>
                        <a:t>: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min-width</a:t>
                      </a:r>
                      <a:r>
                        <a:rPr lang="en-US" altLang="ko-KR" sz="400" dirty="0"/>
                        <a:t>: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130px;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max-width</a:t>
                      </a:r>
                      <a:r>
                        <a:rPr lang="en-US" altLang="ko-KR" sz="400" dirty="0"/>
                        <a:t>: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220px;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min-height</a:t>
                      </a:r>
                      <a:r>
                        <a:rPr lang="en-US" altLang="ko-KR" sz="400" dirty="0"/>
                        <a:t>: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70px;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height</a:t>
                      </a:r>
                      <a:r>
                        <a:rPr lang="en-US" altLang="ko-KR" sz="400" dirty="0"/>
                        <a:t>: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border-radius</a:t>
                      </a:r>
                      <a:r>
                        <a:rPr lang="en-US" altLang="ko-KR" sz="400" dirty="0"/>
                        <a:t>: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10px;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display</a:t>
                      </a:r>
                      <a:r>
                        <a:rPr lang="en-US" altLang="ko-KR" sz="400" dirty="0"/>
                        <a:t>: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inline-block;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position</a:t>
                      </a:r>
                      <a:r>
                        <a:rPr lang="en-US" altLang="ko-KR" sz="400" dirty="0"/>
                        <a:t>: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absolute;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400" dirty="0"/>
                        <a:t>}</a:t>
                      </a:r>
                      <a:br>
                        <a:rPr lang="en-US" altLang="ko-KR" sz="400" dirty="0"/>
                      </a:br>
                      <a:br>
                        <a:rPr lang="en-US" altLang="ko-KR" sz="400" dirty="0"/>
                      </a:br>
                      <a:r>
                        <a:rPr lang="en-US" altLang="ko-KR" sz="400" dirty="0"/>
                        <a:t>.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templete1-body</a:t>
                      </a:r>
                      <a:r>
                        <a:rPr lang="en-US" altLang="ko-KR" sz="400" dirty="0"/>
                        <a:t>: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hover </a:t>
                      </a:r>
                      <a:r>
                        <a:rPr lang="en-US" altLang="ko-KR" sz="400" dirty="0"/>
                        <a:t>{</a:t>
                      </a:r>
                      <a:br>
                        <a:rPr lang="en-US" altLang="ko-KR" sz="400" dirty="0"/>
                      </a:br>
                      <a:r>
                        <a:rPr lang="en-US" altLang="ko-KR" sz="400" dirty="0"/>
                        <a:t> 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border</a:t>
                      </a:r>
                      <a:r>
                        <a:rPr lang="en-US" altLang="ko-KR" sz="400" dirty="0"/>
                        <a:t>: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solid 1px </a:t>
                      </a:r>
                      <a:r>
                        <a:rPr lang="en-US" altLang="ko-KR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</a:t>
                      </a:r>
                      <a:r>
                        <a:rPr lang="en-US" altLang="ko-KR" sz="400" dirty="0"/>
                        <a:t>(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255,192,0</a:t>
                      </a:r>
                      <a:r>
                        <a:rPr lang="en-US" altLang="ko-KR" sz="400" dirty="0"/>
                        <a:t>)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box-shadow</a:t>
                      </a:r>
                      <a:r>
                        <a:rPr lang="en-US" altLang="ko-KR" sz="400" dirty="0"/>
                        <a:t>: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1px 1px 1px </a:t>
                      </a:r>
                      <a:r>
                        <a:rPr lang="en-US" altLang="ko-KR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lightgrey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400" dirty="0"/>
                        <a:t>}</a:t>
                      </a:r>
                      <a:br>
                        <a:rPr lang="en-US" altLang="ko-KR" sz="400" dirty="0"/>
                      </a:br>
                      <a:r>
                        <a:rPr lang="en-US" altLang="ko-KR" sz="400" dirty="0"/>
                        <a:t>.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templete1-body </a:t>
                      </a:r>
                      <a:r>
                        <a:rPr lang="en-US" altLang="ko-KR" sz="400" dirty="0"/>
                        <a:t>&gt; .</a:t>
                      </a:r>
                      <a:r>
                        <a:rPr lang="en-US" altLang="ko-KR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text_name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" dirty="0"/>
                        <a:t>{</a:t>
                      </a:r>
                      <a:br>
                        <a:rPr lang="en-US" altLang="ko-KR" sz="400" dirty="0"/>
                      </a:br>
                      <a:r>
                        <a:rPr lang="en-US" altLang="ko-KR" sz="400" dirty="0"/>
                        <a:t> 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height</a:t>
                      </a:r>
                      <a:r>
                        <a:rPr lang="en-US" altLang="ko-KR" sz="400" dirty="0"/>
                        <a:t>: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28px;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border-bottom</a:t>
                      </a:r>
                      <a:r>
                        <a:rPr lang="en-US" altLang="ko-KR" sz="400" dirty="0"/>
                        <a:t>: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1px solid #</a:t>
                      </a:r>
                      <a:r>
                        <a:rPr lang="en-US" altLang="ko-KR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margin</a:t>
                      </a:r>
                      <a:r>
                        <a:rPr lang="en-US" altLang="ko-KR" sz="400" dirty="0"/>
                        <a:t>: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2px;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overflow</a:t>
                      </a:r>
                      <a:r>
                        <a:rPr lang="en-US" altLang="ko-KR" sz="400" dirty="0"/>
                        <a:t>: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US" altLang="ko-KR" sz="400" dirty="0" err="1"/>
                        <a:t>:</a:t>
                      </a:r>
                      <a:r>
                        <a:rPr lang="en-US" altLang="ko-KR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</a:t>
                      </a:r>
                      <a:r>
                        <a:rPr lang="en-US" altLang="ko-KR" sz="400" dirty="0"/>
                        <a:t>(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255,192,0</a:t>
                      </a:r>
                      <a:r>
                        <a:rPr lang="en-US" altLang="ko-KR" sz="400" dirty="0"/>
                        <a:t>)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400" dirty="0"/>
                        <a:t>}</a:t>
                      </a:r>
                      <a:br>
                        <a:rPr lang="en-US" altLang="ko-KR" sz="400" dirty="0"/>
                      </a:br>
                      <a:r>
                        <a:rPr lang="en-US" altLang="ko-KR" sz="400" dirty="0"/>
                        <a:t>.</a:t>
                      </a:r>
                      <a:r>
                        <a:rPr lang="en-US" altLang="ko-KR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name_content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" dirty="0"/>
                        <a:t>{</a:t>
                      </a:r>
                      <a:br>
                        <a:rPr lang="en-US" altLang="ko-KR" sz="400" dirty="0"/>
                      </a:br>
                      <a:r>
                        <a:rPr lang="en-US" altLang="ko-KR" sz="400" dirty="0"/>
                        <a:t> 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height</a:t>
                      </a:r>
                      <a:r>
                        <a:rPr lang="en-US" altLang="ko-KR" sz="400" dirty="0"/>
                        <a:t>: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-US" altLang="ko-KR" sz="400" dirty="0"/>
                        <a:t>%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margin</a:t>
                      </a:r>
                      <a:r>
                        <a:rPr lang="en-US" altLang="ko-KR" sz="400" dirty="0"/>
                        <a:t>: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1px;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margin-top</a:t>
                      </a:r>
                      <a:r>
                        <a:rPr lang="en-US" altLang="ko-KR" sz="400" dirty="0"/>
                        <a:t>: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2px;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font-weight</a:t>
                      </a:r>
                      <a:r>
                        <a:rPr lang="en-US" altLang="ko-KR" sz="400" dirty="0"/>
                        <a:t>: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bold;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padding</a:t>
                      </a:r>
                      <a:r>
                        <a:rPr lang="en-US" altLang="ko-KR" sz="400" dirty="0"/>
                        <a:t>: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4px;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400" dirty="0"/>
                        <a:t>}</a:t>
                      </a:r>
                      <a:br>
                        <a:rPr lang="en-US" altLang="ko-KR" sz="400" dirty="0"/>
                      </a:br>
                      <a:br>
                        <a:rPr lang="en-US" altLang="ko-KR" sz="400" dirty="0"/>
                      </a:br>
                      <a:r>
                        <a:rPr lang="en-US" altLang="ko-KR" sz="400" dirty="0"/>
                        <a:t>.</a:t>
                      </a:r>
                      <a:r>
                        <a:rPr lang="en-US" altLang="ko-KR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img_name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" dirty="0"/>
                        <a:t>{</a:t>
                      </a:r>
                      <a:br>
                        <a:rPr lang="en-US" altLang="ko-KR" sz="400" dirty="0"/>
                      </a:br>
                      <a:r>
                        <a:rPr lang="en-US" altLang="ko-KR" sz="400" dirty="0"/>
                        <a:t> 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r>
                        <a:rPr lang="en-US" altLang="ko-KR" sz="400" dirty="0"/>
                        <a:t>: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400" dirty="0"/>
                        <a:t>}</a:t>
                      </a:r>
                      <a:br>
                        <a:rPr lang="en-US" altLang="ko-KR" sz="400" dirty="0"/>
                      </a:br>
                      <a:r>
                        <a:rPr lang="en-US" altLang="ko-KR" sz="400" dirty="0"/>
                        <a:t>.</a:t>
                      </a:r>
                      <a:r>
                        <a:rPr lang="en-US" altLang="ko-KR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text_name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" dirty="0"/>
                        <a:t>&gt; [</a:t>
                      </a:r>
                      <a:r>
                        <a:rPr lang="en-US" altLang="ko-KR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contenteditable</a:t>
                      </a:r>
                      <a:r>
                        <a:rPr lang="en-US" altLang="ko-KR" sz="400" dirty="0"/>
                        <a:t>=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"true"</a:t>
                      </a:r>
                      <a:r>
                        <a:rPr lang="en-US" altLang="ko-KR" sz="400" dirty="0"/>
                        <a:t>]: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focus </a:t>
                      </a:r>
                      <a:r>
                        <a:rPr lang="en-US" altLang="ko-KR" sz="400" dirty="0"/>
                        <a:t>{</a:t>
                      </a:r>
                      <a:br>
                        <a:rPr lang="en-US" altLang="ko-KR" sz="400" dirty="0"/>
                      </a:br>
                      <a:r>
                        <a:rPr lang="en-US" altLang="ko-KR" sz="400" dirty="0"/>
                        <a:t> 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outline</a:t>
                      </a:r>
                      <a:r>
                        <a:rPr lang="en-US" altLang="ko-KR" sz="400" dirty="0"/>
                        <a:t>: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0px;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400" dirty="0"/>
                        <a:t>}</a:t>
                      </a:r>
                      <a:br>
                        <a:rPr lang="en-US" altLang="ko-KR" sz="400" dirty="0"/>
                      </a:br>
                      <a:r>
                        <a:rPr lang="en-US" altLang="ko-KR" sz="400" dirty="0"/>
                        <a:t>.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400" dirty="0"/>
                        <a:t>}</a:t>
                      </a:r>
                      <a:endParaRPr kumimoji="1" lang="en-US" altLang="ko-KR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80000"/>
                        </a:lnSpc>
                      </a:pPr>
                      <a:r>
                        <a:rPr lang="en-US" altLang="ko-KR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text_content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" dirty="0"/>
                        <a:t>{</a:t>
                      </a:r>
                      <a:br>
                        <a:rPr lang="en-US" altLang="ko-KR" sz="400" dirty="0"/>
                      </a:br>
                      <a:r>
                        <a:rPr lang="en-US" altLang="ko-KR" sz="400" dirty="0"/>
                        <a:t> 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en-US" altLang="ko-KR" sz="400" dirty="0"/>
                        <a:t>: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5px;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background-color</a:t>
                      </a:r>
                      <a:r>
                        <a:rPr lang="en-US" altLang="ko-KR" sz="400" dirty="0"/>
                        <a:t>: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altLang="ko-KR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eeeeee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font-size</a:t>
                      </a:r>
                      <a:r>
                        <a:rPr lang="en-US" altLang="ko-KR" sz="400" dirty="0"/>
                        <a:t>: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10px;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min-height</a:t>
                      </a:r>
                      <a:r>
                        <a:rPr lang="en-US" altLang="ko-KR" sz="400" dirty="0"/>
                        <a:t>: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30px;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400" dirty="0"/>
                        <a:t>}</a:t>
                      </a:r>
                      <a:br>
                        <a:rPr lang="en-US" altLang="ko-KR" sz="400" dirty="0"/>
                      </a:br>
                      <a:br>
                        <a:rPr lang="en-US" altLang="ko-KR" sz="400" dirty="0"/>
                      </a:br>
                      <a:r>
                        <a:rPr lang="en-US" altLang="ko-KR" sz="400" dirty="0"/>
                        <a:t>.</a:t>
                      </a:r>
                      <a:r>
                        <a:rPr lang="en-US" altLang="ko-KR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text_content</a:t>
                      </a:r>
                      <a:r>
                        <a:rPr lang="en-US" altLang="ko-KR" sz="400" dirty="0"/>
                        <a:t>::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placeholder </a:t>
                      </a:r>
                      <a:r>
                        <a:rPr lang="en-US" altLang="ko-KR" sz="400" dirty="0"/>
                        <a:t>{</a:t>
                      </a:r>
                      <a:br>
                        <a:rPr lang="en-US" altLang="ko-KR" sz="400" dirty="0"/>
                      </a:br>
                      <a:r>
                        <a:rPr lang="en-US" altLang="ko-KR" sz="400" dirty="0"/>
                        <a:t> 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US" altLang="ko-KR" sz="400" dirty="0"/>
                        <a:t>: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#999;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opacity</a:t>
                      </a:r>
                      <a:r>
                        <a:rPr lang="en-US" altLang="ko-KR" sz="400" dirty="0"/>
                        <a:t>: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400" dirty="0"/>
                        <a:t>}</a:t>
                      </a:r>
                      <a:br>
                        <a:rPr lang="en-US" altLang="ko-KR" sz="400" dirty="0"/>
                      </a:br>
                      <a:r>
                        <a:rPr lang="en-US" altLang="ko-KR" sz="400" dirty="0"/>
                        <a:t>.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templete1-body </a:t>
                      </a:r>
                      <a:r>
                        <a:rPr lang="en-US" altLang="ko-KR" sz="400" dirty="0"/>
                        <a:t>&gt; [</a:t>
                      </a:r>
                      <a:r>
                        <a:rPr lang="en-US" altLang="ko-KR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contenteditable</a:t>
                      </a:r>
                      <a:r>
                        <a:rPr lang="en-US" altLang="ko-KR" sz="400" dirty="0"/>
                        <a:t>=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"true"</a:t>
                      </a:r>
                      <a:r>
                        <a:rPr lang="en-US" altLang="ko-KR" sz="400" dirty="0"/>
                        <a:t>]:</a:t>
                      </a:r>
                      <a:r>
                        <a:rPr lang="en-US" altLang="ko-KR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  <a:r>
                        <a:rPr lang="en-US" altLang="ko-KR" sz="400" dirty="0" err="1"/>
                        <a:t>:</a:t>
                      </a:r>
                      <a:r>
                        <a:rPr lang="en-US" altLang="ko-KR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400" dirty="0"/>
                        <a:t>.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templete2_1 </a:t>
                      </a:r>
                      <a:r>
                        <a:rPr lang="en-US" altLang="ko-KR" sz="400" dirty="0"/>
                        <a:t>&gt; [</a:t>
                      </a:r>
                      <a:r>
                        <a:rPr lang="en-US" altLang="ko-KR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contenteditable</a:t>
                      </a:r>
                      <a:r>
                        <a:rPr lang="en-US" altLang="ko-KR" sz="400" dirty="0"/>
                        <a:t>=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"true"</a:t>
                      </a:r>
                      <a:r>
                        <a:rPr lang="en-US" altLang="ko-KR" sz="400" dirty="0"/>
                        <a:t>]:</a:t>
                      </a:r>
                      <a:r>
                        <a:rPr lang="en-US" altLang="ko-KR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  <a:r>
                        <a:rPr lang="en-US" altLang="ko-KR" sz="400" dirty="0" err="1"/>
                        <a:t>:</a:t>
                      </a:r>
                      <a:r>
                        <a:rPr lang="en-US" altLang="ko-KR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400" dirty="0"/>
                        <a:t>.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templete2-box </a:t>
                      </a:r>
                      <a:r>
                        <a:rPr lang="en-US" altLang="ko-KR" sz="400" dirty="0"/>
                        <a:t>&gt; [</a:t>
                      </a:r>
                      <a:r>
                        <a:rPr lang="en-US" altLang="ko-KR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contenteditable</a:t>
                      </a:r>
                      <a:r>
                        <a:rPr lang="en-US" altLang="ko-KR" sz="400" dirty="0"/>
                        <a:t>=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"true"</a:t>
                      </a:r>
                      <a:r>
                        <a:rPr lang="en-US" altLang="ko-KR" sz="400" dirty="0"/>
                        <a:t>]:</a:t>
                      </a:r>
                      <a:r>
                        <a:rPr lang="en-US" altLang="ko-KR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  <a:r>
                        <a:rPr lang="en-US" altLang="ko-KR" sz="400" dirty="0" err="1"/>
                        <a:t>:</a:t>
                      </a:r>
                      <a:r>
                        <a:rPr lang="en-US" altLang="ko-KR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400" dirty="0"/>
                        <a:t>{</a:t>
                      </a:r>
                      <a:br>
                        <a:rPr lang="en-US" altLang="ko-KR" sz="400" dirty="0"/>
                      </a:br>
                      <a:r>
                        <a:rPr lang="en-US" altLang="ko-KR" sz="400" dirty="0"/>
                        <a:t>  </a:t>
                      </a:r>
                      <a:r>
                        <a:rPr lang="en-US" altLang="ko-KR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  <a:r>
                        <a:rPr lang="en-US" altLang="ko-KR" sz="400" dirty="0" err="1"/>
                        <a:t>:</a:t>
                      </a:r>
                      <a:r>
                        <a:rPr lang="en-US" altLang="ko-KR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ko-KR" sz="400" dirty="0"/>
                        <a:t>(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data-text</a:t>
                      </a:r>
                      <a:r>
                        <a:rPr lang="en-US" altLang="ko-KR" sz="400" dirty="0"/>
                        <a:t>)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font-size</a:t>
                      </a:r>
                      <a:r>
                        <a:rPr lang="en-US" altLang="ko-KR" sz="400" dirty="0"/>
                        <a:t>: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10px;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color</a:t>
                      </a:r>
                      <a:r>
                        <a:rPr lang="en-US" altLang="ko-KR" sz="400" dirty="0"/>
                        <a:t>: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#999;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400" dirty="0"/>
                        <a:t>}</a:t>
                      </a:r>
                      <a:br>
                        <a:rPr lang="en-US" altLang="ko-KR" sz="400" dirty="0"/>
                      </a:br>
                      <a:r>
                        <a:rPr lang="en-US" altLang="ko-KR" sz="400" dirty="0"/>
                        <a:t>.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templete1-body </a:t>
                      </a:r>
                      <a:r>
                        <a:rPr lang="en-US" altLang="ko-KR" sz="400" dirty="0"/>
                        <a:t>&gt; [</a:t>
                      </a:r>
                      <a:r>
                        <a:rPr lang="en-US" altLang="ko-KR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contenteditable</a:t>
                      </a:r>
                      <a:r>
                        <a:rPr lang="en-US" altLang="ko-KR" sz="400" dirty="0"/>
                        <a:t>=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"true"</a:t>
                      </a:r>
                      <a:r>
                        <a:rPr lang="en-US" altLang="ko-KR" sz="400" dirty="0"/>
                        <a:t>]: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focus </a:t>
                      </a:r>
                      <a:r>
                        <a:rPr lang="en-US" altLang="ko-KR" sz="400" dirty="0"/>
                        <a:t>{</a:t>
                      </a:r>
                      <a:br>
                        <a:rPr lang="en-US" altLang="ko-KR" sz="400" dirty="0"/>
                      </a:br>
                      <a:r>
                        <a:rPr lang="en-US" altLang="ko-KR" sz="400" dirty="0"/>
                        <a:t> 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outline</a:t>
                      </a:r>
                      <a:r>
                        <a:rPr lang="en-US" altLang="ko-KR" sz="400" dirty="0"/>
                        <a:t>: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1px solid </a:t>
                      </a:r>
                      <a:r>
                        <a:rPr lang="en-US" altLang="ko-KR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</a:t>
                      </a:r>
                      <a:r>
                        <a:rPr lang="en-US" altLang="ko-KR" sz="400" dirty="0"/>
                        <a:t>(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255, 192, 0</a:t>
                      </a:r>
                      <a:r>
                        <a:rPr lang="en-US" altLang="ko-KR" sz="400" dirty="0"/>
                        <a:t>)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400" dirty="0"/>
                        <a:t>}</a:t>
                      </a:r>
                      <a:br>
                        <a:rPr lang="en-US" altLang="ko-KR" sz="400" dirty="0"/>
                      </a:br>
                      <a:r>
                        <a:rPr lang="en-US" altLang="ko-KR" sz="400" dirty="0"/>
                        <a:t>.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templete1-uparrow</a:t>
                      </a:r>
                      <a:r>
                        <a:rPr lang="en-US" altLang="ko-KR" sz="400" dirty="0"/>
                        <a:t>{</a:t>
                      </a:r>
                      <a:br>
                        <a:rPr lang="en-US" altLang="ko-KR" sz="400" dirty="0"/>
                      </a:br>
                      <a:r>
                        <a:rPr lang="en-US" altLang="ko-KR" sz="400" dirty="0"/>
                        <a:t> 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border-radius</a:t>
                      </a:r>
                      <a:r>
                        <a:rPr lang="en-US" altLang="ko-KR" sz="400" dirty="0"/>
                        <a:t>: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70px;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background-color</a:t>
                      </a:r>
                      <a:r>
                        <a:rPr lang="en-US" altLang="ko-KR" sz="400" dirty="0"/>
                        <a:t>: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#f1f0f0;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width</a:t>
                      </a:r>
                      <a:r>
                        <a:rPr lang="en-US" altLang="ko-KR" sz="400" dirty="0"/>
                        <a:t>: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-US" altLang="ko-KR" sz="400" dirty="0"/>
                        <a:t>%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display</a:t>
                      </a:r>
                      <a:r>
                        <a:rPr lang="en-US" altLang="ko-KR" sz="400" dirty="0"/>
                        <a:t>: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inline-block;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text-align</a:t>
                      </a:r>
                      <a:r>
                        <a:rPr lang="en-US" altLang="ko-KR" sz="400" dirty="0"/>
                        <a:t>: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position</a:t>
                      </a:r>
                      <a:r>
                        <a:rPr lang="en-US" altLang="ko-KR" sz="400" dirty="0"/>
                        <a:t>: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top</a:t>
                      </a:r>
                      <a:r>
                        <a:rPr lang="en-US" altLang="ko-KR" sz="400" dirty="0"/>
                        <a:t>: -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10px;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400" dirty="0"/>
                        <a:t>}</a:t>
                      </a:r>
                      <a:br>
                        <a:rPr lang="en-US" altLang="ko-KR" sz="400" dirty="0"/>
                      </a:br>
                      <a:r>
                        <a:rPr lang="en-US" altLang="ko-KR" sz="400" dirty="0"/>
                        <a:t>.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templete1-downarrow</a:t>
                      </a:r>
                      <a:r>
                        <a:rPr lang="en-US" altLang="ko-KR" sz="400" dirty="0"/>
                        <a:t>{</a:t>
                      </a:r>
                      <a:br>
                        <a:rPr lang="en-US" altLang="ko-KR" sz="400" dirty="0"/>
                      </a:br>
                      <a:r>
                        <a:rPr lang="en-US" altLang="ko-KR" sz="400" dirty="0"/>
                        <a:t> 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border-radius</a:t>
                      </a:r>
                      <a:r>
                        <a:rPr lang="en-US" altLang="ko-KR" sz="400" dirty="0"/>
                        <a:t>: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70px;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background-color</a:t>
                      </a:r>
                      <a:r>
                        <a:rPr lang="en-US" altLang="ko-KR" sz="400" dirty="0"/>
                        <a:t>: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#f1f0f0;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width</a:t>
                      </a:r>
                      <a:r>
                        <a:rPr lang="en-US" altLang="ko-KR" sz="400" dirty="0"/>
                        <a:t>: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-US" altLang="ko-KR" sz="400" dirty="0"/>
                        <a:t>%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text-align</a:t>
                      </a:r>
                      <a:r>
                        <a:rPr lang="en-US" altLang="ko-KR" sz="400" dirty="0"/>
                        <a:t>: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display</a:t>
                      </a:r>
                      <a:r>
                        <a:rPr lang="en-US" altLang="ko-KR" sz="400" dirty="0"/>
                        <a:t>: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inline-block;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position</a:t>
                      </a:r>
                      <a:r>
                        <a:rPr lang="en-US" altLang="ko-KR" sz="400" dirty="0"/>
                        <a:t>: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relative;</a:t>
                      </a:r>
                      <a:b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bottom</a:t>
                      </a:r>
                      <a:r>
                        <a:rPr lang="en-US" altLang="ko-KR" sz="400" dirty="0"/>
                        <a:t>: -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15px;</a:t>
                      </a:r>
                      <a:endParaRPr kumimoji="1" lang="en-US" altLang="ko-KR" sz="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54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631315" y="0"/>
            <a:ext cx="3096260" cy="11245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948180" y="541020"/>
            <a:ext cx="2591435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965" y="548640"/>
            <a:ext cx="5328285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215" y="692785"/>
            <a:ext cx="2808605" cy="2965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350" y="78105"/>
            <a:ext cx="67754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640" y="476885"/>
            <a:ext cx="45466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150" y="-575945"/>
            <a:ext cx="1181100" cy="116713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46283"/>
              </p:ext>
            </p:extLst>
          </p:nvPr>
        </p:nvGraphicFramePr>
        <p:xfrm>
          <a:off x="1692910" y="1461770"/>
          <a:ext cx="8865870" cy="753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3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495">
                <a:tc>
                  <a:txBody>
                    <a:bodyPr/>
                    <a:lstStyle/>
                    <a:p>
                      <a:pPr mar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solidFill>
                            <a:srgbClr val="3B5AA8"/>
                          </a:solidFill>
                          <a:latin typeface="맑은 고딕" charset="0"/>
                          <a:ea typeface="맑은 고딕" charset="0"/>
                        </a:rPr>
                        <a:t>프로그램 </a:t>
                      </a:r>
                      <a:r>
                        <a:rPr kumimoji="1" lang="en-US" altLang="ko-KR" sz="1000" b="1" i="0" strike="noStrike" kern="1200" cap="none">
                          <a:solidFill>
                            <a:srgbClr val="3B5AA8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kumimoji="1" lang="ko-KR" altLang="en-US" sz="1000" b="1" i="0" strike="noStrike" kern="1200" cap="none">
                        <a:solidFill>
                          <a:srgbClr val="3B5AA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49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맑은 고딕" charset="0"/>
                          <a:ea typeface="맑은 고딕" charset="0"/>
                          <a:cs typeface="+mn-cs"/>
                        </a:rPr>
                        <a:t>SVG-Flowchart</a:t>
                      </a:r>
                      <a:endParaRPr lang="ko-KR" altLang="en-US" sz="1000" kern="1200"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kern="1200">
                          <a:solidFill>
                            <a:srgbClr val="3B5AA8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49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>
                          <a:latin typeface="맑은 고딕" charset="0"/>
                          <a:ea typeface="맑은 고딕" charset="0"/>
                          <a:cs typeface="+mn-cs"/>
                        </a:rPr>
                        <a:t>챗봇 빌더 플로우차트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kern="1200">
                          <a:solidFill>
                            <a:srgbClr val="3B5AA8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49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맑은 고딕" charset="0"/>
                          <a:ea typeface="맑은 고딕" charset="0"/>
                          <a:cs typeface="+mn-cs"/>
                        </a:rPr>
                        <a:t>2019.09.16</a:t>
                      </a:r>
                      <a:endParaRPr lang="ko-KR" altLang="en-US" sz="1000" kern="1200"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9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>
                          <a:solidFill>
                            <a:srgbClr val="3B5AA8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Page</a:t>
                      </a:r>
                      <a:endParaRPr lang="ko-KR" altLang="en-US" sz="1000" b="1" kern="1200">
                        <a:solidFill>
                          <a:srgbClr val="3B5AA8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49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5/14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solidFill>
                            <a:srgbClr val="3B5AA8"/>
                          </a:solidFill>
                          <a:latin typeface="맑은 고딕" charset="0"/>
                          <a:ea typeface="맑은 고딕" charset="0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49847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맑은 고딕" charset="0"/>
                          <a:ea typeface="맑은 고딕" charset="0"/>
                          <a:cs typeface="+mn-cs"/>
                        </a:rPr>
                        <a:t>템플릿에 점을 삽입하여 점끼리 선을 이을 수 있게해주어 플로우차트를 만들 수 있게 해주는 코드이다.</a:t>
                      </a:r>
                      <a:endParaRPr lang="ko-KR" altLang="en-US" sz="1000" kern="1200"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kern="1200">
                          <a:solidFill>
                            <a:srgbClr val="3B5AA8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49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>
                          <a:latin typeface="맑은 고딕" charset="0"/>
                          <a:ea typeface="맑은 고딕" charset="0"/>
                          <a:cs typeface="+mn-cs"/>
                        </a:rPr>
                        <a:t>최건우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701165" y="2208530"/>
          <a:ext cx="8848725" cy="6656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4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4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9870"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1" kern="1200">
                          <a:solidFill>
                            <a:srgbClr val="3B5AA8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상세</a:t>
                      </a:r>
                      <a:r>
                        <a:rPr lang="ko-KR" altLang="en-US" sz="900" b="1" kern="1200">
                          <a:solidFill>
                            <a:srgbClr val="3B5AA8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1" kern="1200">
                          <a:solidFill>
                            <a:srgbClr val="3B5AA8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로직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49847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495">
                <a:tc>
                  <a:txBody>
                    <a:bodyPr/>
                    <a:lstStyle/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var instance = jsPlumb.getInstance({</a:t>
                      </a:r>
                      <a:endParaRPr kumimoji="1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DragOptions: { cursor: 'pointer' },</a:t>
                      </a:r>
                      <a:endParaRPr kumimoji="1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PaintStyle: { stroke: '#666' },</a:t>
                      </a:r>
                      <a:endParaRPr kumimoji="1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EndpointHoverStyle: { fill: "orange" },</a:t>
                      </a:r>
                      <a:endParaRPr kumimoji="1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HoverPaintStyle: { stroke: "orange" },</a:t>
                      </a:r>
                      <a:endParaRPr kumimoji="1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EndpointStyle: { width: 20, height: 16, stroke: '#666' },</a:t>
                      </a:r>
                      <a:endParaRPr kumimoji="1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Endpoint: "Rectangle",</a:t>
                      </a:r>
                      <a:endParaRPr kumimoji="1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Anchors: ["TopCenter", "TopCenter"],</a:t>
                      </a:r>
                      <a:endParaRPr kumimoji="1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Container: "parent",</a:t>
                      </a:r>
                      <a:endParaRPr kumimoji="1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MaxConnections: 1,</a:t>
                      </a:r>
                      <a:endParaRPr kumimoji="1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ConnectionsDetachable: false,</a:t>
                      </a:r>
                      <a:endParaRPr kumimoji="1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});</a:t>
                      </a:r>
                      <a:endParaRPr kumimoji="1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instance.batch(function () {</a:t>
                      </a:r>
                      <a:endParaRPr kumimoji="1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var color1 = "#eee";</a:t>
                      </a:r>
                      <a:endParaRPr kumimoji="1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var exampleEndpoint1 = {</a:t>
                      </a:r>
                      <a:endParaRPr kumimoji="1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endpoint: ["Dot", { radius: 8 }],</a:t>
                      </a:r>
                      <a:endParaRPr kumimoji="1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paintStyle: { fill: color1 },</a:t>
                      </a:r>
                      <a:endParaRPr kumimoji="1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isSource: false,</a:t>
                      </a:r>
                      <a:endParaRPr kumimoji="1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scope: "green",</a:t>
                      </a:r>
                      <a:endParaRPr kumimoji="1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connectorStyle: { stroke: color1, strokeWidth: 4 },</a:t>
                      </a:r>
                      <a:endParaRPr kumimoji="1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connector: ["Bezier", { curviness: 63 } ],</a:t>
                      </a:r>
                      <a:endParaRPr kumimoji="1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maxConnections: 3,</a:t>
                      </a:r>
                      <a:endParaRPr kumimoji="1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isTarget: true,</a:t>
                      </a:r>
                      <a:endParaRPr kumimoji="1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};</a:t>
                      </a:r>
                      <a:endParaRPr kumimoji="1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var color2 = "rgb(70,70,70)";</a:t>
                      </a:r>
                      <a:endParaRPr kumimoji="1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var exampleEndpoint2 = {</a:t>
                      </a:r>
                      <a:endParaRPr kumimoji="1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endpoint: ["Dot", { radius: 8}],</a:t>
                      </a:r>
                      <a:endParaRPr kumimoji="1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paintStyle: { fill: color2 },</a:t>
                      </a:r>
                      <a:endParaRPr kumimoji="1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isSource: true,</a:t>
                      </a:r>
                      <a:endParaRPr kumimoji="1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scope: "green",</a:t>
                      </a:r>
                      <a:endParaRPr kumimoji="1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connectorStyle: { stroke: color2, strokeWidth: 3 },</a:t>
                      </a:r>
                      <a:endParaRPr kumimoji="1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connector: ["Bezier", { curviness: 63 } ],</a:t>
                      </a:r>
                      <a:endParaRPr kumimoji="1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maxConnections: 1,</a:t>
                      </a:r>
                      <a:endParaRPr kumimoji="1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isTarget: false,</a:t>
                      </a:r>
                      <a:endParaRPr kumimoji="1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};</a:t>
                      </a:r>
                      <a:endParaRPr kumimoji="1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jsPlumb.addEndpoint($("#" + id), { anchor: "TopCenter" }, exampleEndpoint1);</a:t>
                      </a:r>
                      <a:endParaRPr kumimoji="1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8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jsPlumb.addEndpoint($("#" + id), { anchor: "BottomCenter" }, exampleEndpoint2);</a:t>
                      </a:r>
                      <a:endParaRPr kumimoji="1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5340">
                <a:tc>
                  <a:txBody>
                    <a:bodyPr/>
                    <a:lstStyle/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8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44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692910" y="2277110"/>
          <a:ext cx="8848725" cy="4707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4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4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985"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1" kern="1200">
                          <a:solidFill>
                            <a:srgbClr val="3B5AA8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상세</a:t>
                      </a:r>
                      <a:r>
                        <a:rPr lang="ko-KR" altLang="en-US" sz="900" b="1" kern="1200">
                          <a:solidFill>
                            <a:srgbClr val="3B5AA8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1" kern="1200">
                          <a:solidFill>
                            <a:srgbClr val="3B5AA8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로직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49847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6270">
                <a:tc>
                  <a:txBody>
                    <a:bodyPr/>
                    <a:lstStyle/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function saveFlowchart(){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var nodes = []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$(".window").each(function (idx, elem) {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var $elem = $(elem);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var endpoints = jsPlumb.getEndpoints($elem.attr('id'));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console.log('endpoints of '+$elem.attr('id'));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console.log(endpoints);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console.log("밑");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console.log($('#'+$elem.attr('id')+'&gt; .text_content').html()); 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    nodes.push({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        blockId: $elem.attr('id'),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        nodetype: $elem.attr('data-nodetype'),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        positionX: parseInt($elem.css("left"), 10),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        positionY: parseInt($elem.css("top"), 10),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        values: $('#'+$elem.attr('id')+'&gt; .text_content').html(),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        selection: $('#'+$elem.attr('id')).text()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    });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});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var connections = [];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$.each(jsPlumb.getAllConnections(), function (idx, connection) {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    connections.push({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        connectionId: connection.id,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        pageSourceId: connection.sourceId,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        pageTargetId: connection.targetId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    });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});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var flowChart = {};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flowChart.nodes = nodes;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flowChart.connections = connections;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flowChart.numberOfElements = numberOfElements;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var flowChartJson = JSON.stringify(flowChart);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var connectionList = jsPlumb.getAllConnections();          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$('#textarea').val(flowChartJson);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}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>
            <a:spLocks/>
          </p:cNvSpPr>
          <p:nvPr/>
        </p:nvSpPr>
        <p:spPr>
          <a:xfrm>
            <a:off x="1631315" y="0"/>
            <a:ext cx="3096895" cy="1125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948180" y="541020"/>
            <a:ext cx="2592070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965" y="548640"/>
            <a:ext cx="5328920" cy="635"/>
          </a:xfrm>
          <a:prstGeom prst="line">
            <a:avLst/>
          </a:prstGeom>
          <a:ln w="2857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27"/>
          <p:cNvSpPr txBox="1">
            <a:spLocks/>
          </p:cNvSpPr>
          <p:nvPr/>
        </p:nvSpPr>
        <p:spPr>
          <a:xfrm>
            <a:off x="1847215" y="692785"/>
            <a:ext cx="2809240" cy="297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700" b="1">
                <a:solidFill>
                  <a:schemeClr val="bg1"/>
                </a:solidFill>
                <a:latin typeface="Arial" charset="0"/>
                <a:ea typeface="맑은 고딕" charset="0"/>
                <a:cs typeface="+mj-cs"/>
              </a:rPr>
              <a:t>| 8. </a:t>
            </a:r>
            <a:r>
              <a:rPr lang="ko-KR" altLang="en-US" sz="1700" b="1">
                <a:solidFill>
                  <a:schemeClr val="bg1"/>
                </a:solidFill>
                <a:latin typeface="맑은 고딕" charset="0"/>
                <a:ea typeface="맑은 고딕" charset="0"/>
                <a:cs typeface="+mj-cs"/>
              </a:rPr>
              <a:t>프로그램</a:t>
            </a:r>
            <a:r>
              <a:rPr lang="ko-KR" altLang="en-US" sz="1700" b="1">
                <a:solidFill>
                  <a:schemeClr val="bg1"/>
                </a:solidFill>
                <a:latin typeface="Arial" charset="0"/>
                <a:ea typeface="맑은 고딕" charset="0"/>
                <a:cs typeface="+mj-cs"/>
              </a:rPr>
              <a:t> </a:t>
            </a:r>
            <a:r>
              <a:rPr lang="ko-KR" altLang="en-US" sz="1700" b="1">
                <a:solidFill>
                  <a:schemeClr val="bg1"/>
                </a:solidFill>
                <a:latin typeface="맑은 고딕" charset="0"/>
                <a:ea typeface="맑은 고딕" charset="0"/>
                <a:cs typeface="+mj-cs"/>
              </a:rPr>
              <a:t>상세</a:t>
            </a:r>
            <a:r>
              <a:rPr lang="ko-KR" altLang="en-US" sz="1700" b="1">
                <a:solidFill>
                  <a:schemeClr val="bg1"/>
                </a:solidFill>
                <a:latin typeface="Arial" charset="0"/>
                <a:ea typeface="맑은 고딕" charset="0"/>
                <a:cs typeface="+mj-cs"/>
              </a:rPr>
              <a:t> </a:t>
            </a:r>
            <a:r>
              <a:rPr lang="ko-KR" altLang="en-US" sz="1700" b="1">
                <a:solidFill>
                  <a:schemeClr val="bg1"/>
                </a:solidFill>
                <a:latin typeface="맑은 고딕" charset="0"/>
                <a:ea typeface="맑은 고딕" charset="0"/>
                <a:cs typeface="+mj-cs"/>
              </a:rPr>
              <a:t>로직</a:t>
            </a:r>
          </a:p>
        </p:txBody>
      </p:sp>
      <p:pic>
        <p:nvPicPr>
          <p:cNvPr id="29" name="Picture 28" descr="C:/Users/choi/AppData/Roaming/PolarisOffice/ETemp/16324_21500304/image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12350" y="78105"/>
            <a:ext cx="678180" cy="39941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30" name="Picture 29" descr="C:/Users/choi/AppData/Roaming/PolarisOffice/ETemp/16324_21500304/image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00640" y="476885"/>
            <a:ext cx="455295" cy="1593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2" name="막힌 원호 31"/>
          <p:cNvSpPr>
            <a:spLocks/>
          </p:cNvSpPr>
          <p:nvPr/>
        </p:nvSpPr>
        <p:spPr>
          <a:xfrm flipV="1">
            <a:off x="946150" y="-575945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418558"/>
              </p:ext>
            </p:extLst>
          </p:nvPr>
        </p:nvGraphicFramePr>
        <p:xfrm>
          <a:off x="1692910" y="1461770"/>
          <a:ext cx="8865870" cy="753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3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495">
                <a:tc>
                  <a:txBody>
                    <a:bodyPr/>
                    <a:lstStyle/>
                    <a:p>
                      <a:pPr mar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solidFill>
                            <a:srgbClr val="3B5AA8"/>
                          </a:solidFill>
                          <a:latin typeface="맑은 고딕" charset="0"/>
                          <a:ea typeface="맑은 고딕" charset="0"/>
                        </a:rPr>
                        <a:t>프로그램 </a:t>
                      </a:r>
                      <a:r>
                        <a:rPr kumimoji="1" lang="en-US" altLang="ko-KR" sz="1000" b="1" i="0" strike="noStrike" kern="1200" cap="none">
                          <a:solidFill>
                            <a:srgbClr val="3B5AA8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kumimoji="1" lang="ko-KR" altLang="en-US" sz="1000" b="1" i="0" strike="noStrike" kern="1200" cap="none">
                        <a:solidFill>
                          <a:srgbClr val="3B5AA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49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>
                          <a:latin typeface="맑은 고딕" charset="0"/>
                          <a:ea typeface="맑은 고딕" charset="0"/>
                          <a:cs typeface="+mn-cs"/>
                        </a:rPr>
                        <a:t>saveFlowchart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kern="1200">
                          <a:solidFill>
                            <a:srgbClr val="3B5AA8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49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>
                          <a:latin typeface="맑은 고딕" charset="0"/>
                          <a:ea typeface="맑은 고딕" charset="0"/>
                          <a:cs typeface="+mn-cs"/>
                        </a:rPr>
                        <a:t>플로우차트 저장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kern="1200">
                          <a:solidFill>
                            <a:srgbClr val="3B5AA8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49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맑은 고딕" charset="0"/>
                          <a:ea typeface="맑은 고딕" charset="0"/>
                          <a:cs typeface="+mn-cs"/>
                        </a:rPr>
                        <a:t>2019.09.16</a:t>
                      </a:r>
                      <a:endParaRPr lang="ko-KR" altLang="en-US" sz="1000" kern="1200"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9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>
                          <a:solidFill>
                            <a:srgbClr val="3B5AA8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Page</a:t>
                      </a:r>
                      <a:endParaRPr lang="ko-KR" altLang="en-US" sz="1000" b="1" kern="1200">
                        <a:solidFill>
                          <a:srgbClr val="3B5AA8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49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6/14</a:t>
                      </a:r>
                      <a:endParaRPr lang="ko-KR" alt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solidFill>
                            <a:srgbClr val="3B5AA8"/>
                          </a:solidFill>
                          <a:latin typeface="맑은 고딕" charset="0"/>
                          <a:ea typeface="맑은 고딕" charset="0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49847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>
                          <a:latin typeface="맑은 고딕" charset="0"/>
                          <a:ea typeface="맑은 고딕" charset="0"/>
                          <a:cs typeface="+mn-cs"/>
                        </a:rPr>
                        <a:t>플로우차트의 정보를 객체형태로 저장해주는 함수이다.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kern="1200">
                          <a:solidFill>
                            <a:srgbClr val="3B5AA8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49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>
                          <a:latin typeface="맑은 고딕" charset="0"/>
                          <a:ea typeface="맑은 고딕" charset="0"/>
                          <a:cs typeface="+mn-cs"/>
                        </a:rPr>
                        <a:t>최건우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한이음 ▶ 프로그램 설계서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692910" y="2277110"/>
          <a:ext cx="8848725" cy="4032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4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4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955"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1" kern="1200">
                          <a:solidFill>
                            <a:srgbClr val="3B5AA8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상세</a:t>
                      </a:r>
                      <a:r>
                        <a:rPr lang="ko-KR" altLang="en-US" sz="900" b="1" kern="1200">
                          <a:solidFill>
                            <a:srgbClr val="3B5AA8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1" kern="1200">
                          <a:solidFill>
                            <a:srgbClr val="3B5AA8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로직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49847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295">
                <a:tc>
                  <a:txBody>
                    <a:bodyPr/>
                    <a:lstStyle/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$(".file-upload").on('change', function () {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    readURL(this);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});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/*이미지업로드*/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    var readURL = function (input) {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        if (input.files &amp;&amp; input.files[0]) {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            var reader = new FileReader();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            var targetNode=$(input.parentNode.childNodes[1].childNodes[0]);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5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            reader.onload = function (e) {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                $(targetNode).attr('src', e.target.result);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                $(targetNode).css("display", "inline-block");        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            }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            reader.readAsDataURL(input.files[0]);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        }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    }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5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};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$(".svg-foreign").on("click",".upload-button",function(){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console.log($("."+this.id));</a:t>
                      </a: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5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$("."+this.id).click();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>
            <a:spLocks/>
          </p:cNvSpPr>
          <p:nvPr/>
        </p:nvSpPr>
        <p:spPr>
          <a:xfrm>
            <a:off x="1631315" y="0"/>
            <a:ext cx="3096895" cy="1125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948180" y="541020"/>
            <a:ext cx="2592070" cy="635"/>
          </a:xfrm>
          <a:prstGeom prst="line">
            <a:avLst/>
          </a:prstGeom>
          <a:ln w="28575" cap="flat" cmpd="sng">
            <a:solidFill>
              <a:schemeClr val="bg1">
                <a:lumMod val="9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965" y="548640"/>
            <a:ext cx="5328920" cy="635"/>
          </a:xfrm>
          <a:prstGeom prst="line">
            <a:avLst/>
          </a:prstGeom>
          <a:ln w="2857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27"/>
          <p:cNvSpPr txBox="1">
            <a:spLocks/>
          </p:cNvSpPr>
          <p:nvPr/>
        </p:nvSpPr>
        <p:spPr>
          <a:xfrm>
            <a:off x="1847215" y="692785"/>
            <a:ext cx="2809240" cy="297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700" b="1">
                <a:solidFill>
                  <a:schemeClr val="bg1"/>
                </a:solidFill>
                <a:latin typeface="Arial" charset="0"/>
                <a:ea typeface="맑은 고딕" charset="0"/>
                <a:cs typeface="+mj-cs"/>
              </a:rPr>
              <a:t>| 8. </a:t>
            </a:r>
            <a:r>
              <a:rPr lang="ko-KR" altLang="en-US" sz="1700" b="1">
                <a:solidFill>
                  <a:schemeClr val="bg1"/>
                </a:solidFill>
                <a:latin typeface="맑은 고딕" charset="0"/>
                <a:ea typeface="맑은 고딕" charset="0"/>
                <a:cs typeface="+mj-cs"/>
              </a:rPr>
              <a:t>프로그램</a:t>
            </a:r>
            <a:r>
              <a:rPr lang="ko-KR" altLang="en-US" sz="1700" b="1">
                <a:solidFill>
                  <a:schemeClr val="bg1"/>
                </a:solidFill>
                <a:latin typeface="Arial" charset="0"/>
                <a:ea typeface="맑은 고딕" charset="0"/>
                <a:cs typeface="+mj-cs"/>
              </a:rPr>
              <a:t> </a:t>
            </a:r>
            <a:r>
              <a:rPr lang="ko-KR" altLang="en-US" sz="1700" b="1">
                <a:solidFill>
                  <a:schemeClr val="bg1"/>
                </a:solidFill>
                <a:latin typeface="맑은 고딕" charset="0"/>
                <a:ea typeface="맑은 고딕" charset="0"/>
                <a:cs typeface="+mj-cs"/>
              </a:rPr>
              <a:t>상세</a:t>
            </a:r>
            <a:r>
              <a:rPr lang="ko-KR" altLang="en-US" sz="1700" b="1">
                <a:solidFill>
                  <a:schemeClr val="bg1"/>
                </a:solidFill>
                <a:latin typeface="Arial" charset="0"/>
                <a:ea typeface="맑은 고딕" charset="0"/>
                <a:cs typeface="+mj-cs"/>
              </a:rPr>
              <a:t> </a:t>
            </a:r>
            <a:r>
              <a:rPr lang="ko-KR" altLang="en-US" sz="1700" b="1">
                <a:solidFill>
                  <a:schemeClr val="bg1"/>
                </a:solidFill>
                <a:latin typeface="맑은 고딕" charset="0"/>
                <a:ea typeface="맑은 고딕" charset="0"/>
                <a:cs typeface="+mj-cs"/>
              </a:rPr>
              <a:t>로직</a:t>
            </a:r>
          </a:p>
        </p:txBody>
      </p:sp>
      <p:pic>
        <p:nvPicPr>
          <p:cNvPr id="29" name="Picture 28" descr="C:/Users/choi/AppData/Roaming/PolarisOffice/ETemp/16324_21500304/image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12350" y="78105"/>
            <a:ext cx="678180" cy="39941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30" name="Picture 29" descr="C:/Users/choi/AppData/Roaming/PolarisOffice/ETemp/16324_21500304/image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00640" y="476885"/>
            <a:ext cx="455295" cy="15938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32" name="막힌 원호 31"/>
          <p:cNvSpPr>
            <a:spLocks/>
          </p:cNvSpPr>
          <p:nvPr/>
        </p:nvSpPr>
        <p:spPr>
          <a:xfrm flipV="1">
            <a:off x="946150" y="-575945"/>
            <a:ext cx="1181735" cy="1167765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280898"/>
              </p:ext>
            </p:extLst>
          </p:nvPr>
        </p:nvGraphicFramePr>
        <p:xfrm>
          <a:off x="1692910" y="1461770"/>
          <a:ext cx="8865870" cy="753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3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495">
                <a:tc>
                  <a:txBody>
                    <a:bodyPr/>
                    <a:lstStyle/>
                    <a:p>
                      <a:pPr mar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solidFill>
                            <a:srgbClr val="3B5AA8"/>
                          </a:solidFill>
                          <a:latin typeface="맑은 고딕" charset="0"/>
                          <a:ea typeface="맑은 고딕" charset="0"/>
                        </a:rPr>
                        <a:t>프로그램 </a:t>
                      </a:r>
                      <a:r>
                        <a:rPr kumimoji="1" lang="en-US" altLang="ko-KR" sz="1000" b="1" i="0" strike="noStrike" kern="1200" cap="none">
                          <a:solidFill>
                            <a:srgbClr val="3B5AA8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kumimoji="1" lang="ko-KR" altLang="en-US" sz="1000" b="1" i="0" strike="noStrike" kern="1200" cap="none">
                        <a:solidFill>
                          <a:srgbClr val="3B5AA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49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>
                          <a:latin typeface="맑은 고딕" charset="0"/>
                          <a:ea typeface="맑은 고딕" charset="0"/>
                          <a:cs typeface="+mn-cs"/>
                        </a:rPr>
                        <a:t>readURL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kern="1200">
                          <a:solidFill>
                            <a:srgbClr val="3B5AA8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49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>
                          <a:latin typeface="맑은 고딕" charset="0"/>
                          <a:ea typeface="맑은 고딕" charset="0"/>
                          <a:cs typeface="+mn-cs"/>
                        </a:rPr>
                        <a:t>이미지 저장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kern="1200">
                          <a:solidFill>
                            <a:srgbClr val="3B5AA8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49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맑은 고딕" charset="0"/>
                          <a:ea typeface="맑은 고딕" charset="0"/>
                          <a:cs typeface="+mn-cs"/>
                        </a:rPr>
                        <a:t>2019.09.16</a:t>
                      </a:r>
                      <a:endParaRPr lang="ko-KR" altLang="en-US" sz="1000" kern="1200"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9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>
                          <a:solidFill>
                            <a:srgbClr val="3B5AA8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Page</a:t>
                      </a:r>
                      <a:endParaRPr lang="ko-KR" altLang="en-US" sz="1000" b="1" kern="1200">
                        <a:solidFill>
                          <a:srgbClr val="3B5AA8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49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7/14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solidFill>
                            <a:srgbClr val="3B5AA8"/>
                          </a:solidFill>
                          <a:latin typeface="맑은 고딕" charset="0"/>
                          <a:ea typeface="맑은 고딕" charset="0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49847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>
                          <a:latin typeface="맑은 고딕" charset="0"/>
                          <a:ea typeface="맑은 고딕" charset="0"/>
                          <a:cs typeface="+mn-cs"/>
                        </a:rPr>
                        <a:t>input값으로 이미지를 업로드하면 화면의 크기에 맞게 이미지를 보여주는 코드이다.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kern="1200">
                          <a:solidFill>
                            <a:srgbClr val="3B5AA8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49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>
                          <a:latin typeface="맑은 고딕" charset="0"/>
                          <a:ea typeface="맑은 고딕" charset="0"/>
                          <a:cs typeface="+mn-cs"/>
                        </a:rPr>
                        <a:t>최건우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>
                <a:latin typeface="맑은 고딕" charset="0"/>
                <a:ea typeface="맑은 고딕" charset="0"/>
                <a:cs typeface="+mn-cs"/>
              </a:rPr>
              <a:t>한이음 ▶ 프로그램 설계서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692910" y="2277110"/>
          <a:ext cx="8848725" cy="4311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4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4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955"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900" b="1" kern="1200">
                          <a:solidFill>
                            <a:srgbClr val="3B5AA8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상세</a:t>
                      </a:r>
                      <a:r>
                        <a:rPr lang="ko-KR" altLang="en-US" sz="900" b="1" kern="1200">
                          <a:solidFill>
                            <a:srgbClr val="3B5AA8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900" b="1" kern="1200">
                          <a:solidFill>
                            <a:srgbClr val="3B5AA8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로직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49847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6695">
                <a:tc>
                  <a:txBody>
                    <a:bodyPr/>
                    <a:lstStyle/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9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function fold_layout() {</a:t>
                      </a:r>
                      <a:endParaRPr kumimoji="1" lang="ko-KR" altLang="en-US" sz="9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9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if (document.getElementById("fold_button").value == "&gt;&gt;") {</a:t>
                      </a:r>
                      <a:endParaRPr kumimoji="1" lang="ko-KR" altLang="en-US" sz="9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9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document.getElementById("fold_button").value = '&lt;&lt;';</a:t>
                      </a:r>
                      <a:endParaRPr kumimoji="1" lang="ko-KR" altLang="en-US" sz="9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9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$(function () {</a:t>
                      </a:r>
                      <a:endParaRPr kumimoji="1" lang="ko-KR" altLang="en-US" sz="9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9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$("#right_section").animate({ width: 20 });</a:t>
                      </a:r>
                      <a:endParaRPr kumimoji="1" lang="ko-KR" altLang="en-US" sz="9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9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$("#fold_button").animate({ right: 0 });</a:t>
                      </a:r>
                      <a:endParaRPr kumimoji="1" lang="ko-KR" altLang="en-US" sz="9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9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$(".section3_tag").hide();</a:t>
                      </a:r>
                      <a:endParaRPr kumimoji="1" lang="ko-KR" altLang="en-US" sz="9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9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if (matchMedia("screen and (min-width:768px)").matches) {</a:t>
                      </a:r>
                      <a:endParaRPr kumimoji="1" lang="ko-KR" altLang="en-US" sz="9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9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    var nextWidth = $(".section2").width() + 350;</a:t>
                      </a:r>
                      <a:endParaRPr kumimoji="1" lang="ko-KR" altLang="en-US" sz="9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9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    $(".section2").animate({</a:t>
                      </a:r>
                      <a:endParaRPr kumimoji="1" lang="ko-KR" altLang="en-US" sz="9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9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        width: nextWidth</a:t>
                      </a:r>
                      <a:endParaRPr kumimoji="1" lang="ko-KR" altLang="en-US" sz="9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9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    }, { complete: function () { $(".section2").width("calc(100% - 350px)"); } });</a:t>
                      </a:r>
                      <a:endParaRPr kumimoji="1" lang="ko-KR" altLang="en-US" sz="9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9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}</a:t>
                      </a:r>
                      <a:endParaRPr kumimoji="1" lang="ko-KR" altLang="en-US" sz="9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9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else { }</a:t>
                      </a:r>
                      <a:endParaRPr kumimoji="1" lang="ko-KR" altLang="en-US" sz="9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9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});</a:t>
                      </a:r>
                      <a:endParaRPr kumimoji="1" lang="ko-KR" altLang="en-US" sz="9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9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}</a:t>
                      </a:r>
                      <a:endParaRPr kumimoji="1" lang="ko-KR" altLang="en-US" sz="9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9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else if (document.getElementById("fold_button").value == "&lt;&lt;") {</a:t>
                      </a:r>
                      <a:endParaRPr kumimoji="1" lang="ko-KR" altLang="en-US" sz="9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9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document.getElementById("fold_button").value = "&gt;&gt;";</a:t>
                      </a:r>
                      <a:endParaRPr kumimoji="1" lang="ko-KR" altLang="en-US" sz="9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9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$(function () {</a:t>
                      </a:r>
                      <a:endParaRPr kumimoji="1" lang="ko-KR" altLang="en-US" sz="9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9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$("#right_section").animate({ width: 400 });</a:t>
                      </a:r>
                      <a:endParaRPr kumimoji="1" lang="ko-KR" altLang="en-US" sz="9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9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$("#fold_button").animate({ right: 350 });</a:t>
                      </a:r>
                      <a:endParaRPr kumimoji="1" lang="ko-KR" altLang="en-US" sz="9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9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$(".section3_tag").show();</a:t>
                      </a:r>
                      <a:endParaRPr kumimoji="1" lang="ko-KR" altLang="en-US" sz="9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9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if (matchMedia("screen and (min-width:768px)").matches) {</a:t>
                      </a:r>
                      <a:endParaRPr kumimoji="1" lang="ko-KR" altLang="en-US" sz="9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9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    var nextWidth = $(".section2").width() - 350;</a:t>
                      </a:r>
                      <a:endParaRPr kumimoji="1" lang="ko-KR" altLang="en-US" sz="9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9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    $(".section2").animate({</a:t>
                      </a:r>
                      <a:endParaRPr kumimoji="1" lang="ko-KR" altLang="en-US" sz="9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9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        width: nextWidth</a:t>
                      </a:r>
                      <a:endParaRPr kumimoji="1" lang="ko-KR" altLang="en-US" sz="9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9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    }, { complete: function () { $(".section2").width("calc(100% - 700px)"); } });</a:t>
                      </a:r>
                      <a:endParaRPr kumimoji="1" lang="ko-KR" altLang="en-US" sz="9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9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    }</a:t>
                      </a:r>
                      <a:endParaRPr kumimoji="1" lang="ko-KR" altLang="en-US" sz="9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9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    });</a:t>
                      </a:r>
                      <a:endParaRPr kumimoji="1" lang="ko-KR" altLang="en-US" sz="9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9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}</a:t>
                      </a:r>
                      <a:endParaRPr kumimoji="1" lang="ko-KR" altLang="en-US" sz="9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9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    else { }</a:t>
                      </a:r>
                      <a:endParaRPr kumimoji="1" lang="ko-KR" altLang="en-US" sz="9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algn="l" defTabSz="91440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900" b="0" i="0" strike="noStrike" kern="1200" cap="non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}</a:t>
                      </a:r>
                      <a:endParaRPr kumimoji="1" lang="ko-KR" altLang="en-US" sz="900" b="0" i="0" strike="noStrike" kern="1200" cap="non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631315" y="0"/>
            <a:ext cx="3096260" cy="11245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948180" y="541020"/>
            <a:ext cx="2591435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965" y="548640"/>
            <a:ext cx="5328285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215" y="692785"/>
            <a:ext cx="2808605" cy="2965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350" y="78105"/>
            <a:ext cx="67754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640" y="476885"/>
            <a:ext cx="45466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150" y="-575945"/>
            <a:ext cx="1181100" cy="1167130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917618"/>
              </p:ext>
            </p:extLst>
          </p:nvPr>
        </p:nvGraphicFramePr>
        <p:xfrm>
          <a:off x="1692910" y="1461770"/>
          <a:ext cx="8865870" cy="753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3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495">
                <a:tc>
                  <a:txBody>
                    <a:bodyPr/>
                    <a:lstStyle/>
                    <a:p>
                      <a:pPr mar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solidFill>
                            <a:srgbClr val="3B5AA8"/>
                          </a:solidFill>
                          <a:latin typeface="맑은 고딕" charset="0"/>
                          <a:ea typeface="맑은 고딕" charset="0"/>
                        </a:rPr>
                        <a:t>프로그램 </a:t>
                      </a:r>
                      <a:r>
                        <a:rPr kumimoji="1" lang="en-US" altLang="ko-KR" sz="1000" b="1" i="0" strike="noStrike" kern="1200" cap="none">
                          <a:solidFill>
                            <a:srgbClr val="3B5AA8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kumimoji="1" lang="ko-KR" altLang="en-US" sz="1000" b="1" i="0" strike="noStrike" kern="1200" cap="none">
                        <a:solidFill>
                          <a:srgbClr val="3B5AA8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49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>
                          <a:latin typeface="맑은 고딕" charset="0"/>
                          <a:ea typeface="맑은 고딕" charset="0"/>
                          <a:cs typeface="+mn-cs"/>
                        </a:rPr>
                        <a:t>fold_layout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kern="1200">
                          <a:solidFill>
                            <a:srgbClr val="3B5AA8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49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>
                          <a:latin typeface="맑은 고딕" charset="0"/>
                          <a:ea typeface="맑은 고딕" charset="0"/>
                          <a:cs typeface="+mn-cs"/>
                        </a:rPr>
                        <a:t>요소 접기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kern="1200">
                          <a:solidFill>
                            <a:srgbClr val="3B5AA8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49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latin typeface="맑은 고딕" charset="0"/>
                          <a:ea typeface="맑은 고딕" charset="0"/>
                          <a:cs typeface="+mn-cs"/>
                        </a:rPr>
                        <a:t>2019.09.16</a:t>
                      </a:r>
                      <a:endParaRPr lang="ko-KR" altLang="en-US" sz="1000" kern="1200"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9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1200">
                          <a:solidFill>
                            <a:srgbClr val="3B5AA8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Page</a:t>
                      </a:r>
                      <a:endParaRPr lang="ko-KR" altLang="en-US" sz="1000" b="1" kern="1200">
                        <a:solidFill>
                          <a:srgbClr val="3B5AA8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49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8/14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solidFill>
                            <a:srgbClr val="3B5AA8"/>
                          </a:solidFill>
                          <a:latin typeface="맑은 고딕" charset="0"/>
                          <a:ea typeface="맑은 고딕" charset="0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49847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>
                          <a:latin typeface="맑은 고딕" charset="0"/>
                          <a:ea typeface="맑은 고딕" charset="0"/>
                          <a:cs typeface="+mn-cs"/>
                        </a:rPr>
                        <a:t>자바스크립트를 이용하여 원하는 부분의 요소를 동적으로 펼치고 접게 할 수 있는 코드이다.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1" kern="1200">
                          <a:solidFill>
                            <a:srgbClr val="3B5AA8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498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>
                          <a:latin typeface="맑은 고딕" charset="0"/>
                          <a:ea typeface="맑은 고딕" charset="0"/>
                          <a:cs typeface="+mn-cs"/>
                        </a:rPr>
                        <a:t>최건우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BFBFB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374939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258863"/>
              </p:ext>
            </p:extLst>
          </p:nvPr>
        </p:nvGraphicFramePr>
        <p:xfrm>
          <a:off x="1692880" y="2276872"/>
          <a:ext cx="8848773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router.get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('/', function (req, res) {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fs.readFile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('./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main.html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', function(error, data){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if(error){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console.log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(error);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}else{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res.writeHead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(200, {'Content-Type': 'text/html'});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res.end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(data);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}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});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});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181356"/>
              </p:ext>
            </p:extLst>
          </p:nvPr>
        </p:nvGraphicFramePr>
        <p:xfrm>
          <a:off x="1692879" y="1408670"/>
          <a:ext cx="8865668" cy="753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ROUTER_GET_HTML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메인 화면 배포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2019.09.16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9/14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사용자가 사이트에 처음 들어오면 기존 메인 페이지를 보여주는 </a:t>
                      </a:r>
                      <a:r>
                        <a:rPr lang="en-US" altLang="ko-KR" sz="1000" dirty="0" err="1"/>
                        <a:t>node.js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코드이다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장준영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104837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2283</Words>
  <Application>Microsoft Office PowerPoint</Application>
  <PresentationFormat>와이드스크린</PresentationFormat>
  <Paragraphs>434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CHANGHEE</dc:creator>
  <cp:lastModifiedBy>HAN CHANGHEE</cp:lastModifiedBy>
  <cp:revision>14</cp:revision>
  <dcterms:created xsi:type="dcterms:W3CDTF">2019-09-16T07:18:37Z</dcterms:created>
  <dcterms:modified xsi:type="dcterms:W3CDTF">2019-09-16T14:31:33Z</dcterms:modified>
</cp:coreProperties>
</file>