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2" r:id="rId6"/>
    <p:sldId id="284" r:id="rId7"/>
    <p:sldId id="261" r:id="rId8"/>
    <p:sldId id="262" r:id="rId9"/>
    <p:sldId id="264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7" r:id="rId19"/>
    <p:sldId id="280" r:id="rId20"/>
    <p:sldId id="28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40F1C68-7B7D-4FED-883D-17EC67BEE835}">
          <p14:sldIdLst>
            <p14:sldId id="256"/>
            <p14:sldId id="257"/>
            <p14:sldId id="258"/>
            <p14:sldId id="259"/>
            <p14:sldId id="282"/>
            <p14:sldId id="284"/>
            <p14:sldId id="261"/>
            <p14:sldId id="262"/>
            <p14:sldId id="264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7"/>
            <p14:sldId id="280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2C"/>
    <a:srgbClr val="FBAD27"/>
    <a:srgbClr val="ECDB43"/>
    <a:srgbClr val="75574D"/>
    <a:srgbClr val="53A656"/>
    <a:srgbClr val="694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8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299D4-7916-499C-93E8-778D6020E6C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5F7AF-20DA-47B4-85AF-7E82E732B5D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8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Memorize the introduction to thesis. Something like: “Buongiorno, </a:t>
            </a:r>
            <a:r>
              <a:rPr lang="en-US" dirty="0" err="1"/>
              <a:t>sono</a:t>
            </a:r>
            <a:r>
              <a:rPr lang="en-US" dirty="0"/>
              <a:t> Marco Ballabio e vi </a:t>
            </a:r>
            <a:r>
              <a:rPr lang="en-US" dirty="0" err="1"/>
              <a:t>presento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mio</a:t>
            </a:r>
            <a:r>
              <a:rPr lang="en-US" dirty="0"/>
              <a:t> </a:t>
            </a:r>
            <a:r>
              <a:rPr lang="en-US" dirty="0" err="1"/>
              <a:t>lavoro</a:t>
            </a:r>
            <a:r>
              <a:rPr lang="en-US" dirty="0"/>
              <a:t> di </a:t>
            </a:r>
            <a:r>
              <a:rPr lang="en-US" dirty="0" err="1"/>
              <a:t>tesi</a:t>
            </a:r>
            <a:r>
              <a:rPr lang="en-US" dirty="0"/>
              <a:t>”.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5F7AF-20DA-47B4-85AF-7E82E732B5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“Il Game Design </a:t>
            </a:r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l’esperienza</a:t>
            </a:r>
            <a:r>
              <a:rPr lang="en-US" dirty="0"/>
              <a:t> di </a:t>
            </a:r>
            <a:r>
              <a:rPr lang="en-US" dirty="0" err="1"/>
              <a:t>gioco</a:t>
            </a:r>
            <a:r>
              <a:rPr lang="en-US" dirty="0"/>
              <a:t> </a:t>
            </a:r>
            <a:r>
              <a:rPr lang="en-US" dirty="0" err="1"/>
              <a:t>tracciando</a:t>
            </a:r>
            <a:r>
              <a:rPr lang="en-US" dirty="0"/>
              <a:t> le </a:t>
            </a:r>
            <a:r>
              <a:rPr lang="en-US" dirty="0" err="1"/>
              <a:t>regole</a:t>
            </a:r>
            <a:r>
              <a:rPr lang="en-US" dirty="0"/>
              <a:t> e le </a:t>
            </a:r>
            <a:r>
              <a:rPr lang="en-US" dirty="0" err="1"/>
              <a:t>meccaniche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con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interfacciera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giocatore</a:t>
            </a:r>
            <a:r>
              <a:rPr lang="en-US" dirty="0"/>
              <a:t>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definito</a:t>
            </a:r>
            <a:r>
              <a:rPr lang="en-US" dirty="0"/>
              <a:t> dal Game Design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rispecchia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Level Design,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la </a:t>
            </a:r>
            <a:r>
              <a:rPr lang="en-US" dirty="0" err="1"/>
              <a:t>creazione</a:t>
            </a:r>
            <a:r>
              <a:rPr lang="en-US" dirty="0"/>
              <a:t> del </a:t>
            </a:r>
            <a:r>
              <a:rPr lang="en-US" dirty="0" err="1"/>
              <a:t>mondo</a:t>
            </a:r>
            <a:r>
              <a:rPr lang="en-US" dirty="0"/>
              <a:t> di </a:t>
            </a:r>
            <a:r>
              <a:rPr lang="en-US" dirty="0" err="1"/>
              <a:t>gioco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concretizzare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dinamiche</a:t>
            </a:r>
            <a:r>
              <a:rPr lang="en-US" dirty="0"/>
              <a:t>. </a:t>
            </a:r>
            <a:r>
              <a:rPr lang="en-US" dirty="0" err="1"/>
              <a:t>Infine</a:t>
            </a:r>
            <a:r>
              <a:rPr lang="en-US" dirty="0"/>
              <a:t> </a:t>
            </a:r>
            <a:r>
              <a:rPr lang="en-US" dirty="0" err="1"/>
              <a:t>dall’interazione</a:t>
            </a:r>
            <a:r>
              <a:rPr lang="en-US" dirty="0"/>
              <a:t> del </a:t>
            </a:r>
            <a:r>
              <a:rPr lang="en-US" dirty="0" err="1"/>
              <a:t>giocatore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mondo</a:t>
            </a:r>
            <a:r>
              <a:rPr lang="en-US" dirty="0"/>
              <a:t> di </a:t>
            </a:r>
            <a:r>
              <a:rPr lang="en-US" dirty="0" err="1"/>
              <a:t>gioco</a:t>
            </a:r>
            <a:r>
              <a:rPr lang="en-US" dirty="0"/>
              <a:t> </a:t>
            </a:r>
            <a:r>
              <a:rPr lang="en-US" dirty="0" err="1"/>
              <a:t>nasce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gameplay.”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5F7AF-20DA-47B4-85AF-7E82E732B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6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tesi</a:t>
            </a:r>
            <a:r>
              <a:rPr lang="en-US" dirty="0"/>
              <a:t> ci </a:t>
            </a:r>
            <a:r>
              <a:rPr lang="en-US" dirty="0" err="1"/>
              <a:t>conetriamo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Sparatutto</a:t>
            </a:r>
            <a:r>
              <a:rPr lang="en-US" dirty="0"/>
              <a:t> in Prima Persona. [BREVE SPIEGAZIONE] In </a:t>
            </a:r>
            <a:r>
              <a:rPr lang="en-US" dirty="0" err="1"/>
              <a:t>particolare</a:t>
            </a:r>
            <a:r>
              <a:rPr lang="en-US" dirty="0"/>
              <a:t> ci </a:t>
            </a:r>
            <a:r>
              <a:rPr lang="en-US" dirty="0" err="1"/>
              <a:t>concentriamo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FPS di </a:t>
            </a:r>
            <a:r>
              <a:rPr lang="en-US" dirty="0" err="1"/>
              <a:t>tipo</a:t>
            </a:r>
            <a:r>
              <a:rPr lang="en-US" dirty="0"/>
              <a:t> competitive. [BREVE SPIEGAZIONE]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potete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gioco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fa </a:t>
            </a:r>
            <a:r>
              <a:rPr lang="en-US" dirty="0" err="1"/>
              <a:t>parte</a:t>
            </a:r>
            <a:r>
              <a:rPr lang="en-US" dirty="0"/>
              <a:t> del framework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sviluppato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vi </a:t>
            </a:r>
            <a:r>
              <a:rPr lang="en-US" dirty="0" err="1"/>
              <a:t>mostrerò</a:t>
            </a:r>
            <a:r>
              <a:rPr lang="en-US" dirty="0"/>
              <a:t> a breve.”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5F7AF-20DA-47B4-85AF-7E82E732B5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“Il level design non è </a:t>
            </a:r>
            <a:r>
              <a:rPr lang="en-US" dirty="0" err="1"/>
              <a:t>formalizzato</a:t>
            </a:r>
            <a:r>
              <a:rPr lang="en-US" dirty="0"/>
              <a:t> in </a:t>
            </a:r>
            <a:r>
              <a:rPr lang="en-US" dirty="0" err="1"/>
              <a:t>ambito</a:t>
            </a:r>
            <a:r>
              <a:rPr lang="en-US" dirty="0"/>
              <a:t> industrial, 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sull’esperienza</a:t>
            </a:r>
            <a:r>
              <a:rPr lang="en-US" dirty="0"/>
              <a:t> 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. La ricercar </a:t>
            </a:r>
            <a:r>
              <a:rPr lang="en-US" dirty="0" err="1"/>
              <a:t>tenta</a:t>
            </a:r>
            <a:r>
              <a:rPr lang="en-US" dirty="0"/>
              <a:t> di </a:t>
            </a:r>
            <a:r>
              <a:rPr lang="en-US" dirty="0" err="1"/>
              <a:t>formalizzarlo</a:t>
            </a:r>
            <a:r>
              <a:rPr lang="en-US" dirty="0"/>
              <a:t> e di </a:t>
            </a:r>
            <a:r>
              <a:rPr lang="en-US" dirty="0" err="1"/>
              <a:t>assisterlo</a:t>
            </a:r>
            <a:r>
              <a:rPr lang="en-US" dirty="0"/>
              <a:t>.”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5F7AF-20DA-47B4-85AF-7E82E732B5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“Il level design non è </a:t>
            </a:r>
            <a:r>
              <a:rPr lang="en-US" dirty="0" err="1"/>
              <a:t>formalizzato</a:t>
            </a:r>
            <a:r>
              <a:rPr lang="en-US" dirty="0"/>
              <a:t> in </a:t>
            </a:r>
            <a:r>
              <a:rPr lang="en-US" dirty="0" err="1"/>
              <a:t>ambito</a:t>
            </a:r>
            <a:r>
              <a:rPr lang="en-US" dirty="0"/>
              <a:t> industrial, 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sull’esperienza</a:t>
            </a:r>
            <a:r>
              <a:rPr lang="en-US" dirty="0"/>
              <a:t> 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. La ricercar </a:t>
            </a:r>
            <a:r>
              <a:rPr lang="en-US" dirty="0" err="1"/>
              <a:t>tenta</a:t>
            </a:r>
            <a:r>
              <a:rPr lang="en-US" dirty="0"/>
              <a:t> di </a:t>
            </a:r>
            <a:r>
              <a:rPr lang="en-US" dirty="0" err="1"/>
              <a:t>formalizzarlo</a:t>
            </a:r>
            <a:r>
              <a:rPr lang="en-US" dirty="0"/>
              <a:t> e di </a:t>
            </a:r>
            <a:r>
              <a:rPr lang="en-US" dirty="0" err="1"/>
              <a:t>assisterlo</a:t>
            </a:r>
            <a:r>
              <a:rPr lang="en-US" dirty="0"/>
              <a:t>.”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5F7AF-20DA-47B4-85AF-7E82E732B5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5F7AF-20DA-47B4-85AF-7E82E732B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“Il framework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le </a:t>
            </a:r>
            <a:r>
              <a:rPr lang="en-US" dirty="0" err="1"/>
              <a:t>mappe</a:t>
            </a:r>
            <a:r>
              <a:rPr lang="en-US" dirty="0"/>
              <a:t> multi </a:t>
            </a:r>
            <a:r>
              <a:rPr lang="en-US" dirty="0" err="1"/>
              <a:t>livello</a:t>
            </a:r>
            <a:r>
              <a:rPr lang="en-US" dirty="0"/>
              <a:t>, generate </a:t>
            </a:r>
            <a:r>
              <a:rPr lang="en-US" dirty="0" err="1"/>
              <a:t>combinando</a:t>
            </a:r>
            <a:r>
              <a:rPr lang="en-US" dirty="0"/>
              <a:t> </a:t>
            </a:r>
            <a:r>
              <a:rPr lang="en-US" dirty="0" err="1"/>
              <a:t>livelli</a:t>
            </a:r>
            <a:r>
              <a:rPr lang="en-US" dirty="0"/>
              <a:t> </a:t>
            </a:r>
            <a:r>
              <a:rPr lang="en-US" dirty="0" err="1"/>
              <a:t>singoli</a:t>
            </a:r>
            <a:r>
              <a:rPr lang="en-US" dirty="0"/>
              <a:t>.” [ESSERE BREVI]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5F7AF-20DA-47B4-85AF-7E82E732B5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[BREVE]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5F7AF-20DA-47B4-85AF-7E82E732B5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2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6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7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9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5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9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71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D81D-3FF9-41F0-AB11-400DB62E379A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9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A41EC-5B40-4B85-BA92-68439805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678" y="3621134"/>
            <a:ext cx="10040644" cy="1460855"/>
          </a:xfrm>
        </p:spPr>
        <p:txBody>
          <a:bodyPr anchor="t">
            <a:noAutofit/>
          </a:bodyPr>
          <a:lstStyle/>
          <a:p>
            <a:r>
              <a:rPr lang="en-US" sz="4800" b="1" dirty="0"/>
              <a:t>An Online Framework for User-Based Analysis of Maps in First Person Shooters</a:t>
            </a:r>
            <a:endParaRPr lang="it-IT" sz="4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4D47E6-32A2-4237-B6BF-B2A4D809B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77" y="632822"/>
            <a:ext cx="2604044" cy="260404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789129-534F-41F7-968F-E70BA814FCD3}"/>
              </a:ext>
            </a:extLst>
          </p:cNvPr>
          <p:cNvSpPr txBox="1"/>
          <p:nvPr/>
        </p:nvSpPr>
        <p:spPr>
          <a:xfrm>
            <a:off x="1523999" y="5301083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Marco Ballabio</a:t>
            </a:r>
          </a:p>
        </p:txBody>
      </p:sp>
    </p:spTree>
    <p:extLst>
      <p:ext uri="{BB962C8B-B14F-4D97-AF65-F5344CB8AC3E}">
        <p14:creationId xmlns:p14="http://schemas.microsoft.com/office/powerpoint/2010/main" val="19827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Tiles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con affidabilità elevata">
            <a:extLst>
              <a:ext uri="{FF2B5EF4-FFF2-40B4-BE49-F238E27FC236}">
                <a16:creationId xmlns:a16="http://schemas.microsoft.com/office/drawing/2014/main" id="{54D6CAF1-211E-47D2-8C86-5D916DCFB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6" y="2579517"/>
            <a:ext cx="3900002" cy="31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Rooms and game elements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6" name="Immagine 5" descr="Immagine che contiene cielo, barca, esterni&#10;&#10;Descrizione generata con affidabilità elevata">
            <a:extLst>
              <a:ext uri="{FF2B5EF4-FFF2-40B4-BE49-F238E27FC236}">
                <a16:creationId xmlns:a16="http://schemas.microsoft.com/office/drawing/2014/main" id="{CE50A505-0B5E-44D4-A6D7-AF5A1D5E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63" y="2663563"/>
            <a:ext cx="3513008" cy="29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Visibility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6F4C7B72-6C01-4E76-8596-E0D60B2C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75" y="2536811"/>
            <a:ext cx="4000784" cy="32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Graphs for multi-level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705556" y="5430427"/>
            <a:ext cx="304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4636538" y="5430427"/>
            <a:ext cx="304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Tiles graph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5B43-30C6-442F-80EC-F724CF908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6" y="2720736"/>
            <a:ext cx="3043850" cy="269193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C333B69-A9C7-4B06-AEA6-DDD8F806C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38" y="2680518"/>
            <a:ext cx="3043850" cy="2685986"/>
          </a:xfrm>
          <a:prstGeom prst="rect">
            <a:avLst/>
          </a:prstGeom>
        </p:spPr>
      </p:pic>
      <p:pic>
        <p:nvPicPr>
          <p:cNvPr id="9" name="Immagine 8" descr="Immagine che contiene cielo, esterni&#10;&#10;Descrizione generata con affidabilità molto elevata">
            <a:extLst>
              <a:ext uri="{FF2B5EF4-FFF2-40B4-BE49-F238E27FC236}">
                <a16:creationId xmlns:a16="http://schemas.microsoft.com/office/drawing/2014/main" id="{0E87895E-B67B-41BF-B7AD-DC7C00C3D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57" y="2674571"/>
            <a:ext cx="2981387" cy="26919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574140B-2726-4C7C-BBCF-8B84B9DEA089}"/>
              </a:ext>
            </a:extLst>
          </p:cNvPr>
          <p:cNvSpPr txBox="1"/>
          <p:nvPr/>
        </p:nvSpPr>
        <p:spPr>
          <a:xfrm>
            <a:off x="8505056" y="5412670"/>
            <a:ext cx="2981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Rooms and game elements graph</a:t>
            </a:r>
          </a:p>
        </p:txBody>
      </p:sp>
    </p:spTree>
    <p:extLst>
      <p:ext uri="{BB962C8B-B14F-4D97-AF65-F5344CB8AC3E}">
        <p14:creationId xmlns:p14="http://schemas.microsoft.com/office/powerpoint/2010/main" val="203321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Placement of game elements on the map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B36C9DA-C83C-477E-A8A9-D33246C1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015"/>
            <a:ext cx="10515600" cy="36799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Rules are defined considering the up-player vs down-player dynamic.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selection of the room and of the tile on which to place a game element is performed in two steps.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Each selection can be performed at random, uniformly or using an heuristic.</a:t>
            </a:r>
          </a:p>
        </p:txBody>
      </p:sp>
    </p:spTree>
    <p:extLst>
      <p:ext uri="{BB962C8B-B14F-4D97-AF65-F5344CB8AC3E}">
        <p14:creationId xmlns:p14="http://schemas.microsoft.com/office/powerpoint/2010/main" val="136377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Selection by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7B36C9DA-C83C-477E-A8A9-D33246C1F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7890"/>
                <a:ext cx="10515600" cy="37490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Selection of a room:</a:t>
                </a:r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Selection of a tile:</a:t>
                </a:r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7B36C9DA-C83C-477E-A8A9-D33246C1F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7890"/>
                <a:ext cx="10515600" cy="3749074"/>
              </a:xfrm>
              <a:blipFill>
                <a:blip r:embed="rId2"/>
                <a:stretch>
                  <a:fillRect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68351-8EAA-4773-B59B-AACD8F0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A case study: spawn points placement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A263-8881-4E3A-A440-0EEDE3E5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057" y="2094300"/>
            <a:ext cx="1876558" cy="205840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Heuristic</a:t>
            </a:r>
          </a:p>
          <a:p>
            <a:pPr marL="0" indent="0" algn="ctr">
              <a:buNone/>
            </a:pPr>
            <a:r>
              <a:rPr lang="en-US" dirty="0"/>
              <a:t>placement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46BCA1-88AA-4BE7-983E-FBE9ADE5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78" y="2087584"/>
            <a:ext cx="2097505" cy="20975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E2F7B20-AC5C-4C84-875E-68878B62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77" y="4254258"/>
            <a:ext cx="2097505" cy="20975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F55931F-BBC0-4801-A42D-93F3D76B2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5" y="2087583"/>
            <a:ext cx="2097505" cy="209750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24646B4-A196-4139-93C4-2D4F3225A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5" y="4254257"/>
            <a:ext cx="2097505" cy="20975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3810CF1-9321-4AC1-AA46-1A63B9F9D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2094300"/>
            <a:ext cx="2097505" cy="20975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A97CE83-A603-4CFB-9120-A8EB9BAC0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4254257"/>
            <a:ext cx="2097505" cy="2097505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7BE4481-8A64-4BAF-AE76-F98A3ED969C3}"/>
              </a:ext>
            </a:extLst>
          </p:cNvPr>
          <p:cNvSpPr txBox="1">
            <a:spLocks/>
          </p:cNvSpPr>
          <p:nvPr/>
        </p:nvSpPr>
        <p:spPr>
          <a:xfrm>
            <a:off x="9253057" y="4250625"/>
            <a:ext cx="1876559" cy="205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Uniform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placement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46021A9-45E0-4ACE-B86B-1F31DBBAEF1E}"/>
              </a:ext>
            </a:extLst>
          </p:cNvPr>
          <p:cNvSpPr txBox="1">
            <a:spLocks/>
          </p:cNvSpPr>
          <p:nvPr/>
        </p:nvSpPr>
        <p:spPr>
          <a:xfrm>
            <a:off x="1263184" y="1556288"/>
            <a:ext cx="2097506" cy="53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Arena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2F274C7D-24A5-496C-890C-B0635B705110}"/>
              </a:ext>
            </a:extLst>
          </p:cNvPr>
          <p:cNvSpPr txBox="1">
            <a:spLocks/>
          </p:cNvSpPr>
          <p:nvPr/>
        </p:nvSpPr>
        <p:spPr>
          <a:xfrm>
            <a:off x="3944564" y="1556288"/>
            <a:ext cx="2097506" cy="53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Corridors</a:t>
            </a:r>
          </a:p>
        </p:txBody>
      </p:sp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3CD59A89-04DB-4844-A6E0-BA182390CBF0}"/>
              </a:ext>
            </a:extLst>
          </p:cNvPr>
          <p:cNvSpPr txBox="1">
            <a:spLocks/>
          </p:cNvSpPr>
          <p:nvPr/>
        </p:nvSpPr>
        <p:spPr>
          <a:xfrm>
            <a:off x="6625413" y="1556288"/>
            <a:ext cx="2097506" cy="53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Intense</a:t>
            </a:r>
          </a:p>
        </p:txBody>
      </p:sp>
    </p:spTree>
    <p:extLst>
      <p:ext uri="{BB962C8B-B14F-4D97-AF65-F5344CB8AC3E}">
        <p14:creationId xmlns:p14="http://schemas.microsoft.com/office/powerpoint/2010/main" val="289357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5FBEA03-4FBD-4D13-BABC-E2BF70A62627}"/>
                  </a:ext>
                </a:extLst>
              </p:cNvPr>
              <p:cNvSpPr txBox="1"/>
              <p:nvPr/>
            </p:nvSpPr>
            <p:spPr>
              <a:xfrm>
                <a:off x="60880" y="3010791"/>
                <a:ext cx="6836975" cy="27154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Time between kills 26% higher for uniform approach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𝑊𝑖𝑙𝑐𝑜𝑥𝑜𝑛</m:t>
                        </m:r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𝑜𝑛𝑒</m:t>
                        </m:r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𝑡𝑖𝑙𝑒𝑑</m:t>
                        </m:r>
                      </m:sub>
                    </m:sSub>
                    <m:r>
                      <a:rPr lang="it-IT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=0.00203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Average Kill Distance: 21% higher for uniform approach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𝑊𝑖𝑙𝑐𝑜𝑥𝑜𝑛</m:t>
                        </m:r>
                        <m: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𝑜𝑛𝑒</m:t>
                        </m:r>
                        <m: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𝑡𝑖𝑙𝑒𝑑</m:t>
                        </m:r>
                      </m:sub>
                    </m:sSub>
                    <m:r>
                      <a:rPr lang="it-IT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  <m:r>
                      <a:rPr lang="it-IT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1243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5FBEA03-4FBD-4D13-BABC-E2BF70A62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" y="3010791"/>
                <a:ext cx="6836975" cy="2715487"/>
              </a:xfrm>
              <a:prstGeom prst="rect">
                <a:avLst/>
              </a:prstGeom>
              <a:blipFill>
                <a:blip r:embed="rId2"/>
                <a:stretch>
                  <a:fillRect l="-1872" r="-713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8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63091153-CA18-45A4-8A0A-3773E84521A9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D68351-8EAA-4773-B59B-AACD8F0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Experimental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A263-8881-4E3A-A440-0EEDE3E5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057" y="2297375"/>
            <a:ext cx="1876558" cy="205840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Heuristic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placement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7BE4481-8A64-4BAF-AE76-F98A3ED969C3}"/>
              </a:ext>
            </a:extLst>
          </p:cNvPr>
          <p:cNvSpPr txBox="1">
            <a:spLocks/>
          </p:cNvSpPr>
          <p:nvPr/>
        </p:nvSpPr>
        <p:spPr>
          <a:xfrm>
            <a:off x="9253057" y="4496434"/>
            <a:ext cx="1876559" cy="205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placement</a:t>
            </a:r>
          </a:p>
        </p:txBody>
      </p:sp>
      <p:pic>
        <p:nvPicPr>
          <p:cNvPr id="5" name="Immagine 4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86D6D7BE-B999-40C9-B083-72F09C7E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5" y="2297373"/>
            <a:ext cx="2097505" cy="2097505"/>
          </a:xfrm>
          <a:prstGeom prst="rect">
            <a:avLst/>
          </a:prstGeom>
        </p:spPr>
      </p:pic>
      <p:pic>
        <p:nvPicPr>
          <p:cNvPr id="10" name="Immagine 9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02B6F949-4108-4F4B-A647-0699BA60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4" y="2277823"/>
            <a:ext cx="2097505" cy="2097505"/>
          </a:xfrm>
          <a:prstGeom prst="rect">
            <a:avLst/>
          </a:prstGeom>
        </p:spPr>
      </p:pic>
      <p:pic>
        <p:nvPicPr>
          <p:cNvPr id="20" name="Immagine 19" descr="Immagine che contiene oggetto, orologio&#10;&#10;Descrizione generata con affidabilità elevata">
            <a:extLst>
              <a:ext uri="{FF2B5EF4-FFF2-40B4-BE49-F238E27FC236}">
                <a16:creationId xmlns:a16="http://schemas.microsoft.com/office/drawing/2014/main" id="{813A8397-DF85-45BC-8758-4CED81677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2297373"/>
            <a:ext cx="2097505" cy="2097505"/>
          </a:xfrm>
          <a:prstGeom prst="rect">
            <a:avLst/>
          </a:prstGeom>
        </p:spPr>
      </p:pic>
      <p:pic>
        <p:nvPicPr>
          <p:cNvPr id="28" name="Immagine 27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E6613971-225B-46D5-BB5B-7C9248F28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4" y="4457332"/>
            <a:ext cx="2097505" cy="2097505"/>
          </a:xfrm>
          <a:prstGeom prst="rect">
            <a:avLst/>
          </a:prstGeom>
        </p:spPr>
      </p:pic>
      <p:pic>
        <p:nvPicPr>
          <p:cNvPr id="32" name="Immagine 31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E314F6F6-6D63-4231-8840-8F7383257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4457331"/>
            <a:ext cx="2097505" cy="2097505"/>
          </a:xfrm>
          <a:prstGeom prst="rect">
            <a:avLst/>
          </a:prstGeom>
        </p:spPr>
      </p:pic>
      <p:pic>
        <p:nvPicPr>
          <p:cNvPr id="34" name="Immagine 33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DEC575AA-BACA-4937-B352-DC52C5CDA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4" y="4457332"/>
            <a:ext cx="2097505" cy="20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6377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framework is effective in collecting data.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Graph Theory  allows a new and interesting approach to Level Design analysis.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Heuristic placement based on Graph Theory allows to effectively place game elements  considering their features and the topology of the map.</a:t>
            </a:r>
          </a:p>
        </p:txBody>
      </p:sp>
    </p:spTree>
    <p:extLst>
      <p:ext uri="{BB962C8B-B14F-4D97-AF65-F5344CB8AC3E}">
        <p14:creationId xmlns:p14="http://schemas.microsoft.com/office/powerpoint/2010/main" val="309584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342DC-87E3-4149-9324-18E0578C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ECDB43"/>
                </a:solidFill>
              </a:rPr>
              <a:t>Level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E65DAC-C4A5-4CC1-8460-46CAE388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0710"/>
            <a:ext cx="10515600" cy="37879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Video games are </a:t>
            </a:r>
            <a:r>
              <a:rPr lang="en-US" dirty="0"/>
              <a:t>interactive</a:t>
            </a:r>
            <a:r>
              <a:rPr lang="it-IT" dirty="0"/>
              <a:t> products.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Game Design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Level Design</a:t>
            </a:r>
          </a:p>
          <a:p>
            <a:pPr marL="0" indent="0" algn="ctr">
              <a:buNone/>
            </a:pPr>
            <a:r>
              <a:rPr lang="it-IT" dirty="0"/>
              <a:t> 	       </a:t>
            </a:r>
          </a:p>
          <a:p>
            <a:pPr marL="0" indent="0" algn="ctr">
              <a:buNone/>
            </a:pPr>
            <a:r>
              <a:rPr lang="it-IT" dirty="0"/>
              <a:t>Gameplay</a:t>
            </a:r>
          </a:p>
        </p:txBody>
      </p:sp>
      <p:pic>
        <p:nvPicPr>
          <p:cNvPr id="12" name="Elemento grafico 11" descr="Freccia linea: diritta">
            <a:extLst>
              <a:ext uri="{FF2B5EF4-FFF2-40B4-BE49-F238E27FC236}">
                <a16:creationId xmlns:a16="http://schemas.microsoft.com/office/drawing/2014/main" id="{B865DDF9-5D02-4AED-9DC4-77A3D216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860287" y="3678033"/>
            <a:ext cx="471433" cy="508000"/>
          </a:xfrm>
          <a:prstGeom prst="rect">
            <a:avLst/>
          </a:prstGeom>
        </p:spPr>
      </p:pic>
      <p:pic>
        <p:nvPicPr>
          <p:cNvPr id="6" name="Elemento grafico 5" descr="Freccia linea: diritta">
            <a:extLst>
              <a:ext uri="{FF2B5EF4-FFF2-40B4-BE49-F238E27FC236}">
                <a16:creationId xmlns:a16="http://schemas.microsoft.com/office/drawing/2014/main" id="{3B37D7DB-5168-4FC9-82C6-041EA094B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857114" y="4687934"/>
            <a:ext cx="47143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Future developments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841"/>
            <a:ext cx="10515600" cy="3290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Multiplayer and AI support.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Heuristics for weapon placement.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Design pattern analysis.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5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CE0EF-0647-46C4-9F78-AE8F8006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800" b="1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2813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34E41DA-CFD2-412E-9590-01878CE44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41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Research in Level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7522"/>
            <a:ext cx="10515600" cy="22851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By the industry, Level Design is considered more as an art than a science.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Academic research aims at formalizing the discipline and at supporting the 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30061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48" y="365125"/>
            <a:ext cx="10714703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Map design and analysis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21" y="2119264"/>
            <a:ext cx="11157155" cy="3848915"/>
          </a:xfrm>
          <a:noFill/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We developed a framework to assist research in this field.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Features of the framework:</a:t>
            </a:r>
          </a:p>
          <a:p>
            <a:pPr marL="0" indent="0" algn="ctr">
              <a:buNone/>
            </a:pPr>
            <a:r>
              <a:rPr lang="en-US" dirty="0"/>
              <a:t>Map import and generation.</a:t>
            </a:r>
          </a:p>
          <a:p>
            <a:pPr marL="0" indent="0" algn="ctr">
              <a:buNone/>
            </a:pPr>
            <a:r>
              <a:rPr lang="en-US" dirty="0"/>
              <a:t>Map analysis via graphs. </a:t>
            </a:r>
          </a:p>
          <a:p>
            <a:pPr marL="0" indent="0" algn="ctr">
              <a:buNone/>
            </a:pPr>
            <a:r>
              <a:rPr lang="en-US" dirty="0"/>
              <a:t>Collection of data from real users.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To test the maps, the framework includes a game with various game modes.</a:t>
            </a:r>
          </a:p>
        </p:txBody>
      </p:sp>
    </p:spTree>
    <p:extLst>
      <p:ext uri="{BB962C8B-B14F-4D97-AF65-F5344CB8AC3E}">
        <p14:creationId xmlns:p14="http://schemas.microsoft.com/office/powerpoint/2010/main" val="367501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Map representation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818"/>
            <a:ext cx="10515600" cy="51578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framework can import and export maps in two formats.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B43019-2450-4D7A-8AF9-6502884F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0" y="2733329"/>
            <a:ext cx="1648727" cy="25813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24B2997-4511-48D3-ACB2-1BF75D82C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972" y="3641739"/>
            <a:ext cx="2049678" cy="764563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5A35739-0821-4429-A850-1DDF03D800FA}"/>
              </a:ext>
            </a:extLst>
          </p:cNvPr>
          <p:cNvCxnSpPr>
            <a:cxnSpLocks/>
          </p:cNvCxnSpPr>
          <p:nvPr/>
        </p:nvCxnSpPr>
        <p:spPr>
          <a:xfrm flipV="1">
            <a:off x="4007998" y="4024020"/>
            <a:ext cx="66675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C2EE901-5276-4168-9A43-F2EEEE7F76B2}"/>
              </a:ext>
            </a:extLst>
          </p:cNvPr>
          <p:cNvCxnSpPr>
            <a:cxnSpLocks/>
          </p:cNvCxnSpPr>
          <p:nvPr/>
        </p:nvCxnSpPr>
        <p:spPr>
          <a:xfrm flipV="1">
            <a:off x="7517251" y="4024020"/>
            <a:ext cx="66675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889AF69F-B287-4F9E-A99C-2B9C53809AD8}"/>
              </a:ext>
            </a:extLst>
          </p:cNvPr>
          <p:cNvSpPr txBox="1">
            <a:spLocks/>
          </p:cNvSpPr>
          <p:nvPr/>
        </p:nvSpPr>
        <p:spPr>
          <a:xfrm>
            <a:off x="2058300" y="5619348"/>
            <a:ext cx="1648727" cy="5157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Matrix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366F4124-F356-4076-B226-CDDECEEA7223}"/>
              </a:ext>
            </a:extLst>
          </p:cNvPr>
          <p:cNvSpPr txBox="1">
            <a:spLocks/>
          </p:cNvSpPr>
          <p:nvPr/>
        </p:nvSpPr>
        <p:spPr>
          <a:xfrm>
            <a:off x="8685447" y="5628471"/>
            <a:ext cx="1648727" cy="5157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Rooms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E647D90-6F3B-4E5F-B20D-4C18C02CD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68" y="2777974"/>
            <a:ext cx="2244912" cy="25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4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F1D0-E9FC-4C90-AB85-32798651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Map generation (single-level)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76F5D7-9F48-4671-9D0B-D4E656A80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26106"/>
            <a:ext cx="2977897" cy="297789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2294D3-A397-4D16-8115-3DB676F7B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03" y="2126105"/>
            <a:ext cx="2977898" cy="29778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48B88B6-986D-400B-981A-4BB0148B0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87" y="2126105"/>
            <a:ext cx="3049826" cy="2977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ABCE26-44B0-492F-8E63-DCEEB2FA6BFA}"/>
              </a:ext>
            </a:extLst>
          </p:cNvPr>
          <p:cNvSpPr txBox="1"/>
          <p:nvPr/>
        </p:nvSpPr>
        <p:spPr>
          <a:xfrm>
            <a:off x="838200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Cellular generator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7DA647-965C-4ABB-AF40-01C3074D2FAD}"/>
              </a:ext>
            </a:extLst>
          </p:cNvPr>
          <p:cNvSpPr txBox="1"/>
          <p:nvPr/>
        </p:nvSpPr>
        <p:spPr>
          <a:xfrm>
            <a:off x="4506229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Divisive generator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913CE5-F493-466F-BC29-29DA71E5206A}"/>
              </a:ext>
            </a:extLst>
          </p:cNvPr>
          <p:cNvSpPr txBox="1"/>
          <p:nvPr/>
        </p:nvSpPr>
        <p:spPr>
          <a:xfrm>
            <a:off x="8375903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Digger generator</a:t>
            </a:r>
          </a:p>
        </p:txBody>
      </p:sp>
      <p:pic>
        <p:nvPicPr>
          <p:cNvPr id="10" name="Elemento grafico 9" descr="Freccia linea: diritta">
            <a:extLst>
              <a:ext uri="{FF2B5EF4-FFF2-40B4-BE49-F238E27FC236}">
                <a16:creationId xmlns:a16="http://schemas.microsoft.com/office/drawing/2014/main" id="{8492E71A-96B9-44BE-B728-DFFAD44AF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860284" y="3686997"/>
            <a:ext cx="47143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1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BD1D8-D153-48A3-A620-7D1E0531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Map generation (multi-level)</a:t>
            </a: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150E73F4-A700-48B6-A458-9A0C82CE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37" y="2125234"/>
            <a:ext cx="5815739" cy="3626767"/>
          </a:xfr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BD9B6C5-246C-4FDE-8083-635DCC2BD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42" y="2288173"/>
            <a:ext cx="3300888" cy="33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8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CDB43"/>
                </a:solidFill>
              </a:rPr>
              <a:t>Graph-based map analysis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B36C9DA-C83C-477E-A8A9-D33246C1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015"/>
            <a:ext cx="10515600" cy="36799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Generate different graphs highlighting different features of the map.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Extract layout information using Graph-Theory metrics.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this information to analyze the map or to place game elements.</a:t>
            </a:r>
          </a:p>
        </p:txBody>
      </p:sp>
    </p:spTree>
    <p:extLst>
      <p:ext uri="{BB962C8B-B14F-4D97-AF65-F5344CB8AC3E}">
        <p14:creationId xmlns:p14="http://schemas.microsoft.com/office/powerpoint/2010/main" val="261788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629</Words>
  <Application>Microsoft Office PowerPoint</Application>
  <PresentationFormat>Widescreen</PresentationFormat>
  <Paragraphs>111</Paragraphs>
  <Slides>21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An Online Framework for User-Based Analysis of Maps in First Person Shooters</vt:lpstr>
      <vt:lpstr>Level Design</vt:lpstr>
      <vt:lpstr>Presentazione standard di PowerPoint</vt:lpstr>
      <vt:lpstr>Research in Level Design</vt:lpstr>
      <vt:lpstr>Map design and analysis framework</vt:lpstr>
      <vt:lpstr>Map representation</vt:lpstr>
      <vt:lpstr>Map generation (single-level)</vt:lpstr>
      <vt:lpstr>Map generation (multi-level)</vt:lpstr>
      <vt:lpstr>Graph-based map analysis</vt:lpstr>
      <vt:lpstr>Graphs for single-level maps</vt:lpstr>
      <vt:lpstr>Graphs for single-level maps</vt:lpstr>
      <vt:lpstr>Graphs for single-level maps</vt:lpstr>
      <vt:lpstr>Graphs for multi-level maps</vt:lpstr>
      <vt:lpstr>Placement of game elements on the map</vt:lpstr>
      <vt:lpstr>Selection by heuristic</vt:lpstr>
      <vt:lpstr>A case study: spawn points placement</vt:lpstr>
      <vt:lpstr>Experimental results</vt:lpstr>
      <vt:lpstr>Experimental results</vt:lpstr>
      <vt:lpstr>Conclusions</vt:lpstr>
      <vt:lpstr>Future developments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Framework for User-Based Analysis of Maps in First Person Shooters</dc:title>
  <dc:creator>Marco Ballabio</dc:creator>
  <cp:lastModifiedBy>Marco Ballabio</cp:lastModifiedBy>
  <cp:revision>62</cp:revision>
  <dcterms:created xsi:type="dcterms:W3CDTF">2018-04-10T15:45:51Z</dcterms:created>
  <dcterms:modified xsi:type="dcterms:W3CDTF">2018-04-14T14:35:24Z</dcterms:modified>
</cp:coreProperties>
</file>