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7" r:id="rId19"/>
    <p:sldId id="280" r:id="rId20"/>
    <p:sldId id="28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40F1C68-7B7D-4FED-883D-17EC67BEE83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71"/>
            <p14:sldId id="270"/>
            <p14:sldId id="272"/>
            <p14:sldId id="273"/>
            <p14:sldId id="274"/>
            <p14:sldId id="275"/>
            <p14:sldId id="277"/>
            <p14:sldId id="280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46AE"/>
    <a:srgbClr val="ECDB43"/>
    <a:srgbClr val="53A656"/>
    <a:srgbClr val="755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26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1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7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6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7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9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5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3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9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6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71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19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A41EC-5B40-4B85-BA92-68439805C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608294"/>
            <a:ext cx="9144000" cy="2534477"/>
          </a:xfrm>
        </p:spPr>
        <p:txBody>
          <a:bodyPr>
            <a:normAutofit/>
          </a:bodyPr>
          <a:lstStyle/>
          <a:p>
            <a:r>
              <a:rPr lang="en-US" sz="5800" b="1" dirty="0"/>
              <a:t>An Online Framework for User-Based Analysis of Maps in First Person Shooters</a:t>
            </a:r>
            <a:endParaRPr lang="it-IT" sz="5800" b="1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14A8057-E81D-46C0-B4D9-61AE359E8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78" y="715229"/>
            <a:ext cx="2604043" cy="260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Rooms and game elements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6" name="Immagine 5" descr="Immagine che contiene cielo, barca, esterni&#10;&#10;Descrizione generata con affidabilità elevata">
            <a:extLst>
              <a:ext uri="{FF2B5EF4-FFF2-40B4-BE49-F238E27FC236}">
                <a16:creationId xmlns:a16="http://schemas.microsoft.com/office/drawing/2014/main" id="{CE50A505-0B5E-44D4-A6D7-AF5A1D5E8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63" y="2663563"/>
            <a:ext cx="3513008" cy="29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Visibility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6F4C7B72-6C01-4E76-8596-E0D60B2C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75" y="2536811"/>
            <a:ext cx="4000784" cy="320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multi-level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Tiles graph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5B43-30C6-442F-80EC-F724CF908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11" y="2460169"/>
            <a:ext cx="3788244" cy="33502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C333B69-A9C7-4B06-AEA6-DDD8F806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859" y="2460169"/>
            <a:ext cx="3796630" cy="33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1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multi-level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428184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Rooms and game elements graph</a:t>
            </a:r>
          </a:p>
        </p:txBody>
      </p:sp>
      <p:pic>
        <p:nvPicPr>
          <p:cNvPr id="7" name="Immagine 6" descr="Immagine che contiene cielo, esterni&#10;&#10;Descrizione generata con affidabilità molto elevata">
            <a:extLst>
              <a:ext uri="{FF2B5EF4-FFF2-40B4-BE49-F238E27FC236}">
                <a16:creationId xmlns:a16="http://schemas.microsoft.com/office/drawing/2014/main" id="{2218EB64-652F-4CF0-96B6-86336C73B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260" y="2710408"/>
            <a:ext cx="3156213" cy="284978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3155B43-30C6-442F-80EC-F724CF908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11" y="2460169"/>
            <a:ext cx="3788244" cy="3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9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Placement of game elements on the map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7B36C9DA-C83C-477E-A8A9-D33246C1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015"/>
            <a:ext cx="10515600" cy="36799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Rules are defined considering the up-player vs down-player dynamic.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selection of the room and of the tile on which to place a game element is performed in two steps.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Each selection can be performed at random, uniformly or using an heuristic.</a:t>
            </a:r>
          </a:p>
        </p:txBody>
      </p:sp>
    </p:spTree>
    <p:extLst>
      <p:ext uri="{BB962C8B-B14F-4D97-AF65-F5344CB8AC3E}">
        <p14:creationId xmlns:p14="http://schemas.microsoft.com/office/powerpoint/2010/main" val="136377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Selection by heuristic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7B36C9DA-C83C-477E-A8A9-D33246C1F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7890"/>
                <a:ext cx="10515600" cy="37490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Selection of a room:</a:t>
                </a:r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Selection of a tile:</a:t>
                </a:r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7B36C9DA-C83C-477E-A8A9-D33246C1F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7890"/>
                <a:ext cx="10515600" cy="3749074"/>
              </a:xfrm>
              <a:blipFill>
                <a:blip r:embed="rId2"/>
                <a:stretch>
                  <a:fillRect t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4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68351-8EAA-4773-B59B-AACD8F0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A case study: spawn points placement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AA263-8881-4E3A-A440-0EEDE3E5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057" y="2094300"/>
            <a:ext cx="1876558" cy="205840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Heuristic</a:t>
            </a:r>
          </a:p>
          <a:p>
            <a:pPr marL="0" indent="0" algn="ctr">
              <a:buNone/>
            </a:pPr>
            <a:r>
              <a:rPr lang="en-US" dirty="0"/>
              <a:t>placement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46BCA1-88AA-4BE7-983E-FBE9ADE58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78" y="2087584"/>
            <a:ext cx="2097505" cy="209750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E2F7B20-AC5C-4C84-875E-68878B62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77" y="4254258"/>
            <a:ext cx="2097505" cy="20975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F55931F-BBC0-4801-A42D-93F3D76B2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5" y="2087583"/>
            <a:ext cx="2097505" cy="209750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24646B4-A196-4139-93C4-2D4F3225A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5" y="4254257"/>
            <a:ext cx="2097505" cy="209750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3810CF1-9321-4AC1-AA46-1A63B9F9D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2094300"/>
            <a:ext cx="2097505" cy="209750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A97CE83-A603-4CFB-9120-A8EB9BAC0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4254257"/>
            <a:ext cx="2097505" cy="2097505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7BE4481-8A64-4BAF-AE76-F98A3ED969C3}"/>
              </a:ext>
            </a:extLst>
          </p:cNvPr>
          <p:cNvSpPr txBox="1">
            <a:spLocks/>
          </p:cNvSpPr>
          <p:nvPr/>
        </p:nvSpPr>
        <p:spPr>
          <a:xfrm>
            <a:off x="9253057" y="4250625"/>
            <a:ext cx="1876559" cy="205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Uniform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placement</a:t>
            </a:r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46021A9-45E0-4ACE-B86B-1F31DBBAEF1E}"/>
              </a:ext>
            </a:extLst>
          </p:cNvPr>
          <p:cNvSpPr txBox="1">
            <a:spLocks/>
          </p:cNvSpPr>
          <p:nvPr/>
        </p:nvSpPr>
        <p:spPr>
          <a:xfrm>
            <a:off x="1263184" y="1556288"/>
            <a:ext cx="2097506" cy="538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Arena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2F274C7D-24A5-496C-890C-B0635B705110}"/>
              </a:ext>
            </a:extLst>
          </p:cNvPr>
          <p:cNvSpPr txBox="1">
            <a:spLocks/>
          </p:cNvSpPr>
          <p:nvPr/>
        </p:nvSpPr>
        <p:spPr>
          <a:xfrm>
            <a:off x="3944564" y="1556288"/>
            <a:ext cx="2097506" cy="538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Corridors</a:t>
            </a:r>
          </a:p>
        </p:txBody>
      </p:sp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3CD59A89-04DB-4844-A6E0-BA182390CBF0}"/>
              </a:ext>
            </a:extLst>
          </p:cNvPr>
          <p:cNvSpPr txBox="1">
            <a:spLocks/>
          </p:cNvSpPr>
          <p:nvPr/>
        </p:nvSpPr>
        <p:spPr>
          <a:xfrm>
            <a:off x="6625413" y="1556288"/>
            <a:ext cx="2097506" cy="538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Intense</a:t>
            </a:r>
          </a:p>
        </p:txBody>
      </p:sp>
    </p:spTree>
    <p:extLst>
      <p:ext uri="{BB962C8B-B14F-4D97-AF65-F5344CB8AC3E}">
        <p14:creationId xmlns:p14="http://schemas.microsoft.com/office/powerpoint/2010/main" val="289357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Experimental results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magine 3" descr="Immagine che contiene mappa, testo&#10;&#10;Descrizione generata con affidabilità elevata">
            <a:extLst>
              <a:ext uri="{FF2B5EF4-FFF2-40B4-BE49-F238E27FC236}">
                <a16:creationId xmlns:a16="http://schemas.microsoft.com/office/drawing/2014/main" id="{B578E1F7-4614-41D8-B941-D03A2366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72" y="1973086"/>
            <a:ext cx="2502128" cy="2502128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45F3E354-EFD5-49CB-81B3-AAE35BDDB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37" y="1933575"/>
            <a:ext cx="2502128" cy="25021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E3069CE-36F5-4B56-A36C-5FE6BDB86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37" y="4355872"/>
            <a:ext cx="2502128" cy="250212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4C839DBB-6BA9-46E7-835C-F7BCD6790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72" y="4395787"/>
            <a:ext cx="2441247" cy="24412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5FBEA03-4FBD-4D13-BABC-E2BF70A62627}"/>
                  </a:ext>
                </a:extLst>
              </p:cNvPr>
              <p:cNvSpPr txBox="1"/>
              <p:nvPr/>
            </p:nvSpPr>
            <p:spPr>
              <a:xfrm>
                <a:off x="60880" y="2364461"/>
                <a:ext cx="6836975" cy="40081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8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Spawn points placed with the heuristic approach proved harder to find than the ones placed with the uniform approach.</a:t>
                </a:r>
              </a:p>
              <a:p>
                <a:endParaRPr lang="en-US" sz="28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sz="28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AvgKillTime</a:t>
                </a:r>
                <a:r>
                  <a:rPr lang="en-US" sz="28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: 26% higher for uniform approach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𝑊𝑖𝑙𝑐𝑜𝑥𝑜𝑛</m:t>
                        </m:r>
                        <m: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𝑜𝑛𝑒</m:t>
                        </m:r>
                        <m: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𝑡𝑖𝑙𝑒𝑑</m:t>
                        </m:r>
                      </m:sub>
                    </m:sSub>
                    <m:r>
                      <a:rPr lang="it-IT" sz="2800" b="0" i="1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=0.00203</m:t>
                    </m:r>
                  </m:oMath>
                </a14:m>
                <a:endParaRPr lang="en-US" sz="28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sz="28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sz="28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AvgKillDistance</a:t>
                </a:r>
                <a:r>
                  <a:rPr lang="en-US" sz="28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: 21% higher for uniform approach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𝑊𝑖𝑙𝑐𝑜𝑥𝑜𝑛</m:t>
                        </m:r>
                        <m: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𝑜𝑛𝑒</m:t>
                        </m:r>
                        <m: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𝑡𝑖𝑙𝑒𝑑</m:t>
                        </m:r>
                      </m:sub>
                    </m:sSub>
                    <m:r>
                      <a:rPr lang="it-IT" sz="2800" i="1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  <m:r>
                      <a:rPr lang="it-IT" sz="2800" b="0" i="1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1243</m:t>
                    </m:r>
                  </m:oMath>
                </a14:m>
                <a:endParaRPr lang="en-US" sz="28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5FBEA03-4FBD-4D13-BABC-E2BF70A62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" y="2364461"/>
                <a:ext cx="6836975" cy="4008149"/>
              </a:xfrm>
              <a:prstGeom prst="rect">
                <a:avLst/>
              </a:prstGeom>
              <a:blipFill>
                <a:blip r:embed="rId6"/>
                <a:stretch>
                  <a:fillRect l="-1872" t="-913" r="-2496" b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8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63091153-CA18-45A4-8A0A-3773E84521A9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D68351-8EAA-4773-B59B-AACD8F0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Experimental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AA263-8881-4E3A-A440-0EEDE3E5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057" y="2297375"/>
            <a:ext cx="1876558" cy="205840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Heuristic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placement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7BE4481-8A64-4BAF-AE76-F98A3ED969C3}"/>
              </a:ext>
            </a:extLst>
          </p:cNvPr>
          <p:cNvSpPr txBox="1">
            <a:spLocks/>
          </p:cNvSpPr>
          <p:nvPr/>
        </p:nvSpPr>
        <p:spPr>
          <a:xfrm>
            <a:off x="9253057" y="4496434"/>
            <a:ext cx="1876559" cy="205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placement</a:t>
            </a:r>
          </a:p>
        </p:txBody>
      </p:sp>
      <p:pic>
        <p:nvPicPr>
          <p:cNvPr id="5" name="Immagine 4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86D6D7BE-B999-40C9-B083-72F09C7ED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15" y="2297373"/>
            <a:ext cx="2097505" cy="2097505"/>
          </a:xfrm>
          <a:prstGeom prst="rect">
            <a:avLst/>
          </a:prstGeom>
        </p:spPr>
      </p:pic>
      <p:pic>
        <p:nvPicPr>
          <p:cNvPr id="10" name="Immagine 9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02B6F949-4108-4F4B-A647-0699BA60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4" y="2277823"/>
            <a:ext cx="2097505" cy="2097505"/>
          </a:xfrm>
          <a:prstGeom prst="rect">
            <a:avLst/>
          </a:prstGeom>
        </p:spPr>
      </p:pic>
      <p:pic>
        <p:nvPicPr>
          <p:cNvPr id="20" name="Immagine 19" descr="Immagine che contiene oggetto, orologio&#10;&#10;Descrizione generata con affidabilità elevata">
            <a:extLst>
              <a:ext uri="{FF2B5EF4-FFF2-40B4-BE49-F238E27FC236}">
                <a16:creationId xmlns:a16="http://schemas.microsoft.com/office/drawing/2014/main" id="{813A8397-DF85-45BC-8758-4CED81677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2297373"/>
            <a:ext cx="2097505" cy="2097505"/>
          </a:xfrm>
          <a:prstGeom prst="rect">
            <a:avLst/>
          </a:prstGeom>
        </p:spPr>
      </p:pic>
      <p:pic>
        <p:nvPicPr>
          <p:cNvPr id="28" name="Immagine 27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E6613971-225B-46D5-BB5B-7C9248F28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4" y="4457332"/>
            <a:ext cx="2097505" cy="2097505"/>
          </a:xfrm>
          <a:prstGeom prst="rect">
            <a:avLst/>
          </a:prstGeom>
        </p:spPr>
      </p:pic>
      <p:pic>
        <p:nvPicPr>
          <p:cNvPr id="32" name="Immagine 31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E314F6F6-6D63-4231-8840-8F7383257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4457331"/>
            <a:ext cx="2097505" cy="2097505"/>
          </a:xfrm>
          <a:prstGeom prst="rect">
            <a:avLst/>
          </a:prstGeom>
        </p:spPr>
      </p:pic>
      <p:pic>
        <p:nvPicPr>
          <p:cNvPr id="34" name="Immagine 33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DEC575AA-BACA-4937-B352-DC52C5CDA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14" y="4457332"/>
            <a:ext cx="2097505" cy="20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9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6377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framework is effective in collecting data.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Graph Theory  allows a new and interesting approach to level design analysis.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Heuristic placement based on Graph Theory allows to effectively place game elements  considering their features and the topology of the map.</a:t>
            </a:r>
          </a:p>
        </p:txBody>
      </p:sp>
    </p:spTree>
    <p:extLst>
      <p:ext uri="{BB962C8B-B14F-4D97-AF65-F5344CB8AC3E}">
        <p14:creationId xmlns:p14="http://schemas.microsoft.com/office/powerpoint/2010/main" val="309584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342DC-87E3-4149-9324-18E0578C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What</a:t>
            </a:r>
            <a:r>
              <a:rPr lang="it-IT" b="1" dirty="0">
                <a:solidFill>
                  <a:srgbClr val="6946AE"/>
                </a:solidFill>
              </a:rPr>
              <a:t> </a:t>
            </a:r>
            <a:r>
              <a:rPr lang="en-US" b="1" dirty="0">
                <a:solidFill>
                  <a:srgbClr val="6946AE"/>
                </a:solidFill>
              </a:rPr>
              <a:t>makes</a:t>
            </a:r>
            <a:r>
              <a:rPr lang="it-IT" b="1" dirty="0">
                <a:solidFill>
                  <a:srgbClr val="6946AE"/>
                </a:solidFill>
              </a:rPr>
              <a:t> a video game </a:t>
            </a:r>
            <a:r>
              <a:rPr lang="en-US" b="1" dirty="0">
                <a:solidFill>
                  <a:srgbClr val="6946AE"/>
                </a:solidFill>
              </a:rPr>
              <a:t>good</a:t>
            </a:r>
            <a:r>
              <a:rPr lang="it-IT" b="1" dirty="0">
                <a:solidFill>
                  <a:srgbClr val="6946AE"/>
                </a:solidFill>
              </a:rPr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E65DAC-C4A5-4CC1-8460-46CAE388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0"/>
            <a:ext cx="10515600" cy="32861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Visuals</a:t>
            </a:r>
            <a:r>
              <a:rPr lang="it-IT" dirty="0"/>
              <a:t>, narrative and </a:t>
            </a:r>
            <a:r>
              <a:rPr lang="en-US" dirty="0"/>
              <a:t>gameplay</a:t>
            </a:r>
            <a:r>
              <a:rPr lang="it-IT" dirty="0"/>
              <a:t>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Game Design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Level Design</a:t>
            </a:r>
          </a:p>
          <a:p>
            <a:pPr marL="0" indent="0" algn="ctr">
              <a:buNone/>
            </a:pPr>
            <a:r>
              <a:rPr lang="it-IT" dirty="0"/>
              <a:t> 	       </a:t>
            </a:r>
          </a:p>
          <a:p>
            <a:pPr marL="0" indent="0" algn="ctr">
              <a:buNone/>
            </a:pPr>
            <a:r>
              <a:rPr lang="it-IT" dirty="0"/>
              <a:t>Gameplay</a:t>
            </a:r>
          </a:p>
        </p:txBody>
      </p:sp>
      <p:pic>
        <p:nvPicPr>
          <p:cNvPr id="10" name="Elemento grafico 9" descr="Freccia linea: diritta">
            <a:extLst>
              <a:ext uri="{FF2B5EF4-FFF2-40B4-BE49-F238E27FC236}">
                <a16:creationId xmlns:a16="http://schemas.microsoft.com/office/drawing/2014/main" id="{BCF74162-1ABE-40E2-A9E2-4247EEDF3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42000" y="4664102"/>
            <a:ext cx="508000" cy="508000"/>
          </a:xfrm>
          <a:prstGeom prst="rect">
            <a:avLst/>
          </a:prstGeom>
        </p:spPr>
      </p:pic>
      <p:pic>
        <p:nvPicPr>
          <p:cNvPr id="12" name="Elemento grafico 11" descr="Freccia linea: diritta">
            <a:extLst>
              <a:ext uri="{FF2B5EF4-FFF2-40B4-BE49-F238E27FC236}">
                <a16:creationId xmlns:a16="http://schemas.microsoft.com/office/drawing/2014/main" id="{B865DDF9-5D02-4AED-9DC4-77A3D2167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42000" y="3705281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Future developments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841"/>
            <a:ext cx="10515600" cy="3290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Multiplayer and AI support.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Heuristics for weapon placement.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Design pattern analysis.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5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ECE0EF-0647-46C4-9F78-AE8F8006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800" b="1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2813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CED8E20-F1E5-44D8-8454-ADC36F46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2741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Research in Level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344"/>
            <a:ext cx="10515600" cy="3795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Two main fields: formalization of the discipline and support to the design process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Many works use Procedural Content Generation to support the design process.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majority of these works are based on data collected from simulations.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Map design and generation 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5547"/>
            <a:ext cx="10515600" cy="3318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Developed to be modular, parametric and online.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Broad support to existing formats.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Easy deployment of browser playable experiments.</a:t>
            </a:r>
          </a:p>
        </p:txBody>
      </p:sp>
    </p:spTree>
    <p:extLst>
      <p:ext uri="{BB962C8B-B14F-4D97-AF65-F5344CB8AC3E}">
        <p14:creationId xmlns:p14="http://schemas.microsoft.com/office/powerpoint/2010/main" val="9968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F1D0-E9FC-4C90-AB85-32798651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Map generation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676F5D7-9F48-4671-9D0B-D4E656A80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26106"/>
            <a:ext cx="2977897" cy="297789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2294D3-A397-4D16-8115-3DB676F7B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03" y="2126105"/>
            <a:ext cx="2977898" cy="29778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48B88B6-986D-400B-981A-4BB0148B0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87" y="2126105"/>
            <a:ext cx="3049826" cy="297789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ABCE26-44B0-492F-8E63-DCEEB2FA6BFA}"/>
              </a:ext>
            </a:extLst>
          </p:cNvPr>
          <p:cNvSpPr txBox="1"/>
          <p:nvPr/>
        </p:nvSpPr>
        <p:spPr>
          <a:xfrm>
            <a:off x="838200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Cellular generator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7DA647-965C-4ABB-AF40-01C3074D2FAD}"/>
              </a:ext>
            </a:extLst>
          </p:cNvPr>
          <p:cNvSpPr txBox="1"/>
          <p:nvPr/>
        </p:nvSpPr>
        <p:spPr>
          <a:xfrm>
            <a:off x="4506229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Divisive generator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913CE5-F493-466F-BC29-29DA71E5206A}"/>
              </a:ext>
            </a:extLst>
          </p:cNvPr>
          <p:cNvSpPr txBox="1"/>
          <p:nvPr/>
        </p:nvSpPr>
        <p:spPr>
          <a:xfrm>
            <a:off x="8375903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Digger generator</a:t>
            </a:r>
          </a:p>
        </p:txBody>
      </p:sp>
    </p:spTree>
    <p:extLst>
      <p:ext uri="{BB962C8B-B14F-4D97-AF65-F5344CB8AC3E}">
        <p14:creationId xmlns:p14="http://schemas.microsoft.com/office/powerpoint/2010/main" val="359551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BD1D8-D153-48A3-A620-7D1E0531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Multi-level maps</a:t>
            </a:r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150E73F4-A700-48B6-A458-9A0C82CE6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67" y="2779435"/>
            <a:ext cx="5257800" cy="3278830"/>
          </a:xfr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BD9B6C5-246C-4FDE-8083-635DCC2BD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61" y="2879680"/>
            <a:ext cx="3078339" cy="3078339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24208F23-6D18-40E8-8824-7799CA0D07D7}"/>
              </a:ext>
            </a:extLst>
          </p:cNvPr>
          <p:cNvSpPr txBox="1">
            <a:spLocks/>
          </p:cNvSpPr>
          <p:nvPr/>
        </p:nvSpPr>
        <p:spPr>
          <a:xfrm>
            <a:off x="838200" y="1900659"/>
            <a:ext cx="10515600" cy="668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More complex multi-level maps than the ones produced in previous works.</a:t>
            </a:r>
          </a:p>
        </p:txBody>
      </p:sp>
    </p:spTree>
    <p:extLst>
      <p:ext uri="{BB962C8B-B14F-4D97-AF65-F5344CB8AC3E}">
        <p14:creationId xmlns:p14="http://schemas.microsoft.com/office/powerpoint/2010/main" val="204318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Graph-based map analysis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7B36C9DA-C83C-477E-A8A9-D33246C1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015"/>
            <a:ext cx="10515600" cy="36799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Generate different graphs highlighting different features of the map.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Extract layout information using Graph-Theory metrics.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this information to analyze the map or to place game elements.</a:t>
            </a:r>
          </a:p>
        </p:txBody>
      </p:sp>
    </p:spTree>
    <p:extLst>
      <p:ext uri="{BB962C8B-B14F-4D97-AF65-F5344CB8AC3E}">
        <p14:creationId xmlns:p14="http://schemas.microsoft.com/office/powerpoint/2010/main" val="261788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Tiles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7" name="Immagine 6" descr="Immagine che contiene orologio&#10;&#10;Descrizione generata con affidabilità elevata">
            <a:extLst>
              <a:ext uri="{FF2B5EF4-FFF2-40B4-BE49-F238E27FC236}">
                <a16:creationId xmlns:a16="http://schemas.microsoft.com/office/drawing/2014/main" id="{54D6CAF1-211E-47D2-8C86-5D916DCFB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6" y="2579517"/>
            <a:ext cx="3900002" cy="31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0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481</TotalTime>
  <Words>400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An Online Framework for User-Based Analysis of Maps in First Person Shooters</vt:lpstr>
      <vt:lpstr>What makes a video game good?</vt:lpstr>
      <vt:lpstr>Presentazione standard di PowerPoint</vt:lpstr>
      <vt:lpstr>Research in Level Design</vt:lpstr>
      <vt:lpstr>Map design and generation framework</vt:lpstr>
      <vt:lpstr>Map generation</vt:lpstr>
      <vt:lpstr>Multi-level maps</vt:lpstr>
      <vt:lpstr>Graph-based map analysis</vt:lpstr>
      <vt:lpstr>Graphs for single-level maps</vt:lpstr>
      <vt:lpstr>Graphs for single-level maps</vt:lpstr>
      <vt:lpstr>Graphs for single-level maps</vt:lpstr>
      <vt:lpstr>Graphs for multi-level maps</vt:lpstr>
      <vt:lpstr>Graphs for multi-level maps</vt:lpstr>
      <vt:lpstr>Placement of game elements on the map</vt:lpstr>
      <vt:lpstr>Selection by heuristic</vt:lpstr>
      <vt:lpstr>A case study: spawn points placement</vt:lpstr>
      <vt:lpstr>Experimental results</vt:lpstr>
      <vt:lpstr>Experimental results</vt:lpstr>
      <vt:lpstr>Conclusions</vt:lpstr>
      <vt:lpstr>Future developments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Framework for User-Based Analysis of Maps in First Person Shooters</dc:title>
  <dc:creator>Marco Ballabio</dc:creator>
  <cp:lastModifiedBy>Marco Ballabio</cp:lastModifiedBy>
  <cp:revision>37</cp:revision>
  <dcterms:created xsi:type="dcterms:W3CDTF">2018-04-10T15:45:51Z</dcterms:created>
  <dcterms:modified xsi:type="dcterms:W3CDTF">2018-04-11T16:30:24Z</dcterms:modified>
</cp:coreProperties>
</file>