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46AE"/>
    <a:srgbClr val="ECDB43"/>
    <a:srgbClr val="53A656"/>
    <a:srgbClr val="7557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6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D81D-3FF9-41F0-AB11-400DB62E379A}" type="datetimeFigureOut">
              <a:rPr lang="it-IT" smtClean="0"/>
              <a:t>11/04/2018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01B0-B561-4646-8C71-8930EA15F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4260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D81D-3FF9-41F0-AB11-400DB62E379A}" type="datetimeFigureOut">
              <a:rPr lang="it-IT" smtClean="0"/>
              <a:t>11/04/2018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01B0-B561-4646-8C71-8930EA15F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2815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D81D-3FF9-41F0-AB11-400DB62E379A}" type="datetimeFigureOut">
              <a:rPr lang="it-IT" smtClean="0"/>
              <a:t>11/04/2018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01B0-B561-4646-8C71-8930EA15F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1729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D81D-3FF9-41F0-AB11-400DB62E379A}" type="datetimeFigureOut">
              <a:rPr lang="it-IT" smtClean="0"/>
              <a:t>11/04/2018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01B0-B561-4646-8C71-8930EA15F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469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D81D-3FF9-41F0-AB11-400DB62E379A}" type="datetimeFigureOut">
              <a:rPr lang="it-IT" smtClean="0"/>
              <a:t>11/04/2018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01B0-B561-4646-8C71-8930EA15F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0783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D81D-3FF9-41F0-AB11-400DB62E379A}" type="datetimeFigureOut">
              <a:rPr lang="it-IT" smtClean="0"/>
              <a:t>11/04/2018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01B0-B561-4646-8C71-8930EA15F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7900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D81D-3FF9-41F0-AB11-400DB62E379A}" type="datetimeFigureOut">
              <a:rPr lang="it-IT" smtClean="0"/>
              <a:t>11/04/2018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01B0-B561-4646-8C71-8930EA15F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8507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D81D-3FF9-41F0-AB11-400DB62E379A}" type="datetimeFigureOut">
              <a:rPr lang="it-IT" smtClean="0"/>
              <a:t>11/04/2018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01B0-B561-4646-8C71-8930EA15F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135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D81D-3FF9-41F0-AB11-400DB62E379A}" type="datetimeFigureOut">
              <a:rPr lang="it-IT" smtClean="0"/>
              <a:t>11/04/2018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01B0-B561-4646-8C71-8930EA15F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9699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D81D-3FF9-41F0-AB11-400DB62E379A}" type="datetimeFigureOut">
              <a:rPr lang="it-IT" smtClean="0"/>
              <a:t>11/04/2018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01B0-B561-4646-8C71-8930EA15F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561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D81D-3FF9-41F0-AB11-400DB62E379A}" type="datetimeFigureOut">
              <a:rPr lang="it-IT" smtClean="0"/>
              <a:t>11/04/2018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01B0-B561-4646-8C71-8930EA15F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7711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6D81D-3FF9-41F0-AB11-400DB62E379A}" type="datetimeFigureOut">
              <a:rPr lang="it-IT" smtClean="0"/>
              <a:t>11/04/2018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01B0-B561-4646-8C71-8930EA15F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61986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5A41EC-5B40-4B85-BA92-68439805C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3608294"/>
            <a:ext cx="9144000" cy="2534477"/>
          </a:xfrm>
        </p:spPr>
        <p:txBody>
          <a:bodyPr>
            <a:normAutofit/>
          </a:bodyPr>
          <a:lstStyle/>
          <a:p>
            <a:r>
              <a:rPr lang="en-US" sz="5800" dirty="0"/>
              <a:t>An Online Framework for User-Based Analysis of Maps in First Person Shooters</a:t>
            </a:r>
            <a:endParaRPr lang="it-IT" sz="5800" dirty="0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B14A8057-E81D-46C0-B4D9-61AE359E8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978" y="715229"/>
            <a:ext cx="2604043" cy="260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16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19EB7B-A764-4A30-A087-BA041EB83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6946AE"/>
                </a:solidFill>
              </a:rPr>
              <a:t>Graphs for single-level maps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94D4035-7A15-43E0-B8ED-26BD9DA6D09C}"/>
              </a:ext>
            </a:extLst>
          </p:cNvPr>
          <p:cNvSpPr/>
          <p:nvPr/>
        </p:nvSpPr>
        <p:spPr>
          <a:xfrm>
            <a:off x="0" y="1933575"/>
            <a:ext cx="12192000" cy="49244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0F6C293-99A4-45FB-B428-7CF40209B4F8}"/>
              </a:ext>
            </a:extLst>
          </p:cNvPr>
          <p:cNvSpPr txBox="1"/>
          <p:nvPr/>
        </p:nvSpPr>
        <p:spPr>
          <a:xfrm>
            <a:off x="664369" y="5937620"/>
            <a:ext cx="5012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Map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17D94F7-E291-44BE-BF79-663B18B2BA20}"/>
              </a:ext>
            </a:extLst>
          </p:cNvPr>
          <p:cNvSpPr txBox="1"/>
          <p:nvPr/>
        </p:nvSpPr>
        <p:spPr>
          <a:xfrm>
            <a:off x="6515102" y="5931877"/>
            <a:ext cx="5012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Rooms and game elements graph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AE46109-DB5E-457A-9F2E-95827107D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97" y="2461994"/>
            <a:ext cx="4153873" cy="3350263"/>
          </a:xfrm>
          <a:prstGeom prst="rect">
            <a:avLst/>
          </a:prstGeom>
        </p:spPr>
      </p:pic>
      <p:pic>
        <p:nvPicPr>
          <p:cNvPr id="6" name="Immagine 5" descr="Immagine che contiene cielo, barca, esterni&#10;&#10;Descrizione generata con affidabilità elevata">
            <a:extLst>
              <a:ext uri="{FF2B5EF4-FFF2-40B4-BE49-F238E27FC236}">
                <a16:creationId xmlns:a16="http://schemas.microsoft.com/office/drawing/2014/main" id="{CE50A505-0B5E-44D4-A6D7-AF5A1D5E83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863" y="2663563"/>
            <a:ext cx="3513008" cy="294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281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19EB7B-A764-4A30-A087-BA041EB83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6946AE"/>
                </a:solidFill>
              </a:rPr>
              <a:t>Graphs for single-level maps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94D4035-7A15-43E0-B8ED-26BD9DA6D09C}"/>
              </a:ext>
            </a:extLst>
          </p:cNvPr>
          <p:cNvSpPr/>
          <p:nvPr/>
        </p:nvSpPr>
        <p:spPr>
          <a:xfrm>
            <a:off x="0" y="1933575"/>
            <a:ext cx="12192000" cy="49244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0F6C293-99A4-45FB-B428-7CF40209B4F8}"/>
              </a:ext>
            </a:extLst>
          </p:cNvPr>
          <p:cNvSpPr txBox="1"/>
          <p:nvPr/>
        </p:nvSpPr>
        <p:spPr>
          <a:xfrm>
            <a:off x="664369" y="5937620"/>
            <a:ext cx="5012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Map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17D94F7-E291-44BE-BF79-663B18B2BA20}"/>
              </a:ext>
            </a:extLst>
          </p:cNvPr>
          <p:cNvSpPr txBox="1"/>
          <p:nvPr/>
        </p:nvSpPr>
        <p:spPr>
          <a:xfrm>
            <a:off x="6515102" y="5931877"/>
            <a:ext cx="5012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Visibility graph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AE46109-DB5E-457A-9F2E-95827107D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97" y="2461994"/>
            <a:ext cx="4153873" cy="3350263"/>
          </a:xfrm>
          <a:prstGeom prst="rect">
            <a:avLst/>
          </a:prstGeom>
        </p:spPr>
      </p:pic>
      <p:pic>
        <p:nvPicPr>
          <p:cNvPr id="6" name="Immagine 5" descr="Immagine che contiene testo&#10;&#10;Descrizione generata con affidabilità molto elevata">
            <a:extLst>
              <a:ext uri="{FF2B5EF4-FFF2-40B4-BE49-F238E27FC236}">
                <a16:creationId xmlns:a16="http://schemas.microsoft.com/office/drawing/2014/main" id="{6F4C7B72-6C01-4E76-8596-E0D60B2C7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975" y="2536811"/>
            <a:ext cx="4000784" cy="320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901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19EB7B-A764-4A30-A087-BA041EB83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6946AE"/>
                </a:solidFill>
              </a:rPr>
              <a:t>Graphs for multi-level maps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94D4035-7A15-43E0-B8ED-26BD9DA6D09C}"/>
              </a:ext>
            </a:extLst>
          </p:cNvPr>
          <p:cNvSpPr/>
          <p:nvPr/>
        </p:nvSpPr>
        <p:spPr>
          <a:xfrm>
            <a:off x="0" y="1933575"/>
            <a:ext cx="12192000" cy="49244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0F6C293-99A4-45FB-B428-7CF40209B4F8}"/>
              </a:ext>
            </a:extLst>
          </p:cNvPr>
          <p:cNvSpPr txBox="1"/>
          <p:nvPr/>
        </p:nvSpPr>
        <p:spPr>
          <a:xfrm>
            <a:off x="664369" y="5937620"/>
            <a:ext cx="5012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Map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17D94F7-E291-44BE-BF79-663B18B2BA20}"/>
              </a:ext>
            </a:extLst>
          </p:cNvPr>
          <p:cNvSpPr txBox="1"/>
          <p:nvPr/>
        </p:nvSpPr>
        <p:spPr>
          <a:xfrm>
            <a:off x="6515102" y="5931877"/>
            <a:ext cx="5012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Tiles graph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AE46109-DB5E-457A-9F2E-95827107D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97" y="2461994"/>
            <a:ext cx="4153873" cy="335026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3FB13CC-C4EF-423F-84E3-0C2134D96A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065" y="2460170"/>
            <a:ext cx="3796630" cy="335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467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19EB7B-A764-4A30-A087-BA041EB83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6946AE"/>
                </a:solidFill>
              </a:rPr>
              <a:t>Graphs for multi-level maps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94D4035-7A15-43E0-B8ED-26BD9DA6D09C}"/>
              </a:ext>
            </a:extLst>
          </p:cNvPr>
          <p:cNvSpPr/>
          <p:nvPr/>
        </p:nvSpPr>
        <p:spPr>
          <a:xfrm>
            <a:off x="0" y="1933575"/>
            <a:ext cx="12192000" cy="49244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0F6C293-99A4-45FB-B428-7CF40209B4F8}"/>
              </a:ext>
            </a:extLst>
          </p:cNvPr>
          <p:cNvSpPr txBox="1"/>
          <p:nvPr/>
        </p:nvSpPr>
        <p:spPr>
          <a:xfrm>
            <a:off x="664369" y="5937620"/>
            <a:ext cx="5012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Map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17D94F7-E291-44BE-BF79-663B18B2BA20}"/>
              </a:ext>
            </a:extLst>
          </p:cNvPr>
          <p:cNvSpPr txBox="1"/>
          <p:nvPr/>
        </p:nvSpPr>
        <p:spPr>
          <a:xfrm>
            <a:off x="6515102" y="5931877"/>
            <a:ext cx="5012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Rooms and game elements graph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AE46109-DB5E-457A-9F2E-95827107D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97" y="2461994"/>
            <a:ext cx="4153873" cy="3350263"/>
          </a:xfrm>
          <a:prstGeom prst="rect">
            <a:avLst/>
          </a:prstGeom>
        </p:spPr>
      </p:pic>
      <p:pic>
        <p:nvPicPr>
          <p:cNvPr id="7" name="Immagine 6" descr="Immagine che contiene cielo, esterni&#10;&#10;Descrizione generata con affidabilità molto elevata">
            <a:extLst>
              <a:ext uri="{FF2B5EF4-FFF2-40B4-BE49-F238E27FC236}">
                <a16:creationId xmlns:a16="http://schemas.microsoft.com/office/drawing/2014/main" id="{2218EB64-652F-4CF0-96B6-86336C73B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411" y="2225950"/>
            <a:ext cx="3969911" cy="358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097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F342DC-87E3-4149-9324-18E0578C5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6946AE"/>
                </a:solidFill>
              </a:rPr>
              <a:t>What</a:t>
            </a:r>
            <a:r>
              <a:rPr lang="it-IT" b="1" dirty="0">
                <a:solidFill>
                  <a:srgbClr val="6946AE"/>
                </a:solidFill>
              </a:rPr>
              <a:t> </a:t>
            </a:r>
            <a:r>
              <a:rPr lang="en-US" b="1" dirty="0">
                <a:solidFill>
                  <a:srgbClr val="6946AE"/>
                </a:solidFill>
              </a:rPr>
              <a:t>makes</a:t>
            </a:r>
            <a:r>
              <a:rPr lang="it-IT" b="1" dirty="0">
                <a:solidFill>
                  <a:srgbClr val="6946AE"/>
                </a:solidFill>
              </a:rPr>
              <a:t> a video game </a:t>
            </a:r>
            <a:r>
              <a:rPr lang="en-US" b="1" dirty="0">
                <a:solidFill>
                  <a:srgbClr val="6946AE"/>
                </a:solidFill>
              </a:rPr>
              <a:t>good</a:t>
            </a:r>
            <a:r>
              <a:rPr lang="it-IT" b="1" dirty="0">
                <a:solidFill>
                  <a:srgbClr val="6946AE"/>
                </a:solidFill>
              </a:rPr>
              <a:t>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E65DAC-C4A5-4CC1-8460-46CAE3883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6800"/>
            <a:ext cx="10515600" cy="328612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Visuals</a:t>
            </a:r>
            <a:r>
              <a:rPr lang="it-IT" dirty="0"/>
              <a:t>, narrative and </a:t>
            </a:r>
            <a:r>
              <a:rPr lang="en-US" dirty="0"/>
              <a:t>gameplay</a:t>
            </a:r>
            <a:r>
              <a:rPr lang="it-IT" dirty="0"/>
              <a:t>.</a:t>
            </a:r>
          </a:p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r>
              <a:rPr lang="it-IT" dirty="0"/>
              <a:t>Game Design</a:t>
            </a:r>
          </a:p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r>
              <a:rPr lang="it-IT" dirty="0"/>
              <a:t>Level Design</a:t>
            </a:r>
          </a:p>
          <a:p>
            <a:pPr marL="0" indent="0" algn="ctr">
              <a:buNone/>
            </a:pPr>
            <a:r>
              <a:rPr lang="it-IT" dirty="0"/>
              <a:t> 	       </a:t>
            </a:r>
          </a:p>
          <a:p>
            <a:pPr marL="0" indent="0" algn="ctr">
              <a:buNone/>
            </a:pPr>
            <a:r>
              <a:rPr lang="it-IT" dirty="0"/>
              <a:t>Gameplay</a:t>
            </a:r>
          </a:p>
        </p:txBody>
      </p:sp>
      <p:pic>
        <p:nvPicPr>
          <p:cNvPr id="10" name="Elemento grafico 9" descr="Freccia linea: diritta">
            <a:extLst>
              <a:ext uri="{FF2B5EF4-FFF2-40B4-BE49-F238E27FC236}">
                <a16:creationId xmlns:a16="http://schemas.microsoft.com/office/drawing/2014/main" id="{BCF74162-1ABE-40E2-A9E2-4247EEDF3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842000" y="4664102"/>
            <a:ext cx="508000" cy="508000"/>
          </a:xfrm>
          <a:prstGeom prst="rect">
            <a:avLst/>
          </a:prstGeom>
        </p:spPr>
      </p:pic>
      <p:pic>
        <p:nvPicPr>
          <p:cNvPr id="12" name="Elemento grafico 11" descr="Freccia linea: diritta">
            <a:extLst>
              <a:ext uri="{FF2B5EF4-FFF2-40B4-BE49-F238E27FC236}">
                <a16:creationId xmlns:a16="http://schemas.microsoft.com/office/drawing/2014/main" id="{B865DDF9-5D02-4AED-9DC4-77A3D2167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842000" y="3705281"/>
            <a:ext cx="508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7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CED8E20-F1E5-44D8-8454-ADC36F46D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2274103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EA4E8E-9991-4768-9335-0FE5E2A5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6946AE"/>
                </a:solidFill>
              </a:rPr>
              <a:t>Research in Level Design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FAC0A7-99B3-48B4-8E71-42429A587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980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Two main fields:</a:t>
            </a:r>
          </a:p>
          <a:p>
            <a:r>
              <a:rPr lang="en-US" dirty="0"/>
              <a:t>Formalization of the discipline</a:t>
            </a:r>
          </a:p>
          <a:p>
            <a:r>
              <a:rPr lang="en-US" dirty="0"/>
              <a:t>Support to the design process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Many works use Procedural Content Generation to support the design process.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majority of these works are based on data collected from simulations.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129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EA4E8E-9991-4768-9335-0FE5E2A5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6946AE"/>
                </a:solidFill>
              </a:rPr>
              <a:t>Map design and generation framework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FAC0A7-99B3-48B4-8E71-42429A587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3743"/>
            <a:ext cx="10515600" cy="33999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Developed to be modular, parametric and online.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Broad support to existing formats.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Easy deployment of browser playable experiments.</a:t>
            </a:r>
          </a:p>
        </p:txBody>
      </p:sp>
    </p:spTree>
    <p:extLst>
      <p:ext uri="{BB962C8B-B14F-4D97-AF65-F5344CB8AC3E}">
        <p14:creationId xmlns:p14="http://schemas.microsoft.com/office/powerpoint/2010/main" val="996828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9AF1D0-E9FC-4C90-AB85-32798651A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6946AE"/>
                </a:solidFill>
              </a:rPr>
              <a:t>Map generation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676F5D7-9F48-4671-9D0B-D4E656A80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126106"/>
            <a:ext cx="2977897" cy="2977897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D2294D3-A397-4D16-8115-3DB676F7BB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903" y="2126105"/>
            <a:ext cx="2977898" cy="297789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48B88B6-986D-400B-981A-4BB0148B0B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087" y="2126105"/>
            <a:ext cx="3049826" cy="2977897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9ABCE26-44B0-492F-8E63-DCEEB2FA6BFA}"/>
              </a:ext>
            </a:extLst>
          </p:cNvPr>
          <p:cNvSpPr txBox="1"/>
          <p:nvPr/>
        </p:nvSpPr>
        <p:spPr>
          <a:xfrm>
            <a:off x="838200" y="5230657"/>
            <a:ext cx="2977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Cellular generator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B7DA647-965C-4ABB-AF40-01C3074D2FAD}"/>
              </a:ext>
            </a:extLst>
          </p:cNvPr>
          <p:cNvSpPr txBox="1"/>
          <p:nvPr/>
        </p:nvSpPr>
        <p:spPr>
          <a:xfrm>
            <a:off x="4506229" y="5230657"/>
            <a:ext cx="2977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Divisive generator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E913CE5-F493-466F-BC29-29DA71E5206A}"/>
              </a:ext>
            </a:extLst>
          </p:cNvPr>
          <p:cNvSpPr txBox="1"/>
          <p:nvPr/>
        </p:nvSpPr>
        <p:spPr>
          <a:xfrm>
            <a:off x="8375903" y="5230657"/>
            <a:ext cx="2977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Digger generator</a:t>
            </a:r>
          </a:p>
        </p:txBody>
      </p:sp>
    </p:spTree>
    <p:extLst>
      <p:ext uri="{BB962C8B-B14F-4D97-AF65-F5344CB8AC3E}">
        <p14:creationId xmlns:p14="http://schemas.microsoft.com/office/powerpoint/2010/main" val="3595517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3BD1D8-D153-48A3-A620-7D1E05311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6946AE"/>
                </a:solidFill>
              </a:rPr>
              <a:t>Multi-level maps</a:t>
            </a:r>
          </a:p>
        </p:txBody>
      </p:sp>
      <p:pic>
        <p:nvPicPr>
          <p:cNvPr id="18" name="Segnaposto contenuto 17">
            <a:extLst>
              <a:ext uri="{FF2B5EF4-FFF2-40B4-BE49-F238E27FC236}">
                <a16:creationId xmlns:a16="http://schemas.microsoft.com/office/drawing/2014/main" id="{150E73F4-A700-48B6-A458-9A0C82CE62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067" y="2779435"/>
            <a:ext cx="5257800" cy="3278830"/>
          </a:xfr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EBD9B6C5-246C-4FDE-8083-635DCC2BDD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461" y="2879680"/>
            <a:ext cx="3078339" cy="3078339"/>
          </a:xfrm>
          <a:prstGeom prst="rect">
            <a:avLst/>
          </a:prstGeom>
        </p:spPr>
      </p:pic>
      <p:sp>
        <p:nvSpPr>
          <p:cNvPr id="21" name="Segnaposto contenuto 2">
            <a:extLst>
              <a:ext uri="{FF2B5EF4-FFF2-40B4-BE49-F238E27FC236}">
                <a16:creationId xmlns:a16="http://schemas.microsoft.com/office/drawing/2014/main" id="{24208F23-6D18-40E8-8824-7799CA0D07D7}"/>
              </a:ext>
            </a:extLst>
          </p:cNvPr>
          <p:cNvSpPr txBox="1">
            <a:spLocks/>
          </p:cNvSpPr>
          <p:nvPr/>
        </p:nvSpPr>
        <p:spPr>
          <a:xfrm>
            <a:off x="838200" y="1900659"/>
            <a:ext cx="10515600" cy="6688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More complex multi-level maps than the ones produced in previous works.</a:t>
            </a:r>
          </a:p>
        </p:txBody>
      </p:sp>
    </p:spTree>
    <p:extLst>
      <p:ext uri="{BB962C8B-B14F-4D97-AF65-F5344CB8AC3E}">
        <p14:creationId xmlns:p14="http://schemas.microsoft.com/office/powerpoint/2010/main" val="2043183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19EB7B-A764-4A30-A087-BA041EB83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6946AE"/>
                </a:solidFill>
              </a:rPr>
              <a:t>Graph-based map analysis</a:t>
            </a:r>
          </a:p>
        </p:txBody>
      </p:sp>
      <p:sp>
        <p:nvSpPr>
          <p:cNvPr id="15" name="Segnaposto contenuto 14">
            <a:extLst>
              <a:ext uri="{FF2B5EF4-FFF2-40B4-BE49-F238E27FC236}">
                <a16:creationId xmlns:a16="http://schemas.microsoft.com/office/drawing/2014/main" id="{7B36C9DA-C83C-477E-A8A9-D33246C1F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015"/>
            <a:ext cx="10515600" cy="367994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Generate different graphs highlighting different features of the map.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Extract layout information using Graph-Theory metrics.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Use this information to analyze the map or to place game elements.</a:t>
            </a:r>
          </a:p>
        </p:txBody>
      </p:sp>
    </p:spTree>
    <p:extLst>
      <p:ext uri="{BB962C8B-B14F-4D97-AF65-F5344CB8AC3E}">
        <p14:creationId xmlns:p14="http://schemas.microsoft.com/office/powerpoint/2010/main" val="2617888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19EB7B-A764-4A30-A087-BA041EB83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6946AE"/>
                </a:solidFill>
              </a:rPr>
              <a:t>Graphs for single-level maps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94D4035-7A15-43E0-B8ED-26BD9DA6D09C}"/>
              </a:ext>
            </a:extLst>
          </p:cNvPr>
          <p:cNvSpPr/>
          <p:nvPr/>
        </p:nvSpPr>
        <p:spPr>
          <a:xfrm>
            <a:off x="0" y="1933575"/>
            <a:ext cx="12192000" cy="49244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0F6C293-99A4-45FB-B428-7CF40209B4F8}"/>
              </a:ext>
            </a:extLst>
          </p:cNvPr>
          <p:cNvSpPr txBox="1"/>
          <p:nvPr/>
        </p:nvSpPr>
        <p:spPr>
          <a:xfrm>
            <a:off x="664369" y="5937620"/>
            <a:ext cx="5012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Map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17D94F7-E291-44BE-BF79-663B18B2BA20}"/>
              </a:ext>
            </a:extLst>
          </p:cNvPr>
          <p:cNvSpPr txBox="1"/>
          <p:nvPr/>
        </p:nvSpPr>
        <p:spPr>
          <a:xfrm>
            <a:off x="6515102" y="5931877"/>
            <a:ext cx="5012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Tiles graph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AE46109-DB5E-457A-9F2E-95827107D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97" y="2461994"/>
            <a:ext cx="4153873" cy="3350263"/>
          </a:xfrm>
          <a:prstGeom prst="rect">
            <a:avLst/>
          </a:prstGeom>
        </p:spPr>
      </p:pic>
      <p:pic>
        <p:nvPicPr>
          <p:cNvPr id="7" name="Immagine 6" descr="Immagine che contiene orologio&#10;&#10;Descrizione generata con affidabilità elevata">
            <a:extLst>
              <a:ext uri="{FF2B5EF4-FFF2-40B4-BE49-F238E27FC236}">
                <a16:creationId xmlns:a16="http://schemas.microsoft.com/office/drawing/2014/main" id="{54D6CAF1-211E-47D2-8C86-5D916DCFB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366" y="2579517"/>
            <a:ext cx="3900002" cy="31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09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331</TotalTime>
  <Words>195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An Online Framework for User-Based Analysis of Maps in First Person Shooters</vt:lpstr>
      <vt:lpstr>What makes a video game good?</vt:lpstr>
      <vt:lpstr>Presentazione standard di PowerPoint</vt:lpstr>
      <vt:lpstr>Research in Level Design</vt:lpstr>
      <vt:lpstr>Map design and generation framework</vt:lpstr>
      <vt:lpstr>Map generation</vt:lpstr>
      <vt:lpstr>Multi-level maps</vt:lpstr>
      <vt:lpstr>Graph-based map analysis</vt:lpstr>
      <vt:lpstr>Graphs for single-level maps</vt:lpstr>
      <vt:lpstr>Graphs for single-level maps</vt:lpstr>
      <vt:lpstr>Graphs for single-level maps</vt:lpstr>
      <vt:lpstr>Graphs for multi-level maps</vt:lpstr>
      <vt:lpstr>Graphs for multi-level maps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Online Framework for User-Based Analysis of Maps in First Person Shooters</dc:title>
  <dc:creator>Marco Ballabio</dc:creator>
  <cp:lastModifiedBy>Marco Ballabio</cp:lastModifiedBy>
  <cp:revision>24</cp:revision>
  <dcterms:created xsi:type="dcterms:W3CDTF">2018-04-10T15:45:51Z</dcterms:created>
  <dcterms:modified xsi:type="dcterms:W3CDTF">2018-04-11T12:28:05Z</dcterms:modified>
</cp:coreProperties>
</file>