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nva Sans" panose="020B0503030501040103" pitchFamily="34" charset="0"/>
      <p:regular r:id="rId22"/>
    </p:embeddedFont>
    <p:embeddedFont>
      <p:font typeface="Open Sauce" pitchFamily="2" charset="77"/>
      <p:regular r:id="rId23"/>
    </p:embeddedFont>
    <p:embeddedFont>
      <p:font typeface="Open Sauce Bold" pitchFamily="2" charset="77"/>
      <p:regular r:id="rId24"/>
      <p:bold r:id="rId25"/>
    </p:embeddedFont>
    <p:embeddedFont>
      <p:font typeface="Open Sauce Semi-Bold" pitchFamily="2" charset="77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3" autoAdjust="0"/>
  </p:normalViewPr>
  <p:slideViewPr>
    <p:cSldViewPr>
      <p:cViewPr varScale="1">
        <p:scale>
          <a:sx n="84" d="100"/>
          <a:sy n="84" d="100"/>
        </p:scale>
        <p:origin x="2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3973C-FF04-6E48-A5A9-4CD3974057A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64F7-DBE5-AA4B-83DE-8B69503FE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64F7-DBE5-AA4B-83DE-8B69503FE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64F7-DBE5-AA4B-83DE-8B69503FE1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888678"/>
            <a:ext cx="15430500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ECON 490 </a:t>
            </a: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Midterm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5920770"/>
            <a:ext cx="15430500" cy="308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Examining the Correlation between the COVID-19 Lockdown and Crime Number Changes in City of Vancouver</a:t>
            </a: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Hanze Wang 39408695</a:t>
            </a: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Yuchen Fan 54509832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831975"/>
            <a:ext cx="15430500" cy="655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 Data Construction and Preprocessing</a:t>
            </a:r>
          </a:p>
          <a:p>
            <a:pPr algn="l">
              <a:lnSpc>
                <a:spcPts val="4899"/>
              </a:lnSpc>
            </a:pPr>
            <a:endParaRPr lang="en-US" sz="3499" b="1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 construct a monthly time series dataset spanning from 2003 to 2024, integrating multiple variables including: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Socioeconomic factors: Minimum wage, unemployment rates, and CPI.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Environmental factors: Monthly average temperature.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Law enforcement factors: Police density and weighted clearance rates.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Crime data: Monthly counts of reported crimes.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8041" y="1502203"/>
            <a:ext cx="15430500" cy="504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Models</a:t>
            </a:r>
          </a:p>
          <a:p>
            <a:pPr algn="l">
              <a:lnSpc>
                <a:spcPts val="4899"/>
              </a:lnSpc>
            </a:pPr>
            <a:endParaRPr lang="en-US" sz="3499" b="1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899"/>
              </a:lnSpc>
            </a:pPr>
            <a:endParaRPr lang="en-US" sz="3499" b="1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 employ two models to analyze crime patterns: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Statistical Model (SARIMA)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Machine Learning Model (XGBoost)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485900"/>
            <a:ext cx="15430500" cy="548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3. Analysis</a:t>
            </a:r>
            <a:r>
              <a:rPr lang="zh-CN" altLang="en-US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altLang="zh-CN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–</a:t>
            </a:r>
            <a:r>
              <a:rPr lang="zh-CN" altLang="en-US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altLang="zh-CN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Counterfactual</a:t>
            </a:r>
            <a:endParaRPr lang="en-US" sz="3499" b="1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899"/>
              </a:lnSpc>
            </a:pPr>
            <a:endParaRPr lang="en-US" sz="3499" b="1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Train models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Predict values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Compare our prediction with actual values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Results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showing a blue line&#10;&#10;Description automatically generated">
            <a:extLst>
              <a:ext uri="{FF2B5EF4-FFF2-40B4-BE49-F238E27FC236}">
                <a16:creationId xmlns:a16="http://schemas.microsoft.com/office/drawing/2014/main" id="{24531B44-3002-7CB3-7036-B4488AC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7" r="2019" b="1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28750" y="2205278"/>
            <a:ext cx="15430500" cy="273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SARIMA</a:t>
            </a:r>
          </a:p>
          <a:p>
            <a:pPr algn="l">
              <a:lnSpc>
                <a:spcPts val="4200"/>
              </a:lnSpc>
            </a:pPr>
            <a:endParaRPr lang="en-US" sz="3499" b="1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using the SARIMA model, we observed that there are significant deviations between the predicted and observed crime rates after March 2020 when the BC government announced a public health emergency.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D497B-6BAA-F893-DF0D-8CA3F556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62" y="5524500"/>
            <a:ext cx="1468624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298" y="439554"/>
            <a:ext cx="17667404" cy="9407892"/>
          </a:xfrm>
          <a:custGeom>
            <a:avLst/>
            <a:gdLst/>
            <a:ahLst/>
            <a:cxnLst/>
            <a:rect l="l" t="t" r="r" b="b"/>
            <a:pathLst>
              <a:path w="17667404" h="9407892">
                <a:moveTo>
                  <a:pt x="0" y="0"/>
                </a:moveTo>
                <a:lnTo>
                  <a:pt x="17667404" y="0"/>
                </a:lnTo>
                <a:lnTo>
                  <a:pt x="17667404" y="9407892"/>
                </a:lnTo>
                <a:lnTo>
                  <a:pt x="0" y="9407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28750" y="2471978"/>
            <a:ext cx="15430500" cy="220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XGBoost</a:t>
            </a:r>
          </a:p>
          <a:p>
            <a:pPr algn="l">
              <a:lnSpc>
                <a:spcPts val="4200"/>
              </a:lnSpc>
            </a:pPr>
            <a:endParaRPr lang="en-US" sz="3499" b="1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using the XGBoost model, we managed to predict the crime number as if there are no COVID-19 present.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51D4C-658C-C84C-1767-6BE4EF9A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59"/>
          <a:stretch/>
        </p:blipFill>
        <p:spPr>
          <a:xfrm>
            <a:off x="1238250" y="5753100"/>
            <a:ext cx="15621000" cy="10418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62040" y="904875"/>
            <a:ext cx="5757960" cy="1217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62040" y="3506773"/>
            <a:ext cx="1522889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XGBoost and SARIMA models indicate a significant decrease in crime numbers following the COVID-19 public health emergency in City of Vancouver, with observed reductions of 27.45% and 32.63% respectively, suggesting a strong correlation between lockdown measures and reduced criminal activity in Vancouver (p &lt; 0.001).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813980"/>
            <a:ext cx="5957379" cy="1217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What’s next…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03870"/>
            <a:ext cx="16476729" cy="549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a validation period (2018-2020) to evaluate model performance, and use this pre-pandemic period to assess prediction accuracy of both XGBoost and SARIMA models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Transform the dataset from monthly to weekly or daily to increase the data size for future analysis.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2242" y="943759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2242" y="2781300"/>
            <a:ext cx="15297008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 study examines the correlation between COVID-19 public health emergency measures and crime patterns in the City of Vancouver.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Used time series data from 2003 to 2024, including socioeconomic and environmental variables, we compare predicted and actual crime numbers before and after March 2020. 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Using XGBoost and SARIMA, our analysis reveals a statistically significant difference (p &lt; 0.05) between forecasted and actual crime numbers following the public health emergency declaration.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Main Variables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4697396"/>
            <a:ext cx="70008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Actual Crime Number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8750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Dependent Variable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58375" y="4697396"/>
            <a:ext cx="7400925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Minimum Wage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CPI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Temperature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Police Officers Per 100,000 Population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Weighted Clearance Rate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Vancouver Unemployment Rate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858375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Independent Variables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2612" y="2540851"/>
            <a:ext cx="17462777" cy="5544432"/>
          </a:xfrm>
          <a:custGeom>
            <a:avLst/>
            <a:gdLst/>
            <a:ahLst/>
            <a:cxnLst/>
            <a:rect l="l" t="t" r="r" b="b"/>
            <a:pathLst>
              <a:path w="17462777" h="5544432">
                <a:moveTo>
                  <a:pt x="0" y="0"/>
                </a:moveTo>
                <a:lnTo>
                  <a:pt x="17462776" y="0"/>
                </a:lnTo>
                <a:lnTo>
                  <a:pt x="17462776" y="5544431"/>
                </a:lnTo>
                <a:lnTo>
                  <a:pt x="0" y="5544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4556" y="697627"/>
            <a:ext cx="9812462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 description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4533" y="536097"/>
            <a:ext cx="17018933" cy="8722203"/>
          </a:xfrm>
          <a:custGeom>
            <a:avLst/>
            <a:gdLst/>
            <a:ahLst/>
            <a:cxnLst/>
            <a:rect l="l" t="t" r="r" b="b"/>
            <a:pathLst>
              <a:path w="17018933" h="8722203">
                <a:moveTo>
                  <a:pt x="0" y="0"/>
                </a:moveTo>
                <a:lnTo>
                  <a:pt x="17018934" y="0"/>
                </a:lnTo>
                <a:lnTo>
                  <a:pt x="17018934" y="8722203"/>
                </a:lnTo>
                <a:lnTo>
                  <a:pt x="0" y="872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5871" y="462880"/>
            <a:ext cx="17416259" cy="9361239"/>
          </a:xfrm>
          <a:custGeom>
            <a:avLst/>
            <a:gdLst/>
            <a:ahLst/>
            <a:cxnLst/>
            <a:rect l="l" t="t" r="r" b="b"/>
            <a:pathLst>
              <a:path w="17416259" h="9361239">
                <a:moveTo>
                  <a:pt x="0" y="0"/>
                </a:moveTo>
                <a:lnTo>
                  <a:pt x="17416258" y="0"/>
                </a:lnTo>
                <a:lnTo>
                  <a:pt x="17416258" y="9361240"/>
                </a:lnTo>
                <a:lnTo>
                  <a:pt x="0" y="936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0639" y="601028"/>
            <a:ext cx="17726721" cy="9084945"/>
          </a:xfrm>
          <a:custGeom>
            <a:avLst/>
            <a:gdLst/>
            <a:ahLst/>
            <a:cxnLst/>
            <a:rect l="l" t="t" r="r" b="b"/>
            <a:pathLst>
              <a:path w="17726721" h="9084945">
                <a:moveTo>
                  <a:pt x="0" y="0"/>
                </a:moveTo>
                <a:lnTo>
                  <a:pt x="17726722" y="0"/>
                </a:lnTo>
                <a:lnTo>
                  <a:pt x="17726722" y="9084944"/>
                </a:lnTo>
                <a:lnTo>
                  <a:pt x="0" y="908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396</Words>
  <Application>Microsoft Macintosh PowerPoint</Application>
  <PresentationFormat>Custom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Open Sauce Bold</vt:lpstr>
      <vt:lpstr>Calibri</vt:lpstr>
      <vt:lpstr>Open Sauce</vt:lpstr>
      <vt:lpstr>Canva Sans</vt:lpstr>
      <vt:lpstr>Open Sauce Semi-Bold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490 Midterm Presentation</dc:title>
  <cp:lastModifiedBy>hanzew25@student.ubc.ca</cp:lastModifiedBy>
  <cp:revision>2</cp:revision>
  <dcterms:created xsi:type="dcterms:W3CDTF">2006-08-16T00:00:00Z</dcterms:created>
  <dcterms:modified xsi:type="dcterms:W3CDTF">2024-11-17T23:22:08Z</dcterms:modified>
  <dc:identifier>DAGWhChaBJg</dc:identifier>
</cp:coreProperties>
</file>