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 err="1"/>
            <a:t>이더리움으로</a:t>
          </a:r>
          <a:r>
            <a:rPr lang="ko-KR" altLang="en-US" dirty="0"/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D5D45C5-40F6-416A-8F43-EAC1C218FFE9}">
      <dgm:prSet phldrT="[텍스트]"/>
      <dgm:spPr/>
      <dgm:t>
        <a:bodyPr/>
        <a:lstStyle/>
        <a:p>
          <a:pPr latinLnBrk="1"/>
          <a:r>
            <a:rPr lang="ko-KR" altLang="en-US" dirty="0"/>
            <a:t>성장시킨 요정을 소유주들 끼리 거래할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본인이 그린 요정에 능력치를 지정하여 판매할 수 있습니다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/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/>
        </a:p>
      </dgm:t>
    </dgm:pt>
    <dgm:pt modelId="{9D84288D-C5DB-4513-89E2-CF30B0BFA72B}">
      <dgm:prSet phldrT="[텍스트]"/>
      <dgm:spPr/>
      <dgm:t>
        <a:bodyPr/>
        <a:lstStyle/>
        <a:p>
          <a:pPr latinLnBrk="1"/>
          <a:r>
            <a:rPr lang="ko-KR" altLang="en-US" dirty="0"/>
            <a:t>디자이너가 설계한 요정 원본입니다</a:t>
          </a:r>
          <a:r>
            <a:rPr lang="en-US" altLang="ko-KR" dirty="0"/>
            <a:t>.</a:t>
          </a:r>
          <a:endParaRPr lang="ko-KR" altLang="en-US" dirty="0"/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/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/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/>
          <a:r>
            <a:rPr lang="ko-KR" altLang="en-US" dirty="0"/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/>
        </a:p>
      </dgm:t>
    </dgm:pt>
    <dgm:pt modelId="{1F1CB7A7-B6BE-484A-A380-62AA3C0FD1F1}">
      <dgm:prSet phldrT="[텍스트]"/>
      <dgm:spPr/>
      <dgm:t>
        <a:bodyPr/>
        <a:lstStyle/>
        <a:p>
          <a:pPr latinLnBrk="1"/>
          <a:r>
            <a:rPr lang="ko-KR" altLang="en-US" dirty="0"/>
            <a:t>요정 원본을 복제하여 실제로 블록체인 상에 기록됩니다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/>
        </a:p>
      </dgm:t>
    </dgm:pt>
    <dgm:pt modelId="{7F0AAB13-FAC7-441A-AAFE-EDD1AFC7A732}">
      <dgm:prSet phldrT="[텍스트]"/>
      <dgm:spPr/>
      <dgm:t>
        <a:bodyPr/>
        <a:lstStyle/>
        <a:p>
          <a:pPr latinLnBrk="1"/>
          <a:r>
            <a:rPr lang="ko-KR" altLang="en-US" dirty="0"/>
            <a:t>생성시간을 기준으로 성장합니다</a:t>
          </a:r>
          <a:r>
            <a:rPr lang="en-US" altLang="ko-KR" dirty="0"/>
            <a:t>.</a:t>
          </a:r>
          <a:endParaRPr lang="ko-KR" altLang="en-US" dirty="0"/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소유주</a:t>
          </a:r>
        </a:p>
      </dsp:txBody>
      <dsp:txXfrm>
        <a:off x="39" y="135558"/>
        <a:ext cx="3798093" cy="892800"/>
      </dsp:txXfrm>
    </dsp:sp>
    <dsp:sp modelId="{9E25FF0D-1C6C-4FFD-9939-A65E32D2561B}">
      <dsp:nvSpPr>
        <dsp:cNvPr id="0" name=""/>
        <dsp:cNvSpPr/>
      </dsp:nvSpPr>
      <dsp:spPr>
        <a:xfrm>
          <a:off x="39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 err="1"/>
            <a:t>이더리움으로</a:t>
          </a:r>
          <a:r>
            <a:rPr lang="ko-KR" altLang="en-US" sz="3100" kern="1200" dirty="0"/>
            <a:t> 요정을 구매하고 성장시키는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성장시킨 요정을 소유주들 끼리 거래할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39" y="1028358"/>
        <a:ext cx="3798093" cy="4254750"/>
      </dsp:txXfrm>
    </dsp:sp>
    <dsp:sp modelId="{BED6E21A-40B8-41F6-9127-8D7F2E32FF8C}">
      <dsp:nvSpPr>
        <dsp:cNvPr id="0" name=""/>
        <dsp:cNvSpPr/>
      </dsp:nvSpPr>
      <dsp:spPr>
        <a:xfrm>
          <a:off x="4329866" y="135558"/>
          <a:ext cx="3798093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디자이너</a:t>
          </a:r>
        </a:p>
      </dsp:txBody>
      <dsp:txXfrm>
        <a:off x="4329866" y="135558"/>
        <a:ext cx="3798093" cy="892800"/>
      </dsp:txXfrm>
    </dsp:sp>
    <dsp:sp modelId="{990A19C7-8B0C-4AA4-B508-C052A15F513E}">
      <dsp:nvSpPr>
        <dsp:cNvPr id="0" name=""/>
        <dsp:cNvSpPr/>
      </dsp:nvSpPr>
      <dsp:spPr>
        <a:xfrm>
          <a:off x="4329866" y="1028358"/>
          <a:ext cx="3798093" cy="4254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요정을 그리는 사람</a:t>
          </a:r>
        </a:p>
        <a:p>
          <a:pPr marL="285750" lvl="1" indent="-285750" algn="l" defTabSz="1377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3100" kern="1200" dirty="0"/>
            <a:t>본인이 그린 요정에 능력치를 지정하여 판매할 수 있습니다</a:t>
          </a:r>
          <a:r>
            <a:rPr lang="en-US" altLang="ko-KR" sz="3100" kern="1200" dirty="0"/>
            <a:t>.</a:t>
          </a:r>
          <a:endParaRPr lang="ko-KR" altLang="en-US" sz="3100" kern="1200" dirty="0"/>
        </a:p>
      </dsp:txBody>
      <dsp:txXfrm>
        <a:off x="4329866" y="1028358"/>
        <a:ext cx="3798093" cy="4254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 원본</a:t>
          </a:r>
        </a:p>
      </dsp:txBody>
      <dsp:txXfrm>
        <a:off x="39" y="338997"/>
        <a:ext cx="3798093" cy="806400"/>
      </dsp:txXfrm>
    </dsp:sp>
    <dsp:sp modelId="{9E25FF0D-1C6C-4FFD-9939-A65E32D2561B}">
      <dsp:nvSpPr>
        <dsp:cNvPr id="0" name=""/>
        <dsp:cNvSpPr/>
      </dsp:nvSpPr>
      <dsp:spPr>
        <a:xfrm>
          <a:off x="39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디자이너가 설계한 요정 원본입니다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39" y="1145397"/>
        <a:ext cx="3798093" cy="3934271"/>
      </dsp:txXfrm>
    </dsp:sp>
    <dsp:sp modelId="{BED6E21A-40B8-41F6-9127-8D7F2E32FF8C}">
      <dsp:nvSpPr>
        <dsp:cNvPr id="0" name=""/>
        <dsp:cNvSpPr/>
      </dsp:nvSpPr>
      <dsp:spPr>
        <a:xfrm>
          <a:off x="4329866" y="338997"/>
          <a:ext cx="3798093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요정</a:t>
          </a:r>
        </a:p>
      </dsp:txBody>
      <dsp:txXfrm>
        <a:off x="4329866" y="338997"/>
        <a:ext cx="3798093" cy="806400"/>
      </dsp:txXfrm>
    </dsp:sp>
    <dsp:sp modelId="{990A19C7-8B0C-4AA4-B508-C052A15F513E}">
      <dsp:nvSpPr>
        <dsp:cNvPr id="0" name=""/>
        <dsp:cNvSpPr/>
      </dsp:nvSpPr>
      <dsp:spPr>
        <a:xfrm>
          <a:off x="4329866" y="1145397"/>
          <a:ext cx="3798093" cy="3934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요정 원본을 복제하여 실제로 블록체인 상에 기록됩니다</a:t>
          </a:r>
          <a:r>
            <a:rPr lang="en-US" altLang="ko-KR" sz="2800" kern="1200" dirty="0"/>
            <a:t>.</a:t>
          </a:r>
          <a:endParaRPr lang="ko-KR" altLang="en-US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800" kern="1200" dirty="0"/>
            <a:t>생성시간을 기준으로 성장합니다</a:t>
          </a:r>
          <a:r>
            <a:rPr lang="en-US" altLang="ko-KR" sz="2800" kern="1200" dirty="0"/>
            <a:t>.</a:t>
          </a:r>
          <a:endParaRPr lang="ko-KR" altLang="en-US" sz="2800" kern="1200" dirty="0"/>
        </a:p>
      </dsp:txBody>
      <dsp:txXfrm>
        <a:off x="4329866" y="1145397"/>
        <a:ext cx="3798093" cy="3934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13B1-406C-479C-B81C-FC27C1C19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Ether Fairy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이더리움기반</a:t>
            </a:r>
            <a:r>
              <a:rPr lang="ko-KR" altLang="en-US" dirty="0"/>
              <a:t> 요정 거래 플랫폼</a:t>
            </a:r>
          </a:p>
        </p:txBody>
      </p:sp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437CE-AF8D-4854-97E6-18991BF792F4}"/>
              </a:ext>
            </a:extLst>
          </p:cNvPr>
          <p:cNvGrpSpPr/>
          <p:nvPr/>
        </p:nvGrpSpPr>
        <p:grpSpPr>
          <a:xfrm>
            <a:off x="2423603" y="2390313"/>
            <a:ext cx="2814221" cy="1724156"/>
            <a:chOff x="3844031" y="2459115"/>
            <a:chExt cx="3506679" cy="21483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F1A20D-CCF8-4A55-BFA9-B2D82D438A82}"/>
                </a:ext>
              </a:extLst>
            </p:cNvPr>
            <p:cNvSpPr/>
            <p:nvPr/>
          </p:nvSpPr>
          <p:spPr>
            <a:xfrm>
              <a:off x="3844031" y="2459115"/>
              <a:ext cx="3506679" cy="2148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5041B-14C4-49F2-86E4-0F0394ED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1" y="2963827"/>
              <a:ext cx="2877758" cy="1138972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A8FB9C-5BF8-4EAC-A6E6-5534F95ADA4C}"/>
              </a:ext>
            </a:extLst>
          </p:cNvPr>
          <p:cNvSpPr/>
          <p:nvPr/>
        </p:nvSpPr>
        <p:spPr>
          <a:xfrm>
            <a:off x="2840848" y="4834676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회사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73C4E3-11AD-437D-BC26-5C83026E4021}"/>
              </a:ext>
            </a:extLst>
          </p:cNvPr>
          <p:cNvSpPr/>
          <p:nvPr/>
        </p:nvSpPr>
        <p:spPr>
          <a:xfrm>
            <a:off x="3338192" y="4243401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33A1-7B7E-4890-A447-7264D37325DE}"/>
              </a:ext>
            </a:extLst>
          </p:cNvPr>
          <p:cNvSpPr txBox="1"/>
          <p:nvPr/>
        </p:nvSpPr>
        <p:spPr>
          <a:xfrm>
            <a:off x="3999384" y="43165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수수료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42A89-83AD-4799-B205-B96DD4A4FFCB}"/>
              </a:ext>
            </a:extLst>
          </p:cNvPr>
          <p:cNvSpPr txBox="1"/>
          <p:nvPr/>
        </p:nvSpPr>
        <p:spPr>
          <a:xfrm>
            <a:off x="2799427" y="5613205"/>
            <a:ext cx="436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 품질 개선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불법 행위 차단 </a:t>
            </a:r>
            <a:r>
              <a:rPr lang="en-US" altLang="ko-KR" sz="1400" dirty="0"/>
              <a:t>(</a:t>
            </a:r>
            <a:r>
              <a:rPr lang="ko-KR" altLang="en-US" sz="1400" dirty="0"/>
              <a:t>저작권 위반 행위</a:t>
            </a:r>
            <a:r>
              <a:rPr lang="en-US" altLang="ko-KR" sz="1400" dirty="0"/>
              <a:t>, </a:t>
            </a:r>
            <a:r>
              <a:rPr lang="ko-KR" altLang="en-US" sz="1400" dirty="0"/>
              <a:t>성인물 등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</a:t>
            </a:r>
            <a:r>
              <a:rPr lang="en-US" altLang="ko-KR" sz="1400" dirty="0"/>
              <a:t> </a:t>
            </a:r>
            <a:r>
              <a:rPr lang="ko-KR" altLang="en-US" sz="1400" dirty="0"/>
              <a:t>홍보</a:t>
            </a: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80214D9D-D300-46E3-91B3-E445DA10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56" y="4296790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8560A8-F94E-4263-A01D-C0F3EBEA0DF8}"/>
              </a:ext>
            </a:extLst>
          </p:cNvPr>
          <p:cNvSpPr/>
          <p:nvPr/>
        </p:nvSpPr>
        <p:spPr>
          <a:xfrm>
            <a:off x="2840848" y="1055655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구매자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요정 소유주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6F7A27-BE53-46FC-8ECE-6F75E7D8BF0A}"/>
              </a:ext>
            </a:extLst>
          </p:cNvPr>
          <p:cNvSpPr/>
          <p:nvPr/>
        </p:nvSpPr>
        <p:spPr>
          <a:xfrm>
            <a:off x="5967270" y="2950549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디자이너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C44D3-EB68-48EE-A3FD-5D6B8EB8AEBA}"/>
              </a:ext>
            </a:extLst>
          </p:cNvPr>
          <p:cNvSpPr txBox="1"/>
          <p:nvPr/>
        </p:nvSpPr>
        <p:spPr>
          <a:xfrm>
            <a:off x="5967270" y="3661587"/>
            <a:ext cx="20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이미지 디자인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요정의 능력치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A109F-34D8-45F6-8E60-6EE1EC10B301}"/>
              </a:ext>
            </a:extLst>
          </p:cNvPr>
          <p:cNvSpPr txBox="1"/>
          <p:nvPr/>
        </p:nvSpPr>
        <p:spPr>
          <a:xfrm>
            <a:off x="4983338" y="1095886"/>
            <a:ext cx="26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구매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요정 거래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569CE2-817C-45A5-AF71-120ECC0E128B}"/>
              </a:ext>
            </a:extLst>
          </p:cNvPr>
          <p:cNvSpPr/>
          <p:nvPr/>
        </p:nvSpPr>
        <p:spPr>
          <a:xfrm>
            <a:off x="5389483" y="2890149"/>
            <a:ext cx="426128" cy="819272"/>
          </a:xfrm>
          <a:prstGeom prst="rightArrow">
            <a:avLst>
              <a:gd name="adj1" fmla="val 5433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9075673-1825-4241-BFD7-CF4EC32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20" y="313224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F9694-9251-44DB-B7EA-5C8552719739}"/>
              </a:ext>
            </a:extLst>
          </p:cNvPr>
          <p:cNvSpPr txBox="1"/>
          <p:nvPr/>
        </p:nvSpPr>
        <p:spPr>
          <a:xfrm>
            <a:off x="5299969" y="253541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요정 판매 대금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AA2D7B-78D3-441E-B88A-F39DDBFDF222}"/>
              </a:ext>
            </a:extLst>
          </p:cNvPr>
          <p:cNvSpPr/>
          <p:nvPr/>
        </p:nvSpPr>
        <p:spPr>
          <a:xfrm rot="10800000">
            <a:off x="3497993" y="1775429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CAD71161-A45E-4F99-A55E-6F7D1DF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57" y="182881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C32E7-E379-48A4-8B4C-2B4F6B24A6CC}"/>
              </a:ext>
            </a:extLst>
          </p:cNvPr>
          <p:cNvSpPr txBox="1"/>
          <p:nvPr/>
        </p:nvSpPr>
        <p:spPr>
          <a:xfrm>
            <a:off x="4132551" y="184814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거래 비용 지불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7979F7-2E12-46AD-ADF5-B3B4146AD6F7}"/>
              </a:ext>
            </a:extLst>
          </p:cNvPr>
          <p:cNvSpPr/>
          <p:nvPr/>
        </p:nvSpPr>
        <p:spPr>
          <a:xfrm>
            <a:off x="2796754" y="1777132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B39CDF7D-54DC-46CD-92F8-1716182E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918" y="1830521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9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92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537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</a:t>
            </a:r>
            <a:r>
              <a:rPr lang="en-US" altLang="ko-KR" dirty="0"/>
              <a:t>11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공격력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방어력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5)</a:t>
            </a:r>
          </a:p>
          <a:p>
            <a:r>
              <a:rPr lang="ko-KR" altLang="en-US" dirty="0"/>
              <a:t>민첩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회피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물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바람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대지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빛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  <a:p>
            <a:r>
              <a:rPr lang="ko-KR" altLang="en-US" dirty="0"/>
              <a:t>어둠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10" y="3597676"/>
            <a:ext cx="2648505" cy="264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4545367" y="1640959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레벨 업을 할 때 마다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  <a:endParaRPr lang="en-US" altLang="ko-KR" dirty="0"/>
          </a:p>
          <a:p>
            <a:r>
              <a:rPr lang="ko-KR" altLang="en-US" dirty="0"/>
              <a:t>전투 수</a:t>
            </a:r>
            <a:endParaRPr lang="en-US" altLang="ko-KR" dirty="0"/>
          </a:p>
          <a:p>
            <a:r>
              <a:rPr lang="ko-KR" altLang="en-US" dirty="0"/>
              <a:t>승리 수</a:t>
            </a:r>
            <a:endParaRPr lang="en-US" altLang="ko-KR" dirty="0"/>
          </a:p>
          <a:p>
            <a:r>
              <a:rPr lang="ko-KR" altLang="en-US" dirty="0"/>
              <a:t>무승부 수</a:t>
            </a:r>
            <a:endParaRPr lang="en-US" altLang="ko-KR" dirty="0"/>
          </a:p>
          <a:p>
            <a:r>
              <a:rPr lang="ko-KR" altLang="en-US" dirty="0"/>
              <a:t>패배 수</a:t>
            </a: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B06-EF6A-4593-A877-4EA97F58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별 </a:t>
            </a:r>
            <a:r>
              <a:rPr lang="ko-KR" altLang="en-US" dirty="0" err="1"/>
              <a:t>티어</a:t>
            </a:r>
            <a:r>
              <a:rPr lang="ko-KR" altLang="en-US" dirty="0"/>
              <a:t> 등급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F3C3C-99B3-4FD2-92AA-FC2F2B3E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0~10 </a:t>
            </a:r>
            <a:r>
              <a:rPr lang="ko-KR" altLang="en-US" dirty="0"/>
              <a:t>새싹</a:t>
            </a:r>
            <a:endParaRPr lang="en-US" altLang="ko-KR" dirty="0"/>
          </a:p>
          <a:p>
            <a:r>
              <a:rPr lang="en-US" altLang="ko-KR" dirty="0"/>
              <a:t>10~20 </a:t>
            </a:r>
            <a:r>
              <a:rPr lang="ko-KR" altLang="en-US" dirty="0"/>
              <a:t>가지</a:t>
            </a:r>
            <a:endParaRPr lang="en-US" altLang="ko-KR" dirty="0"/>
          </a:p>
          <a:p>
            <a:r>
              <a:rPr lang="en-US" altLang="ko-KR" dirty="0"/>
              <a:t>20~30 </a:t>
            </a:r>
            <a:r>
              <a:rPr lang="ko-KR" altLang="en-US" dirty="0"/>
              <a:t>나무</a:t>
            </a:r>
            <a:endParaRPr lang="en-US" altLang="ko-KR" dirty="0"/>
          </a:p>
          <a:p>
            <a:r>
              <a:rPr lang="en-US" altLang="ko-KR" dirty="0"/>
              <a:t>30~40 </a:t>
            </a:r>
            <a:r>
              <a:rPr lang="ko-KR" altLang="en-US" dirty="0"/>
              <a:t>에메랄드</a:t>
            </a:r>
            <a:endParaRPr lang="en-US" altLang="ko-KR" dirty="0"/>
          </a:p>
          <a:p>
            <a:r>
              <a:rPr lang="en-US" altLang="ko-KR" dirty="0"/>
              <a:t>40~50 </a:t>
            </a:r>
            <a:r>
              <a:rPr lang="ko-KR" altLang="en-US" dirty="0"/>
              <a:t>사파이어</a:t>
            </a:r>
            <a:endParaRPr lang="en-US" altLang="ko-KR" dirty="0"/>
          </a:p>
          <a:p>
            <a:r>
              <a:rPr lang="en-US" altLang="ko-KR" dirty="0"/>
              <a:t>50~60 </a:t>
            </a:r>
            <a:r>
              <a:rPr lang="ko-KR" altLang="en-US" dirty="0"/>
              <a:t>자수정</a:t>
            </a:r>
            <a:endParaRPr lang="en-US" altLang="ko-KR" dirty="0"/>
          </a:p>
          <a:p>
            <a:r>
              <a:rPr lang="en-US" altLang="ko-KR" dirty="0"/>
              <a:t>60~70 </a:t>
            </a:r>
            <a:r>
              <a:rPr lang="ko-KR" altLang="en-US" dirty="0"/>
              <a:t>루비</a:t>
            </a:r>
            <a:endParaRPr lang="en-US" altLang="ko-KR" dirty="0"/>
          </a:p>
          <a:p>
            <a:r>
              <a:rPr lang="en-US" altLang="ko-KR" dirty="0"/>
              <a:t>70~80 </a:t>
            </a:r>
            <a:r>
              <a:rPr lang="ko-KR" altLang="en-US" dirty="0"/>
              <a:t>황금</a:t>
            </a:r>
            <a:endParaRPr lang="en-US" altLang="ko-KR" dirty="0"/>
          </a:p>
          <a:p>
            <a:r>
              <a:rPr lang="en-US" altLang="ko-KR" dirty="0"/>
              <a:t>80~ </a:t>
            </a:r>
            <a:r>
              <a:rPr lang="ko-KR" altLang="en-US" dirty="0"/>
              <a:t>다이아몬드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774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이미지를 업로드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요정의 </a:t>
            </a:r>
            <a:r>
              <a:rPr lang="en-US" altLang="ko-KR" dirty="0"/>
              <a:t>11 </a:t>
            </a:r>
            <a:r>
              <a:rPr lang="ko-KR" altLang="en-US" dirty="0"/>
              <a:t>성장 속성을 지정한다</a:t>
            </a:r>
            <a:r>
              <a:rPr lang="en-US" altLang="ko-KR" dirty="0"/>
              <a:t>. (</a:t>
            </a:r>
            <a:r>
              <a:rPr lang="ko-KR" altLang="en-US" dirty="0"/>
              <a:t>속성 포인트 기본 </a:t>
            </a:r>
            <a:r>
              <a:rPr lang="en-US" altLang="ko-KR" dirty="0"/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기본적으로 요정이 레벨 업을 하면 모든 속성이 </a:t>
            </a:r>
            <a:r>
              <a:rPr lang="en-US" altLang="ko-KR" dirty="0"/>
              <a:t>1</a:t>
            </a:r>
            <a:r>
              <a:rPr lang="ko-KR" altLang="en-US" dirty="0"/>
              <a:t>씩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그러나 디자이너가 성장 속성을 지정하면</a:t>
            </a:r>
            <a:r>
              <a:rPr lang="en-US" altLang="ko-KR" dirty="0"/>
              <a:t>, </a:t>
            </a:r>
            <a:r>
              <a:rPr lang="ko-KR" altLang="en-US" dirty="0"/>
              <a:t>레벨 업 시 그만큼 더 올라간다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가격 중 디자이너가 받는 가격은 최소 </a:t>
            </a:r>
            <a:r>
              <a:rPr lang="en-US" altLang="ko-KR" dirty="0"/>
              <a:t>90%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최저 </a:t>
            </a:r>
            <a:r>
              <a:rPr lang="en-US" altLang="ko-KR" dirty="0"/>
              <a:t>10%</a:t>
            </a:r>
            <a:r>
              <a:rPr lang="ko-KR" altLang="en-US" dirty="0"/>
              <a:t>로 이루어진다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디자이너가 속성 포인트 </a:t>
            </a:r>
            <a:r>
              <a:rPr lang="en-US" altLang="ko-KR" dirty="0"/>
              <a:t>1 </a:t>
            </a:r>
            <a:r>
              <a:rPr lang="ko-KR" altLang="en-US" dirty="0"/>
              <a:t>마다 </a:t>
            </a:r>
            <a:r>
              <a:rPr lang="en-US" altLang="ko-KR" dirty="0"/>
              <a:t>2%</a:t>
            </a:r>
            <a:r>
              <a:rPr lang="ko-KR" altLang="en-US" dirty="0"/>
              <a:t>의 가격을 교환할 수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속성 포인트는 최대 </a:t>
            </a:r>
            <a:r>
              <a:rPr lang="en-US" altLang="ko-KR" dirty="0"/>
              <a:t>45</a:t>
            </a:r>
            <a:r>
              <a:rPr lang="ko-KR" altLang="en-US" dirty="0"/>
              <a:t>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요정 디자인 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31650" y="1162975"/>
            <a:ext cx="2343705" cy="378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879542" y="1162975"/>
            <a:ext cx="5264458" cy="32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879542" y="1591493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이름은 이 요정을 구매한 소유자가 요정의 이름을 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디자이너는 요정의 이름이 아닌 요정의 종류의 이름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화염요정</a:t>
            </a:r>
            <a:r>
              <a:rPr lang="en-US" altLang="ko-KR" dirty="0"/>
              <a:t>)</a:t>
            </a:r>
            <a:r>
              <a:rPr lang="ko-KR" altLang="en-US" dirty="0"/>
              <a:t>을 짓습니다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879542" y="3429000"/>
            <a:ext cx="4598633" cy="219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능력치 포인트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4A0A-6020-4741-869D-5BF43E82F490}"/>
              </a:ext>
            </a:extLst>
          </p:cNvPr>
          <p:cNvSpPr txBox="1"/>
          <p:nvPr/>
        </p:nvSpPr>
        <p:spPr>
          <a:xfrm>
            <a:off x="3790590" y="2505670"/>
            <a:ext cx="10453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요정의 능력치 상승을 위해 </a:t>
            </a:r>
            <a:r>
              <a:rPr lang="en-US" altLang="ko-KR" dirty="0"/>
              <a:t>Fairy Root</a:t>
            </a:r>
            <a:r>
              <a:rPr lang="ko-KR" altLang="en-US" dirty="0"/>
              <a:t>에 지급할 수익률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Fairy Root</a:t>
            </a:r>
            <a:r>
              <a:rPr lang="ko-KR" altLang="en-US" dirty="0"/>
              <a:t>에 많은 수익률을 지급할수록 요정에 부여하는 능력치 포인트를 많이 지정할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6485322" y="351218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능력치 포인트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235921" y="5165578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096000" y="5058277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FD36FA-84C3-4928-983D-FEA87E3EEFBE}"/>
              </a:ext>
            </a:extLst>
          </p:cNvPr>
          <p:cNvCxnSpPr/>
          <p:nvPr/>
        </p:nvCxnSpPr>
        <p:spPr>
          <a:xfrm>
            <a:off x="5268326" y="2958618"/>
            <a:ext cx="19917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34643BD-594D-4C16-90F1-081B639FF4BB}"/>
              </a:ext>
            </a:extLst>
          </p:cNvPr>
          <p:cNvSpPr/>
          <p:nvPr/>
        </p:nvSpPr>
        <p:spPr>
          <a:xfrm>
            <a:off x="6128405" y="2851317"/>
            <a:ext cx="208230" cy="20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0CA0-8112-472A-A6C9-D78804F19EEA}"/>
              </a:ext>
            </a:extLst>
          </p:cNvPr>
          <p:cNvSpPr/>
          <p:nvPr/>
        </p:nvSpPr>
        <p:spPr>
          <a:xfrm>
            <a:off x="2426329" y="3014805"/>
            <a:ext cx="2942375" cy="1683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중앙화 영역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디자이너의 회원 가입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요정의 원형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요정의 이미지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394AE-BB3E-4D18-9806-EBBD86AC5766}"/>
              </a:ext>
            </a:extLst>
          </p:cNvPr>
          <p:cNvSpPr/>
          <p:nvPr/>
        </p:nvSpPr>
        <p:spPr>
          <a:xfrm>
            <a:off x="5939075" y="3014805"/>
            <a:ext cx="2984627" cy="16839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탈중앙화 영역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소유주의 지갑 등록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구매 및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요정 거래</a:t>
            </a:r>
            <a:endParaRPr lang="ko-KR" altLang="en-US" dirty="0"/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E90D0C0-7BE8-4776-955B-859FDB04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43" y="1532668"/>
            <a:ext cx="2070226" cy="8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ë²ì ëí ì´ë¯¸ì§ ê²ìê²°ê³¼">
            <a:extLst>
              <a:ext uri="{FF2B5EF4-FFF2-40B4-BE49-F238E27FC236}">
                <a16:creationId xmlns:a16="http://schemas.microsoft.com/office/drawing/2014/main" id="{87B3288B-97F0-42E1-8FA7-1A7DA151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991" y="1403291"/>
            <a:ext cx="1315050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7D18F-E410-4394-9D69-2EF69F2C9266}"/>
              </a:ext>
            </a:extLst>
          </p:cNvPr>
          <p:cNvSpPr txBox="1"/>
          <p:nvPr/>
        </p:nvSpPr>
        <p:spPr>
          <a:xfrm>
            <a:off x="3302641" y="25192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중앙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16CA-0F5A-4C9C-BB41-E0B0321566DE}"/>
              </a:ext>
            </a:extLst>
          </p:cNvPr>
          <p:cNvSpPr txBox="1"/>
          <p:nvPr/>
        </p:nvSpPr>
        <p:spPr>
          <a:xfrm>
            <a:off x="6403516" y="251767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이더리움</a:t>
            </a:r>
            <a:r>
              <a:rPr lang="ko-KR" altLang="en-US" dirty="0"/>
              <a:t> 네트워크</a:t>
            </a:r>
          </a:p>
        </p:txBody>
      </p:sp>
    </p:spTree>
    <p:extLst>
      <p:ext uri="{BB962C8B-B14F-4D97-AF65-F5344CB8AC3E}">
        <p14:creationId xmlns:p14="http://schemas.microsoft.com/office/powerpoint/2010/main" val="1916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366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Ether Fairy</vt:lpstr>
      <vt:lpstr>PowerPoint 프레젠테이션</vt:lpstr>
      <vt:lpstr>PowerPoint 프레젠테이션</vt:lpstr>
      <vt:lpstr>요정의 11속성</vt:lpstr>
      <vt:lpstr>요정의 데이터</vt:lpstr>
      <vt:lpstr>점수 별 티어 등급</vt:lpstr>
      <vt:lpstr>디자이너가 요정을 만드는 방법</vt:lpstr>
      <vt:lpstr>요정 디자인 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84</cp:revision>
  <dcterms:created xsi:type="dcterms:W3CDTF">2018-06-16T06:24:45Z</dcterms:created>
  <dcterms:modified xsi:type="dcterms:W3CDTF">2018-07-03T13:30:39Z</dcterms:modified>
</cp:coreProperties>
</file>