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8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89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2" r:id="rId30"/>
  </p:sldIdLst>
  <p:sldSz cx="12192000" cy="6858000"/>
  <p:notesSz cx="6858000" cy="9144000"/>
  <p:embeddedFontLs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Malgun Gothic Semilight" panose="020B0502040204020203" pitchFamily="50" charset="-127"/>
      <p:regular r:id="rId35"/>
    </p:embeddedFont>
    <p:embeddedFont>
      <p:font typeface="Meiryo UI" panose="020B0604030504040204" pitchFamily="34" charset="-128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066427" y="4292620"/>
            <a:ext cx="381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ill Sans MT" panose="020B0502020104020203" pitchFamily="34" charset="0"/>
                <a:ea typeface="KoPub돋움체 Light" panose="02020603020101020101" pitchFamily="18" charset="-127"/>
              </a:rPr>
              <a:t>Maze Runner</a:t>
            </a: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ill Sans MT" panose="020B0502020104020203" pitchFamily="34" charset="0"/>
                <a:ea typeface="KoPub돋움체 Light" panose="02020603020101020101" pitchFamily="18" charset="-127"/>
              </a:rPr>
              <a:t>202010837 </a:t>
            </a:r>
            <a:r>
              <a:rPr lang="ko-KR" altLang="en-US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권동균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ill Sans MT" panose="020B0502020104020203" pitchFamily="34" charset="0"/>
                <a:ea typeface="KoPub돋움체 Light" panose="02020603020101020101" pitchFamily="18" charset="-127"/>
              </a:rPr>
              <a:t>202010900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이지언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Gill Sans MT" panose="020B0502020104020203" pitchFamily="34" charset="0"/>
                <a:ea typeface="KoPub돋움체 Light" panose="02020603020101020101" pitchFamily="18" charset="-127"/>
              </a:rPr>
              <a:t>202010904 </a:t>
            </a:r>
            <a:r>
              <a:rPr lang="ko-KR" altLang="en-US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이혜린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F39ABB-07A5-4EA3-BB4F-F06A405CC7FF}"/>
              </a:ext>
            </a:extLst>
          </p:cNvPr>
          <p:cNvGrpSpPr/>
          <p:nvPr/>
        </p:nvGrpSpPr>
        <p:grpSpPr>
          <a:xfrm>
            <a:off x="4267200" y="1425573"/>
            <a:ext cx="4164696" cy="1137572"/>
            <a:chOff x="4267200" y="1425573"/>
            <a:chExt cx="4164696" cy="11375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267200" y="1901583"/>
              <a:ext cx="3425253" cy="126000"/>
              <a:chOff x="4337108" y="1769323"/>
              <a:chExt cx="3275272" cy="8857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36B305E-0F6B-4B99-882A-37313EC9E4AE}"/>
                  </a:ext>
                </a:extLst>
              </p:cNvPr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pic>
          <p:nvPicPr>
            <p:cNvPr id="17" name="그래픽 16" descr="분기점 단색으로 채워진">
              <a:extLst>
                <a:ext uri="{FF2B5EF4-FFF2-40B4-BE49-F238E27FC236}">
                  <a16:creationId xmlns:a16="http://schemas.microsoft.com/office/drawing/2014/main" id="{CF84C21A-EDD2-4B00-ABA4-3884F46C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7294324" y="1425573"/>
              <a:ext cx="1137572" cy="11375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6428C1-A130-41C8-988F-E9FAAE440296}"/>
              </a:ext>
            </a:extLst>
          </p:cNvPr>
          <p:cNvSpPr txBox="1"/>
          <p:nvPr/>
        </p:nvSpPr>
        <p:spPr>
          <a:xfrm>
            <a:off x="4678017" y="2213114"/>
            <a:ext cx="283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lt"/>
              </a:rPr>
              <a:t>미로 찾기</a:t>
            </a: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0737E8-652D-4D1E-A417-7613C72654DC}"/>
              </a:ext>
            </a:extLst>
          </p:cNvPr>
          <p:cNvGrpSpPr/>
          <p:nvPr/>
        </p:nvGrpSpPr>
        <p:grpSpPr>
          <a:xfrm>
            <a:off x="1058932" y="2107095"/>
            <a:ext cx="7023652" cy="3246782"/>
            <a:chOff x="1192696" y="1643271"/>
            <a:chExt cx="7023652" cy="324678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AEDD6C-B90A-4968-905D-3FDF85BA9E70}"/>
                </a:ext>
              </a:extLst>
            </p:cNvPr>
            <p:cNvSpPr/>
            <p:nvPr/>
          </p:nvSpPr>
          <p:spPr>
            <a:xfrm>
              <a:off x="1192696" y="1643271"/>
              <a:ext cx="7023652" cy="3246782"/>
            </a:xfrm>
            <a:prstGeom prst="roundRect">
              <a:avLst>
                <a:gd name="adj" fmla="val 33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4DF72-09C4-49AF-8393-C44C4429F44B}"/>
                </a:ext>
              </a:extLst>
            </p:cNvPr>
            <p:cNvSpPr txBox="1"/>
            <p:nvPr/>
          </p:nvSpPr>
          <p:spPr>
            <a:xfrm>
              <a:off x="1325218" y="1821972"/>
              <a:ext cx="6692347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미로 출력</a:t>
              </a:r>
            </a:p>
            <a:p>
              <a:r>
                <a:rPr lang="en-US" altLang="ko-KR" dirty="0"/>
                <a:t>void </a:t>
              </a:r>
              <a:r>
                <a:rPr lang="en-US" altLang="ko-KR" dirty="0" err="1"/>
                <a:t>maze_print</a:t>
              </a:r>
              <a:r>
                <a:rPr lang="en-US" altLang="ko-KR" dirty="0"/>
                <a:t>(char maze[MAZE_SIZE][MAZE_SIZE]) {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 err="1"/>
                <a:t>printf</a:t>
              </a:r>
              <a:r>
                <a:rPr lang="en-US" altLang="ko-KR" dirty="0"/>
                <a:t>("\n");</a:t>
              </a:r>
            </a:p>
            <a:p>
              <a:r>
                <a:rPr lang="en-US" altLang="ko-KR" dirty="0"/>
                <a:t>	for (int r = 0; r &lt; MAZE_SIZE; r++) {</a:t>
              </a:r>
            </a:p>
            <a:p>
              <a:r>
                <a:rPr lang="en-US" altLang="ko-KR" dirty="0"/>
                <a:t>		for (int c = 0; c &lt; MAZE_SIZE; </a:t>
              </a:r>
              <a:r>
                <a:rPr lang="en-US" altLang="ko-KR" dirty="0" err="1"/>
                <a:t>c++</a:t>
              </a:r>
              <a:r>
                <a:rPr lang="en-US" altLang="ko-KR" dirty="0"/>
                <a:t>) {</a:t>
              </a:r>
            </a:p>
            <a:p>
              <a:r>
                <a:rPr lang="en-US" altLang="ko-KR" dirty="0"/>
                <a:t>			</a:t>
              </a:r>
              <a:r>
                <a:rPr lang="en-US" altLang="ko-KR" dirty="0" err="1"/>
                <a:t>printf</a:t>
              </a:r>
              <a:r>
                <a:rPr lang="en-US" altLang="ko-KR" dirty="0"/>
                <a:t>("%2c", maze[r][c]);</a:t>
              </a:r>
            </a:p>
            <a:p>
              <a:r>
                <a:rPr lang="en-US" altLang="ko-KR" dirty="0"/>
                <a:t>		}</a:t>
              </a:r>
            </a:p>
            <a:p>
              <a:r>
                <a:rPr lang="en-US" altLang="ko-KR" dirty="0"/>
                <a:t>		</a:t>
              </a:r>
              <a:r>
                <a:rPr lang="en-US" altLang="ko-KR" dirty="0" err="1"/>
                <a:t>printf</a:t>
              </a:r>
              <a:r>
                <a:rPr lang="en-US" altLang="ko-KR" dirty="0"/>
                <a:t>("\n");</a:t>
              </a:r>
            </a:p>
            <a:p>
              <a:r>
                <a:rPr lang="en-US" altLang="ko-KR" dirty="0"/>
                <a:t>	}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42DBC0-907E-43E7-A714-477556913321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D97851-BB22-4718-A624-8F4806C40EF7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미로 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3E4049-1869-4EDF-8ED1-75936A0F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714" y="2546525"/>
            <a:ext cx="1592049" cy="2455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AF6BD9-789D-4E66-BED2-5586C1CCA5F6}"/>
              </a:ext>
            </a:extLst>
          </p:cNvPr>
          <p:cNvSpPr txBox="1"/>
          <p:nvPr/>
        </p:nvSpPr>
        <p:spPr>
          <a:xfrm>
            <a:off x="8560357" y="2346470"/>
            <a:ext cx="90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236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AEDD6C-B90A-4968-905D-3FDF85BA9E70}"/>
              </a:ext>
            </a:extLst>
          </p:cNvPr>
          <p:cNvSpPr/>
          <p:nvPr/>
        </p:nvSpPr>
        <p:spPr>
          <a:xfrm>
            <a:off x="1062166" y="2082058"/>
            <a:ext cx="8731192" cy="3515513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Runner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위치를 스택에 삽입한다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</a:rPr>
              <a:t>push_loc</a:t>
            </a:r>
            <a:r>
              <a:rPr lang="en-US" altLang="ko-KR" dirty="0">
                <a:solidFill>
                  <a:schemeClr val="tx1"/>
                </a:solidFill>
              </a:rPr>
              <a:t>(Stack* s, int r, int c) {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Runner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위치가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 &lt; 0 || c &lt; 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일 경우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미로판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범위에 벗어나므로 오류</a:t>
            </a:r>
          </a:p>
          <a:p>
            <a:r>
              <a:rPr lang="ko-KR" altLang="en-US" dirty="0"/>
              <a:t>	</a:t>
            </a:r>
            <a:r>
              <a:rPr lang="en-US" altLang="ko-KR" dirty="0">
                <a:solidFill>
                  <a:schemeClr val="tx1"/>
                </a:solidFill>
              </a:rPr>
              <a:t>if (r &lt; 0 || c &lt; 0) return;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Runner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위치가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'.', '1'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 아닐 때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if (maze[r][c] != '1' &amp;&amp; maze[r][c] != '.')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Runner 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tmp.r</a:t>
            </a:r>
            <a:r>
              <a:rPr lang="en-US" altLang="ko-KR" dirty="0">
                <a:solidFill>
                  <a:schemeClr val="tx1"/>
                </a:solidFill>
              </a:rPr>
              <a:t> = r;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tmp.c</a:t>
            </a:r>
            <a:r>
              <a:rPr lang="en-US" altLang="ko-KR" dirty="0">
                <a:solidFill>
                  <a:schemeClr val="tx1"/>
                </a:solidFill>
              </a:rPr>
              <a:t> = c;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push(s, 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D0851A-9ADA-4C62-BE6E-8F42A9229E9C}"/>
              </a:ext>
            </a:extLst>
          </p:cNvPr>
          <p:cNvCxnSpPr>
            <a:cxnSpLocks/>
          </p:cNvCxnSpPr>
          <p:nvPr/>
        </p:nvCxnSpPr>
        <p:spPr>
          <a:xfrm>
            <a:off x="2059919" y="970276"/>
            <a:ext cx="2353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D78FC-F757-42DE-A0B8-8F9EACF4B62A}"/>
              </a:ext>
            </a:extLst>
          </p:cNvPr>
          <p:cNvSpPr txBox="1"/>
          <p:nvPr/>
        </p:nvSpPr>
        <p:spPr>
          <a:xfrm>
            <a:off x="2114169" y="469558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Runner</a:t>
            </a:r>
            <a:r>
              <a:rPr lang="ko-KR" altLang="en-US" sz="2400" b="1" dirty="0"/>
              <a:t>의 위치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264B763-2517-48EC-BF8A-5BB975BD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85897"/>
              </p:ext>
            </p:extLst>
          </p:nvPr>
        </p:nvGraphicFramePr>
        <p:xfrm>
          <a:off x="10193348" y="1542586"/>
          <a:ext cx="936486" cy="459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86">
                  <a:extLst>
                    <a:ext uri="{9D8B030D-6E8A-4147-A177-3AD203B41FA5}">
                      <a16:colId xmlns:a16="http://schemas.microsoft.com/office/drawing/2014/main" val="1166724923"/>
                    </a:ext>
                  </a:extLst>
                </a:gridCol>
              </a:tblGrid>
              <a:tr h="9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3667"/>
                  </a:ext>
                </a:extLst>
              </a:tr>
              <a:tr h="9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(1, 3)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66643"/>
                  </a:ext>
                </a:extLst>
              </a:tr>
              <a:tr h="9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(1, 2)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31632"/>
                  </a:ext>
                </a:extLst>
              </a:tr>
              <a:tr h="9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(1, 1)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52355"/>
                  </a:ext>
                </a:extLst>
              </a:tr>
              <a:tr h="9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(1, 0)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2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55BE2A-4F8B-4E8F-AEC7-7E4A8CEA51AE}"/>
              </a:ext>
            </a:extLst>
          </p:cNvPr>
          <p:cNvGrpSpPr/>
          <p:nvPr/>
        </p:nvGrpSpPr>
        <p:grpSpPr>
          <a:xfrm>
            <a:off x="1192695" y="1643270"/>
            <a:ext cx="9223513" cy="4412973"/>
            <a:chOff x="1192695" y="1643270"/>
            <a:chExt cx="9223513" cy="441297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AEDD6C-B90A-4968-905D-3FDF85BA9E70}"/>
                </a:ext>
              </a:extLst>
            </p:cNvPr>
            <p:cNvSpPr/>
            <p:nvPr/>
          </p:nvSpPr>
          <p:spPr>
            <a:xfrm>
              <a:off x="1192695" y="1643270"/>
              <a:ext cx="7209183" cy="4412973"/>
            </a:xfrm>
            <a:prstGeom prst="roundRect">
              <a:avLst>
                <a:gd name="adj" fmla="val 33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4DF72-09C4-49AF-8393-C44C4429F44B}"/>
                </a:ext>
              </a:extLst>
            </p:cNvPr>
            <p:cNvSpPr txBox="1"/>
            <p:nvPr/>
          </p:nvSpPr>
          <p:spPr>
            <a:xfrm>
              <a:off x="1404730" y="1808926"/>
              <a:ext cx="9011478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int main(void) {</a:t>
              </a:r>
            </a:p>
            <a:p>
              <a:r>
                <a:rPr lang="en-US" altLang="ko-KR" dirty="0"/>
                <a:t>	int r, c;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Runner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의 위치를 넣어줄 스택 선언</a:t>
              </a:r>
            </a:p>
            <a:p>
              <a:r>
                <a:rPr lang="ko-KR" altLang="en-US" dirty="0"/>
                <a:t>	</a:t>
              </a:r>
              <a:r>
                <a:rPr lang="en-US" altLang="ko-KR" dirty="0"/>
                <a:t>Stack s;</a:t>
              </a:r>
            </a:p>
            <a:p>
              <a:endParaRPr lang="en-US" altLang="ko-KR" dirty="0"/>
            </a:p>
            <a:p>
              <a:r>
                <a:rPr lang="en-US" altLang="ko-KR" dirty="0"/>
                <a:t>	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스택 생성</a:t>
              </a:r>
            </a:p>
            <a:p>
              <a:r>
                <a:rPr lang="ko-KR" altLang="en-US" dirty="0"/>
                <a:t>	</a:t>
              </a:r>
              <a:r>
                <a:rPr lang="en-US" altLang="ko-KR" dirty="0" err="1"/>
                <a:t>init_stack</a:t>
              </a:r>
              <a:r>
                <a:rPr lang="en-US" altLang="ko-KR" dirty="0"/>
                <a:t>(&amp;s);</a:t>
              </a:r>
            </a:p>
            <a:p>
              <a:r>
                <a:rPr lang="en-US" altLang="ko-KR" dirty="0"/>
                <a:t>	here = entry;</a:t>
              </a:r>
            </a:p>
            <a:p>
              <a:r>
                <a:rPr lang="en-US" altLang="ko-KR" dirty="0"/>
                <a:t>	while (maze[</a:t>
              </a:r>
              <a:r>
                <a:rPr lang="en-US" altLang="ko-KR" dirty="0" err="1"/>
                <a:t>here.r</a:t>
              </a:r>
              <a:r>
                <a:rPr lang="en-US" altLang="ko-KR" dirty="0"/>
                <a:t>][</a:t>
              </a:r>
              <a:r>
                <a:rPr lang="en-US" altLang="ko-KR" dirty="0" err="1"/>
                <a:t>here.c</a:t>
              </a:r>
              <a:r>
                <a:rPr lang="en-US" altLang="ko-KR" dirty="0"/>
                <a:t>] != 'x') {</a:t>
              </a:r>
            </a:p>
            <a:p>
              <a:r>
                <a:rPr lang="en-US" altLang="ko-KR" dirty="0"/>
                <a:t>		r = </a:t>
              </a:r>
              <a:r>
                <a:rPr lang="en-US" altLang="ko-KR" dirty="0" err="1"/>
                <a:t>here.r</a:t>
              </a:r>
              <a:r>
                <a:rPr lang="en-US" altLang="ko-KR" dirty="0"/>
                <a:t>;</a:t>
              </a:r>
            </a:p>
            <a:p>
              <a:r>
                <a:rPr lang="en-US" altLang="ko-KR" dirty="0"/>
                <a:t>		c = </a:t>
              </a:r>
              <a:r>
                <a:rPr lang="en-US" altLang="ko-KR" dirty="0" err="1"/>
                <a:t>here.c</a:t>
              </a:r>
              <a:r>
                <a:rPr lang="en-US" altLang="ko-KR" dirty="0"/>
                <a:t>;</a:t>
              </a:r>
            </a:p>
            <a:p>
              <a:r>
                <a:rPr lang="en-US" altLang="ko-KR" dirty="0"/>
                <a:t>		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Runner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가 지나간 곳은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'.'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으로 바꿔준다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  <a:p>
              <a:r>
                <a:rPr lang="en-US" altLang="ko-KR" dirty="0"/>
                <a:t>		maze[r][c] = '.';</a:t>
              </a:r>
            </a:p>
            <a:p>
              <a:r>
                <a:rPr lang="en-US" altLang="ko-KR" dirty="0"/>
                <a:t>		</a:t>
              </a:r>
              <a:r>
                <a:rPr lang="en-US" altLang="ko-KR" dirty="0" err="1"/>
                <a:t>maze_print</a:t>
              </a:r>
              <a:r>
                <a:rPr lang="en-US" altLang="ko-KR" dirty="0"/>
                <a:t>(maze);</a:t>
              </a:r>
            </a:p>
            <a:p>
              <a:r>
                <a:rPr lang="en-US" altLang="ko-KR" dirty="0"/>
                <a:t>		</a:t>
              </a:r>
              <a:endParaRPr lang="ko-KR" altLang="en-US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AE3120-322B-4E8A-A54D-A9B9051C5130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73ECA7-76E4-455E-BDE2-C71D908B4F20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716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B7A249-921A-4A0B-9907-583717A080C6}"/>
              </a:ext>
            </a:extLst>
          </p:cNvPr>
          <p:cNvGrpSpPr/>
          <p:nvPr/>
        </p:nvGrpSpPr>
        <p:grpSpPr>
          <a:xfrm>
            <a:off x="1192695" y="1419688"/>
            <a:ext cx="9806609" cy="5154506"/>
            <a:chOff x="1192695" y="1419688"/>
            <a:chExt cx="9806609" cy="515450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AEDD6C-B90A-4968-905D-3FDF85BA9E70}"/>
                </a:ext>
              </a:extLst>
            </p:cNvPr>
            <p:cNvSpPr/>
            <p:nvPr/>
          </p:nvSpPr>
          <p:spPr>
            <a:xfrm>
              <a:off x="1192695" y="1419688"/>
              <a:ext cx="9806609" cy="4914851"/>
            </a:xfrm>
            <a:prstGeom prst="roundRect">
              <a:avLst>
                <a:gd name="adj" fmla="val 33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4DF72-09C4-49AF-8393-C44C4429F44B}"/>
                </a:ext>
              </a:extLst>
            </p:cNvPr>
            <p:cNvSpPr txBox="1"/>
            <p:nvPr/>
          </p:nvSpPr>
          <p:spPr>
            <a:xfrm>
              <a:off x="1338469" y="1495881"/>
              <a:ext cx="9157254" cy="507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Runner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의 좌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우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위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아래를 넣어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Runner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가 갈 수 있는 위치를 스택에 </a:t>
              </a:r>
              <a:r>
                <a:rPr lang="ko-KR" altLang="en-US" dirty="0" err="1">
                  <a:solidFill>
                    <a:schemeClr val="accent6">
                      <a:lumMod val="75000"/>
                    </a:schemeClr>
                  </a:solidFill>
                </a:rPr>
                <a:t>넣어줌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dirty="0"/>
                <a:t>		</a:t>
              </a:r>
              <a:r>
                <a:rPr lang="en-US" altLang="ko-KR" dirty="0" err="1"/>
                <a:t>push_loc</a:t>
              </a:r>
              <a:r>
                <a:rPr lang="en-US" altLang="ko-KR" dirty="0"/>
                <a:t>(&amp;s, r - 1, c);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위</a:t>
              </a:r>
              <a:endParaRPr lang="en-US" altLang="ko-KR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ko-KR" dirty="0"/>
                <a:t>		</a:t>
              </a:r>
              <a:r>
                <a:rPr lang="en-US" altLang="ko-KR" dirty="0" err="1"/>
                <a:t>push_loc</a:t>
              </a:r>
              <a:r>
                <a:rPr lang="en-US" altLang="ko-KR" dirty="0"/>
                <a:t>(&amp;s, r + 1, c);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아래</a:t>
              </a:r>
              <a:endParaRPr lang="en-US" altLang="ko-KR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ko-KR" dirty="0"/>
                <a:t>		</a:t>
              </a:r>
              <a:r>
                <a:rPr lang="en-US" altLang="ko-KR" dirty="0" err="1"/>
                <a:t>push_loc</a:t>
              </a:r>
              <a:r>
                <a:rPr lang="en-US" altLang="ko-KR" dirty="0"/>
                <a:t>(&amp;s, r, c - 1);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좌</a:t>
              </a:r>
              <a:endParaRPr lang="en-US" altLang="ko-KR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ko-KR" dirty="0"/>
                <a:t>		</a:t>
              </a:r>
              <a:r>
                <a:rPr lang="en-US" altLang="ko-KR" dirty="0" err="1"/>
                <a:t>push_loc</a:t>
              </a:r>
              <a:r>
                <a:rPr lang="en-US" altLang="ko-KR" dirty="0"/>
                <a:t>(&amp;s, r, c + 1);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우</a:t>
              </a:r>
              <a:endParaRPr lang="en-US" altLang="ko-KR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dirty="0"/>
                <a:t>		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스택에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Runner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가 갈 수 있는 공간이 더이상 없을 경우 실패</a:t>
              </a:r>
            </a:p>
            <a:p>
              <a:r>
                <a:rPr lang="ko-KR" altLang="en-US" dirty="0"/>
                <a:t>		</a:t>
              </a:r>
              <a:r>
                <a:rPr lang="en-US" altLang="ko-KR" dirty="0"/>
                <a:t>if (</a:t>
              </a:r>
              <a:r>
                <a:rPr lang="en-US" altLang="ko-KR" dirty="0" err="1"/>
                <a:t>is_empty</a:t>
              </a:r>
              <a:r>
                <a:rPr lang="en-US" altLang="ko-KR" dirty="0"/>
                <a:t>(&amp;s)) {</a:t>
              </a:r>
            </a:p>
            <a:p>
              <a:r>
                <a:rPr lang="en-US" altLang="ko-KR" dirty="0"/>
                <a:t>			</a:t>
              </a:r>
              <a:r>
                <a:rPr lang="en-US" altLang="ko-KR" dirty="0" err="1"/>
                <a:t>fprintf</a:t>
              </a:r>
              <a:r>
                <a:rPr lang="en-US" altLang="ko-KR" dirty="0"/>
                <a:t>(stderr, "</a:t>
              </a:r>
              <a:r>
                <a:rPr lang="ko-KR" altLang="en-US" dirty="0"/>
                <a:t>실패</a:t>
              </a:r>
              <a:r>
                <a:rPr lang="en-US" altLang="ko-KR" dirty="0"/>
                <a:t>\n");</a:t>
              </a:r>
            </a:p>
            <a:p>
              <a:r>
                <a:rPr lang="en-US" altLang="ko-KR" dirty="0"/>
                <a:t>			return;</a:t>
              </a:r>
            </a:p>
            <a:p>
              <a:r>
                <a:rPr lang="en-US" altLang="ko-KR" dirty="0"/>
                <a:t>		}</a:t>
              </a:r>
            </a:p>
            <a:p>
              <a:r>
                <a:rPr lang="en-US" altLang="ko-KR" dirty="0"/>
                <a:t>		else here = pop(&amp;s);</a:t>
              </a:r>
            </a:p>
            <a:p>
              <a:r>
                <a:rPr lang="en-US" altLang="ko-KR" dirty="0"/>
                <a:t>	}</a:t>
              </a:r>
            </a:p>
            <a:p>
              <a:r>
                <a:rPr lang="en-US" altLang="ko-KR" dirty="0"/>
                <a:t>	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//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</a:rPr>
                <a:t>그렇지 않을 경우 성공</a:t>
              </a:r>
            </a:p>
            <a:p>
              <a:r>
                <a:rPr lang="ko-KR" altLang="en-US" dirty="0"/>
                <a:t>	</a:t>
              </a:r>
              <a:r>
                <a:rPr lang="en-US" altLang="ko-KR" dirty="0" err="1"/>
                <a:t>printf</a:t>
              </a:r>
              <a:r>
                <a:rPr lang="en-US" altLang="ko-KR" dirty="0"/>
                <a:t>("</a:t>
              </a:r>
              <a:r>
                <a:rPr lang="ko-KR" altLang="en-US" dirty="0"/>
                <a:t>성공</a:t>
              </a:r>
              <a:r>
                <a:rPr lang="en-US" altLang="ko-KR" dirty="0"/>
                <a:t>\n");</a:t>
              </a:r>
            </a:p>
            <a:p>
              <a:r>
                <a:rPr lang="en-US" altLang="ko-KR" dirty="0"/>
                <a:t>	return 0;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  <a:p>
              <a:r>
                <a:rPr lang="en-US" altLang="ko-KR" dirty="0"/>
                <a:t>		</a:t>
              </a:r>
              <a:endParaRPr lang="ko-KR" altLang="en-US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537E40-46D0-4FC3-A29B-9BE8873677D1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46DAF0-E52D-43A3-ACFD-74378A800D59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69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017789" y="2265621"/>
            <a:ext cx="3771900" cy="2326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90135" y="2828835"/>
            <a:ext cx="2427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실행 결과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32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50678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914008-1A61-4B69-8677-7E88B9C3F7E4}"/>
              </a:ext>
            </a:extLst>
          </p:cNvPr>
          <p:cNvSpPr txBox="1"/>
          <p:nvPr/>
        </p:nvSpPr>
        <p:spPr>
          <a:xfrm>
            <a:off x="2401910" y="1856451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3DC6C-0A71-414D-9F57-2C74610C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16146"/>
            <a:ext cx="3132803" cy="21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"/>
    </mc:Choice>
    <mc:Fallback xmlns="">
      <p:transition spd="slow" advTm="75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19576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C4C567-1EF9-42AF-B77E-53D38BA99307}"/>
              </a:ext>
            </a:extLst>
          </p:cNvPr>
          <p:cNvSpPr txBox="1"/>
          <p:nvPr/>
        </p:nvSpPr>
        <p:spPr>
          <a:xfrm>
            <a:off x="2242662" y="1847904"/>
            <a:ext cx="11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4A478A-F31F-40E7-969E-879C5C22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16145"/>
            <a:ext cx="3154116" cy="21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/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41AF7-3405-4117-A5E4-8522E58858E1}"/>
              </a:ext>
            </a:extLst>
          </p:cNvPr>
          <p:cNvSpPr txBox="1"/>
          <p:nvPr/>
        </p:nvSpPr>
        <p:spPr>
          <a:xfrm>
            <a:off x="2397957" y="1860560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B48C14-8856-4360-907E-72046950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25088"/>
            <a:ext cx="3124896" cy="21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8876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A96283-C5FE-4D64-97E3-F2B56F2CABE0}"/>
              </a:ext>
            </a:extLst>
          </p:cNvPr>
          <p:cNvSpPr txBox="1"/>
          <p:nvPr/>
        </p:nvSpPr>
        <p:spPr>
          <a:xfrm>
            <a:off x="2326722" y="1879567"/>
            <a:ext cx="98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D9691-249B-47D8-8648-A5153F30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42076"/>
            <a:ext cx="3124896" cy="21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99876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6629DD-1040-44B8-9D9A-FAF5BBDF866E}"/>
              </a:ext>
            </a:extLst>
          </p:cNvPr>
          <p:cNvSpPr txBox="1"/>
          <p:nvPr/>
        </p:nvSpPr>
        <p:spPr>
          <a:xfrm>
            <a:off x="2330723" y="1862173"/>
            <a:ext cx="98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22F3E-0A93-4A11-B97D-B16EEB91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42076"/>
            <a:ext cx="3132898" cy="21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9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54253" y="1399100"/>
            <a:ext cx="189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#1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프로젝트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ea typeface="Meiryo UI" panose="020B0604030504040204" pitchFamily="34" charset="-128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39B71-8E68-4673-AD0D-BBC9CE8212A1}"/>
              </a:ext>
            </a:extLst>
          </p:cNvPr>
          <p:cNvSpPr txBox="1"/>
          <p:nvPr/>
        </p:nvSpPr>
        <p:spPr>
          <a:xfrm>
            <a:off x="4954253" y="2843590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#2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코드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2654A-7274-45D9-9F42-96EB8210A322}"/>
              </a:ext>
            </a:extLst>
          </p:cNvPr>
          <p:cNvSpPr txBox="1"/>
          <p:nvPr/>
        </p:nvSpPr>
        <p:spPr>
          <a:xfrm>
            <a:off x="4954253" y="4352799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9253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383076" y="1864342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6152BE-F06C-4DE4-A511-9053ED70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3" y="2742076"/>
            <a:ext cx="3095134" cy="21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"/>
    </mc:Choice>
    <mc:Fallback xmlns="">
      <p:transition spd="slow" advTm="82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6545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399676" y="1848823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7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94512F-E392-495E-9704-8CD85752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86" y="2743104"/>
            <a:ext cx="3138269" cy="21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"/>
    </mc:Choice>
    <mc:Fallback xmlns="">
      <p:transition spd="slow" advTm="82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16253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409258" y="1851091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BC9A5-A0EC-4F07-927F-22C3096F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86" y="2760504"/>
            <a:ext cx="3157433" cy="2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05570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398167" y="1864345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9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4143F7-7BE7-4917-A393-75FADDF2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0" y="2760503"/>
            <a:ext cx="3113782" cy="21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02544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419363" y="1864345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10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AC1809-A020-41CF-9A36-2372CE51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38" y="2760503"/>
            <a:ext cx="3134539" cy="21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"/>
    </mc:Choice>
    <mc:Fallback xmlns="">
      <p:transition spd="slow" advTm="75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03934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419363" y="1864344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11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ED66E7-4A19-48A8-8BA2-9EDD7E32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38" y="2774372"/>
            <a:ext cx="3134538" cy="21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"/>
    </mc:Choice>
    <mc:Fallback xmlns="">
      <p:transition spd="slow" advTm="79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58773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464415" y="1864346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12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B007D-2E7E-435D-926C-094F8D38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2" y="2774371"/>
            <a:ext cx="3207594" cy="21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"/>
    </mc:Choice>
    <mc:Fallback xmlns="">
      <p:transition spd="slow" advTm="79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50184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b="1" dirty="0"/>
                        <a:t>x</a:t>
                      </a:r>
                      <a:endParaRPr lang="ko-KR" altLang="en-US" sz="27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7CA016-DCDF-4B68-AA54-CE46E32BB47C}"/>
              </a:ext>
            </a:extLst>
          </p:cNvPr>
          <p:cNvSpPr txBox="1"/>
          <p:nvPr/>
        </p:nvSpPr>
        <p:spPr>
          <a:xfrm>
            <a:off x="2432978" y="1864345"/>
            <a:ext cx="84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13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B8D11B-CE68-4F32-B6ED-A990EFF6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99" y="2778107"/>
            <a:ext cx="3142647" cy="20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"/>
    </mc:Choice>
    <mc:Fallback xmlns="">
      <p:transition spd="slow" advTm="70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#3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실행 결과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049416D-085F-4D30-8FAB-66B80C42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2692"/>
              </p:ext>
            </p:extLst>
          </p:nvPr>
        </p:nvGraphicFramePr>
        <p:xfrm>
          <a:off x="5389199" y="1596097"/>
          <a:ext cx="4413344" cy="44862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1668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51668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0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lt"/>
                        </a:rPr>
                        <a:t>1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8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●</a:t>
                      </a:r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52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89949" marR="89949" marT="44974" marB="44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B1413AE-5A4A-4F97-A846-32E1C810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58" y="3306417"/>
            <a:ext cx="897082" cy="5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"/>
    </mc:Choice>
    <mc:Fallback xmlns="">
      <p:transition spd="slow" advTm="125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346771" y="3044279"/>
            <a:ext cx="3498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Thank you </a:t>
            </a:r>
            <a:endParaRPr lang="ko-KR" altLang="en-US" sz="4400" b="1" dirty="0">
              <a:latin typeface="Meiryo UI" panose="020B0604030504040204" pitchFamily="34" charset="-128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017789" y="2265621"/>
            <a:ext cx="3771900" cy="2326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90135" y="2828835"/>
            <a:ext cx="242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프로젝트 설명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a typeface="Meiryo UI" panose="020B0604030504040204" pitchFamily="34" charset="-128"/>
            </a:endParaRPr>
          </a:p>
          <a:p>
            <a:pPr algn="ctr"/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6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85696" y="182880"/>
            <a:ext cx="1852488" cy="8542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46F079-F824-440C-A36F-F617ECF4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9762"/>
              </p:ext>
            </p:extLst>
          </p:nvPr>
        </p:nvGraphicFramePr>
        <p:xfrm>
          <a:off x="1085434" y="1470992"/>
          <a:ext cx="4586496" cy="45389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3312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573312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e</a:t>
                      </a:r>
                      <a:endParaRPr lang="ko-KR" alt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/>
                        <a:t>x</a:t>
                      </a:r>
                      <a:endParaRPr lang="ko-KR" alt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58B94A9-CF33-4D5F-9908-F3069BA3C0DC}"/>
              </a:ext>
            </a:extLst>
          </p:cNvPr>
          <p:cNvSpPr/>
          <p:nvPr/>
        </p:nvSpPr>
        <p:spPr>
          <a:xfrm>
            <a:off x="530087" y="2173357"/>
            <a:ext cx="528843" cy="3245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795A6E8-E81E-4713-9E68-ED726CE645AA}"/>
              </a:ext>
            </a:extLst>
          </p:cNvPr>
          <p:cNvSpPr/>
          <p:nvPr/>
        </p:nvSpPr>
        <p:spPr>
          <a:xfrm>
            <a:off x="5752645" y="4989443"/>
            <a:ext cx="528843" cy="3245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E19AFED-19ED-47E9-991C-54C42D80BFD5}"/>
              </a:ext>
            </a:extLst>
          </p:cNvPr>
          <p:cNvSpPr/>
          <p:nvPr/>
        </p:nvSpPr>
        <p:spPr>
          <a:xfrm>
            <a:off x="6520072" y="2173357"/>
            <a:ext cx="4982817" cy="2756452"/>
          </a:xfrm>
          <a:prstGeom prst="roundRect">
            <a:avLst>
              <a:gd name="adj" fmla="val 849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- 0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</a:t>
            </a:r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이루어진 미로 판에서</a:t>
            </a:r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0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 길을 찾아 미로를 탈출하는 프로그램</a:t>
            </a:r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지나간 길은 </a:t>
            </a:r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으로 표시</a:t>
            </a:r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 번 이동할 때마다 미로판을 출력해서</a:t>
            </a:r>
            <a:endParaRPr lang="en-US" altLang="ko-KR" b="1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이동 경로를 확인한다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58FC-2070-4165-86EB-D6F61E9D5159}"/>
              </a:ext>
            </a:extLst>
          </p:cNvPr>
          <p:cNvSpPr txBox="1"/>
          <p:nvPr/>
        </p:nvSpPr>
        <p:spPr>
          <a:xfrm>
            <a:off x="149200" y="260187"/>
            <a:ext cx="189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#1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프로젝트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ea typeface="Meiryo UI" panose="020B0604030504040204" pitchFamily="34" charset="-128"/>
            </a:endParaRPr>
          </a:p>
          <a:p>
            <a:pPr algn="ctr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017789" y="2265621"/>
            <a:ext cx="3771900" cy="2326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90135" y="2828835"/>
            <a:ext cx="242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Meiryo UI" panose="020B0604030504040204" pitchFamily="34" charset="-128"/>
              </a:rPr>
              <a:t>코드 설명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a typeface="Meiryo UI" panose="020B0604030504040204" pitchFamily="34" charset="-128"/>
            </a:endParaRPr>
          </a:p>
          <a:p>
            <a:pPr algn="ctr"/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Meiryo UI" panose="020B0604030504040204" pitchFamily="34" charset="-128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332632-29DC-4353-B59F-0DDD43E410A5}"/>
              </a:ext>
            </a:extLst>
          </p:cNvPr>
          <p:cNvSpPr/>
          <p:nvPr/>
        </p:nvSpPr>
        <p:spPr>
          <a:xfrm>
            <a:off x="1056751" y="1603643"/>
            <a:ext cx="3940949" cy="1510747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미로의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row, column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저장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typedef struct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short r;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미로 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아래</a:t>
            </a:r>
          </a:p>
          <a:p>
            <a:r>
              <a:rPr lang="ko-KR" altLang="en-US" dirty="0"/>
              <a:t>	</a:t>
            </a:r>
            <a:r>
              <a:rPr lang="en-US" altLang="ko-KR" dirty="0">
                <a:solidFill>
                  <a:schemeClr val="tx1"/>
                </a:solidFill>
              </a:rPr>
              <a:t>short c;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미로 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}Runner;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C159688-5928-475C-A95C-5018A93F8FD9}"/>
              </a:ext>
            </a:extLst>
          </p:cNvPr>
          <p:cNvSpPr/>
          <p:nvPr/>
        </p:nvSpPr>
        <p:spPr>
          <a:xfrm>
            <a:off x="1056752" y="3561658"/>
            <a:ext cx="9675329" cy="2375317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미로의 가로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세로 길이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#define MAZE_SIZE 8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미로에서 갈 수 있는 영역을 담을 스택 선언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typedef struct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Runner data[MAZE_SIZE];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이동 가능 한 영역을 저장할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int top;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 구성요소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}Stack;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51B7F-9589-41D9-AED8-F85353285325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구조체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34738D-CCE9-41E2-9AAB-6050195E5DCE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B79890E-D4A7-4B80-B998-555B39E0B0E6}"/>
              </a:ext>
            </a:extLst>
          </p:cNvPr>
          <p:cNvSpPr/>
          <p:nvPr/>
        </p:nvSpPr>
        <p:spPr>
          <a:xfrm>
            <a:off x="1060564" y="1639380"/>
            <a:ext cx="5896827" cy="4831570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스택의 최대 크기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#define MAX_STACK_SIZE 100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 초기화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</a:rPr>
              <a:t>init_stack</a:t>
            </a:r>
            <a:r>
              <a:rPr lang="en-US" altLang="ko-KR" dirty="0">
                <a:solidFill>
                  <a:schemeClr val="tx1"/>
                </a:solidFill>
              </a:rPr>
              <a:t>(Stack* 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s-&gt;top = -1;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스택이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비어있는지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판단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is_empty</a:t>
            </a:r>
            <a:r>
              <a:rPr lang="en-US" altLang="ko-KR" dirty="0">
                <a:solidFill>
                  <a:schemeClr val="tx1"/>
                </a:solidFill>
              </a:rPr>
              <a:t>(Stack* 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return (s-&gt;top == -1);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스택이 가득 차 있는지 판단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is_full</a:t>
            </a:r>
            <a:r>
              <a:rPr lang="en-US" altLang="ko-KR" dirty="0">
                <a:solidFill>
                  <a:schemeClr val="tx1"/>
                </a:solidFill>
              </a:rPr>
              <a:t>(Stack* 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return (s-&gt;top == (MAX_STACK_SIZE - 1));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2FF5D7-0270-4E4D-954E-7BC98C9C1E30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36E414-254B-43E9-8761-EE60901FF5FE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스택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43D6C1F-7953-4A3D-B63E-9177B47BF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76697"/>
              </p:ext>
            </p:extLst>
          </p:nvPr>
        </p:nvGraphicFramePr>
        <p:xfrm>
          <a:off x="10277062" y="2362325"/>
          <a:ext cx="907774" cy="251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1166724923"/>
                    </a:ext>
                  </a:extLst>
                </a:gridCol>
              </a:tblGrid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3667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</a:rPr>
                        <a:t>. . .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66643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</a:rPr>
                        <a:t>3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31632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</a:rPr>
                        <a:t>2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52355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2390"/>
                  </a:ext>
                </a:extLst>
              </a:tr>
            </a:tbl>
          </a:graphicData>
        </a:graphic>
      </p:graphicFrame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1A9D2806-1EBE-48D1-ADBD-8968BE067C3F}"/>
              </a:ext>
            </a:extLst>
          </p:cNvPr>
          <p:cNvSpPr/>
          <p:nvPr/>
        </p:nvSpPr>
        <p:spPr>
          <a:xfrm>
            <a:off x="11211341" y="2504661"/>
            <a:ext cx="344557" cy="2252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3A77F-2C1D-4C96-AE75-0FF77A7125EA}"/>
              </a:ext>
            </a:extLst>
          </p:cNvPr>
          <p:cNvSpPr txBox="1"/>
          <p:nvPr/>
        </p:nvSpPr>
        <p:spPr>
          <a:xfrm>
            <a:off x="11502888" y="2416198"/>
            <a:ext cx="90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top</a:t>
            </a:r>
            <a:endParaRPr lang="ko-KR" altLang="en-US" b="1" dirty="0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A9EB0BAC-9F3F-46D3-AAEA-F0649ECEBA3C}"/>
              </a:ext>
            </a:extLst>
          </p:cNvPr>
          <p:cNvSpPr/>
          <p:nvPr/>
        </p:nvSpPr>
        <p:spPr>
          <a:xfrm>
            <a:off x="9684026" y="5116204"/>
            <a:ext cx="2097157" cy="3693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스택 </a:t>
            </a:r>
            <a:r>
              <a:rPr lang="en-US" altLang="ko-KR" b="1">
                <a:solidFill>
                  <a:schemeClr val="tx1"/>
                </a:solidFill>
              </a:rPr>
              <a:t>full </a:t>
            </a:r>
            <a:r>
              <a:rPr lang="ko-KR" altLang="en-US" b="1">
                <a:solidFill>
                  <a:schemeClr val="tx1"/>
                </a:solidFill>
              </a:rPr>
              <a:t>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F41DD96A-C214-4365-BAE8-BED20EFA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73366"/>
              </p:ext>
            </p:extLst>
          </p:nvPr>
        </p:nvGraphicFramePr>
        <p:xfrm>
          <a:off x="7845281" y="2090658"/>
          <a:ext cx="907774" cy="251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1166724923"/>
                    </a:ext>
                  </a:extLst>
                </a:gridCol>
              </a:tblGrid>
              <a:tr h="50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</a:rPr>
                        <a:t>. . .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3667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66643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31632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52355"/>
                  </a:ext>
                </a:extLst>
              </a:tr>
              <a:tr h="5037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2390"/>
                  </a:ext>
                </a:extLst>
              </a:tr>
            </a:tbl>
          </a:graphicData>
        </a:graphic>
      </p:graphicFrame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47EE712B-31B5-41E9-AC99-47729F1E40FD}"/>
              </a:ext>
            </a:extLst>
          </p:cNvPr>
          <p:cNvSpPr/>
          <p:nvPr/>
        </p:nvSpPr>
        <p:spPr>
          <a:xfrm>
            <a:off x="8779560" y="4750905"/>
            <a:ext cx="344557" cy="2252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4AA89-8A80-4B05-A20E-732A2172A2EE}"/>
              </a:ext>
            </a:extLst>
          </p:cNvPr>
          <p:cNvSpPr txBox="1"/>
          <p:nvPr/>
        </p:nvSpPr>
        <p:spPr>
          <a:xfrm>
            <a:off x="9071107" y="4662442"/>
            <a:ext cx="90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top</a:t>
            </a:r>
            <a:endParaRPr lang="ko-KR" altLang="en-US" b="1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CB9FCC14-6BCC-463C-8A49-6F5AD782E08E}"/>
              </a:ext>
            </a:extLst>
          </p:cNvPr>
          <p:cNvSpPr/>
          <p:nvPr/>
        </p:nvSpPr>
        <p:spPr>
          <a:xfrm>
            <a:off x="7238992" y="5122832"/>
            <a:ext cx="2431781" cy="3693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스택 </a:t>
            </a:r>
            <a:r>
              <a:rPr lang="en-US" altLang="ko-KR" b="1" dirty="0">
                <a:solidFill>
                  <a:schemeClr val="tx1"/>
                </a:solidFill>
              </a:rPr>
              <a:t>empty</a:t>
            </a:r>
            <a:r>
              <a:rPr lang="ko-KR" altLang="en-US" b="1" dirty="0">
                <a:solidFill>
                  <a:schemeClr val="tx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597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AEDD6C-B90A-4968-905D-3FDF85BA9E70}"/>
              </a:ext>
            </a:extLst>
          </p:cNvPr>
          <p:cNvSpPr/>
          <p:nvPr/>
        </p:nvSpPr>
        <p:spPr>
          <a:xfrm>
            <a:off x="1060173" y="1205080"/>
            <a:ext cx="9833114" cy="5467392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스택에 새로운 데이터 추가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매개변수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생성된 스택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runner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현재 위치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void push(Stack* s, Runner data)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if (</a:t>
            </a:r>
            <a:r>
              <a:rPr lang="en-US" altLang="ko-KR" dirty="0" err="1">
                <a:solidFill>
                  <a:schemeClr val="tx1"/>
                </a:solidFill>
              </a:rPr>
              <a:t>is_full</a:t>
            </a:r>
            <a:r>
              <a:rPr lang="en-US" altLang="ko-KR" dirty="0">
                <a:solidFill>
                  <a:schemeClr val="tx1"/>
                </a:solidFill>
              </a:rPr>
              <a:t>(s))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fprintf</a:t>
            </a:r>
            <a:r>
              <a:rPr lang="en-US" altLang="ko-KR" dirty="0">
                <a:solidFill>
                  <a:schemeClr val="tx1"/>
                </a:solidFill>
              </a:rPr>
              <a:t>(stderr, "</a:t>
            </a:r>
            <a:r>
              <a:rPr lang="ko-KR" altLang="en-US" dirty="0">
                <a:solidFill>
                  <a:schemeClr val="tx1"/>
                </a:solidFill>
              </a:rPr>
              <a:t>스택이 데이터로 </a:t>
            </a:r>
            <a:r>
              <a:rPr lang="ko-KR" altLang="en-US" dirty="0" err="1">
                <a:solidFill>
                  <a:schemeClr val="tx1"/>
                </a:solidFill>
              </a:rPr>
              <a:t>꽉찼습니다</a:t>
            </a:r>
            <a:r>
              <a:rPr lang="en-US" altLang="ko-KR" dirty="0">
                <a:solidFill>
                  <a:schemeClr val="tx1"/>
                </a:solidFill>
              </a:rPr>
              <a:t>.\n");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return;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s-&gt;data[++(s-&gt;top)] = data;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스택에서 데이터 꺼냄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Runner pop(Stack* 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if (</a:t>
            </a:r>
            <a:r>
              <a:rPr lang="en-US" altLang="ko-KR" dirty="0" err="1">
                <a:solidFill>
                  <a:schemeClr val="tx1"/>
                </a:solidFill>
              </a:rPr>
              <a:t>is_empty</a:t>
            </a:r>
            <a:r>
              <a:rPr lang="en-US" altLang="ko-KR" dirty="0">
                <a:solidFill>
                  <a:schemeClr val="tx1"/>
                </a:solidFill>
              </a:rPr>
              <a:t>(s))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fprintf</a:t>
            </a:r>
            <a:r>
              <a:rPr lang="en-US" altLang="ko-KR" dirty="0">
                <a:solidFill>
                  <a:schemeClr val="tx1"/>
                </a:solidFill>
              </a:rPr>
              <a:t>(stderr, "</a:t>
            </a:r>
            <a:r>
              <a:rPr lang="ko-KR" altLang="en-US" dirty="0">
                <a:solidFill>
                  <a:schemeClr val="tx1"/>
                </a:solidFill>
              </a:rPr>
              <a:t>스택에 데이터가 없습니다</a:t>
            </a:r>
            <a:r>
              <a:rPr lang="en-US" altLang="ko-KR" dirty="0">
                <a:solidFill>
                  <a:schemeClr val="tx1"/>
                </a:solidFill>
              </a:rPr>
              <a:t>.\n");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exit(1);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return s-&gt;data[(s-&gt;top)--];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E9BD77-4B40-4755-B4D6-FC4ED9C73DFA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006A08-2CDA-4E8C-8E17-215B5CA51E26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스택</a:t>
            </a:r>
          </a:p>
        </p:txBody>
      </p:sp>
    </p:spTree>
    <p:extLst>
      <p:ext uri="{BB962C8B-B14F-4D97-AF65-F5344CB8AC3E}">
        <p14:creationId xmlns:p14="http://schemas.microsoft.com/office/powerpoint/2010/main" val="242010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5696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0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Meiryo UI" panose="020B0604030504040204" pitchFamily="34" charset="-128"/>
                </a:rPr>
                <a:t>#2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Meiryo UI" panose="020B0604030504040204" pitchFamily="34" charset="-128"/>
                  <a:ea typeface="KoPub돋움체 Light" panose="02020603020101020101" pitchFamily="18" charset="-127"/>
                </a:rPr>
                <a:t>코드설명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eiryo UI" panose="020B0604030504040204" pitchFamily="34" charset="-128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AEDD6C-B90A-4968-905D-3FDF85BA9E70}"/>
              </a:ext>
            </a:extLst>
          </p:cNvPr>
          <p:cNvSpPr/>
          <p:nvPr/>
        </p:nvSpPr>
        <p:spPr>
          <a:xfrm>
            <a:off x="1076286" y="1942303"/>
            <a:ext cx="5724939" cy="3657600"/>
          </a:xfrm>
          <a:prstGeom prst="roundRect">
            <a:avLst>
              <a:gd name="adj" fmla="val 33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// 미로 판 설정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Runner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here</a:t>
            </a:r>
            <a:r>
              <a:rPr lang="ko-KR" altLang="en-US" dirty="0">
                <a:solidFill>
                  <a:schemeClr val="tx1"/>
                </a:solidFill>
              </a:rPr>
              <a:t> = { 1, 0 }, </a:t>
            </a:r>
            <a:r>
              <a:rPr lang="ko-KR" altLang="en-US" dirty="0" err="1">
                <a:solidFill>
                  <a:schemeClr val="tx1"/>
                </a:solidFill>
              </a:rPr>
              <a:t>entry</a:t>
            </a:r>
            <a:r>
              <a:rPr lang="ko-KR" altLang="en-US" dirty="0">
                <a:solidFill>
                  <a:schemeClr val="tx1"/>
                </a:solidFill>
              </a:rPr>
              <a:t> = { 1, 0 };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maze</a:t>
            </a:r>
            <a:r>
              <a:rPr lang="ko-KR" altLang="en-US" dirty="0">
                <a:solidFill>
                  <a:schemeClr val="tx1"/>
                </a:solidFill>
              </a:rPr>
              <a:t>[MAZE_SIZE][MAZE_SIZE] = {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'1', '1', '1', '1', '1', '1', '1'},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</a:t>
            </a:r>
            <a:r>
              <a:rPr lang="ko-KR" altLang="en-US" dirty="0" err="1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', '0', '0', '0', '0', '1', '1', '1'},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'1', '1', '0', '1', '1', '1', '1'},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'0', '1', '0', '1', '1', '1', '1'},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'0', '0', '0', '0', '0', '1', '1'},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'0', '1', '1', '1', '0', '0', '0'},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'0', '1', '1', '1', '1', '1', '</a:t>
            </a:r>
            <a:r>
              <a:rPr lang="ko-KR" altLang="en-US" dirty="0" err="1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'},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{'1', '0', '0', '1', '1', '1', '1', '1'}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};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E270C4-C23E-46A0-BCA0-A0555D4DA4D4}"/>
              </a:ext>
            </a:extLst>
          </p:cNvPr>
          <p:cNvCxnSpPr>
            <a:cxnSpLocks/>
          </p:cNvCxnSpPr>
          <p:nvPr/>
        </p:nvCxnSpPr>
        <p:spPr>
          <a:xfrm flipV="1">
            <a:off x="2059919" y="960914"/>
            <a:ext cx="2194028" cy="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7A41556F-4691-4EBA-A204-BE118FB8C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77630"/>
              </p:ext>
            </p:extLst>
          </p:nvPr>
        </p:nvGraphicFramePr>
        <p:xfrm>
          <a:off x="7487476" y="1749857"/>
          <a:ext cx="3882888" cy="397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85361">
                  <a:extLst>
                    <a:ext uri="{9D8B030D-6E8A-4147-A177-3AD203B41FA5}">
                      <a16:colId xmlns:a16="http://schemas.microsoft.com/office/drawing/2014/main" val="227655663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419995359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872294047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885154236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88633245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2398410071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3425749614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765694158"/>
                    </a:ext>
                  </a:extLst>
                </a:gridCol>
              </a:tblGrid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66851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e</a:t>
                      </a:r>
                      <a:endParaRPr lang="ko-KR" altLang="en-US" sz="2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99884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23611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43358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74027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9082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/>
                        <a:t>x</a:t>
                      </a:r>
                      <a:endParaRPr lang="ko-KR" alt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140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53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D54C9E-050D-4A3C-A37A-87C028C60624}"/>
              </a:ext>
            </a:extLst>
          </p:cNvPr>
          <p:cNvSpPr/>
          <p:nvPr/>
        </p:nvSpPr>
        <p:spPr>
          <a:xfrm>
            <a:off x="7119274" y="2391159"/>
            <a:ext cx="341699" cy="2460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FEA2D6C-850A-4504-ADC0-4CA9DD4D34F4}"/>
              </a:ext>
            </a:extLst>
          </p:cNvPr>
          <p:cNvSpPr/>
          <p:nvPr/>
        </p:nvSpPr>
        <p:spPr>
          <a:xfrm>
            <a:off x="11408684" y="4869745"/>
            <a:ext cx="341699" cy="2460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F4A9C-6742-4B37-898E-D37DF4A895F2}"/>
              </a:ext>
            </a:extLst>
          </p:cNvPr>
          <p:cNvSpPr txBox="1"/>
          <p:nvPr/>
        </p:nvSpPr>
        <p:spPr>
          <a:xfrm>
            <a:off x="2114169" y="482810"/>
            <a:ext cx="300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미로 판</a:t>
            </a:r>
          </a:p>
        </p:txBody>
      </p:sp>
    </p:spTree>
    <p:extLst>
      <p:ext uri="{BB962C8B-B14F-4D97-AF65-F5344CB8AC3E}">
        <p14:creationId xmlns:p14="http://schemas.microsoft.com/office/powerpoint/2010/main" val="425471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2188</Words>
  <Application>Microsoft Office PowerPoint</Application>
  <PresentationFormat>와이드스크린</PresentationFormat>
  <Paragraphs>1251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Meiryo UI</vt:lpstr>
      <vt:lpstr>Gill Sans MT</vt:lpstr>
      <vt:lpstr>맑은 고딕</vt:lpstr>
      <vt:lpstr>Malgun Gothic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지언</cp:lastModifiedBy>
  <cp:revision>83</cp:revision>
  <dcterms:created xsi:type="dcterms:W3CDTF">2017-11-16T00:50:54Z</dcterms:created>
  <dcterms:modified xsi:type="dcterms:W3CDTF">2021-05-27T12:16:10Z</dcterms:modified>
</cp:coreProperties>
</file>