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sldIdLst>
    <p:sldId id="278" r:id="rId5"/>
    <p:sldId id="294" r:id="rId6"/>
    <p:sldId id="295" r:id="rId7"/>
    <p:sldId id="296" r:id="rId8"/>
    <p:sldId id="297" r:id="rId9"/>
    <p:sldId id="303" r:id="rId10"/>
    <p:sldId id="302" r:id="rId11"/>
    <p:sldId id="298" r:id="rId12"/>
    <p:sldId id="299" r:id="rId13"/>
    <p:sldId id="300" r:id="rId14"/>
    <p:sldId id="301" r:id="rId15"/>
    <p:sldId id="292"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mailto:ka42455@umbc.edu"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Distributed File System</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936678" y="3483864"/>
            <a:ext cx="4318643" cy="878908"/>
          </a:xfrm>
        </p:spPr>
        <p:txBody>
          <a:bodyPr/>
          <a:lstStyle/>
          <a:p>
            <a:r>
              <a:rPr lang="en-US" dirty="0"/>
              <a:t>Ashish </a:t>
            </a:r>
            <a:r>
              <a:rPr lang="en-US" dirty="0" err="1"/>
              <a:t>Athimamula</a:t>
            </a:r>
            <a:endParaRPr lang="en-US" dirty="0"/>
          </a:p>
          <a:p>
            <a:r>
              <a:rPr lang="en-US" dirty="0"/>
              <a:t>Hanuma </a:t>
            </a:r>
            <a:r>
              <a:rPr lang="en-US" dirty="0" err="1"/>
              <a:t>Sashank</a:t>
            </a:r>
            <a:r>
              <a:rPr lang="en-US" dirty="0"/>
              <a:t> </a:t>
            </a:r>
            <a:r>
              <a:rPr lang="en-US" dirty="0" err="1"/>
              <a:t>Samudrala</a:t>
            </a:r>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2B2A-2435-A743-7D79-16C7970D8521}"/>
              </a:ext>
            </a:extLst>
          </p:cNvPr>
          <p:cNvSpPr>
            <a:spLocks noGrp="1"/>
          </p:cNvSpPr>
          <p:nvPr>
            <p:ph type="title"/>
          </p:nvPr>
        </p:nvSpPr>
        <p:spPr>
          <a:xfrm>
            <a:off x="768096" y="347472"/>
            <a:ext cx="10671048" cy="768096"/>
          </a:xfrm>
        </p:spPr>
        <p:txBody>
          <a:bodyPr/>
          <a:lstStyle/>
          <a:p>
            <a:r>
              <a:rPr lang="en-US" dirty="0"/>
              <a:t>Experiment evaluation</a:t>
            </a:r>
          </a:p>
        </p:txBody>
      </p:sp>
      <p:sp>
        <p:nvSpPr>
          <p:cNvPr id="3" name="Content Placeholder 2">
            <a:extLst>
              <a:ext uri="{FF2B5EF4-FFF2-40B4-BE49-F238E27FC236}">
                <a16:creationId xmlns:a16="http://schemas.microsoft.com/office/drawing/2014/main" id="{AE43BD38-EB54-12A8-AC21-781DF06E7745}"/>
              </a:ext>
            </a:extLst>
          </p:cNvPr>
          <p:cNvSpPr>
            <a:spLocks noGrp="1"/>
          </p:cNvSpPr>
          <p:nvPr>
            <p:ph sz="half" idx="1"/>
          </p:nvPr>
        </p:nvSpPr>
        <p:spPr>
          <a:xfrm>
            <a:off x="768096" y="1115568"/>
            <a:ext cx="10680192" cy="2834640"/>
          </a:xfrm>
        </p:spPr>
        <p:txBody>
          <a:bodyPr/>
          <a:lstStyle/>
          <a:p>
            <a:pPr marL="0" indent="0">
              <a:buNone/>
            </a:pPr>
            <a:r>
              <a:rPr lang="en-US" dirty="0"/>
              <a:t>Scalability Analysis</a:t>
            </a:r>
          </a:p>
          <a:p>
            <a:pPr marL="0" indent="0">
              <a:buNone/>
            </a:pPr>
            <a:r>
              <a:rPr lang="en-US" dirty="0"/>
              <a:t>Throughput calculation on increasing </a:t>
            </a:r>
            <a:r>
              <a:rPr lang="en-US" dirty="0" err="1"/>
              <a:t>No.of</a:t>
            </a:r>
            <a:r>
              <a:rPr lang="en-US" dirty="0"/>
              <a:t> clients and servers in the system</a:t>
            </a:r>
          </a:p>
          <a:p>
            <a:pPr marL="0" indent="0">
              <a:buNone/>
            </a:pPr>
            <a:endParaRPr lang="en-US" dirty="0"/>
          </a:p>
        </p:txBody>
      </p:sp>
      <p:sp>
        <p:nvSpPr>
          <p:cNvPr id="5" name="Slide Number Placeholder 4">
            <a:extLst>
              <a:ext uri="{FF2B5EF4-FFF2-40B4-BE49-F238E27FC236}">
                <a16:creationId xmlns:a16="http://schemas.microsoft.com/office/drawing/2014/main" id="{48323F52-D8A9-8D24-30CA-62BBA59B3A0F}"/>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10" name="Picture 9">
            <a:extLst>
              <a:ext uri="{FF2B5EF4-FFF2-40B4-BE49-F238E27FC236}">
                <a16:creationId xmlns:a16="http://schemas.microsoft.com/office/drawing/2014/main" id="{1AD2E384-8BE3-1DD4-A02F-A8E23EB4D4B5}"/>
              </a:ext>
            </a:extLst>
          </p:cNvPr>
          <p:cNvPicPr>
            <a:picLocks noChangeAspect="1"/>
          </p:cNvPicPr>
          <p:nvPr/>
        </p:nvPicPr>
        <p:blipFill>
          <a:blip r:embed="rId2"/>
          <a:stretch>
            <a:fillRect/>
          </a:stretch>
        </p:blipFill>
        <p:spPr>
          <a:xfrm>
            <a:off x="1066675" y="2294748"/>
            <a:ext cx="3983541" cy="3447684"/>
          </a:xfrm>
          <a:prstGeom prst="rect">
            <a:avLst/>
          </a:prstGeom>
        </p:spPr>
      </p:pic>
      <p:pic>
        <p:nvPicPr>
          <p:cNvPr id="18" name="Picture 17">
            <a:extLst>
              <a:ext uri="{FF2B5EF4-FFF2-40B4-BE49-F238E27FC236}">
                <a16:creationId xmlns:a16="http://schemas.microsoft.com/office/drawing/2014/main" id="{A59D749E-D938-14A3-F3F4-7E102CF5B012}"/>
              </a:ext>
            </a:extLst>
          </p:cNvPr>
          <p:cNvPicPr>
            <a:picLocks noChangeAspect="1"/>
          </p:cNvPicPr>
          <p:nvPr/>
        </p:nvPicPr>
        <p:blipFill>
          <a:blip r:embed="rId3"/>
          <a:stretch>
            <a:fillRect/>
          </a:stretch>
        </p:blipFill>
        <p:spPr>
          <a:xfrm>
            <a:off x="6167535" y="2228751"/>
            <a:ext cx="4777833" cy="3579677"/>
          </a:xfrm>
          <a:prstGeom prst="rect">
            <a:avLst/>
          </a:prstGeom>
        </p:spPr>
      </p:pic>
      <p:sp>
        <p:nvSpPr>
          <p:cNvPr id="19" name="TextBox 18">
            <a:extLst>
              <a:ext uri="{FF2B5EF4-FFF2-40B4-BE49-F238E27FC236}">
                <a16:creationId xmlns:a16="http://schemas.microsoft.com/office/drawing/2014/main" id="{33B5F8BE-E997-ECB4-BB8B-1B16642E41AB}"/>
              </a:ext>
            </a:extLst>
          </p:cNvPr>
          <p:cNvSpPr txBox="1"/>
          <p:nvPr/>
        </p:nvSpPr>
        <p:spPr>
          <a:xfrm>
            <a:off x="1066674" y="5980922"/>
            <a:ext cx="10979145" cy="923330"/>
          </a:xfrm>
          <a:prstGeom prst="rect">
            <a:avLst/>
          </a:prstGeom>
          <a:noFill/>
        </p:spPr>
        <p:txBody>
          <a:bodyPr wrap="square" rtlCol="0">
            <a:spAutoFit/>
          </a:bodyPr>
          <a:lstStyle/>
          <a:p>
            <a:r>
              <a:rPr lang="en-US" dirty="0"/>
              <a:t>Note: Observed gradual increment in throughput with respect to </a:t>
            </a:r>
            <a:r>
              <a:rPr lang="en-US" dirty="0" err="1"/>
              <a:t>no.of</a:t>
            </a:r>
            <a:r>
              <a:rPr lang="en-US" dirty="0"/>
              <a:t> servers and gradual </a:t>
            </a:r>
            <a:r>
              <a:rPr lang="en-US" dirty="0" err="1"/>
              <a:t>decreament</a:t>
            </a:r>
            <a:r>
              <a:rPr lang="en-US" dirty="0"/>
              <a:t> in throughput with increasing of clients(though seen some anomalies)</a:t>
            </a:r>
          </a:p>
          <a:p>
            <a:endParaRPr lang="en-US" dirty="0"/>
          </a:p>
        </p:txBody>
      </p:sp>
    </p:spTree>
    <p:extLst>
      <p:ext uri="{BB962C8B-B14F-4D97-AF65-F5344CB8AC3E}">
        <p14:creationId xmlns:p14="http://schemas.microsoft.com/office/powerpoint/2010/main" val="3112864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43C5B-C306-00CE-0244-E2A537D4C647}"/>
              </a:ext>
            </a:extLst>
          </p:cNvPr>
          <p:cNvSpPr>
            <a:spLocks noGrp="1"/>
          </p:cNvSpPr>
          <p:nvPr>
            <p:ph type="title"/>
          </p:nvPr>
        </p:nvSpPr>
        <p:spPr>
          <a:xfrm>
            <a:off x="693638" y="210312"/>
            <a:ext cx="10671048" cy="768096"/>
          </a:xfrm>
        </p:spPr>
        <p:txBody>
          <a:bodyPr/>
          <a:lstStyle/>
          <a:p>
            <a:r>
              <a:rPr lang="en-US" dirty="0"/>
              <a:t>Experiment evaluation</a:t>
            </a:r>
          </a:p>
        </p:txBody>
      </p:sp>
      <p:sp>
        <p:nvSpPr>
          <p:cNvPr id="3" name="Content Placeholder 2">
            <a:extLst>
              <a:ext uri="{FF2B5EF4-FFF2-40B4-BE49-F238E27FC236}">
                <a16:creationId xmlns:a16="http://schemas.microsoft.com/office/drawing/2014/main" id="{15C00FC8-E103-BEE6-3A93-79D29CCC71AB}"/>
              </a:ext>
            </a:extLst>
          </p:cNvPr>
          <p:cNvSpPr>
            <a:spLocks noGrp="1"/>
          </p:cNvSpPr>
          <p:nvPr>
            <p:ph sz="half" idx="1"/>
          </p:nvPr>
        </p:nvSpPr>
        <p:spPr>
          <a:xfrm>
            <a:off x="539496" y="1211579"/>
            <a:ext cx="11119104" cy="4965285"/>
          </a:xfrm>
        </p:spPr>
        <p:txBody>
          <a:bodyPr/>
          <a:lstStyle/>
          <a:p>
            <a:r>
              <a:rPr lang="en-US" dirty="0"/>
              <a:t>Workload Analysis</a:t>
            </a:r>
          </a:p>
          <a:p>
            <a:r>
              <a:rPr lang="en-US" dirty="0"/>
              <a:t>Calculation of Response time with increasing of workload</a:t>
            </a:r>
          </a:p>
        </p:txBody>
      </p:sp>
      <p:sp>
        <p:nvSpPr>
          <p:cNvPr id="5" name="Slide Number Placeholder 4">
            <a:extLst>
              <a:ext uri="{FF2B5EF4-FFF2-40B4-BE49-F238E27FC236}">
                <a16:creationId xmlns:a16="http://schemas.microsoft.com/office/drawing/2014/main" id="{0788CDAF-A977-E806-8B35-E358AA090986}"/>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7" name="Picture 6">
            <a:extLst>
              <a:ext uri="{FF2B5EF4-FFF2-40B4-BE49-F238E27FC236}">
                <a16:creationId xmlns:a16="http://schemas.microsoft.com/office/drawing/2014/main" id="{A18D9C81-C4D1-0B4D-3325-1385E2E13B74}"/>
              </a:ext>
            </a:extLst>
          </p:cNvPr>
          <p:cNvPicPr>
            <a:picLocks noChangeAspect="1"/>
          </p:cNvPicPr>
          <p:nvPr/>
        </p:nvPicPr>
        <p:blipFill>
          <a:blip r:embed="rId2"/>
          <a:stretch>
            <a:fillRect/>
          </a:stretch>
        </p:blipFill>
        <p:spPr>
          <a:xfrm>
            <a:off x="693638" y="2103394"/>
            <a:ext cx="4816521" cy="3914850"/>
          </a:xfrm>
          <a:prstGeom prst="rect">
            <a:avLst/>
          </a:prstGeom>
        </p:spPr>
      </p:pic>
      <p:sp>
        <p:nvSpPr>
          <p:cNvPr id="10" name="TextBox 9">
            <a:extLst>
              <a:ext uri="{FF2B5EF4-FFF2-40B4-BE49-F238E27FC236}">
                <a16:creationId xmlns:a16="http://schemas.microsoft.com/office/drawing/2014/main" id="{678AFCB5-400A-693E-A3BA-A624434B4750}"/>
              </a:ext>
            </a:extLst>
          </p:cNvPr>
          <p:cNvSpPr txBox="1"/>
          <p:nvPr/>
        </p:nvSpPr>
        <p:spPr>
          <a:xfrm>
            <a:off x="5887616" y="2565918"/>
            <a:ext cx="5764888" cy="923330"/>
          </a:xfrm>
          <a:prstGeom prst="rect">
            <a:avLst/>
          </a:prstGeom>
          <a:noFill/>
        </p:spPr>
        <p:txBody>
          <a:bodyPr wrap="square" rtlCol="0">
            <a:spAutoFit/>
          </a:bodyPr>
          <a:lstStyle/>
          <a:p>
            <a:r>
              <a:rPr lang="en-US" dirty="0"/>
              <a:t>Note: Observed gradual increment in response time with respect to increasing of workload on the system(no anomaly)</a:t>
            </a:r>
          </a:p>
        </p:txBody>
      </p:sp>
    </p:spTree>
    <p:extLst>
      <p:ext uri="{BB962C8B-B14F-4D97-AF65-F5344CB8AC3E}">
        <p14:creationId xmlns:p14="http://schemas.microsoft.com/office/powerpoint/2010/main" val="1294052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59" y="210312"/>
            <a:ext cx="6766560" cy="768096"/>
          </a:xfrm>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59" y="978408"/>
            <a:ext cx="7523274" cy="3742882"/>
          </a:xfrm>
        </p:spPr>
        <p:txBody>
          <a:bodyPr/>
          <a:lstStyle/>
          <a:p>
            <a:endParaRPr lang="en-US" dirty="0"/>
          </a:p>
          <a:p>
            <a:r>
              <a:rPr lang="en-US" sz="1800" dirty="0"/>
              <a:t>Our distributed file system seamlessly integrates robust features to ensure efficient, fault-tolerant, and concurrent file operations across interconnected servers. It follows a modular architecture involving </a:t>
            </a:r>
            <a:r>
              <a:rPr lang="en-US" sz="1800" dirty="0" err="1"/>
              <a:t>DB_server</a:t>
            </a:r>
            <a:r>
              <a:rPr lang="en-US" sz="1800" dirty="0"/>
              <a:t>, </a:t>
            </a:r>
            <a:r>
              <a:rPr lang="en-US" sz="1800" dirty="0" err="1"/>
              <a:t>Active_server</a:t>
            </a:r>
            <a:r>
              <a:rPr lang="en-US" sz="1800" dirty="0"/>
              <a:t>, and </a:t>
            </a:r>
            <a:r>
              <a:rPr lang="en-US" sz="1800" dirty="0" err="1"/>
              <a:t>Lock_servers</a:t>
            </a:r>
            <a:r>
              <a:rPr lang="en-US" sz="1800" dirty="0"/>
              <a:t>, alongside individual file servers. The workflow encompasses server activation, primary copy creation, replication, and dynamic handling of write and read operations. A fair locking mechanism and transparent replication strategies contribute to consistent performance. By strategically distributing client requests and ensuring redundancy, our system minimizes downtime, guarantees data accessibility, and addresses challenges associated with node failures. The design choices involve trade-offs to balance factors like consistency, availability, performance, and scalability, creating a resilient and user-friendly distributed file system.</a:t>
            </a:r>
          </a:p>
        </p:txBody>
      </p:sp>
    </p:spTree>
    <p:extLst>
      <p:ext uri="{BB962C8B-B14F-4D97-AF65-F5344CB8AC3E}">
        <p14:creationId xmlns:p14="http://schemas.microsoft.com/office/powerpoint/2010/main" val="9481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Ashish </a:t>
            </a:r>
            <a:r>
              <a:rPr lang="en-US" dirty="0" err="1"/>
              <a:t>Athimamula</a:t>
            </a:r>
            <a:endParaRPr lang="en-US" dirty="0"/>
          </a:p>
          <a:p>
            <a:r>
              <a:rPr lang="en-US" dirty="0">
                <a:hlinkClick r:id="rId2"/>
              </a:rPr>
              <a:t>ka42455@umbc.edu</a:t>
            </a:r>
            <a:endParaRPr lang="en-US" dirty="0"/>
          </a:p>
          <a:p>
            <a:r>
              <a:rPr lang="en-US" dirty="0"/>
              <a:t>Hanuma </a:t>
            </a:r>
            <a:r>
              <a:rPr lang="en-US" dirty="0" err="1"/>
              <a:t>Sashank</a:t>
            </a:r>
            <a:r>
              <a:rPr lang="en-US" dirty="0"/>
              <a:t> </a:t>
            </a:r>
            <a:r>
              <a:rPr lang="en-US" dirty="0" err="1"/>
              <a:t>Samudrala</a:t>
            </a:r>
            <a:endParaRPr lang="en-US" dirty="0"/>
          </a:p>
          <a:p>
            <a:r>
              <a:rPr lang="en-US" dirty="0"/>
              <a:t>hanumas1@umbc.edu</a:t>
            </a:r>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1839-0D18-367E-0BCF-EBD14A67B96A}"/>
              </a:ext>
            </a:extLst>
          </p:cNvPr>
          <p:cNvSpPr>
            <a:spLocks noGrp="1"/>
          </p:cNvSpPr>
          <p:nvPr>
            <p:ph type="title"/>
          </p:nvPr>
        </p:nvSpPr>
        <p:spPr>
          <a:xfrm>
            <a:off x="621792" y="790676"/>
            <a:ext cx="10671048" cy="768096"/>
          </a:xfrm>
        </p:spPr>
        <p:txBody>
          <a:bodyPr/>
          <a:lstStyle/>
          <a:p>
            <a:r>
              <a:rPr lang="en-US" dirty="0"/>
              <a:t>Problem and approach</a:t>
            </a:r>
          </a:p>
        </p:txBody>
      </p:sp>
      <p:sp>
        <p:nvSpPr>
          <p:cNvPr id="3" name="Content Placeholder 2">
            <a:extLst>
              <a:ext uri="{FF2B5EF4-FFF2-40B4-BE49-F238E27FC236}">
                <a16:creationId xmlns:a16="http://schemas.microsoft.com/office/drawing/2014/main" id="{518E28AB-AF72-A379-388D-C934E2FD2FE3}"/>
              </a:ext>
            </a:extLst>
          </p:cNvPr>
          <p:cNvSpPr>
            <a:spLocks noGrp="1"/>
          </p:cNvSpPr>
          <p:nvPr>
            <p:ph sz="half" idx="1"/>
          </p:nvPr>
        </p:nvSpPr>
        <p:spPr/>
        <p:txBody>
          <a:bodyPr/>
          <a:lstStyle/>
          <a:p>
            <a:r>
              <a:rPr lang="en-US" sz="2400" b="0" i="0" dirty="0">
                <a:solidFill>
                  <a:srgbClr val="374151"/>
                </a:solidFill>
                <a:effectLst/>
                <a:latin typeface="Söhne"/>
              </a:rPr>
              <a:t>In a local file system, users or clients most possibly face the challenges of limited accessibility,  scalability, single point failure or even network failure effecting the work flow of any organization. This local file system cannot address the concurrent write, reads and even it cannot store back up copies of data.</a:t>
            </a:r>
          </a:p>
          <a:p>
            <a:r>
              <a:rPr lang="en-US" sz="2400" b="0" i="0" dirty="0">
                <a:solidFill>
                  <a:srgbClr val="374151"/>
                </a:solidFill>
                <a:effectLst/>
                <a:latin typeface="Söhne"/>
              </a:rPr>
              <a:t>To overcome these challenges, we have designed a robust distributed file system. Our approach includes the implementation of an Active Server, Lock Servers, Data Base Server and File Servers, ensuring seamless file operations while maintaining data consistency. By integrating fair locking mechanisms and dynamic server interactions, we aim to provide a reliable and scalable solution for modern file management needs.</a:t>
            </a:r>
            <a:endParaRPr lang="en-US" sz="2400" dirty="0"/>
          </a:p>
        </p:txBody>
      </p:sp>
      <p:sp>
        <p:nvSpPr>
          <p:cNvPr id="5" name="Slide Number Placeholder 4">
            <a:extLst>
              <a:ext uri="{FF2B5EF4-FFF2-40B4-BE49-F238E27FC236}">
                <a16:creationId xmlns:a16="http://schemas.microsoft.com/office/drawing/2014/main" id="{C3EF10B0-314B-FDC6-60ED-1E465693C265}"/>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20398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3D1D-6760-C9CC-98F4-48E3E76E25B1}"/>
              </a:ext>
            </a:extLst>
          </p:cNvPr>
          <p:cNvSpPr>
            <a:spLocks noGrp="1"/>
          </p:cNvSpPr>
          <p:nvPr>
            <p:ph type="title"/>
          </p:nvPr>
        </p:nvSpPr>
        <p:spPr>
          <a:xfrm>
            <a:off x="758952" y="649224"/>
            <a:ext cx="10671048" cy="768096"/>
          </a:xfrm>
        </p:spPr>
        <p:txBody>
          <a:bodyPr/>
          <a:lstStyle/>
          <a:p>
            <a:r>
              <a:rPr lang="en-US" dirty="0"/>
              <a:t>Architecture Diagram</a:t>
            </a:r>
          </a:p>
        </p:txBody>
      </p:sp>
      <p:pic>
        <p:nvPicPr>
          <p:cNvPr id="7" name="Content Placeholder 6" descr="A diagram of a computer server&#10;&#10;Description automatically generated">
            <a:extLst>
              <a:ext uri="{FF2B5EF4-FFF2-40B4-BE49-F238E27FC236}">
                <a16:creationId xmlns:a16="http://schemas.microsoft.com/office/drawing/2014/main" id="{424F0B8A-6AAA-60E8-6FFC-4A202BDFAE16}"/>
              </a:ext>
            </a:extLst>
          </p:cNvPr>
          <p:cNvPicPr>
            <a:picLocks noGrp="1" noChangeAspect="1"/>
          </p:cNvPicPr>
          <p:nvPr>
            <p:ph sz="half" idx="1"/>
          </p:nvPr>
        </p:nvPicPr>
        <p:blipFill>
          <a:blip r:embed="rId2"/>
          <a:stretch>
            <a:fillRect/>
          </a:stretch>
        </p:blipFill>
        <p:spPr>
          <a:xfrm>
            <a:off x="1561198" y="1417320"/>
            <a:ext cx="8870427" cy="4675414"/>
          </a:xfrm>
        </p:spPr>
      </p:pic>
      <p:sp>
        <p:nvSpPr>
          <p:cNvPr id="5" name="Slide Number Placeholder 4">
            <a:extLst>
              <a:ext uri="{FF2B5EF4-FFF2-40B4-BE49-F238E27FC236}">
                <a16:creationId xmlns:a16="http://schemas.microsoft.com/office/drawing/2014/main" id="{254C51F3-9B38-0662-BE0C-EF0D0F911BE8}"/>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2016896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91F-82DA-6E38-C6D0-5E56A5DFD875}"/>
              </a:ext>
            </a:extLst>
          </p:cNvPr>
          <p:cNvSpPr>
            <a:spLocks noGrp="1"/>
          </p:cNvSpPr>
          <p:nvPr>
            <p:ph type="title"/>
          </p:nvPr>
        </p:nvSpPr>
        <p:spPr>
          <a:xfrm>
            <a:off x="74645" y="139960"/>
            <a:ext cx="11952513" cy="768096"/>
          </a:xfrm>
        </p:spPr>
        <p:txBody>
          <a:bodyPr/>
          <a:lstStyle/>
          <a:p>
            <a:r>
              <a:rPr lang="en-US" dirty="0"/>
              <a:t>Characteristics of our proposed system</a:t>
            </a:r>
          </a:p>
        </p:txBody>
      </p:sp>
      <p:sp>
        <p:nvSpPr>
          <p:cNvPr id="3" name="Content Placeholder 2">
            <a:extLst>
              <a:ext uri="{FF2B5EF4-FFF2-40B4-BE49-F238E27FC236}">
                <a16:creationId xmlns:a16="http://schemas.microsoft.com/office/drawing/2014/main" id="{A25A1A90-9A07-6D98-6CBA-E5D264FA425D}"/>
              </a:ext>
            </a:extLst>
          </p:cNvPr>
          <p:cNvSpPr>
            <a:spLocks noGrp="1"/>
          </p:cNvSpPr>
          <p:nvPr>
            <p:ph sz="half" idx="1"/>
          </p:nvPr>
        </p:nvSpPr>
        <p:spPr>
          <a:xfrm>
            <a:off x="534924" y="1417319"/>
            <a:ext cx="11119104" cy="5300721"/>
          </a:xfrm>
        </p:spPr>
        <p:txBody>
          <a:bodyPr/>
          <a:lstStyle/>
          <a:p>
            <a:endParaRPr lang="en-US" dirty="0"/>
          </a:p>
          <a:p>
            <a:r>
              <a:rPr lang="en-US" dirty="0"/>
              <a:t>Location Transparency: </a:t>
            </a:r>
            <a:r>
              <a:rPr lang="en-US" dirty="0">
                <a:solidFill>
                  <a:schemeClr val="tx1">
                    <a:lumMod val="75000"/>
                    <a:lumOff val="25000"/>
                  </a:schemeClr>
                </a:solidFill>
                <a:latin typeface="Söhne"/>
              </a:rPr>
              <a:t>Users seamless interact with files</a:t>
            </a:r>
            <a:r>
              <a:rPr lang="en-US" dirty="0">
                <a:latin typeface="Söhne"/>
              </a:rPr>
              <a:t> </a:t>
            </a:r>
            <a:r>
              <a:rPr lang="en-US" b="0" i="0" dirty="0">
                <a:solidFill>
                  <a:srgbClr val="374151"/>
                </a:solidFill>
                <a:effectLst/>
                <a:latin typeface="Söhne"/>
              </a:rPr>
              <a:t>unaware of their physical location or the hosting server. The system abstracts file locations, enabling uniform access regardless of storage locations</a:t>
            </a:r>
            <a:endParaRPr lang="en-US" dirty="0"/>
          </a:p>
          <a:p>
            <a:r>
              <a:rPr lang="en-US" dirty="0"/>
              <a:t>Concurrency Transparency: (Locking Mechanism)</a:t>
            </a:r>
            <a:br>
              <a:rPr lang="en-US" dirty="0"/>
            </a:br>
            <a:r>
              <a:rPr lang="en-US" b="0" i="0" dirty="0">
                <a:solidFill>
                  <a:srgbClr val="374151"/>
                </a:solidFill>
                <a:effectLst/>
                <a:latin typeface="Söhne"/>
              </a:rPr>
              <a:t>We attained concurrency transparency by allowing clients to request file locks for writing without needing to comprehend the intricate locking process. The system transparently manages the locking mechanism, ensuring fair access and orderly write and read operations(FIFO).</a:t>
            </a:r>
            <a:endParaRPr lang="en-US" dirty="0"/>
          </a:p>
          <a:p>
            <a:r>
              <a:rPr lang="en-US" dirty="0"/>
              <a:t>Replication Transparency</a:t>
            </a:r>
            <a:r>
              <a:rPr lang="en-US" dirty="0">
                <a:sym typeface="Wingdings" panose="05000000000000000000" pitchFamily="2" charset="2"/>
              </a:rPr>
              <a:t>: (Pessimistic Server Replication)</a:t>
            </a:r>
            <a:br>
              <a:rPr lang="en-US" dirty="0"/>
            </a:br>
            <a:r>
              <a:rPr lang="en-US" b="0" i="0" dirty="0">
                <a:solidFill>
                  <a:srgbClr val="374151"/>
                </a:solidFill>
                <a:effectLst/>
                <a:latin typeface="Söhne"/>
              </a:rPr>
              <a:t>In our system, users interact with files without being aware of replicated copies or their locations. The system transparently manages replication, ensuring consistency and fault tolerance across replicas.</a:t>
            </a:r>
          </a:p>
          <a:p>
            <a:r>
              <a:rPr lang="en-US" dirty="0"/>
              <a:t>Performance Transparency</a:t>
            </a:r>
          </a:p>
          <a:p>
            <a:r>
              <a:rPr lang="en-US" b="0" i="0" dirty="0">
                <a:solidFill>
                  <a:srgbClr val="374151"/>
                </a:solidFill>
                <a:effectLst/>
                <a:latin typeface="Söhne"/>
              </a:rPr>
              <a:t>A modular design with three servers alleviates file server loads, providing users with consistent performance. Transparent request distribution ensures efficient resource utilization across servers.</a:t>
            </a:r>
            <a:endParaRPr lang="en-US" dirty="0"/>
          </a:p>
          <a:p>
            <a:r>
              <a:rPr lang="en-US" dirty="0"/>
              <a:t>Availability: </a:t>
            </a:r>
            <a:r>
              <a:rPr lang="en-US" b="0" i="0" dirty="0">
                <a:solidFill>
                  <a:srgbClr val="374151"/>
                </a:solidFill>
                <a:effectLst/>
                <a:latin typeface="Söhne"/>
              </a:rPr>
              <a:t>Our system ensures continuous service with primary and replica copies on separate servers, allowing seamless failover during disruptions. Random assignment of a single replica for a primary copy enhances reliability.</a:t>
            </a:r>
          </a:p>
        </p:txBody>
      </p:sp>
      <p:sp>
        <p:nvSpPr>
          <p:cNvPr id="5" name="Slide Number Placeholder 4">
            <a:extLst>
              <a:ext uri="{FF2B5EF4-FFF2-40B4-BE49-F238E27FC236}">
                <a16:creationId xmlns:a16="http://schemas.microsoft.com/office/drawing/2014/main" id="{78404F0F-7748-168C-6C23-CE52E5FF92F1}"/>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3265653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A8FC-DAE7-FA15-11A4-EC83BE737EE0}"/>
              </a:ext>
            </a:extLst>
          </p:cNvPr>
          <p:cNvSpPr>
            <a:spLocks noGrp="1"/>
          </p:cNvSpPr>
          <p:nvPr>
            <p:ph type="title"/>
          </p:nvPr>
        </p:nvSpPr>
        <p:spPr>
          <a:xfrm>
            <a:off x="758952" y="347472"/>
            <a:ext cx="10671048" cy="768096"/>
          </a:xfrm>
        </p:spPr>
        <p:txBody>
          <a:bodyPr/>
          <a:lstStyle/>
          <a:p>
            <a:r>
              <a:rPr lang="en-US" dirty="0"/>
              <a:t>Implementation Details</a:t>
            </a:r>
          </a:p>
        </p:txBody>
      </p:sp>
      <p:sp>
        <p:nvSpPr>
          <p:cNvPr id="3" name="Content Placeholder 2">
            <a:extLst>
              <a:ext uri="{FF2B5EF4-FFF2-40B4-BE49-F238E27FC236}">
                <a16:creationId xmlns:a16="http://schemas.microsoft.com/office/drawing/2014/main" id="{2FDE7807-A633-3093-8E2E-94F02498BDAA}"/>
              </a:ext>
            </a:extLst>
          </p:cNvPr>
          <p:cNvSpPr>
            <a:spLocks noGrp="1"/>
          </p:cNvSpPr>
          <p:nvPr>
            <p:ph sz="half" idx="1"/>
          </p:nvPr>
        </p:nvSpPr>
        <p:spPr>
          <a:xfrm>
            <a:off x="220825" y="1141319"/>
            <a:ext cx="11971175" cy="5320690"/>
          </a:xfrm>
        </p:spPr>
        <p:txBody>
          <a:bodyPr/>
          <a:lstStyle/>
          <a:p>
            <a:r>
              <a:rPr lang="en-US" dirty="0"/>
              <a:t>Initialization of Core Servers : </a:t>
            </a:r>
            <a:r>
              <a:rPr lang="en-US" dirty="0">
                <a:solidFill>
                  <a:schemeClr val="tx1">
                    <a:lumMod val="75000"/>
                    <a:lumOff val="25000"/>
                  </a:schemeClr>
                </a:solidFill>
              </a:rPr>
              <a:t>Activating </a:t>
            </a:r>
            <a:r>
              <a:rPr lang="en-US" dirty="0" err="1">
                <a:solidFill>
                  <a:schemeClr val="tx1">
                    <a:lumMod val="75000"/>
                    <a:lumOff val="25000"/>
                  </a:schemeClr>
                </a:solidFill>
              </a:rPr>
              <a:t>Db_Server</a:t>
            </a:r>
            <a:r>
              <a:rPr lang="en-US" dirty="0">
                <a:solidFill>
                  <a:schemeClr val="tx1">
                    <a:lumMod val="75000"/>
                    <a:lumOff val="25000"/>
                  </a:schemeClr>
                </a:solidFill>
              </a:rPr>
              <a:t>,  </a:t>
            </a:r>
            <a:r>
              <a:rPr lang="en-US" dirty="0" err="1">
                <a:solidFill>
                  <a:schemeClr val="tx1">
                    <a:lumMod val="75000"/>
                    <a:lumOff val="25000"/>
                  </a:schemeClr>
                </a:solidFill>
              </a:rPr>
              <a:t>Active_Server</a:t>
            </a:r>
            <a:r>
              <a:rPr lang="en-US" dirty="0">
                <a:solidFill>
                  <a:schemeClr val="tx1">
                    <a:lumMod val="75000"/>
                    <a:lumOff val="25000"/>
                  </a:schemeClr>
                </a:solidFill>
              </a:rPr>
              <a:t>,  </a:t>
            </a:r>
            <a:r>
              <a:rPr lang="en-US" dirty="0" err="1">
                <a:solidFill>
                  <a:schemeClr val="tx1">
                    <a:lumMod val="75000"/>
                    <a:lumOff val="25000"/>
                  </a:schemeClr>
                </a:solidFill>
              </a:rPr>
              <a:t>Lock_Server</a:t>
            </a:r>
            <a:endParaRPr lang="en-US" dirty="0">
              <a:solidFill>
                <a:schemeClr val="tx1">
                  <a:lumMod val="75000"/>
                  <a:lumOff val="25000"/>
                </a:schemeClr>
              </a:solidFill>
            </a:endParaRPr>
          </a:p>
          <a:p>
            <a:r>
              <a:rPr lang="en-US" dirty="0"/>
              <a:t>File Server Activation: </a:t>
            </a:r>
            <a:r>
              <a:rPr lang="en-US" dirty="0">
                <a:solidFill>
                  <a:schemeClr val="tx1">
                    <a:lumMod val="75000"/>
                    <a:lumOff val="25000"/>
                  </a:schemeClr>
                </a:solidFill>
              </a:rPr>
              <a:t>Fileserver1, Fileserver2,  Fileserver3</a:t>
            </a:r>
          </a:p>
          <a:p>
            <a:r>
              <a:rPr lang="en-US" dirty="0"/>
              <a:t>Server Activation Communication: </a:t>
            </a:r>
            <a:r>
              <a:rPr lang="en-US" dirty="0">
                <a:solidFill>
                  <a:schemeClr val="tx1">
                    <a:lumMod val="75000"/>
                    <a:lumOff val="25000"/>
                  </a:schemeClr>
                </a:solidFill>
              </a:rPr>
              <a:t>Fileservers broadcast their availability to </a:t>
            </a:r>
            <a:r>
              <a:rPr lang="en-US" dirty="0" err="1">
                <a:solidFill>
                  <a:schemeClr val="tx1">
                    <a:lumMod val="75000"/>
                    <a:lumOff val="25000"/>
                  </a:schemeClr>
                </a:solidFill>
              </a:rPr>
              <a:t>Active_server</a:t>
            </a:r>
            <a:endParaRPr lang="en-US" dirty="0">
              <a:solidFill>
                <a:schemeClr val="tx1">
                  <a:lumMod val="75000"/>
                  <a:lumOff val="25000"/>
                </a:schemeClr>
              </a:solidFill>
            </a:endParaRPr>
          </a:p>
          <a:p>
            <a:r>
              <a:rPr lang="en-US" dirty="0"/>
              <a:t>Client Connection Setup: </a:t>
            </a:r>
            <a:r>
              <a:rPr lang="en-US" dirty="0">
                <a:solidFill>
                  <a:schemeClr val="tx1">
                    <a:lumMod val="75000"/>
                    <a:lumOff val="25000"/>
                  </a:schemeClr>
                </a:solidFill>
              </a:rPr>
              <a:t>Client connecting to the one of the Fileserver directed by active server</a:t>
            </a:r>
          </a:p>
          <a:p>
            <a:r>
              <a:rPr lang="en-US" dirty="0"/>
              <a:t>Client-Server Interactions: </a:t>
            </a:r>
            <a:r>
              <a:rPr lang="en-US" dirty="0">
                <a:solidFill>
                  <a:schemeClr val="tx1">
                    <a:lumMod val="75000"/>
                    <a:lumOff val="25000"/>
                  </a:schemeClr>
                </a:solidFill>
              </a:rPr>
              <a:t>Requesting connected fileservers for normal file system Operations </a:t>
            </a:r>
          </a:p>
          <a:p>
            <a:r>
              <a:rPr lang="en-US" dirty="0"/>
              <a:t>Primary File Creation: </a:t>
            </a:r>
            <a:r>
              <a:rPr lang="en-US" dirty="0">
                <a:solidFill>
                  <a:schemeClr val="tx1">
                    <a:lumMod val="75000"/>
                    <a:lumOff val="25000"/>
                  </a:schemeClr>
                </a:solidFill>
              </a:rPr>
              <a:t>Primary copy residing in server client connected to and location details entered in </a:t>
            </a:r>
            <a:r>
              <a:rPr lang="en-US" dirty="0" err="1">
                <a:solidFill>
                  <a:schemeClr val="tx1">
                    <a:lumMod val="75000"/>
                    <a:lumOff val="25000"/>
                  </a:schemeClr>
                </a:solidFill>
              </a:rPr>
              <a:t>Db_server</a:t>
            </a:r>
            <a:endParaRPr lang="en-US" dirty="0">
              <a:solidFill>
                <a:schemeClr val="tx1">
                  <a:lumMod val="75000"/>
                  <a:lumOff val="25000"/>
                </a:schemeClr>
              </a:solidFill>
            </a:endParaRPr>
          </a:p>
          <a:p>
            <a:r>
              <a:rPr lang="en-US" dirty="0"/>
              <a:t>Replication Process: </a:t>
            </a:r>
            <a:r>
              <a:rPr lang="en-US" dirty="0">
                <a:solidFill>
                  <a:schemeClr val="tx1">
                    <a:lumMod val="75000"/>
                    <a:lumOff val="25000"/>
                  </a:schemeClr>
                </a:solidFill>
              </a:rPr>
              <a:t>Replicate on one of the other active server on creation</a:t>
            </a:r>
          </a:p>
          <a:p>
            <a:r>
              <a:rPr lang="en-US" dirty="0"/>
              <a:t>Write Operations on Primary Copy: </a:t>
            </a:r>
            <a:r>
              <a:rPr lang="en-US" dirty="0">
                <a:solidFill>
                  <a:schemeClr val="tx1">
                    <a:lumMod val="75000"/>
                    <a:lumOff val="25000"/>
                  </a:schemeClr>
                </a:solidFill>
              </a:rPr>
              <a:t>First Update in primary copy and then replicas ensuring data Integrity.</a:t>
            </a:r>
          </a:p>
          <a:p>
            <a:r>
              <a:rPr lang="en-US" dirty="0"/>
              <a:t>Dynamic Server Selection for Write and Read Access: </a:t>
            </a:r>
            <a:r>
              <a:rPr lang="en-US" dirty="0">
                <a:solidFill>
                  <a:schemeClr val="tx1">
                    <a:lumMod val="75000"/>
                    <a:lumOff val="25000"/>
                  </a:schemeClr>
                </a:solidFill>
              </a:rPr>
              <a:t>Selection of primary server of that file directed by </a:t>
            </a:r>
            <a:r>
              <a:rPr lang="en-US" dirty="0" err="1">
                <a:solidFill>
                  <a:schemeClr val="tx1">
                    <a:lumMod val="75000"/>
                    <a:lumOff val="25000"/>
                  </a:schemeClr>
                </a:solidFill>
              </a:rPr>
              <a:t>DB_server</a:t>
            </a:r>
            <a:endParaRPr lang="en-US" dirty="0">
              <a:solidFill>
                <a:schemeClr val="tx1">
                  <a:lumMod val="75000"/>
                  <a:lumOff val="25000"/>
                </a:schemeClr>
              </a:solidFill>
            </a:endParaRPr>
          </a:p>
          <a:p>
            <a:r>
              <a:rPr lang="en-US" dirty="0"/>
              <a:t>Deletion of File: </a:t>
            </a:r>
            <a:r>
              <a:rPr lang="en-US" dirty="0">
                <a:solidFill>
                  <a:schemeClr val="tx1">
                    <a:lumMod val="75000"/>
                    <a:lumOff val="25000"/>
                  </a:schemeClr>
                </a:solidFill>
              </a:rPr>
              <a:t>When a file is requested to delete from the system both primary and replicas are deleted</a:t>
            </a:r>
          </a:p>
          <a:p>
            <a:r>
              <a:rPr lang="en-US" dirty="0"/>
              <a:t>File Retrieval Process: </a:t>
            </a:r>
            <a:r>
              <a:rPr lang="en-US" dirty="0">
                <a:solidFill>
                  <a:schemeClr val="tx1">
                    <a:lumMod val="75000"/>
                    <a:lumOff val="25000"/>
                  </a:schemeClr>
                </a:solidFill>
              </a:rPr>
              <a:t>Getting the file location details from the </a:t>
            </a:r>
            <a:r>
              <a:rPr lang="en-US" dirty="0" err="1">
                <a:solidFill>
                  <a:schemeClr val="tx1">
                    <a:lumMod val="75000"/>
                    <a:lumOff val="25000"/>
                  </a:schemeClr>
                </a:solidFill>
              </a:rPr>
              <a:t>DB_server</a:t>
            </a:r>
            <a:endParaRPr lang="en-US" dirty="0">
              <a:solidFill>
                <a:schemeClr val="tx1">
                  <a:lumMod val="75000"/>
                  <a:lumOff val="25000"/>
                </a:schemeClr>
              </a:solidFill>
            </a:endParaRPr>
          </a:p>
          <a:p>
            <a:r>
              <a:rPr lang="en-US" dirty="0"/>
              <a:t>Lock Acquisition for Write Access: </a:t>
            </a:r>
            <a:r>
              <a:rPr lang="en-US" dirty="0">
                <a:solidFill>
                  <a:schemeClr val="tx1">
                    <a:lumMod val="75000"/>
                    <a:lumOff val="25000"/>
                  </a:schemeClr>
                </a:solidFill>
              </a:rPr>
              <a:t>Client locking a file before writing</a:t>
            </a:r>
          </a:p>
          <a:p>
            <a:r>
              <a:rPr lang="en-US" dirty="0"/>
              <a:t>Lock Status Verification for Reads: </a:t>
            </a:r>
            <a:r>
              <a:rPr lang="en-US" dirty="0">
                <a:solidFill>
                  <a:schemeClr val="tx1">
                    <a:lumMod val="75000"/>
                    <a:lumOff val="25000"/>
                  </a:schemeClr>
                </a:solidFill>
              </a:rPr>
              <a:t>Polling for the access (check lock status on the file)</a:t>
            </a:r>
          </a:p>
          <a:p>
            <a:r>
              <a:rPr lang="en-US" dirty="0"/>
              <a:t>Fair Locking Implementation: </a:t>
            </a:r>
            <a:r>
              <a:rPr lang="en-US" dirty="0">
                <a:solidFill>
                  <a:schemeClr val="tx1">
                    <a:lumMod val="75000"/>
                    <a:lumOff val="25000"/>
                  </a:schemeClr>
                </a:solidFill>
              </a:rPr>
              <a:t>Following FIFO process by the clients to acquire access for file</a:t>
            </a:r>
          </a:p>
          <a:p>
            <a:r>
              <a:rPr lang="en-US" dirty="0"/>
              <a:t>System File List Retrieval: </a:t>
            </a:r>
            <a:r>
              <a:rPr lang="en-US" dirty="0">
                <a:solidFill>
                  <a:schemeClr val="tx1">
                    <a:lumMod val="75000"/>
                    <a:lumOff val="25000"/>
                  </a:schemeClr>
                </a:solidFill>
              </a:rPr>
              <a:t>Getting the list of available files from </a:t>
            </a:r>
            <a:r>
              <a:rPr lang="en-US" dirty="0" err="1">
                <a:solidFill>
                  <a:schemeClr val="tx1">
                    <a:lumMod val="75000"/>
                    <a:lumOff val="25000"/>
                  </a:schemeClr>
                </a:solidFill>
              </a:rPr>
              <a:t>DB_server</a:t>
            </a:r>
            <a:endParaRPr lang="en-US" dirty="0">
              <a:solidFill>
                <a:schemeClr val="tx1">
                  <a:lumMod val="75000"/>
                  <a:lumOff val="25000"/>
                </a:schemeClr>
              </a:solidFill>
            </a:endParaRPr>
          </a:p>
          <a:p>
            <a:r>
              <a:rPr lang="en-US" dirty="0"/>
              <a:t>Backup Db Implementation(Node Failure): </a:t>
            </a:r>
            <a:r>
              <a:rPr lang="en-US" dirty="0">
                <a:solidFill>
                  <a:schemeClr val="tx1">
                    <a:lumMod val="75000"/>
                    <a:lumOff val="25000"/>
                  </a:schemeClr>
                </a:solidFill>
              </a:rPr>
              <a:t>Frequently logging and retrieving the status of the fileservers during Turn On and Off</a:t>
            </a:r>
          </a:p>
          <a:p>
            <a:endParaRPr lang="en-US" dirty="0">
              <a:solidFill>
                <a:schemeClr val="tx1">
                  <a:lumMod val="75000"/>
                  <a:lumOff val="25000"/>
                </a:schemeClr>
              </a:solidFill>
            </a:endParaRPr>
          </a:p>
        </p:txBody>
      </p:sp>
      <p:sp>
        <p:nvSpPr>
          <p:cNvPr id="5" name="Slide Number Placeholder 4">
            <a:extLst>
              <a:ext uri="{FF2B5EF4-FFF2-40B4-BE49-F238E27FC236}">
                <a16:creationId xmlns:a16="http://schemas.microsoft.com/office/drawing/2014/main" id="{18D6215E-1188-F11F-3F7D-DB990B73133A}"/>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1673065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BB73-E427-34F0-9317-852F081F355A}"/>
              </a:ext>
            </a:extLst>
          </p:cNvPr>
          <p:cNvSpPr>
            <a:spLocks noGrp="1"/>
          </p:cNvSpPr>
          <p:nvPr>
            <p:ph type="title"/>
          </p:nvPr>
        </p:nvSpPr>
        <p:spPr/>
        <p:txBody>
          <a:bodyPr/>
          <a:lstStyle/>
          <a:p>
            <a:r>
              <a:rPr lang="en-US" dirty="0"/>
              <a:t>TRADE OFFs</a:t>
            </a:r>
          </a:p>
        </p:txBody>
      </p:sp>
      <p:sp>
        <p:nvSpPr>
          <p:cNvPr id="3" name="Content Placeholder 2">
            <a:extLst>
              <a:ext uri="{FF2B5EF4-FFF2-40B4-BE49-F238E27FC236}">
                <a16:creationId xmlns:a16="http://schemas.microsoft.com/office/drawing/2014/main" id="{F92A58D9-3713-821E-D98E-AE066957C436}"/>
              </a:ext>
            </a:extLst>
          </p:cNvPr>
          <p:cNvSpPr>
            <a:spLocks noGrp="1"/>
          </p:cNvSpPr>
          <p:nvPr>
            <p:ph sz="half" idx="1"/>
          </p:nvPr>
        </p:nvSpPr>
        <p:spPr/>
        <p:txBody>
          <a:bodyPr/>
          <a:lstStyle/>
          <a:p>
            <a:r>
              <a:rPr lang="en-US" dirty="0"/>
              <a:t>Assuming all the backup servers should be active for managing the node disconnection, if </a:t>
            </a:r>
            <a:r>
              <a:rPr lang="en-US" dirty="0" err="1"/>
              <a:t>backservers</a:t>
            </a:r>
            <a:r>
              <a:rPr lang="en-US" dirty="0"/>
              <a:t> are also off system </a:t>
            </a:r>
            <a:r>
              <a:rPr lang="en-US" dirty="0" err="1"/>
              <a:t>compramises</a:t>
            </a:r>
            <a:r>
              <a:rPr lang="en-US" dirty="0"/>
              <a:t>(</a:t>
            </a:r>
            <a:r>
              <a:rPr lang="en-US" dirty="0" err="1"/>
              <a:t>todo</a:t>
            </a:r>
            <a:r>
              <a:rPr lang="en-US" dirty="0"/>
              <a:t>)</a:t>
            </a:r>
          </a:p>
          <a:p>
            <a:r>
              <a:rPr lang="en-US" dirty="0"/>
              <a:t>Replication factor is low (replicating only on one other fileserver rather than primary)</a:t>
            </a:r>
          </a:p>
          <a:p>
            <a:r>
              <a:rPr lang="en-US" dirty="0"/>
              <a:t>Considered only working with text  “.txt” files </a:t>
            </a:r>
          </a:p>
          <a:p>
            <a:r>
              <a:rPr lang="en-US" dirty="0"/>
              <a:t>Considered working with </a:t>
            </a:r>
            <a:r>
              <a:rPr lang="en-US"/>
              <a:t>small files </a:t>
            </a:r>
            <a:r>
              <a:rPr lang="en-US" dirty="0"/>
              <a:t>only</a:t>
            </a:r>
          </a:p>
        </p:txBody>
      </p:sp>
      <p:sp>
        <p:nvSpPr>
          <p:cNvPr id="4" name="Footer Placeholder 3">
            <a:extLst>
              <a:ext uri="{FF2B5EF4-FFF2-40B4-BE49-F238E27FC236}">
                <a16:creationId xmlns:a16="http://schemas.microsoft.com/office/drawing/2014/main" id="{B196D4B2-9808-E102-7319-752CD593E1F9}"/>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382AF9B-DC18-F734-BC75-2E05E759D1B4}"/>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1268612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FAC1-64DF-F6A9-58D6-ECD758260BA7}"/>
              </a:ext>
            </a:extLst>
          </p:cNvPr>
          <p:cNvSpPr>
            <a:spLocks noGrp="1"/>
          </p:cNvSpPr>
          <p:nvPr>
            <p:ph type="title"/>
          </p:nvPr>
        </p:nvSpPr>
        <p:spPr>
          <a:xfrm>
            <a:off x="758952" y="347472"/>
            <a:ext cx="10671048" cy="768096"/>
          </a:xfrm>
        </p:spPr>
        <p:txBody>
          <a:bodyPr/>
          <a:lstStyle/>
          <a:p>
            <a:r>
              <a:rPr lang="en-US" dirty="0"/>
              <a:t>Future work (</a:t>
            </a:r>
            <a:r>
              <a:rPr lang="en-US" dirty="0" err="1"/>
              <a:t>todo</a:t>
            </a:r>
            <a:r>
              <a:rPr lang="en-US" dirty="0"/>
              <a:t>)</a:t>
            </a:r>
          </a:p>
        </p:txBody>
      </p:sp>
      <p:sp>
        <p:nvSpPr>
          <p:cNvPr id="3" name="Content Placeholder 2">
            <a:extLst>
              <a:ext uri="{FF2B5EF4-FFF2-40B4-BE49-F238E27FC236}">
                <a16:creationId xmlns:a16="http://schemas.microsoft.com/office/drawing/2014/main" id="{B10B29E3-FAC7-5B2D-4864-891243315466}"/>
              </a:ext>
            </a:extLst>
          </p:cNvPr>
          <p:cNvSpPr>
            <a:spLocks noGrp="1"/>
          </p:cNvSpPr>
          <p:nvPr>
            <p:ph sz="half" idx="1"/>
          </p:nvPr>
        </p:nvSpPr>
        <p:spPr>
          <a:xfrm>
            <a:off x="539496" y="1408922"/>
            <a:ext cx="11119104" cy="5129038"/>
          </a:xfrm>
        </p:spPr>
        <p:txBody>
          <a:bodyPr/>
          <a:lstStyle/>
          <a:p>
            <a:r>
              <a:rPr lang="en-US" dirty="0"/>
              <a:t>We are exploring the implementation of a backup server system to enhance node failure and disconnection management. This system aims to automatically redirect connections to corresponding backup nodes when a primary node is switched off. The envisioned setup includes the creation of backup servers for each node, providing a seamless transition for connecting clients and ensuring continuous system availability even in the face of node failures.</a:t>
            </a:r>
          </a:p>
          <a:p>
            <a:pPr marL="0" indent="0">
              <a:buNone/>
            </a:pPr>
            <a:endParaRPr lang="en-US" dirty="0"/>
          </a:p>
          <a:p>
            <a:r>
              <a:rPr lang="en-US" dirty="0"/>
              <a:t>As of now we have included backup database for every fileserver to store the current status of the fileserver before turning off and retrieving back the previous state information of the server after turning on.</a:t>
            </a:r>
          </a:p>
        </p:txBody>
      </p:sp>
      <p:sp>
        <p:nvSpPr>
          <p:cNvPr id="5" name="Slide Number Placeholder 4">
            <a:extLst>
              <a:ext uri="{FF2B5EF4-FFF2-40B4-BE49-F238E27FC236}">
                <a16:creationId xmlns:a16="http://schemas.microsoft.com/office/drawing/2014/main" id="{1DC01C5D-0309-6E63-26A1-073B933D63FD}"/>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198476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AE75-F122-60E4-07DD-850192BC7648}"/>
              </a:ext>
            </a:extLst>
          </p:cNvPr>
          <p:cNvSpPr>
            <a:spLocks noGrp="1"/>
          </p:cNvSpPr>
          <p:nvPr>
            <p:ph type="title"/>
          </p:nvPr>
        </p:nvSpPr>
        <p:spPr>
          <a:xfrm>
            <a:off x="758952" y="731520"/>
            <a:ext cx="10671048" cy="768096"/>
          </a:xfrm>
        </p:spPr>
        <p:txBody>
          <a:bodyPr/>
          <a:lstStyle/>
          <a:p>
            <a:r>
              <a:rPr lang="en-US" dirty="0"/>
              <a:t>Functionality testing</a:t>
            </a:r>
          </a:p>
        </p:txBody>
      </p:sp>
      <p:sp>
        <p:nvSpPr>
          <p:cNvPr id="3" name="Content Placeholder 2">
            <a:extLst>
              <a:ext uri="{FF2B5EF4-FFF2-40B4-BE49-F238E27FC236}">
                <a16:creationId xmlns:a16="http://schemas.microsoft.com/office/drawing/2014/main" id="{40528DDA-25E1-7E01-A1D7-7800929DAE86}"/>
              </a:ext>
            </a:extLst>
          </p:cNvPr>
          <p:cNvSpPr>
            <a:spLocks noGrp="1"/>
          </p:cNvSpPr>
          <p:nvPr>
            <p:ph sz="half" idx="1"/>
          </p:nvPr>
        </p:nvSpPr>
        <p:spPr>
          <a:xfrm>
            <a:off x="534924" y="1691640"/>
            <a:ext cx="11119104" cy="4434840"/>
          </a:xfrm>
        </p:spPr>
        <p:txBody>
          <a:bodyPr/>
          <a:lstStyle/>
          <a:p>
            <a:pPr marL="0" indent="0">
              <a:buNone/>
            </a:pPr>
            <a:endParaRPr lang="en-US" dirty="0"/>
          </a:p>
          <a:p>
            <a:r>
              <a:rPr lang="en-US" dirty="0"/>
              <a:t>How does the system handle file creation and replication across distributed servers? </a:t>
            </a:r>
          </a:p>
          <a:p>
            <a:r>
              <a:rPr lang="en-US" dirty="0"/>
              <a:t>How does the system enable file reading from a server that doesn’t host the requested file (primary or replica)? </a:t>
            </a:r>
          </a:p>
          <a:p>
            <a:r>
              <a:rPr lang="en-US" dirty="0"/>
              <a:t>How is file writing facilitated on the primary copy and immediate updating in replicas from a server that doesn’t host the file? </a:t>
            </a:r>
          </a:p>
          <a:p>
            <a:r>
              <a:rPr lang="en-US" dirty="0"/>
              <a:t>Checking process of file deletion, including both primary and replica file removal</a:t>
            </a:r>
          </a:p>
          <a:p>
            <a:r>
              <a:rPr lang="en-US" dirty="0"/>
              <a:t>Does the system generate and provide a comprehensive list of available files within the distributed environment</a:t>
            </a:r>
          </a:p>
          <a:p>
            <a:r>
              <a:rPr lang="en-US" dirty="0"/>
              <a:t>Checked file locking mechanism, ensuring client access in a First-In-First-Out (FIFO) order</a:t>
            </a:r>
          </a:p>
          <a:p>
            <a:r>
              <a:rPr lang="en-US" dirty="0"/>
              <a:t>Backing up of fileserver data(status of fileserver) before the server switching off and loading the previous state of the server after activating the server(node failure management)</a:t>
            </a:r>
          </a:p>
          <a:p>
            <a:pPr marL="0" indent="0">
              <a:buNone/>
            </a:pPr>
            <a:endParaRPr lang="en-US" dirty="0"/>
          </a:p>
          <a:p>
            <a:endParaRPr lang="en-US" dirty="0"/>
          </a:p>
          <a:p>
            <a:endParaRPr lang="en-US" dirty="0"/>
          </a:p>
        </p:txBody>
      </p:sp>
      <p:sp>
        <p:nvSpPr>
          <p:cNvPr id="4" name="Footer Placeholder 3">
            <a:extLst>
              <a:ext uri="{FF2B5EF4-FFF2-40B4-BE49-F238E27FC236}">
                <a16:creationId xmlns:a16="http://schemas.microsoft.com/office/drawing/2014/main" id="{7532BC98-EB72-B30C-27C1-97FFF5548051}"/>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E78B0AA-5C07-25D5-12FF-25CFD6B43506}"/>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081458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550A0-2D32-E61C-BF00-CF1F05B694EF}"/>
              </a:ext>
            </a:extLst>
          </p:cNvPr>
          <p:cNvSpPr>
            <a:spLocks noGrp="1"/>
          </p:cNvSpPr>
          <p:nvPr>
            <p:ph type="title"/>
          </p:nvPr>
        </p:nvSpPr>
        <p:spPr>
          <a:xfrm>
            <a:off x="669575" y="150590"/>
            <a:ext cx="10671048" cy="768096"/>
          </a:xfrm>
        </p:spPr>
        <p:txBody>
          <a:bodyPr/>
          <a:lstStyle/>
          <a:p>
            <a:r>
              <a:rPr lang="en-US" dirty="0"/>
              <a:t>Experiment evaluation</a:t>
            </a:r>
          </a:p>
        </p:txBody>
      </p:sp>
      <p:pic>
        <p:nvPicPr>
          <p:cNvPr id="7" name="Content Placeholder 6">
            <a:extLst>
              <a:ext uri="{FF2B5EF4-FFF2-40B4-BE49-F238E27FC236}">
                <a16:creationId xmlns:a16="http://schemas.microsoft.com/office/drawing/2014/main" id="{3B761F7B-AE6A-46FC-8AFE-09CC5D5CE22E}"/>
              </a:ext>
            </a:extLst>
          </p:cNvPr>
          <p:cNvPicPr>
            <a:picLocks noGrp="1" noChangeAspect="1"/>
          </p:cNvPicPr>
          <p:nvPr>
            <p:ph sz="half" idx="1"/>
          </p:nvPr>
        </p:nvPicPr>
        <p:blipFill>
          <a:blip r:embed="rId2"/>
          <a:stretch>
            <a:fillRect/>
          </a:stretch>
        </p:blipFill>
        <p:spPr>
          <a:xfrm>
            <a:off x="1653780" y="2987070"/>
            <a:ext cx="3124471" cy="2773920"/>
          </a:xfrm>
        </p:spPr>
      </p:pic>
      <p:sp>
        <p:nvSpPr>
          <p:cNvPr id="5" name="Slide Number Placeholder 4">
            <a:extLst>
              <a:ext uri="{FF2B5EF4-FFF2-40B4-BE49-F238E27FC236}">
                <a16:creationId xmlns:a16="http://schemas.microsoft.com/office/drawing/2014/main" id="{2F816462-6F82-FE36-0AFA-03EB0C7EDBDF}"/>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0" name="TextBox 9">
            <a:extLst>
              <a:ext uri="{FF2B5EF4-FFF2-40B4-BE49-F238E27FC236}">
                <a16:creationId xmlns:a16="http://schemas.microsoft.com/office/drawing/2014/main" id="{3BBC4637-6FD9-961F-AE96-5A29FC3242EB}"/>
              </a:ext>
            </a:extLst>
          </p:cNvPr>
          <p:cNvSpPr txBox="1"/>
          <p:nvPr/>
        </p:nvSpPr>
        <p:spPr>
          <a:xfrm>
            <a:off x="1564404" y="2430572"/>
            <a:ext cx="9776219" cy="369332"/>
          </a:xfrm>
          <a:prstGeom prst="rect">
            <a:avLst/>
          </a:prstGeom>
          <a:noFill/>
        </p:spPr>
        <p:txBody>
          <a:bodyPr wrap="square" rtlCol="0">
            <a:spAutoFit/>
          </a:bodyPr>
          <a:lstStyle/>
          <a:p>
            <a:r>
              <a:rPr lang="en-US" dirty="0">
                <a:solidFill>
                  <a:schemeClr val="accent6"/>
                </a:solidFill>
              </a:rPr>
              <a:t>Response time calculation on increasing </a:t>
            </a:r>
            <a:r>
              <a:rPr lang="en-US" dirty="0" err="1">
                <a:solidFill>
                  <a:schemeClr val="accent6"/>
                </a:solidFill>
              </a:rPr>
              <a:t>No.of</a:t>
            </a:r>
            <a:r>
              <a:rPr lang="en-US" dirty="0">
                <a:solidFill>
                  <a:schemeClr val="accent6"/>
                </a:solidFill>
              </a:rPr>
              <a:t> clients and servers in the system</a:t>
            </a:r>
          </a:p>
        </p:txBody>
      </p:sp>
      <p:sp>
        <p:nvSpPr>
          <p:cNvPr id="12" name="TextBox 11">
            <a:extLst>
              <a:ext uri="{FF2B5EF4-FFF2-40B4-BE49-F238E27FC236}">
                <a16:creationId xmlns:a16="http://schemas.microsoft.com/office/drawing/2014/main" id="{B9383495-45DC-43E7-4F91-DCD62CE86A84}"/>
              </a:ext>
            </a:extLst>
          </p:cNvPr>
          <p:cNvSpPr txBox="1"/>
          <p:nvPr/>
        </p:nvSpPr>
        <p:spPr>
          <a:xfrm>
            <a:off x="1564404" y="1660849"/>
            <a:ext cx="6790424" cy="369332"/>
          </a:xfrm>
          <a:prstGeom prst="rect">
            <a:avLst/>
          </a:prstGeom>
          <a:noFill/>
        </p:spPr>
        <p:txBody>
          <a:bodyPr wrap="square" rtlCol="0">
            <a:spAutoFit/>
          </a:bodyPr>
          <a:lstStyle/>
          <a:p>
            <a:r>
              <a:rPr lang="en-US" dirty="0">
                <a:solidFill>
                  <a:schemeClr val="accent6"/>
                </a:solidFill>
              </a:rPr>
              <a:t>SCALABILITY ANALYSIS</a:t>
            </a:r>
          </a:p>
        </p:txBody>
      </p:sp>
      <p:pic>
        <p:nvPicPr>
          <p:cNvPr id="14" name="Picture 13">
            <a:extLst>
              <a:ext uri="{FF2B5EF4-FFF2-40B4-BE49-F238E27FC236}">
                <a16:creationId xmlns:a16="http://schemas.microsoft.com/office/drawing/2014/main" id="{B104174C-44A5-9500-3ADD-108A1C55C818}"/>
              </a:ext>
            </a:extLst>
          </p:cNvPr>
          <p:cNvPicPr>
            <a:picLocks noChangeAspect="1"/>
          </p:cNvPicPr>
          <p:nvPr/>
        </p:nvPicPr>
        <p:blipFill>
          <a:blip r:embed="rId3"/>
          <a:stretch>
            <a:fillRect/>
          </a:stretch>
        </p:blipFill>
        <p:spPr>
          <a:xfrm>
            <a:off x="5852138" y="3082924"/>
            <a:ext cx="3508870" cy="2678066"/>
          </a:xfrm>
          <a:prstGeom prst="rect">
            <a:avLst/>
          </a:prstGeom>
        </p:spPr>
      </p:pic>
      <p:sp>
        <p:nvSpPr>
          <p:cNvPr id="15" name="TextBox 14">
            <a:extLst>
              <a:ext uri="{FF2B5EF4-FFF2-40B4-BE49-F238E27FC236}">
                <a16:creationId xmlns:a16="http://schemas.microsoft.com/office/drawing/2014/main" id="{2815349B-DF4F-E0BB-9F11-3CCB300ECDC3}"/>
              </a:ext>
            </a:extLst>
          </p:cNvPr>
          <p:cNvSpPr txBox="1"/>
          <p:nvPr/>
        </p:nvSpPr>
        <p:spPr>
          <a:xfrm>
            <a:off x="1653780" y="5962261"/>
            <a:ext cx="9291588" cy="646331"/>
          </a:xfrm>
          <a:prstGeom prst="rect">
            <a:avLst/>
          </a:prstGeom>
          <a:noFill/>
        </p:spPr>
        <p:txBody>
          <a:bodyPr wrap="square" rtlCol="0">
            <a:spAutoFit/>
          </a:bodyPr>
          <a:lstStyle/>
          <a:p>
            <a:r>
              <a:rPr lang="en-US" dirty="0"/>
              <a:t>Note: Observed gradual increment in response time with respect to </a:t>
            </a:r>
            <a:r>
              <a:rPr lang="en-US" dirty="0" err="1"/>
              <a:t>no.of</a:t>
            </a:r>
            <a:r>
              <a:rPr lang="en-US" dirty="0"/>
              <a:t> clients and gradual </a:t>
            </a:r>
            <a:r>
              <a:rPr lang="en-US" dirty="0" err="1"/>
              <a:t>decreament</a:t>
            </a:r>
            <a:r>
              <a:rPr lang="en-US" dirty="0"/>
              <a:t> in response time with increasing of servers(though seen some anomalies)</a:t>
            </a:r>
          </a:p>
        </p:txBody>
      </p:sp>
    </p:spTree>
    <p:extLst>
      <p:ext uri="{BB962C8B-B14F-4D97-AF65-F5344CB8AC3E}">
        <p14:creationId xmlns:p14="http://schemas.microsoft.com/office/powerpoint/2010/main" val="314078614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{C0B8C493-FA59-495F-A3A5-E2EA1DD647C8}tf78438558_win32</Template>
  <TotalTime>367</TotalTime>
  <Words>1180</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Sabon Next LT</vt:lpstr>
      <vt:lpstr>Söhne</vt:lpstr>
      <vt:lpstr>Office Theme</vt:lpstr>
      <vt:lpstr>Distributed File System </vt:lpstr>
      <vt:lpstr>Problem and approach</vt:lpstr>
      <vt:lpstr>Architecture Diagram</vt:lpstr>
      <vt:lpstr>Characteristics of our proposed system</vt:lpstr>
      <vt:lpstr>Implementation Details</vt:lpstr>
      <vt:lpstr>TRADE OFFs</vt:lpstr>
      <vt:lpstr>Future work (todo)</vt:lpstr>
      <vt:lpstr>Functionality testing</vt:lpstr>
      <vt:lpstr>Experiment evaluation</vt:lpstr>
      <vt:lpstr>Experiment evaluation</vt:lpstr>
      <vt:lpstr>Experiment evaluation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File System </dc:title>
  <dc:subject/>
  <dc:creator>Hanuma Shashank</dc:creator>
  <cp:lastModifiedBy>Hanuma Shashank</cp:lastModifiedBy>
  <cp:revision>9</cp:revision>
  <dcterms:created xsi:type="dcterms:W3CDTF">2023-12-10T22:15:01Z</dcterms:created>
  <dcterms:modified xsi:type="dcterms:W3CDTF">2023-12-11T04:23:43Z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