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0.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15.xml.rels" ContentType="application/vnd.openxmlformats-package.relationships+xml"/>
  <Override PartName="/ppt/notesSlides/_rels/notesSlide28.xml.rels" ContentType="application/vnd.openxmlformats-package.relationships+xml"/>
  <Override PartName="/ppt/notesSlides/_rels/notesSlide33.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notesSlide20.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33.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28.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2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jpeg" ContentType="image/jpeg"/>
  <Override PartName="/ppt/media/image3.png" ContentType="image/png"/>
  <Override PartName="/ppt/media/image4.jpeg" ContentType="image/jpeg"/>
  <Override PartName="/ppt/media/image5.png" ContentType="image/png"/>
  <Override PartName="/ppt/media/image10.png" ContentType="image/png"/>
  <Override PartName="/ppt/media/image6.jpeg" ContentType="image/jpeg"/>
  <Override PartName="/ppt/media/image8.png" ContentType="image/png"/>
  <Override PartName="/ppt/media/image7.png" ContentType="image/png"/>
  <Override PartName="/ppt/media/image9.png" ContentType="image/png"/>
  <Override PartName="/ppt/media/image11.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30"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31"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32"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33"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3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E60E779-7191-433C-A977-8131B4B1AEB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143000" y="685800"/>
            <a:ext cx="4571640" cy="3428640"/>
          </a:xfrm>
          <a:prstGeom prst="rect">
            <a:avLst/>
          </a:prstGeom>
        </p:spPr>
      </p:sp>
      <p:sp>
        <p:nvSpPr>
          <p:cNvPr id="226"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22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214860B-F1DE-4A91-AC17-88F38B633999}"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1143000" y="685800"/>
            <a:ext cx="4571640" cy="3428640"/>
          </a:xfrm>
          <a:prstGeom prst="rect">
            <a:avLst/>
          </a:prstGeom>
        </p:spPr>
      </p:sp>
      <p:sp>
        <p:nvSpPr>
          <p:cNvPr id="229"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23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0958557-D437-4B48-BCE6-DCB868D8AFB8}"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143000" y="685800"/>
            <a:ext cx="4571640" cy="3428640"/>
          </a:xfrm>
          <a:prstGeom prst="rect">
            <a:avLst/>
          </a:prstGeom>
        </p:spPr>
      </p:sp>
      <p:sp>
        <p:nvSpPr>
          <p:cNvPr id="232"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Let’s see the difference in setterbeans.xml file defined in the </a:t>
            </a:r>
            <a:r>
              <a:rPr b="1" lang="en-IN" sz="1200" spc="-1" strike="noStrike">
                <a:solidFill>
                  <a:srgbClr val="000000"/>
                </a:solidFill>
                <a:latin typeface="+mn-lt"/>
                <a:ea typeface="+mn-ea"/>
              </a:rPr>
              <a:t>constructor-based injection</a:t>
            </a:r>
            <a:r>
              <a:rPr b="0" lang="en-IN" sz="1200" spc="-1" strike="noStrike">
                <a:solidFill>
                  <a:srgbClr val="000000"/>
                </a:solidFill>
                <a:latin typeface="+mn-lt"/>
                <a:ea typeface="+mn-ea"/>
              </a:rPr>
              <a:t> and the </a:t>
            </a:r>
            <a:r>
              <a:rPr b="1" lang="en-IN" sz="1200" spc="-1" strike="noStrike">
                <a:solidFill>
                  <a:srgbClr val="000000"/>
                </a:solidFill>
                <a:latin typeface="+mn-lt"/>
                <a:ea typeface="+mn-ea"/>
              </a:rPr>
              <a:t>setter-based injection</a:t>
            </a:r>
            <a:r>
              <a:rPr b="0" lang="en-IN" sz="1200" spc="-1" strike="noStrike">
                <a:solidFill>
                  <a:srgbClr val="000000"/>
                </a:solidFill>
                <a:latin typeface="+mn-lt"/>
                <a:ea typeface="+mn-ea"/>
              </a:rPr>
              <a: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The only difference is inside the &lt;bean&gt; element where we have used &lt;constructor-arg&gt; tags for constructor-based injection and &lt;property&gt; tags for setter-based injection.</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The second important thing is that if you are passing a reference to an object, you need to use </a:t>
            </a:r>
            <a:r>
              <a:rPr b="1" lang="en-IN" sz="1200" spc="-1" strike="noStrike">
                <a:solidFill>
                  <a:srgbClr val="000000"/>
                </a:solidFill>
                <a:latin typeface="+mn-lt"/>
                <a:ea typeface="+mn-ea"/>
              </a:rPr>
              <a:t>ref</a:t>
            </a:r>
            <a:r>
              <a:rPr b="0" lang="en-IN" sz="1200" spc="-1" strike="noStrike">
                <a:solidFill>
                  <a:srgbClr val="000000"/>
                </a:solidFill>
                <a:latin typeface="+mn-lt"/>
                <a:ea typeface="+mn-ea"/>
              </a:rPr>
              <a:t> attribute of &lt;property&gt; tag and if you are passing a </a:t>
            </a:r>
            <a:r>
              <a:rPr b="1" lang="en-IN" sz="1200" spc="-1" strike="noStrike">
                <a:solidFill>
                  <a:srgbClr val="000000"/>
                </a:solidFill>
                <a:latin typeface="+mn-lt"/>
                <a:ea typeface="+mn-ea"/>
              </a:rPr>
              <a:t>value</a:t>
            </a:r>
            <a:r>
              <a:rPr b="0" lang="en-IN" sz="1200" spc="-1" strike="noStrike">
                <a:solidFill>
                  <a:srgbClr val="000000"/>
                </a:solidFill>
                <a:latin typeface="+mn-lt"/>
                <a:ea typeface="+mn-ea"/>
              </a:rPr>
              <a:t> directly then you should use value attribute.</a:t>
            </a: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br/>
            <a:b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endParaRPr b="0" lang="en-IN" sz="1200" spc="-1" strike="noStrike">
              <a:latin typeface="Arial"/>
            </a:endParaRPr>
          </a:p>
        </p:txBody>
      </p:sp>
      <p:sp>
        <p:nvSpPr>
          <p:cNvPr id="23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ADAA69C-1DB3-45F0-846C-6797E55D511C}"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1143000" y="685800"/>
            <a:ext cx="4571640" cy="3428640"/>
          </a:xfrm>
          <a:prstGeom prst="rect">
            <a:avLst/>
          </a:prstGeom>
        </p:spPr>
      </p:sp>
      <p:sp>
        <p:nvSpPr>
          <p:cNvPr id="235"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2000" spc="-1" strike="noStrike">
                <a:latin typeface="Arial"/>
              </a:rPr>
              <a:t>Inner classes are the classes which are defined inside the scope of another class. Similarly inner beans are the beans which are defined in the scope of another bean. Spring provides a way to inject inner beans also.</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23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78673C5-6387-457E-ADD8-752A9F4D277B}"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143000" y="685800"/>
            <a:ext cx="4571640" cy="3428640"/>
          </a:xfrm>
          <a:prstGeom prst="rect">
            <a:avLst/>
          </a:prstGeom>
        </p:spPr>
      </p:sp>
      <p:sp>
        <p:nvSpPr>
          <p:cNvPr id="238"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Here is the xml based inner bean injection, note that when you are using inner bean configuration, bean id is not required.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The approach is same for setter based injection.</a:t>
            </a:r>
            <a:endParaRPr b="0" lang="en-IN" sz="1200" spc="-1" strike="noStrike">
              <a:latin typeface="Arial"/>
            </a:endParaRPr>
          </a:p>
          <a:p>
            <a:pPr marL="216000" indent="-216000">
              <a:lnSpc>
                <a:spcPct val="100000"/>
              </a:lnSpc>
            </a:pPr>
            <a:br/>
            <a:endParaRPr b="0" lang="en-IN" sz="1200" spc="-1" strike="noStrike">
              <a:latin typeface="Arial"/>
            </a:endParaRPr>
          </a:p>
          <a:p>
            <a:pPr marL="216000" indent="-216000">
              <a:lnSpc>
                <a:spcPct val="100000"/>
              </a:lnSpc>
            </a:pPr>
            <a:endParaRPr b="0" lang="en-IN" sz="1200" spc="-1" strike="noStrike">
              <a:latin typeface="Arial"/>
            </a:endParaRPr>
          </a:p>
        </p:txBody>
      </p:sp>
      <p:sp>
        <p:nvSpPr>
          <p:cNvPr id="23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4A66F87-311D-46BC-87F8-53640AA885B8}"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1143000" y="685800"/>
            <a:ext cx="4571640" cy="3428640"/>
          </a:xfrm>
          <a:prstGeom prst="rect">
            <a:avLst/>
          </a:prstGeom>
        </p:spPr>
      </p:sp>
      <p:sp>
        <p:nvSpPr>
          <p:cNvPr id="241"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Here we are using constructor based injection, the approach is similar for setter based injection.</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InvoiceGenerator class, which requires Product object is to be injected.</a:t>
            </a:r>
            <a:endParaRPr b="0" lang="en-IN" sz="1200" spc="-1" strike="noStrike">
              <a:latin typeface="Arial"/>
            </a:endParaRPr>
          </a:p>
          <a:p>
            <a:pPr marL="216000" indent="-216000">
              <a:lnSpc>
                <a:spcPct val="100000"/>
              </a:lnSpc>
            </a:pPr>
            <a:br/>
            <a:endParaRPr b="0" lang="en-IN" sz="1200" spc="-1" strike="noStrike">
              <a:latin typeface="Arial"/>
            </a:endParaRPr>
          </a:p>
          <a:p>
            <a:pPr marL="216000" indent="-216000">
              <a:lnSpc>
                <a:spcPct val="100000"/>
              </a:lnSpc>
            </a:pPr>
            <a:endParaRPr b="0" lang="en-IN" sz="1200" spc="-1" strike="noStrike">
              <a:latin typeface="Arial"/>
            </a:endParaRPr>
          </a:p>
        </p:txBody>
      </p:sp>
      <p:sp>
        <p:nvSpPr>
          <p:cNvPr id="24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0511AE4-A561-406F-B158-FC34E9B97046}"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1143000" y="685800"/>
            <a:ext cx="4571640" cy="342864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Inner beans are defined in a scope of another beans which means inner beans are not shared by another beans.</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Inner beans are defined like below</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&lt;bean id=”outer_bean” class=”OuterBean”&gt;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&lt;property name=”innerbean”&gt;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&lt;bean  class=”InnerBean”/&gt;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      </a:t>
            </a:r>
            <a:r>
              <a:rPr b="0" lang="en-IN" sz="1200" spc="-1" strike="noStrike">
                <a:solidFill>
                  <a:srgbClr val="000000"/>
                </a:solidFill>
                <a:latin typeface="+mn-lt"/>
                <a:ea typeface="+mn-ea"/>
              </a:rPr>
              <a:t>&lt;/property&gt;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&lt;/bean&gt;</a:t>
            </a:r>
            <a:endParaRPr b="0" lang="en-IN" sz="1200" spc="-1" strike="noStrike">
              <a:latin typeface="Arial"/>
            </a:endParaRPr>
          </a:p>
          <a:p>
            <a:pPr marL="216000" indent="-216000">
              <a:lnSpc>
                <a:spcPct val="100000"/>
              </a:lnSpc>
            </a:pPr>
            <a:br/>
            <a:endParaRPr b="0" lang="en-IN" sz="1200" spc="-1" strike="noStrike">
              <a:latin typeface="Arial"/>
            </a:endParaRPr>
          </a:p>
        </p:txBody>
      </p:sp>
      <p:sp>
        <p:nvSpPr>
          <p:cNvPr id="24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F7AB81B-CA7D-42A8-9486-06A67FA17D9C}"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1143000" y="685800"/>
            <a:ext cx="4571640" cy="3428640"/>
          </a:xfrm>
          <a:prstGeom prst="rect">
            <a:avLst/>
          </a:prstGeom>
        </p:spPr>
      </p:sp>
      <p:sp>
        <p:nvSpPr>
          <p:cNvPr id="247"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1" lang="en-IN" sz="2000" spc="-1" strike="noStrike">
                <a:latin typeface="Arial"/>
              </a:rPr>
              <a:t>Advantages of Dependency Injection(DI)</a:t>
            </a:r>
            <a:endParaRPr b="0" lang="en-IN" sz="2000" spc="-1" strike="noStrike">
              <a:latin typeface="Arial"/>
            </a:endParaRPr>
          </a:p>
          <a:p>
            <a:pPr marL="216000" indent="-216000">
              <a:lnSpc>
                <a:spcPct val="100000"/>
              </a:lnSpc>
            </a:pPr>
            <a:r>
              <a:rPr b="0" lang="en-IN" sz="2000" spc="-1" strike="noStrike">
                <a:latin typeface="Arial"/>
              </a:rPr>
              <a:t>DI allows a client the flexibility of being configurable. Only client's behavior is fixed.</a:t>
            </a:r>
            <a:endParaRPr b="0" lang="en-IN" sz="2000" spc="-1" strike="noStrike">
              <a:latin typeface="Arial"/>
            </a:endParaRPr>
          </a:p>
          <a:p>
            <a:pPr marL="216000" indent="-216000">
              <a:lnSpc>
                <a:spcPct val="100000"/>
              </a:lnSpc>
            </a:pPr>
            <a:r>
              <a:rPr b="0" lang="en-IN" sz="2000" spc="-1" strike="noStrike">
                <a:latin typeface="Arial"/>
              </a:rPr>
              <a:t>Testing can be performed using mock objects.</a:t>
            </a:r>
            <a:endParaRPr b="0" lang="en-IN" sz="2000" spc="-1" strike="noStrike">
              <a:latin typeface="Arial"/>
            </a:endParaRPr>
          </a:p>
          <a:p>
            <a:pPr marL="216000" indent="-216000">
              <a:lnSpc>
                <a:spcPct val="100000"/>
              </a:lnSpc>
            </a:pPr>
            <a:r>
              <a:rPr b="0" lang="en-IN" sz="2000" spc="-1" strike="noStrike">
                <a:latin typeface="Arial"/>
              </a:rPr>
              <a:t>Loosely couple architecture.</a:t>
            </a:r>
            <a:endParaRPr b="0" lang="en-IN" sz="2000" spc="-1" strike="noStrike">
              <a:latin typeface="Arial"/>
            </a:endParaRPr>
          </a:p>
        </p:txBody>
      </p:sp>
      <p:sp>
        <p:nvSpPr>
          <p:cNvPr id="24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55CCF62-A193-4FE5-A7FD-4777C2403AC4}"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1143000" y="685800"/>
            <a:ext cx="4571640" cy="3428640"/>
          </a:xfrm>
          <a:prstGeom prst="rect">
            <a:avLst/>
          </a:prstGeom>
        </p:spPr>
      </p:sp>
      <p:sp>
        <p:nvSpPr>
          <p:cNvPr id="250"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25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3FA5176-57CA-4C57-8E8B-FC9BF20D0A31}"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43000" y="685800"/>
            <a:ext cx="4571640" cy="3428640"/>
          </a:xfrm>
          <a:prstGeom prst="rect">
            <a:avLst/>
          </a:prstGeom>
        </p:spPr>
      </p:sp>
      <p:sp>
        <p:nvSpPr>
          <p:cNvPr id="217"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21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64CA406-49CC-47F9-B3D2-A6E71CB7249C}"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1143000" y="685800"/>
            <a:ext cx="4571640" cy="3428640"/>
          </a:xfrm>
          <a:prstGeom prst="rect">
            <a:avLst/>
          </a:prstGeom>
        </p:spPr>
      </p:sp>
      <p:sp>
        <p:nvSpPr>
          <p:cNvPr id="253"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2000" spc="-1" strike="noStrike">
                <a:latin typeface="Arial"/>
              </a:rPr>
              <a:t>The most commonly used ApplicationContext implementations are:</a:t>
            </a:r>
            <a:endParaRPr b="0" lang="en-IN" sz="2000" spc="-1" strike="noStrike">
              <a:latin typeface="Arial"/>
            </a:endParaRPr>
          </a:p>
          <a:p>
            <a:pPr marL="216000" indent="-216000">
              <a:lnSpc>
                <a:spcPct val="100000"/>
              </a:lnSpc>
            </a:pPr>
            <a:endParaRPr b="0" lang="en-IN" sz="2000" spc="-1" strike="noStrike">
              <a:latin typeface="Arial"/>
            </a:endParaRPr>
          </a:p>
          <a:p>
            <a:pPr marL="216000" indent="-216000">
              <a:lnSpc>
                <a:spcPct val="100000"/>
              </a:lnSpc>
            </a:pPr>
            <a:r>
              <a:rPr b="1" lang="en-IN" sz="2000" spc="-1" strike="noStrike">
                <a:latin typeface="Arial"/>
              </a:rPr>
              <a:t>FileSystemXmlApplicationContext</a:t>
            </a:r>
            <a:r>
              <a:rPr b="0" lang="en-IN" sz="2000" spc="-1" strike="noStrike">
                <a:latin typeface="Arial"/>
              </a:rPr>
              <a:t> – This container loads the beans definition from an XML file. Specify the complete path of the XML bean configuration file to the constructor.</a:t>
            </a:r>
            <a:endParaRPr b="0" lang="en-IN" sz="2000" spc="-1" strike="noStrike">
              <a:latin typeface="Arial"/>
            </a:endParaRPr>
          </a:p>
          <a:p>
            <a:pPr marL="216000" indent="-216000">
              <a:lnSpc>
                <a:spcPct val="100000"/>
              </a:lnSpc>
            </a:pPr>
            <a:r>
              <a:rPr b="1" lang="en-IN" sz="2000" spc="-1" strike="noStrike">
                <a:latin typeface="Arial"/>
              </a:rPr>
              <a:t>ClassPathXmlApplicationContext</a:t>
            </a:r>
            <a:r>
              <a:rPr b="0" lang="en-IN" sz="2000" spc="-1" strike="noStrike">
                <a:latin typeface="Arial"/>
              </a:rPr>
              <a:t> – This container loads the beans definitions from an XML file. No need of the full path of the XML file but you need to set CLASSPATH properly because this container will look bean configuration XML file in CLASSPATH.</a:t>
            </a:r>
            <a:endParaRPr b="0" lang="en-IN" sz="2000" spc="-1" strike="noStrike">
              <a:latin typeface="Arial"/>
            </a:endParaRPr>
          </a:p>
          <a:p>
            <a:pPr marL="216000" indent="-216000">
              <a:lnSpc>
                <a:spcPct val="100000"/>
              </a:lnSpc>
            </a:pPr>
            <a:r>
              <a:rPr b="1" lang="en-IN" sz="2000" spc="-1" strike="noStrike">
                <a:latin typeface="Arial"/>
              </a:rPr>
              <a:t>WebXmlApplicationContext</a:t>
            </a:r>
            <a:r>
              <a:rPr b="0" lang="en-IN" sz="2000" spc="-1" strike="noStrike">
                <a:latin typeface="Arial"/>
              </a:rPr>
              <a:t> – This container loads the XML file with beans definitions from within a web application.</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25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732CFDC-AE11-43BA-931A-31EA4DCD9C29}"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1143000" y="685800"/>
            <a:ext cx="4571640" cy="3428640"/>
          </a:xfrm>
          <a:prstGeom prst="rect">
            <a:avLst/>
          </a:prstGeom>
        </p:spPr>
      </p:sp>
      <p:sp>
        <p:nvSpPr>
          <p:cNvPr id="256"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25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B0ED8FF-E610-4252-A459-35FEDA3822F4}"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43000" y="685800"/>
            <a:ext cx="4571640" cy="3428640"/>
          </a:xfrm>
          <a:prstGeom prst="rect">
            <a:avLst/>
          </a:prstGeom>
        </p:spPr>
      </p:sp>
      <p:sp>
        <p:nvSpPr>
          <p:cNvPr id="220"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IN" sz="1200" spc="-1" strike="noStrike">
                <a:solidFill>
                  <a:srgbClr val="000000"/>
                </a:solidFill>
                <a:latin typeface="+mn-lt"/>
                <a:ea typeface="+mn-ea"/>
              </a:rPr>
              <a:t>In case  if we pass different types to the constructor. </a:t>
            </a: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For e.g. for class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package</a:t>
            </a:r>
            <a:r>
              <a:rPr b="0" lang="en-IN" sz="2000" spc="-1" strike="noStrike">
                <a:solidFill>
                  <a:srgbClr val="000000"/>
                </a:solidFill>
                <a:latin typeface="+mn-lt"/>
                <a:ea typeface="+mn-ea"/>
              </a:rPr>
              <a:t> test</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public</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public</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test(int</a:t>
            </a:r>
            <a:r>
              <a:rPr b="0" lang="en-IN" sz="2000" spc="-1" strike="noStrike">
                <a:solidFill>
                  <a:srgbClr val="000000"/>
                </a:solidFill>
                <a:latin typeface="+mn-lt"/>
                <a:ea typeface="+mn-ea"/>
              </a:rPr>
              <a:t> year</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String</a:t>
            </a:r>
            <a:r>
              <a:rPr b="0" lang="en-IN" sz="2000" spc="-1" strike="noStrike">
                <a:solidFill>
                  <a:srgbClr val="000000"/>
                </a:solidFill>
                <a:latin typeface="+mn-lt"/>
                <a:ea typeface="+mn-ea"/>
              </a:rPr>
              <a:t> name</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 ...</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The container can also use type matching with simple types, if you explicitly specify the type of the constructor argument using the type attribute. For e.g.</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&lt;beans&gt;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id</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“test.testBean"&gt;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type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"int"</a:t>
            </a:r>
            <a:r>
              <a:rPr b="0" lang="en-IN" sz="2000" spc="-1" strike="noStrike">
                <a:solidFill>
                  <a:srgbClr val="000000"/>
                </a:solidFill>
                <a:latin typeface="+mn-lt"/>
                <a:ea typeface="+mn-ea"/>
              </a:rPr>
              <a:t> </a:t>
            </a:r>
            <a:r>
              <a:rPr b="0" lang="en-IN" sz="1200" spc="-1" strike="noStrike">
                <a:solidFill>
                  <a:srgbClr val="000000"/>
                </a:solidFill>
                <a:latin typeface="+mn-lt"/>
                <a:ea typeface="+mn-ea"/>
              </a:rPr>
              <a:t>value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“2017"/&gt;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type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"java.lang.String"</a:t>
            </a:r>
            <a:r>
              <a:rPr b="0" lang="en-IN" sz="2000" spc="-1" strike="noStrike">
                <a:solidFill>
                  <a:srgbClr val="000000"/>
                </a:solidFill>
                <a:latin typeface="+mn-lt"/>
                <a:ea typeface="+mn-ea"/>
              </a:rPr>
              <a:t> </a:t>
            </a:r>
            <a:r>
              <a:rPr b="0" lang="en-IN" sz="1200" spc="-1" strike="noStrike">
                <a:solidFill>
                  <a:srgbClr val="000000"/>
                </a:solidFill>
                <a:latin typeface="+mn-lt"/>
                <a:ea typeface="+mn-ea"/>
              </a:rPr>
              <a:t>value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“Nisha"/&gt;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&lt;/beans&gt;</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Finally, the best way to pass constructor arguments, use the index attribute to specify explicitly the index of constructor arguments. Here, the index is 0 based. For example −</a:t>
            </a: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&lt;beans&gt;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id</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“test.testBean"&gt;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index</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"0"</a:t>
            </a:r>
            <a:r>
              <a:rPr b="0" lang="en-IN" sz="2000" spc="-1" strike="noStrike">
                <a:solidFill>
                  <a:srgbClr val="000000"/>
                </a:solidFill>
                <a:latin typeface="+mn-lt"/>
                <a:ea typeface="+mn-ea"/>
              </a:rPr>
              <a:t> </a:t>
            </a:r>
            <a:r>
              <a:rPr b="0" lang="en-IN" sz="1200" spc="-1" strike="noStrike">
                <a:solidFill>
                  <a:srgbClr val="000000"/>
                </a:solidFill>
                <a:latin typeface="+mn-lt"/>
                <a:ea typeface="+mn-ea"/>
              </a:rPr>
              <a:t>value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"2017"/&gt;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index</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"1"</a:t>
            </a:r>
            <a:r>
              <a:rPr b="0" lang="en-IN" sz="2000" spc="-1" strike="noStrike">
                <a:solidFill>
                  <a:srgbClr val="000000"/>
                </a:solidFill>
                <a:latin typeface="+mn-lt"/>
                <a:ea typeface="+mn-ea"/>
              </a:rPr>
              <a:t> </a:t>
            </a:r>
            <a:r>
              <a:rPr b="0" lang="en-IN" sz="1200" spc="-1" strike="noStrike">
                <a:solidFill>
                  <a:srgbClr val="000000"/>
                </a:solidFill>
                <a:latin typeface="+mn-lt"/>
                <a:ea typeface="+mn-ea"/>
              </a:rPr>
              <a:t>value</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“Nisha"/&gt;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&lt;/beans&gt;</a:t>
            </a:r>
            <a:endParaRPr b="0" lang="en-IN" sz="1200" spc="-1" strike="noStrike">
              <a:latin typeface="Arial"/>
            </a:endParaRPr>
          </a:p>
          <a:p>
            <a:pPr marL="216000" indent="-216000">
              <a:lnSpc>
                <a:spcPct val="100000"/>
              </a:lnSpc>
            </a:pPr>
            <a:r>
              <a:rPr b="1" lang="en-IN" sz="1200" spc="-1" strike="noStrike">
                <a:solidFill>
                  <a:srgbClr val="000000"/>
                </a:solidFill>
                <a:latin typeface="+mn-lt"/>
                <a:ea typeface="+mn-ea"/>
              </a:rPr>
              <a:t>Note: </a:t>
            </a:r>
            <a:r>
              <a:rPr b="0" lang="en-IN" sz="1200" spc="-1" strike="noStrike">
                <a:solidFill>
                  <a:srgbClr val="000000"/>
                </a:solidFill>
                <a:latin typeface="+mn-lt"/>
                <a:ea typeface="+mn-ea"/>
              </a:rPr>
              <a:t>In case you are passing a reference to an object, you need to use </a:t>
            </a:r>
            <a:r>
              <a:rPr b="1" lang="en-IN" sz="1200" spc="-1" strike="noStrike">
                <a:solidFill>
                  <a:srgbClr val="000000"/>
                </a:solidFill>
                <a:latin typeface="+mn-lt"/>
                <a:ea typeface="+mn-ea"/>
              </a:rPr>
              <a:t>ref</a:t>
            </a:r>
            <a:r>
              <a:rPr b="0" lang="en-IN" sz="1200" spc="-1" strike="noStrike">
                <a:solidFill>
                  <a:srgbClr val="000000"/>
                </a:solidFill>
                <a:latin typeface="+mn-lt"/>
                <a:ea typeface="+mn-ea"/>
              </a:rPr>
              <a:t> attribute of &lt;constructor-arg&gt; tag and if you are passing a value directly then you should use </a:t>
            </a:r>
            <a:r>
              <a:rPr b="1" lang="en-IN" sz="1200" spc="-1" strike="noStrike">
                <a:solidFill>
                  <a:srgbClr val="000000"/>
                </a:solidFill>
                <a:latin typeface="+mn-lt"/>
                <a:ea typeface="+mn-ea"/>
              </a:rPr>
              <a:t>value</a:t>
            </a:r>
            <a:r>
              <a:rPr b="0" lang="en-IN" sz="1200" spc="-1" strike="noStrike">
                <a:solidFill>
                  <a:srgbClr val="000000"/>
                </a:solidFill>
                <a:latin typeface="+mn-lt"/>
                <a:ea typeface="+mn-ea"/>
              </a:rPr>
              <a:t> attribute</a:t>
            </a:r>
            <a:endParaRPr b="0" lang="en-IN" sz="1200" spc="-1" strike="noStrike">
              <a:latin typeface="Arial"/>
            </a:endParaRPr>
          </a:p>
          <a:p>
            <a:pPr marL="216000" indent="-216000">
              <a:lnSpc>
                <a:spcPct val="100000"/>
              </a:lnSpc>
            </a:pPr>
            <a:endParaRPr b="0" lang="en-IN" sz="1200" spc="-1" strike="noStrike">
              <a:latin typeface="Arial"/>
            </a:endParaRPr>
          </a:p>
          <a:p>
            <a:pPr marL="216000" indent="-216000">
              <a:lnSpc>
                <a:spcPct val="100000"/>
              </a:lnSpc>
            </a:pPr>
            <a:r>
              <a:rPr b="0" lang="en-IN" sz="1200" spc="-1" strike="noStrike">
                <a:solidFill>
                  <a:srgbClr val="000000"/>
                </a:solidFill>
                <a:latin typeface="+mn-lt"/>
                <a:ea typeface="+mn-ea"/>
              </a:rPr>
              <a:t>&lt;beans&gt;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id</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“a1"</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“test.A1"&gt;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ref</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"b1"/&gt;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&lt;constructor-arg</a:t>
            </a:r>
            <a:r>
              <a:rPr b="0" lang="en-IN" sz="2000" spc="-1" strike="noStrike">
                <a:solidFill>
                  <a:srgbClr val="000000"/>
                </a:solidFill>
                <a:latin typeface="+mn-lt"/>
                <a:ea typeface="+mn-ea"/>
              </a:rPr>
              <a:t> </a:t>
            </a:r>
            <a:r>
              <a:rPr b="0" lang="en-IN" sz="1200" spc="-1" strike="noStrike">
                <a:solidFill>
                  <a:srgbClr val="000000"/>
                </a:solidFill>
                <a:latin typeface="+mn-lt"/>
                <a:ea typeface="+mn-ea"/>
              </a:rPr>
              <a:t>ref</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“c1"/&gt;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id</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"b1"</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“test.B1"/&gt;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a:t>
            </a:r>
            <a:r>
              <a:rPr b="0" lang="en-IN" sz="2000" spc="-1" strike="noStrike">
                <a:solidFill>
                  <a:srgbClr val="000000"/>
                </a:solidFill>
                <a:latin typeface="+mn-lt"/>
                <a:ea typeface="+mn-ea"/>
              </a:rPr>
              <a:t> </a:t>
            </a:r>
            <a:r>
              <a:rPr b="0" lang="en-IN" sz="1200" spc="-1" strike="noStrike">
                <a:solidFill>
                  <a:srgbClr val="000000"/>
                </a:solidFill>
                <a:latin typeface="+mn-lt"/>
                <a:ea typeface="+mn-ea"/>
              </a:rPr>
              <a:t>id</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“c1"</a:t>
            </a:r>
            <a:r>
              <a:rPr b="0" lang="en-IN" sz="2000" spc="-1" strike="noStrike">
                <a:solidFill>
                  <a:srgbClr val="000000"/>
                </a:solidFill>
                <a:latin typeface="+mn-lt"/>
                <a:ea typeface="+mn-ea"/>
              </a:rPr>
              <a:t> </a:t>
            </a:r>
            <a:r>
              <a:rPr b="0" lang="en-IN" sz="1200" spc="-1" strike="noStrike">
                <a:solidFill>
                  <a:srgbClr val="000000"/>
                </a:solidFill>
                <a:latin typeface="+mn-lt"/>
                <a:ea typeface="+mn-ea"/>
              </a:rPr>
              <a:t>class</a:t>
            </a:r>
            <a:r>
              <a:rPr b="0" lang="en-IN" sz="2000" spc="-1" strike="noStrike">
                <a:solidFill>
                  <a:srgbClr val="000000"/>
                </a:solidFill>
                <a:latin typeface="+mn-lt"/>
                <a:ea typeface="+mn-ea"/>
              </a:rPr>
              <a:t> </a:t>
            </a:r>
            <a:r>
              <a:rPr b="0" lang="en-IN" sz="1200" spc="-1" strike="noStrike">
                <a:solidFill>
                  <a:srgbClr val="000000"/>
                </a:solidFill>
                <a:latin typeface="+mn-lt"/>
                <a:ea typeface="+mn-ea"/>
              </a:rPr>
              <a:t>=</a:t>
            </a:r>
            <a:r>
              <a:rPr b="0" lang="en-IN" sz="2000" spc="-1" strike="noStrike">
                <a:solidFill>
                  <a:srgbClr val="000000"/>
                </a:solidFill>
                <a:latin typeface="+mn-lt"/>
                <a:ea typeface="+mn-ea"/>
              </a:rPr>
              <a:t> </a:t>
            </a:r>
            <a:r>
              <a:rPr b="0" lang="en-IN" sz="1200" spc="-1" strike="noStrike">
                <a:solidFill>
                  <a:srgbClr val="000000"/>
                </a:solidFill>
                <a:latin typeface="+mn-lt"/>
                <a:ea typeface="+mn-ea"/>
              </a:rPr>
              <a:t>“test.C1"/&gt;</a:t>
            </a:r>
            <a:r>
              <a:rPr b="0" lang="en-IN" sz="2000" spc="-1" strike="noStrike">
                <a:solidFill>
                  <a:srgbClr val="000000"/>
                </a:solidFill>
                <a:latin typeface="+mn-lt"/>
                <a:ea typeface="+mn-ea"/>
              </a:rPr>
              <a:t> </a:t>
            </a:r>
            <a:endParaRPr b="0" lang="en-IN" sz="2000" spc="-1" strike="noStrike">
              <a:latin typeface="Arial"/>
            </a:endParaRPr>
          </a:p>
          <a:p>
            <a:pPr marL="216000" indent="-216000">
              <a:lnSpc>
                <a:spcPct val="100000"/>
              </a:lnSpc>
            </a:pPr>
            <a:r>
              <a:rPr b="0" lang="en-IN" sz="1200" spc="-1" strike="noStrike">
                <a:solidFill>
                  <a:srgbClr val="000000"/>
                </a:solidFill>
                <a:latin typeface="+mn-lt"/>
                <a:ea typeface="+mn-ea"/>
              </a:rPr>
              <a:t>&lt;/beans&gt;</a:t>
            </a:r>
            <a:br/>
            <a:endParaRPr b="0" lang="en-IN" sz="1200" spc="-1" strike="noStrike">
              <a:latin typeface="Arial"/>
            </a:endParaRPr>
          </a:p>
          <a:p>
            <a:pPr marL="216000" indent="-216000">
              <a:lnSpc>
                <a:spcPct val="100000"/>
              </a:lnSpc>
            </a:pPr>
            <a:endParaRPr b="0" lang="en-IN" sz="1200" spc="-1" strike="noStrike">
              <a:latin typeface="Arial"/>
            </a:endParaRPr>
          </a:p>
        </p:txBody>
      </p:sp>
      <p:sp>
        <p:nvSpPr>
          <p:cNvPr id="22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621A998-5C8A-4B98-9373-334EE6EC00CD}"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143000" y="685800"/>
            <a:ext cx="4571640" cy="3428640"/>
          </a:xfrm>
          <a:prstGeom prst="rect">
            <a:avLst/>
          </a:prstGeom>
        </p:spPr>
      </p:sp>
      <p:sp>
        <p:nvSpPr>
          <p:cNvPr id="223"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22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6F6DD10-2E06-49B9-BB61-049EF417356C}" type="slidenum">
              <a:rPr b="0" lang="en-US"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8077320" y="57240"/>
            <a:ext cx="926280" cy="742680"/>
          </a:xfrm>
          <a:prstGeom prst="rect">
            <a:avLst/>
          </a:prstGeom>
          <a:ln>
            <a:noFill/>
          </a:ln>
        </p:spPr>
      </p:pic>
      <p:sp>
        <p:nvSpPr>
          <p:cNvPr id="1"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2"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F997464F-C799-4340-A931-102E4C565908}" type="datetime">
              <a:rPr b="0" lang="en-US" sz="1200" spc="-1" strike="noStrike">
                <a:solidFill>
                  <a:srgbClr val="8b8b8b"/>
                </a:solidFill>
                <a:latin typeface="Calibri"/>
              </a:rPr>
              <a:t>12/9/21</a:t>
            </a:fld>
            <a:endParaRPr b="0" lang="en-IN" sz="1200" spc="-1" strike="noStrike">
              <a:latin typeface="Times New Roman"/>
            </a:endParaRPr>
          </a:p>
        </p:txBody>
      </p:sp>
      <p:sp>
        <p:nvSpPr>
          <p:cNvPr id="3" name="PlaceHolder 3"/>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4"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5952B280-864D-412A-AD3B-BCF5BE0CDB1C}" type="slidenum">
              <a:rPr b="0" lang="en-US" sz="1200" spc="-1" strike="noStrike">
                <a:solidFill>
                  <a:srgbClr val="8b8b8b"/>
                </a:solidFill>
                <a:latin typeface="Calibri"/>
              </a:rPr>
              <a:t>&lt;number&gt;</a:t>
            </a:fld>
            <a:endParaRPr b="0" lang="en-IN" sz="1200" spc="-1" strike="noStrike">
              <a:latin typeface="Times New Roman"/>
            </a:endParaRPr>
          </a:p>
        </p:txBody>
      </p:sp>
      <p:pic>
        <p:nvPicPr>
          <p:cNvPr id="5" name="Picture 9" descr="0000001.jpg"/>
          <p:cNvPicPr/>
          <p:nvPr/>
        </p:nvPicPr>
        <p:blipFill>
          <a:blip r:embed="rId3"/>
          <a:stretch/>
        </p:blipFill>
        <p:spPr>
          <a:xfrm>
            <a:off x="0" y="0"/>
            <a:ext cx="9143640" cy="6896520"/>
          </a:xfrm>
          <a:prstGeom prst="rect">
            <a:avLst/>
          </a:prstGeom>
          <a:ln>
            <a:noFill/>
          </a:ln>
        </p:spPr>
      </p:pic>
      <p:sp>
        <p:nvSpPr>
          <p:cNvPr id="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8077320" y="57240"/>
            <a:ext cx="926280" cy="742680"/>
          </a:xfrm>
          <a:prstGeom prst="rect">
            <a:avLst/>
          </a:prstGeom>
          <a:ln>
            <a:noFill/>
          </a:ln>
        </p:spPr>
      </p:pic>
      <p:pic>
        <p:nvPicPr>
          <p:cNvPr id="44" name="Picture 8" descr="0000002.jpg"/>
          <p:cNvPicPr/>
          <p:nvPr/>
        </p:nvPicPr>
        <p:blipFill>
          <a:blip r:embed="rId3"/>
          <a:stretch/>
        </p:blipFill>
        <p:spPr>
          <a:xfrm>
            <a:off x="0" y="0"/>
            <a:ext cx="9143640" cy="6896520"/>
          </a:xfrm>
          <a:prstGeom prst="rect">
            <a:avLst/>
          </a:prstGeom>
          <a:ln>
            <a:noFill/>
          </a:ln>
        </p:spPr>
      </p:pic>
      <p:sp>
        <p:nvSpPr>
          <p:cNvPr id="45" name="PlaceHolder 1"/>
          <p:cNvSpPr>
            <a:spLocks noGrp="1"/>
          </p:cNvSpPr>
          <p:nvPr>
            <p:ph type="title"/>
          </p:nvPr>
        </p:nvSpPr>
        <p:spPr>
          <a:xfrm>
            <a:off x="1981080" y="76320"/>
            <a:ext cx="6933960" cy="639360"/>
          </a:xfrm>
          <a:prstGeom prst="rect">
            <a:avLst/>
          </a:prstGeom>
        </p:spPr>
        <p:txBody>
          <a:bodyPr anchor="ctr">
            <a:normAutofit fontScale="43000"/>
          </a:bodyPr>
          <a:p>
            <a:pPr algn="ctr">
              <a:lnSpc>
                <a:spcPct val="100000"/>
              </a:lnSpc>
            </a:pPr>
            <a:r>
              <a:rPr b="1" lang="en-US" sz="3200" spc="-1" strike="noStrike">
                <a:solidFill>
                  <a:srgbClr val="ffffff"/>
                </a:solidFill>
                <a:latin typeface="Calibri"/>
              </a:rPr>
              <a:t>Click to edit Master title style</a:t>
            </a:r>
            <a:endParaRPr b="0" lang="en-US" sz="3200" spc="-1" strike="noStrike">
              <a:solidFill>
                <a:srgbClr val="000000"/>
              </a:solidFill>
              <a:latin typeface="Calibri"/>
            </a:endParaRPr>
          </a:p>
        </p:txBody>
      </p:sp>
      <p:sp>
        <p:nvSpPr>
          <p:cNvPr id="46" name="PlaceHolder 2"/>
          <p:cNvSpPr>
            <a:spLocks noGrp="1"/>
          </p:cNvSpPr>
          <p:nvPr>
            <p:ph type="body"/>
          </p:nvPr>
        </p:nvSpPr>
        <p:spPr>
          <a:xfrm>
            <a:off x="457200" y="1600200"/>
            <a:ext cx="8229240" cy="4525560"/>
          </a:xfrm>
          <a:prstGeom prst="rect">
            <a:avLst/>
          </a:prstGeom>
        </p:spPr>
        <p:txBody>
          <a:bodyPr>
            <a:normAutofit/>
          </a:bodyPr>
          <a:p>
            <a:pPr marL="432000" indent="-324000">
              <a:lnSpc>
                <a:spcPct val="100000"/>
              </a:lnSpc>
              <a:spcBef>
                <a:spcPts val="320"/>
              </a:spcBef>
              <a:buClr>
                <a:srgbClr val="000000"/>
              </a:buClr>
              <a:buSzPct val="45000"/>
              <a:buFont typeface="Wingdings" charset="2"/>
              <a:buChar char=""/>
            </a:pPr>
            <a:r>
              <a:rPr b="1" lang="en-US" sz="1600" spc="-1" strike="noStrike">
                <a:solidFill>
                  <a:srgbClr val="000000"/>
                </a:solidFill>
                <a:latin typeface="Calibri"/>
              </a:rPr>
              <a:t>Click to edit Master text styles</a:t>
            </a:r>
            <a:endParaRPr b="0" lang="en-US" sz="1600" spc="-1" strike="noStrike">
              <a:solidFill>
                <a:srgbClr val="000000"/>
              </a:solidFill>
              <a:latin typeface="Calibri"/>
            </a:endParaRPr>
          </a:p>
          <a:p>
            <a:pPr lvl="1" marL="864000" indent="-324000">
              <a:lnSpc>
                <a:spcPct val="100000"/>
              </a:lnSpc>
              <a:spcBef>
                <a:spcPts val="281"/>
              </a:spcBef>
              <a:buClr>
                <a:srgbClr val="000000"/>
              </a:buClr>
              <a:buSzPct val="75000"/>
              <a:buFont typeface="Symbol" charset="2"/>
              <a:buChar char=""/>
            </a:pPr>
            <a:r>
              <a:rPr b="0" lang="en-US" sz="1400" spc="-1" strike="noStrike">
                <a:solidFill>
                  <a:srgbClr val="000000"/>
                </a:solidFill>
                <a:latin typeface="Calibri"/>
              </a:rPr>
              <a:t>Second level</a:t>
            </a:r>
            <a:endParaRPr b="0" lang="en-US" sz="1400" spc="-1" strike="noStrike">
              <a:solidFill>
                <a:srgbClr val="000000"/>
              </a:solidFill>
              <a:latin typeface="Calibri"/>
            </a:endParaRPr>
          </a:p>
          <a:p>
            <a:pPr lvl="2" marL="1296000" indent="-288000">
              <a:lnSpc>
                <a:spcPct val="100000"/>
              </a:lnSpc>
              <a:spcBef>
                <a:spcPts val="241"/>
              </a:spcBef>
              <a:buClr>
                <a:srgbClr val="000000"/>
              </a:buClr>
              <a:buSzPct val="45000"/>
              <a:buFont typeface="Wingdings" charset="2"/>
              <a:buChar char=""/>
            </a:pPr>
            <a:r>
              <a:rPr b="0" lang="en-US" sz="1200" spc="-1" strike="noStrike">
                <a:solidFill>
                  <a:srgbClr val="000000"/>
                </a:solidFill>
                <a:latin typeface="Calibri"/>
              </a:rPr>
              <a:t>Third level</a:t>
            </a:r>
            <a:endParaRPr b="0" lang="en-US" sz="1200" spc="-1" strike="noStrike">
              <a:solidFill>
                <a:srgbClr val="000000"/>
              </a:solidFill>
              <a:latin typeface="Calibri"/>
            </a:endParaRPr>
          </a:p>
          <a:p>
            <a:pPr lvl="3" marL="1728000" indent="-216000">
              <a:lnSpc>
                <a:spcPct val="100000"/>
              </a:lnSpc>
              <a:spcBef>
                <a:spcPts val="221"/>
              </a:spcBef>
              <a:buClr>
                <a:srgbClr val="000000"/>
              </a:buClr>
              <a:buSzPct val="75000"/>
              <a:buFont typeface="Symbol" charset="2"/>
              <a:buChar char=""/>
            </a:pPr>
            <a:r>
              <a:rPr b="0" lang="en-US" sz="1100" spc="-1" strike="noStrike">
                <a:solidFill>
                  <a:srgbClr val="000000"/>
                </a:solidFill>
                <a:latin typeface="Calibri"/>
              </a:rPr>
              <a:t>Fourth level</a:t>
            </a:r>
            <a:endParaRPr b="0" lang="en-US" sz="1100" spc="-1" strike="noStrike">
              <a:solidFill>
                <a:srgbClr val="000000"/>
              </a:solidFill>
              <a:latin typeface="Calibri"/>
            </a:endParaRPr>
          </a:p>
          <a:p>
            <a:pPr lvl="4" marL="2160000" indent="-216000">
              <a:lnSpc>
                <a:spcPct val="100000"/>
              </a:lnSpc>
              <a:spcBef>
                <a:spcPts val="221"/>
              </a:spcBef>
              <a:buClr>
                <a:srgbClr val="000000"/>
              </a:buClr>
              <a:buSzPct val="45000"/>
              <a:buFont typeface="Wingdings" charset="2"/>
              <a:buChar char=""/>
            </a:pPr>
            <a:r>
              <a:rPr b="0" lang="en-US" sz="1100" spc="-1" strike="noStrike">
                <a:solidFill>
                  <a:srgbClr val="000000"/>
                </a:solidFill>
                <a:latin typeface="Calibri"/>
              </a:rPr>
              <a:t>Fifth level</a:t>
            </a:r>
            <a:endParaRPr b="0" lang="en-US" sz="1100" spc="-1" strike="noStrike">
              <a:solidFill>
                <a:srgbClr val="000000"/>
              </a:solidFill>
              <a:latin typeface="Calibri"/>
            </a:endParaRPr>
          </a:p>
        </p:txBody>
      </p:sp>
      <p:sp>
        <p:nvSpPr>
          <p:cNvPr id="47"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16B577E2-89EE-4362-97D7-47BD52502643}" type="datetime">
              <a:rPr b="0" lang="en-US" sz="1200" spc="-1" strike="noStrike">
                <a:solidFill>
                  <a:srgbClr val="8b8b8b"/>
                </a:solidFill>
                <a:latin typeface="Calibri"/>
              </a:rPr>
              <a:t>12/9/21</a:t>
            </a:fld>
            <a:endParaRPr b="0" lang="en-IN" sz="1200" spc="-1" strike="noStrike">
              <a:latin typeface="Times New Roman"/>
            </a:endParaRPr>
          </a:p>
        </p:txBody>
      </p:sp>
      <p:sp>
        <p:nvSpPr>
          <p:cNvPr id="48" name="PlaceHolder 4"/>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49"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B1762BCC-C3EA-48EC-B661-ACE8CBAD2CA1}"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6" descr=""/>
          <p:cNvPicPr/>
          <p:nvPr/>
        </p:nvPicPr>
        <p:blipFill>
          <a:blip r:embed="rId2"/>
          <a:stretch/>
        </p:blipFill>
        <p:spPr>
          <a:xfrm>
            <a:off x="8077320" y="57240"/>
            <a:ext cx="926280" cy="742680"/>
          </a:xfrm>
          <a:prstGeom prst="rect">
            <a:avLst/>
          </a:prstGeom>
          <a:ln>
            <a:noFill/>
          </a:ln>
        </p:spPr>
      </p:pic>
      <p:sp>
        <p:nvSpPr>
          <p:cNvPr id="87"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8"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811EF65E-E810-4D7C-BEF2-C771340340E6}" type="datetime">
              <a:rPr b="0" lang="en-US" sz="1200" spc="-1" strike="noStrike">
                <a:solidFill>
                  <a:srgbClr val="8b8b8b"/>
                </a:solidFill>
                <a:latin typeface="Calibri"/>
              </a:rPr>
              <a:t>12/9/21</a:t>
            </a:fld>
            <a:endParaRPr b="0" lang="en-IN" sz="1200" spc="-1" strike="noStrike">
              <a:latin typeface="Times New Roman"/>
            </a:endParaRPr>
          </a:p>
        </p:txBody>
      </p:sp>
      <p:sp>
        <p:nvSpPr>
          <p:cNvPr id="89" name="PlaceHolder 3"/>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90"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349293CB-804E-439E-A39E-5E85209B4456}" type="slidenum">
              <a:rPr b="0" lang="en-US" sz="1200" spc="-1" strike="noStrike">
                <a:solidFill>
                  <a:srgbClr val="8b8b8b"/>
                </a:solidFill>
                <a:latin typeface="Calibri"/>
              </a:rPr>
              <a:t>&lt;number&gt;</a:t>
            </a:fld>
            <a:endParaRPr b="0" lang="en-IN" sz="1200" spc="-1" strike="noStrike">
              <a:latin typeface="Times New Roman"/>
            </a:endParaRPr>
          </a:p>
        </p:txBody>
      </p:sp>
      <p:pic>
        <p:nvPicPr>
          <p:cNvPr id="91" name="Picture 7" descr="0000006.jpg"/>
          <p:cNvPicPr/>
          <p:nvPr/>
        </p:nvPicPr>
        <p:blipFill>
          <a:blip r:embed="rId3"/>
          <a:stretch/>
        </p:blipFill>
        <p:spPr>
          <a:xfrm>
            <a:off x="0" y="0"/>
            <a:ext cx="9143640" cy="6896520"/>
          </a:xfrm>
          <a:prstGeom prst="rect">
            <a:avLst/>
          </a:prstGeom>
          <a:ln>
            <a:noFill/>
          </a:ln>
        </p:spPr>
      </p:pic>
      <p:sp>
        <p:nvSpPr>
          <p:cNvPr id="92"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9.xml"/><Relationship Id="rId3"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09480" y="2971800"/>
            <a:ext cx="7772040" cy="1469520"/>
          </a:xfrm>
          <a:prstGeom prst="rect">
            <a:avLst/>
          </a:prstGeom>
          <a:noFill/>
          <a:ln>
            <a:noFill/>
          </a:ln>
        </p:spPr>
        <p:txBody>
          <a:bodyPr anchor="ctr">
            <a:normAutofit fontScale="20000"/>
          </a:bodyPr>
          <a:p>
            <a:pPr algn="ctr">
              <a:lnSpc>
                <a:spcPct val="100000"/>
              </a:lnSpc>
            </a:pPr>
            <a:br/>
            <a:br/>
            <a:r>
              <a:rPr b="0" lang="en-US" sz="4400" spc="-1" strike="noStrike">
                <a:solidFill>
                  <a:srgbClr val="000000"/>
                </a:solidFill>
                <a:latin typeface="Calibri"/>
              </a:rPr>
              <a:t>Injecting and IoC containers</a:t>
            </a:r>
            <a:br/>
            <a:b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981080" y="0"/>
            <a:ext cx="6933960" cy="792000"/>
          </a:xfrm>
          <a:prstGeom prst="rect">
            <a:avLst/>
          </a:prstGeom>
          <a:noFill/>
          <a:ln>
            <a:noFill/>
          </a:ln>
        </p:spPr>
        <p:txBody>
          <a:bodyPr anchor="ctr">
            <a:noAutofit/>
          </a:bodyPr>
          <a:p>
            <a:pPr algn="ctr">
              <a:lnSpc>
                <a:spcPct val="100000"/>
              </a:lnSpc>
            </a:pPr>
            <a:r>
              <a:rPr b="1" lang="en-US" sz="3200" spc="-1" strike="noStrike">
                <a:solidFill>
                  <a:srgbClr val="ffffff"/>
                </a:solidFill>
                <a:latin typeface="Calibri"/>
              </a:rPr>
              <a:t>Demo: Setter Based Dependency Injection</a:t>
            </a:r>
            <a:endParaRPr b="0" lang="en-US" sz="3200" spc="-1" strike="noStrike">
              <a:solidFill>
                <a:srgbClr val="000000"/>
              </a:solidFill>
              <a:latin typeface="Calibri"/>
            </a:endParaRPr>
          </a:p>
        </p:txBody>
      </p:sp>
      <p:sp>
        <p:nvSpPr>
          <p:cNvPr id="159" name="CustomShape 2"/>
          <p:cNvSpPr/>
          <p:nvPr/>
        </p:nvSpPr>
        <p:spPr>
          <a:xfrm>
            <a:off x="457200" y="1066680"/>
            <a:ext cx="8305560" cy="117324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1" lang="en-US" sz="1800" spc="-1" strike="noStrike">
                <a:solidFill>
                  <a:srgbClr val="000000"/>
                </a:solidFill>
                <a:latin typeface="Calibri"/>
                <a:ea typeface="Calibri"/>
              </a:rPr>
              <a:t>Duration: </a:t>
            </a:r>
            <a:r>
              <a:rPr b="0" lang="en-US" sz="1800" spc="-1" strike="noStrike">
                <a:solidFill>
                  <a:srgbClr val="000000"/>
                </a:solidFill>
                <a:latin typeface="Calibri"/>
                <a:ea typeface="Calibri"/>
              </a:rPr>
              <a:t>10 min</a:t>
            </a:r>
            <a:endParaRPr b="0" lang="en-IN" sz="1800" spc="-1" strike="noStrike">
              <a:latin typeface="Arial"/>
            </a:endParaRPr>
          </a:p>
          <a:p>
            <a:pPr>
              <a:lnSpc>
                <a:spcPct val="107000"/>
              </a:lnSpc>
              <a:spcAft>
                <a:spcPts val="799"/>
              </a:spcAft>
            </a:pPr>
            <a:r>
              <a:rPr b="1" lang="en-US" sz="1800" spc="-1" strike="noStrike">
                <a:solidFill>
                  <a:srgbClr val="000000"/>
                </a:solidFill>
                <a:latin typeface="Calibri"/>
                <a:ea typeface="Calibri"/>
              </a:rPr>
              <a:t>Step 1: Create New Java Project Name it. </a:t>
            </a:r>
            <a:endParaRPr b="0" lang="en-IN" sz="1800" spc="-1" strike="noStrike">
              <a:latin typeface="Arial"/>
            </a:endParaRPr>
          </a:p>
          <a:p>
            <a:pPr>
              <a:lnSpc>
                <a:spcPct val="107000"/>
              </a:lnSpc>
              <a:spcAft>
                <a:spcPts val="799"/>
              </a:spcAft>
            </a:pPr>
            <a:r>
              <a:rPr b="1" lang="en-US" sz="1800" spc="-1" strike="noStrike">
                <a:solidFill>
                  <a:srgbClr val="000000"/>
                </a:solidFill>
                <a:latin typeface="Calibri"/>
                <a:ea typeface="Calibri"/>
              </a:rPr>
              <a:t>Step 2 Add the below spring jars to project classpath.</a:t>
            </a:r>
            <a:endParaRPr b="0" lang="en-IN" sz="1800" spc="-1" strike="noStrike">
              <a:latin typeface="Arial"/>
            </a:endParaRPr>
          </a:p>
        </p:txBody>
      </p:sp>
      <p:pic>
        <p:nvPicPr>
          <p:cNvPr id="160" name="Picture 4" descr=""/>
          <p:cNvPicPr/>
          <p:nvPr/>
        </p:nvPicPr>
        <p:blipFill>
          <a:blip r:embed="rId1"/>
          <a:srcRect l="0" t="1141" r="51770" b="34761"/>
          <a:stretch/>
        </p:blipFill>
        <p:spPr>
          <a:xfrm>
            <a:off x="838080" y="2514600"/>
            <a:ext cx="7314840" cy="4114440"/>
          </a:xfrm>
          <a:prstGeom prst="rect">
            <a:avLst/>
          </a:prstGeom>
          <a:ln>
            <a:solidFill>
              <a:srgbClr val="c0504d"/>
            </a:solidFill>
          </a:ln>
        </p:spPr>
      </p:pic>
      <p:sp>
        <p:nvSpPr>
          <p:cNvPr id="161" name="CustomShape 3"/>
          <p:cNvSpPr/>
          <p:nvPr/>
        </p:nvSpPr>
        <p:spPr>
          <a:xfrm>
            <a:off x="1219320" y="4038480"/>
            <a:ext cx="2361960" cy="1066320"/>
          </a:xfrm>
          <a:prstGeom prst="rect">
            <a:avLst/>
          </a:prstGeom>
          <a:noFill/>
          <a:ln w="25560">
            <a:solidFill>
              <a:srgbClr val="c0504d"/>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93960" y="1008000"/>
            <a:ext cx="8897400" cy="56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Step 3: create Student.java file in package named com.test.setterbased and write below mentioned code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rPr>
              <a:t>package</a:t>
            </a:r>
            <a:r>
              <a:rPr b="0" lang="en-US" sz="1600" spc="-1" strike="noStrike">
                <a:solidFill>
                  <a:srgbClr val="000000"/>
                </a:solidFill>
                <a:latin typeface="Calibri"/>
              </a:rPr>
              <a:t> com.test.setterbased;</a:t>
            </a:r>
            <a:endParaRPr b="0" lang="en-IN" sz="1600" spc="-1" strike="noStrike">
              <a:latin typeface="Arial"/>
            </a:endParaRPr>
          </a:p>
          <a:p>
            <a:pPr>
              <a:lnSpc>
                <a:spcPct val="100000"/>
              </a:lnSpc>
            </a:pPr>
            <a:r>
              <a:rPr b="0" lang="en-US" sz="1600" spc="-1" strike="noStrike">
                <a:solidFill>
                  <a:srgbClr val="000000"/>
                </a:solidFill>
                <a:latin typeface="Calibri"/>
              </a:rPr>
              <a:t> </a:t>
            </a:r>
            <a:endParaRPr b="0" lang="en-IN" sz="1600" spc="-1" strike="noStrike">
              <a:latin typeface="Arial"/>
            </a:endParaRPr>
          </a:p>
          <a:p>
            <a:pPr>
              <a:lnSpc>
                <a:spcPct val="100000"/>
              </a:lnSpc>
            </a:pPr>
            <a:r>
              <a:rPr b="1" lang="en-US" sz="1600" spc="-1" strike="noStrike">
                <a:solidFill>
                  <a:srgbClr val="000000"/>
                </a:solidFill>
                <a:latin typeface="Calibri"/>
              </a:rPr>
              <a:t>public</a:t>
            </a:r>
            <a:r>
              <a:rPr b="0" lang="en-US" sz="1600" spc="-1" strike="noStrike">
                <a:solidFill>
                  <a:srgbClr val="000000"/>
                </a:solidFill>
                <a:latin typeface="Calibri"/>
              </a:rPr>
              <a:t> </a:t>
            </a:r>
            <a:r>
              <a:rPr b="1" lang="en-US" sz="1600" spc="-1" strike="noStrike">
                <a:solidFill>
                  <a:srgbClr val="000000"/>
                </a:solidFill>
                <a:latin typeface="Calibri"/>
              </a:rPr>
              <a:t>class</a:t>
            </a:r>
            <a:r>
              <a:rPr b="0" lang="en-US" sz="1600" spc="-1" strike="noStrike">
                <a:solidFill>
                  <a:srgbClr val="000000"/>
                </a:solidFill>
                <a:latin typeface="Calibri"/>
              </a:rPr>
              <a:t> Student {</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1" lang="en-US" sz="1600" spc="-1" strike="noStrike">
                <a:solidFill>
                  <a:srgbClr val="000000"/>
                </a:solidFill>
                <a:latin typeface="Calibri"/>
              </a:rPr>
              <a:t>private</a:t>
            </a:r>
            <a:r>
              <a:rPr b="0" lang="en-US" sz="1600" spc="-1" strike="noStrike">
                <a:solidFill>
                  <a:srgbClr val="000000"/>
                </a:solidFill>
                <a:latin typeface="Calibri"/>
              </a:rPr>
              <a:t> </a:t>
            </a:r>
            <a:r>
              <a:rPr b="1" lang="en-US" sz="1600" spc="-1" strike="noStrike">
                <a:solidFill>
                  <a:srgbClr val="000000"/>
                </a:solidFill>
                <a:latin typeface="Calibri"/>
              </a:rPr>
              <a:t>int</a:t>
            </a:r>
            <a:r>
              <a:rPr b="0" lang="en-US" sz="1600" spc="-1" strike="noStrike">
                <a:solidFill>
                  <a:srgbClr val="000000"/>
                </a:solidFill>
                <a:latin typeface="Calibri"/>
              </a:rPr>
              <a:t> st_id;</a:t>
            </a:r>
            <a:endParaRPr b="0" lang="en-IN"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private</a:t>
            </a:r>
            <a:r>
              <a:rPr b="0" lang="en-US" sz="1600" spc="-1" strike="noStrike">
                <a:solidFill>
                  <a:srgbClr val="000000"/>
                </a:solidFill>
                <a:latin typeface="Calibri"/>
              </a:rPr>
              <a:t> String st_name;</a:t>
            </a:r>
            <a:endParaRPr b="0" lang="en-IN"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private</a:t>
            </a:r>
            <a:r>
              <a:rPr b="0" lang="en-US" sz="1600" spc="-1" strike="noStrike">
                <a:solidFill>
                  <a:srgbClr val="000000"/>
                </a:solidFill>
                <a:latin typeface="Calibri"/>
              </a:rPr>
              <a:t> String st_course;</a:t>
            </a:r>
            <a:endParaRPr b="0" lang="en-IN" sz="1600" spc="-1" strike="noStrike">
              <a:latin typeface="Arial"/>
            </a:endParaRPr>
          </a:p>
          <a:p>
            <a:pPr>
              <a:lnSpc>
                <a:spcPct val="100000"/>
              </a:lnSpc>
            </a:pPr>
            <a:r>
              <a:rPr b="0" lang="en-US" sz="1600" spc="-1" strike="noStrike">
                <a:solidFill>
                  <a:srgbClr val="000000"/>
                </a:solidFill>
                <a:latin typeface="Calibri"/>
              </a:rPr>
              <a:t>	</a:t>
            </a:r>
            <a:endParaRPr b="0" lang="en-IN"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public</a:t>
            </a:r>
            <a:r>
              <a:rPr b="0" lang="en-US" sz="1600" spc="-1" strike="noStrike">
                <a:solidFill>
                  <a:srgbClr val="000000"/>
                </a:solidFill>
                <a:latin typeface="Calibri"/>
              </a:rPr>
              <a:t> </a:t>
            </a:r>
            <a:r>
              <a:rPr b="1" lang="en-US" sz="1600" spc="-1" strike="noStrike">
                <a:solidFill>
                  <a:srgbClr val="000000"/>
                </a:solidFill>
                <a:latin typeface="Calibri"/>
              </a:rPr>
              <a:t>void</a:t>
            </a:r>
            <a:r>
              <a:rPr b="0" lang="en-US" sz="1600" spc="-1" strike="noStrike">
                <a:solidFill>
                  <a:srgbClr val="000000"/>
                </a:solidFill>
                <a:latin typeface="Calibri"/>
              </a:rPr>
              <a:t> setSt_id(</a:t>
            </a:r>
            <a:r>
              <a:rPr b="1" lang="en-US" sz="1600" spc="-1" strike="noStrike">
                <a:solidFill>
                  <a:srgbClr val="000000"/>
                </a:solidFill>
                <a:latin typeface="Calibri"/>
              </a:rPr>
              <a:t>int</a:t>
            </a:r>
            <a:r>
              <a:rPr b="0" lang="en-US" sz="1600" spc="-1" strike="noStrike">
                <a:solidFill>
                  <a:srgbClr val="000000"/>
                </a:solidFill>
                <a:latin typeface="Calibri"/>
              </a:rPr>
              <a:t> st_id) {</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1" lang="en-US" sz="1600" spc="-1" strike="noStrike">
                <a:solidFill>
                  <a:srgbClr val="000000"/>
                </a:solidFill>
                <a:latin typeface="Calibri"/>
              </a:rPr>
              <a:t>this</a:t>
            </a:r>
            <a:r>
              <a:rPr b="0" lang="en-US" sz="1600" spc="-1" strike="noStrike">
                <a:solidFill>
                  <a:srgbClr val="000000"/>
                </a:solidFill>
                <a:latin typeface="Calibri"/>
              </a:rPr>
              <a:t>.st_id = st_id;</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	</a:t>
            </a:r>
            <a:endParaRPr b="0" lang="en-IN"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public</a:t>
            </a:r>
            <a:r>
              <a:rPr b="0" lang="en-US" sz="1600" spc="-1" strike="noStrike">
                <a:solidFill>
                  <a:srgbClr val="000000"/>
                </a:solidFill>
                <a:latin typeface="Calibri"/>
              </a:rPr>
              <a:t> </a:t>
            </a:r>
            <a:r>
              <a:rPr b="1" lang="en-US" sz="1600" spc="-1" strike="noStrike">
                <a:solidFill>
                  <a:srgbClr val="000000"/>
                </a:solidFill>
                <a:latin typeface="Calibri"/>
              </a:rPr>
              <a:t>int</a:t>
            </a:r>
            <a:r>
              <a:rPr b="0" lang="en-US" sz="1600" spc="-1" strike="noStrike">
                <a:solidFill>
                  <a:srgbClr val="000000"/>
                </a:solidFill>
                <a:latin typeface="Calibri"/>
              </a:rPr>
              <a:t> getSt_id() {</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1" lang="en-US" sz="1600" spc="-1" strike="noStrike">
                <a:solidFill>
                  <a:srgbClr val="000000"/>
                </a:solidFill>
                <a:latin typeface="Calibri"/>
              </a:rPr>
              <a:t>return</a:t>
            </a:r>
            <a:r>
              <a:rPr b="0" lang="en-US" sz="1600" spc="-1" strike="noStrike">
                <a:solidFill>
                  <a:srgbClr val="000000"/>
                </a:solidFill>
                <a:latin typeface="Calibri"/>
              </a:rPr>
              <a:t> st_id;</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	</a:t>
            </a:r>
            <a:endParaRPr b="0" lang="en-IN"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public</a:t>
            </a:r>
            <a:r>
              <a:rPr b="0" lang="en-US" sz="1600" spc="-1" strike="noStrike">
                <a:solidFill>
                  <a:srgbClr val="000000"/>
                </a:solidFill>
                <a:latin typeface="Calibri"/>
              </a:rPr>
              <a:t> </a:t>
            </a:r>
            <a:r>
              <a:rPr b="1" lang="en-US" sz="1600" spc="-1" strike="noStrike">
                <a:solidFill>
                  <a:srgbClr val="000000"/>
                </a:solidFill>
                <a:latin typeface="Calibri"/>
              </a:rPr>
              <a:t>void</a:t>
            </a:r>
            <a:r>
              <a:rPr b="0" lang="en-US" sz="1600" spc="-1" strike="noStrike">
                <a:solidFill>
                  <a:srgbClr val="000000"/>
                </a:solidFill>
                <a:latin typeface="Calibri"/>
              </a:rPr>
              <a:t> setSt_name(String st_name) {</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1" lang="en-US" sz="1600" spc="-1" strike="noStrike">
                <a:solidFill>
                  <a:srgbClr val="000000"/>
                </a:solidFill>
                <a:latin typeface="Calibri"/>
              </a:rPr>
              <a:t>this</a:t>
            </a:r>
            <a:r>
              <a:rPr b="0" lang="en-US" sz="1600" spc="-1" strike="noStrike">
                <a:solidFill>
                  <a:srgbClr val="000000"/>
                </a:solidFill>
                <a:latin typeface="Calibri"/>
              </a:rPr>
              <a:t>.st_name = st_name;</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a:t>
            </a:r>
            <a:endParaRPr b="0" lang="en-IN"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public</a:t>
            </a:r>
            <a:r>
              <a:rPr b="0" lang="en-US" sz="1600" spc="-1" strike="noStrike">
                <a:solidFill>
                  <a:srgbClr val="000000"/>
                </a:solidFill>
                <a:latin typeface="Calibri"/>
              </a:rPr>
              <a:t> String getSt_name() {</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	</a:t>
            </a:r>
            <a:r>
              <a:rPr b="1" lang="en-US" sz="1600" spc="-1" strike="noStrike">
                <a:solidFill>
                  <a:srgbClr val="000000"/>
                </a:solidFill>
                <a:latin typeface="Calibri"/>
              </a:rPr>
              <a:t>return</a:t>
            </a:r>
            <a:r>
              <a:rPr b="0" lang="en-US" sz="1600" spc="-1" strike="noStrike">
                <a:solidFill>
                  <a:srgbClr val="000000"/>
                </a:solidFill>
                <a:latin typeface="Calibri"/>
              </a:rPr>
              <a:t> st_name;}</a:t>
            </a:r>
            <a:r>
              <a:rPr b="0" lang="en-US" sz="1600" spc="-1" strike="noStrike">
                <a:solidFill>
                  <a:srgbClr val="000000"/>
                </a:solidFill>
                <a:latin typeface="Calibri"/>
              </a:rPr>
              <a:t>	</a:t>
            </a:r>
            <a:endParaRPr b="0" lang="en-IN" sz="1600" spc="-1" strike="noStrike">
              <a:latin typeface="Arial"/>
            </a:endParaRPr>
          </a:p>
        </p:txBody>
      </p:sp>
      <p:sp>
        <p:nvSpPr>
          <p:cNvPr id="163" name="CustomShape 2"/>
          <p:cNvSpPr/>
          <p:nvPr/>
        </p:nvSpPr>
        <p:spPr>
          <a:xfrm>
            <a:off x="2133720" y="-152280"/>
            <a:ext cx="6857640" cy="155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ffffff"/>
                </a:solidFill>
                <a:latin typeface="Calibri"/>
              </a:rPr>
              <a:t>Demo: Setter Based Dependency </a:t>
            </a:r>
            <a:r>
              <a:rPr b="1" lang="en-US" sz="3200" spc="-1" strike="noStrike">
                <a:solidFill>
                  <a:srgbClr val="ffffff"/>
                </a:solidFill>
                <a:latin typeface="Calibri"/>
              </a:rPr>
              <a:t>	</a:t>
            </a:r>
            <a:r>
              <a:rPr b="1" lang="en-US" sz="3200" spc="-1" strike="noStrike">
                <a:solidFill>
                  <a:srgbClr val="ffffff"/>
                </a:solidFill>
                <a:latin typeface="Calibri"/>
              </a:rPr>
              <a:t>	</a:t>
            </a:r>
            <a:r>
              <a:rPr b="1" lang="en-US" sz="3200" spc="-1" strike="noStrike">
                <a:solidFill>
                  <a:srgbClr val="ffffff"/>
                </a:solidFill>
                <a:latin typeface="Calibri"/>
              </a:rPr>
              <a:t>Injection Cont..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80880" y="1600200"/>
            <a:ext cx="7238520" cy="310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	</a:t>
            </a:r>
            <a:endParaRPr b="0" lang="en-IN" sz="1800" spc="-1" strike="noStrike">
              <a:latin typeface="Arial"/>
            </a:endParaRPr>
          </a:p>
          <a:p>
            <a:pPr>
              <a:lnSpc>
                <a:spcPct val="100000"/>
              </a:lnSpc>
            </a:pPr>
            <a:r>
              <a:rPr b="0" lang="en-US" sz="1800" spc="-1" strike="noStrike">
                <a:solidFill>
                  <a:srgbClr val="000000"/>
                </a:solidFill>
                <a:latin typeface="Calibri"/>
              </a:rPr>
              <a:t>	</a:t>
            </a:r>
            <a:r>
              <a:rPr b="1" lang="en-US" sz="1800" spc="-1" strike="noStrike">
                <a:solidFill>
                  <a:srgbClr val="000000"/>
                </a:solidFill>
                <a:latin typeface="Calibri"/>
              </a:rPr>
              <a:t>public</a:t>
            </a:r>
            <a:r>
              <a:rPr b="0" lang="en-US" sz="1800" spc="-1" strike="noStrike">
                <a:solidFill>
                  <a:srgbClr val="000000"/>
                </a:solidFill>
                <a:latin typeface="Calibri"/>
              </a:rPr>
              <a:t> </a:t>
            </a:r>
            <a:r>
              <a:rPr b="1" lang="en-US" sz="1800" spc="-1" strike="noStrike">
                <a:solidFill>
                  <a:srgbClr val="000000"/>
                </a:solidFill>
                <a:latin typeface="Calibri"/>
              </a:rPr>
              <a:t>void</a:t>
            </a:r>
            <a:r>
              <a:rPr b="0" lang="en-US" sz="1800" spc="-1" strike="noStrike">
                <a:solidFill>
                  <a:srgbClr val="000000"/>
                </a:solidFill>
                <a:latin typeface="Calibri"/>
              </a:rPr>
              <a:t> setSt_course(String st_course) {</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	</a:t>
            </a:r>
            <a:r>
              <a:rPr b="1" lang="en-US" sz="1800" spc="-1" strike="noStrike">
                <a:solidFill>
                  <a:srgbClr val="000000"/>
                </a:solidFill>
                <a:latin typeface="Calibri"/>
              </a:rPr>
              <a:t>this</a:t>
            </a:r>
            <a:r>
              <a:rPr b="0" lang="en-US" sz="1800" spc="-1" strike="noStrike">
                <a:solidFill>
                  <a:srgbClr val="000000"/>
                </a:solidFill>
                <a:latin typeface="Calibri"/>
              </a:rPr>
              <a:t>.st_course = st_course;</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	</a:t>
            </a:r>
            <a:r>
              <a:rPr b="1" lang="en-US" sz="1800" spc="-1" strike="noStrike">
                <a:solidFill>
                  <a:srgbClr val="000000"/>
                </a:solidFill>
                <a:latin typeface="Calibri"/>
              </a:rPr>
              <a:t>public</a:t>
            </a:r>
            <a:r>
              <a:rPr b="0" lang="en-US" sz="1800" spc="-1" strike="noStrike">
                <a:solidFill>
                  <a:srgbClr val="000000"/>
                </a:solidFill>
                <a:latin typeface="Calibri"/>
              </a:rPr>
              <a:t> String getSt_course() {</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	</a:t>
            </a:r>
            <a:r>
              <a:rPr b="1" lang="en-US" sz="1800" spc="-1" strike="noStrike">
                <a:solidFill>
                  <a:srgbClr val="000000"/>
                </a:solidFill>
                <a:latin typeface="Calibri"/>
              </a:rPr>
              <a:t>return</a:t>
            </a:r>
            <a:r>
              <a:rPr b="0" lang="en-US" sz="1800" spc="-1" strike="noStrike">
                <a:solidFill>
                  <a:srgbClr val="000000"/>
                </a:solidFill>
                <a:latin typeface="Calibri"/>
              </a:rPr>
              <a:t> st_course;</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a:t>
            </a:r>
            <a:endParaRPr b="0" lang="en-IN" sz="1800" spc="-1" strike="noStrike">
              <a:latin typeface="Arial"/>
            </a:endParaRPr>
          </a:p>
          <a:p>
            <a:pPr>
              <a:lnSpc>
                <a:spcPct val="100000"/>
              </a:lnSpc>
            </a:pPr>
            <a:r>
              <a:rPr b="0" lang="en-US" sz="1800" spc="-1" strike="noStrike">
                <a:solidFill>
                  <a:srgbClr val="000000"/>
                </a:solidFill>
                <a:latin typeface="Calibri"/>
              </a:rPr>
              <a:t>	</a:t>
            </a:r>
            <a:r>
              <a:rPr b="1" lang="en-US" sz="1800" spc="-1" strike="noStrike">
                <a:solidFill>
                  <a:srgbClr val="000000"/>
                </a:solidFill>
                <a:latin typeface="Calibri"/>
              </a:rPr>
              <a:t>void</a:t>
            </a:r>
            <a:r>
              <a:rPr b="0" lang="en-US" sz="1800" spc="-1" strike="noStrike">
                <a:solidFill>
                  <a:srgbClr val="000000"/>
                </a:solidFill>
                <a:latin typeface="Calibri"/>
              </a:rPr>
              <a:t> display(){  </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System.</a:t>
            </a:r>
            <a:r>
              <a:rPr b="1" i="1" lang="en-US" sz="1800" spc="-1" strike="noStrike">
                <a:solidFill>
                  <a:srgbClr val="000000"/>
                </a:solidFill>
                <a:latin typeface="Calibri"/>
              </a:rPr>
              <a:t>out</a:t>
            </a:r>
            <a:r>
              <a:rPr b="0" lang="en-US" sz="1800" spc="-1" strike="noStrike">
                <a:solidFill>
                  <a:srgbClr val="000000"/>
                </a:solidFill>
                <a:latin typeface="Calibri"/>
              </a:rPr>
              <a:t>.println(st_id+" "+st_name+" "+st_course);    }  }</a:t>
            </a:r>
            <a:endParaRPr b="0" lang="en-IN" sz="1800" spc="-1" strike="noStrike">
              <a:latin typeface="Arial"/>
            </a:endParaRPr>
          </a:p>
          <a:p>
            <a:pPr>
              <a:lnSpc>
                <a:spcPct val="100000"/>
              </a:lnSpc>
            </a:pPr>
            <a:r>
              <a:rPr b="0" lang="en-US" sz="1800" spc="-1" strike="noStrike">
                <a:solidFill>
                  <a:srgbClr val="000000"/>
                </a:solidFill>
                <a:latin typeface="Calibri"/>
              </a:rPr>
              <a:t> </a:t>
            </a:r>
            <a:endParaRPr b="0" lang="en-IN" sz="1800" spc="-1" strike="noStrike">
              <a:latin typeface="Arial"/>
            </a:endParaRPr>
          </a:p>
        </p:txBody>
      </p:sp>
      <p:sp>
        <p:nvSpPr>
          <p:cNvPr id="165" name="CustomShape 2"/>
          <p:cNvSpPr/>
          <p:nvPr/>
        </p:nvSpPr>
        <p:spPr>
          <a:xfrm>
            <a:off x="2273400" y="-152280"/>
            <a:ext cx="7175160" cy="155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ffffff"/>
                </a:solidFill>
                <a:latin typeface="Calibri"/>
              </a:rPr>
              <a:t>Demo: Setter Based Dependency </a:t>
            </a:r>
            <a:r>
              <a:rPr b="1" lang="en-US" sz="3200" spc="-1" strike="noStrike">
                <a:solidFill>
                  <a:srgbClr val="ffffff"/>
                </a:solidFill>
                <a:latin typeface="Calibri"/>
              </a:rPr>
              <a:t>	</a:t>
            </a:r>
            <a:r>
              <a:rPr b="1" lang="en-US" sz="3200" spc="-1" strike="noStrike">
                <a:solidFill>
                  <a:srgbClr val="ffffff"/>
                </a:solidFill>
                <a:latin typeface="Calibri"/>
              </a:rPr>
              <a:t>	</a:t>
            </a:r>
            <a:r>
              <a:rPr b="1" lang="en-US" sz="3200" spc="-1" strike="noStrike">
                <a:solidFill>
                  <a:srgbClr val="ffffff"/>
                </a:solidFill>
                <a:latin typeface="Calibri"/>
              </a:rPr>
              <a:t>Injection Cont..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762120" y="1034280"/>
            <a:ext cx="8229240" cy="5784480"/>
          </a:xfrm>
          <a:prstGeom prst="rect">
            <a:avLst/>
          </a:prstGeom>
          <a:noFill/>
          <a:ln>
            <a:noFill/>
          </a:ln>
        </p:spPr>
        <p:style>
          <a:lnRef idx="0"/>
          <a:fillRef idx="0"/>
          <a:effectRef idx="0"/>
          <a:fontRef idx="minor"/>
        </p:style>
        <p:txBody>
          <a:bodyPr lIns="90000" rIns="90000" tIns="45000" bIns="45000">
            <a:spAutoFit/>
          </a:bodyPr>
          <a:p>
            <a:pPr>
              <a:lnSpc>
                <a:spcPct val="107000"/>
              </a:lnSpc>
            </a:pPr>
            <a:r>
              <a:rPr b="1" lang="en-US" sz="1800" spc="-1" strike="noStrike">
                <a:solidFill>
                  <a:srgbClr val="000000"/>
                </a:solidFill>
                <a:latin typeface="Calibri"/>
                <a:ea typeface="Calibri"/>
              </a:rPr>
              <a:t>Step 4: create setterbeans.xml in src folder</a:t>
            </a:r>
            <a:endParaRPr b="0" lang="en-IN" sz="1800" spc="-1" strike="noStrike">
              <a:latin typeface="Arial"/>
            </a:endParaRPr>
          </a:p>
          <a:p>
            <a:pPr>
              <a:lnSpc>
                <a:spcPct val="107000"/>
              </a:lnSpc>
            </a:pPr>
            <a:r>
              <a:rPr b="0" lang="en-US" sz="2800" spc="-1" strike="noStrike">
                <a:solidFill>
                  <a:srgbClr val="000000"/>
                </a:solidFill>
                <a:latin typeface="Calibri"/>
                <a:ea typeface="Calibri"/>
              </a:rPr>
              <a:t> </a:t>
            </a:r>
            <a:r>
              <a:rPr b="0" lang="en-US" sz="1600" spc="-1" strike="noStrike">
                <a:solidFill>
                  <a:srgbClr val="000000"/>
                </a:solidFill>
                <a:latin typeface="Calibri"/>
                <a:ea typeface="Calibri"/>
              </a:rPr>
              <a:t> </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xml</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version</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"1.0"</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encoding</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"UTF-8"</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beans</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"http://www.springframework.org/schema/beans"</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xmlns:xsi</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"http://www.w3.org/2001/XMLSchema-instance"</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xmlns:p</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"http://www.springframework.org/schema/p"</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xsi:schemaLocation</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"http://www.springframework.org/schema/beans  </a:t>
            </a:r>
            <a:endParaRPr b="0" lang="en-IN" sz="1600" spc="-1" strike="noStrike">
              <a:latin typeface="Arial"/>
            </a:endParaRPr>
          </a:p>
          <a:p>
            <a:pPr>
              <a:lnSpc>
                <a:spcPct val="107000"/>
              </a:lnSpc>
            </a:pPr>
            <a:r>
              <a:rPr b="0" i="1" lang="en-US" sz="1600" spc="-1" strike="noStrike">
                <a:solidFill>
                  <a:srgbClr val="2a00ff"/>
                </a:solidFill>
                <a:latin typeface="Calibri"/>
                <a:ea typeface="Calibri"/>
              </a:rPr>
              <a:t>                </a:t>
            </a:r>
            <a:r>
              <a:rPr b="0" i="1" lang="en-US" sz="1600" spc="-1" strike="noStrike">
                <a:solidFill>
                  <a:srgbClr val="2a00ff"/>
                </a:solidFill>
                <a:latin typeface="Calibri"/>
                <a:ea typeface="Calibri"/>
              </a:rPr>
              <a:t>http://www.springframework.org/schema/beans/spring-beans-3.0.xsd"</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id</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"student"</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class</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"com.test.setterbased.Student"</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name</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"st_id"</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1</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name</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"st_name"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u="sng">
                <a:solidFill>
                  <a:srgbClr val="000000"/>
                </a:solidFill>
                <a:uFillTx/>
                <a:latin typeface="Calibri"/>
                <a:ea typeface="Calibri"/>
              </a:rPr>
              <a:t>Tom</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name</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"st_course"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Spring Course</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value</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property</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spcAft>
                <a:spcPts val="799"/>
              </a:spcAft>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beans</a:t>
            </a:r>
            <a:r>
              <a:rPr b="0" lang="en-US" sz="1600" spc="-1" strike="noStrike">
                <a:solidFill>
                  <a:srgbClr val="008080"/>
                </a:solidFill>
                <a:latin typeface="Calibri"/>
                <a:ea typeface="Calibri"/>
              </a:rPr>
              <a:t>&gt;</a:t>
            </a:r>
            <a:endParaRPr b="0" lang="en-IN" sz="1600" spc="-1" strike="noStrike">
              <a:latin typeface="Arial"/>
            </a:endParaRPr>
          </a:p>
        </p:txBody>
      </p:sp>
      <p:sp>
        <p:nvSpPr>
          <p:cNvPr id="167" name="CustomShape 2"/>
          <p:cNvSpPr/>
          <p:nvPr/>
        </p:nvSpPr>
        <p:spPr>
          <a:xfrm>
            <a:off x="2057400" y="-152280"/>
            <a:ext cx="7543440" cy="155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ffffff"/>
                </a:solidFill>
                <a:latin typeface="Calibri"/>
              </a:rPr>
              <a:t>Demo: Setter Based Dependency </a:t>
            </a:r>
            <a:r>
              <a:rPr b="1" lang="en-US" sz="3200" spc="-1" strike="noStrike">
                <a:solidFill>
                  <a:srgbClr val="ffffff"/>
                </a:solidFill>
                <a:latin typeface="Calibri"/>
              </a:rPr>
              <a:t>	</a:t>
            </a:r>
            <a:r>
              <a:rPr b="1" lang="en-US" sz="3200" spc="-1" strike="noStrike">
                <a:solidFill>
                  <a:srgbClr val="ffffff"/>
                </a:solidFill>
                <a:latin typeface="Calibri"/>
              </a:rPr>
              <a:t>	</a:t>
            </a:r>
            <a:endParaRPr b="0" lang="en-IN" sz="3200" spc="-1" strike="noStrike">
              <a:latin typeface="Arial"/>
            </a:endParaRPr>
          </a:p>
          <a:p>
            <a:pPr>
              <a:lnSpc>
                <a:spcPct val="100000"/>
              </a:lnSpc>
            </a:pPr>
            <a:r>
              <a:rPr b="1" lang="en-US" sz="3200" spc="-1" strike="noStrike">
                <a:solidFill>
                  <a:srgbClr val="ffffff"/>
                </a:solidFill>
                <a:latin typeface="Calibri"/>
              </a:rPr>
              <a:t>	</a:t>
            </a:r>
            <a:r>
              <a:rPr b="1" lang="en-US" sz="3200" spc="-1" strike="noStrike">
                <a:solidFill>
                  <a:srgbClr val="ffffff"/>
                </a:solidFill>
                <a:latin typeface="Calibri"/>
              </a:rPr>
              <a:t>Injection Cont..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28600" y="1143000"/>
            <a:ext cx="8762760" cy="6659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7f0055"/>
                </a:solidFill>
                <a:latin typeface="Calibri"/>
              </a:rPr>
              <a:t>package</a:t>
            </a:r>
            <a:r>
              <a:rPr b="1" lang="en-US" sz="1800" spc="-1" strike="noStrike">
                <a:solidFill>
                  <a:srgbClr val="000000"/>
                </a:solidFill>
                <a:latin typeface="Calibri"/>
              </a:rPr>
              <a:t> com.test.setterbased;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7f0055"/>
                </a:solidFill>
                <a:latin typeface="Calibri"/>
              </a:rPr>
              <a:t>import</a:t>
            </a:r>
            <a:r>
              <a:rPr b="1" lang="en-US" sz="1800" spc="-1" strike="noStrike">
                <a:solidFill>
                  <a:srgbClr val="000000"/>
                </a:solidFill>
                <a:latin typeface="Calibri"/>
              </a:rPr>
              <a:t> org.springframework.context.ApplicationContext;</a:t>
            </a:r>
            <a:endParaRPr b="0" lang="en-IN" sz="1800" spc="-1" strike="noStrike">
              <a:latin typeface="Arial"/>
            </a:endParaRPr>
          </a:p>
          <a:p>
            <a:pPr>
              <a:lnSpc>
                <a:spcPct val="100000"/>
              </a:lnSpc>
            </a:pPr>
            <a:r>
              <a:rPr b="1" lang="en-US" sz="1800" spc="-1" strike="noStrike">
                <a:solidFill>
                  <a:srgbClr val="7f0055"/>
                </a:solidFill>
                <a:latin typeface="Calibri"/>
              </a:rPr>
              <a:t>import</a:t>
            </a:r>
            <a:r>
              <a:rPr b="1" lang="en-US" sz="1800" spc="-1" strike="noStrike">
                <a:solidFill>
                  <a:srgbClr val="000000"/>
                </a:solidFill>
                <a:latin typeface="Calibri"/>
              </a:rPr>
              <a:t> org.springframework.context.support.ClassPathXmlApplicationContext;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7f0055"/>
                </a:solidFill>
                <a:latin typeface="Calibri"/>
              </a:rPr>
              <a:t>public</a:t>
            </a:r>
            <a:r>
              <a:rPr b="1" lang="en-US" sz="1800" spc="-1" strike="noStrike">
                <a:solidFill>
                  <a:srgbClr val="000000"/>
                </a:solidFill>
                <a:latin typeface="Calibri"/>
              </a:rPr>
              <a:t> </a:t>
            </a:r>
            <a:r>
              <a:rPr b="1" lang="en-US" sz="1800" spc="-1" strike="noStrike">
                <a:solidFill>
                  <a:srgbClr val="7f0055"/>
                </a:solidFill>
                <a:latin typeface="Calibri"/>
              </a:rPr>
              <a:t>class</a:t>
            </a:r>
            <a:r>
              <a:rPr b="1" lang="en-US" sz="1800" spc="-1" strike="noStrike">
                <a:solidFill>
                  <a:srgbClr val="000000"/>
                </a:solidFill>
                <a:latin typeface="Calibri"/>
              </a:rPr>
              <a:t> StudentMain {</a:t>
            </a:r>
            <a:endParaRPr b="0" lang="en-IN" sz="1800" spc="-1" strike="noStrike">
              <a:latin typeface="Arial"/>
            </a:endParaRPr>
          </a:p>
          <a:p>
            <a:pPr>
              <a:lnSpc>
                <a:spcPct val="100000"/>
              </a:lnSpc>
            </a:pPr>
            <a:r>
              <a:rPr b="1" lang="en-US" sz="1800" spc="-1" strike="noStrike">
                <a:solidFill>
                  <a:srgbClr val="7f0055"/>
                </a:solidFill>
                <a:latin typeface="Calibri"/>
              </a:rPr>
              <a:t>public</a:t>
            </a:r>
            <a:r>
              <a:rPr b="1" lang="en-US" sz="1800" spc="-1" strike="noStrike">
                <a:solidFill>
                  <a:srgbClr val="000000"/>
                </a:solidFill>
                <a:latin typeface="Calibri"/>
              </a:rPr>
              <a:t> </a:t>
            </a:r>
            <a:r>
              <a:rPr b="1" lang="en-US" sz="1800" spc="-1" strike="noStrike">
                <a:solidFill>
                  <a:srgbClr val="7f0055"/>
                </a:solidFill>
                <a:latin typeface="Calibri"/>
              </a:rPr>
              <a:t>static</a:t>
            </a:r>
            <a:r>
              <a:rPr b="1" lang="en-US" sz="1800" spc="-1" strike="noStrike">
                <a:solidFill>
                  <a:srgbClr val="000000"/>
                </a:solidFill>
                <a:latin typeface="Calibri"/>
              </a:rPr>
              <a:t> </a:t>
            </a:r>
            <a:r>
              <a:rPr b="1" lang="en-US" sz="1800" spc="-1" strike="noStrike">
                <a:solidFill>
                  <a:srgbClr val="7f0055"/>
                </a:solidFill>
                <a:latin typeface="Calibri"/>
              </a:rPr>
              <a:t>void</a:t>
            </a:r>
            <a:r>
              <a:rPr b="1" lang="en-US" sz="1800" spc="-1" strike="noStrike">
                <a:solidFill>
                  <a:srgbClr val="000000"/>
                </a:solidFill>
                <a:latin typeface="Calibri"/>
              </a:rPr>
              <a:t> main(String[] </a:t>
            </a:r>
            <a:r>
              <a:rPr b="1" lang="en-US" sz="1800" spc="-1" strike="noStrike">
                <a:solidFill>
                  <a:srgbClr val="6a3e3e"/>
                </a:solidFill>
                <a:latin typeface="Calibri"/>
              </a:rPr>
              <a:t>args</a:t>
            </a:r>
            <a:r>
              <a:rPr b="1" lang="en-US" sz="1800" spc="-1" strike="noStrike">
                <a:solidFill>
                  <a:srgbClr val="000000"/>
                </a:solidFill>
                <a:latin typeface="Calibri"/>
              </a:rPr>
              <a:t>) {</a:t>
            </a:r>
            <a:endParaRPr b="0" lang="en-IN" sz="1800" spc="-1" strike="noStrike">
              <a:latin typeface="Arial"/>
            </a:endParaRPr>
          </a:p>
          <a:p>
            <a:pPr>
              <a:lnSpc>
                <a:spcPct val="100000"/>
              </a:lnSpc>
            </a:pPr>
            <a:r>
              <a:rPr b="0" lang="fr-FR" sz="1800" spc="-1" strike="noStrike">
                <a:solidFill>
                  <a:srgbClr val="000000"/>
                </a:solidFill>
                <a:latin typeface="Calibri"/>
              </a:rPr>
              <a:t> </a:t>
            </a:r>
            <a:r>
              <a:rPr b="0" lang="fr-FR" sz="1800" spc="-1" strike="noStrike">
                <a:solidFill>
                  <a:srgbClr val="000000"/>
                </a:solidFill>
                <a:latin typeface="Calibri"/>
              </a:rPr>
              <a:t>ApplicationContext </a:t>
            </a:r>
            <a:r>
              <a:rPr b="0" lang="fr-FR" sz="1800" spc="-1" strike="noStrike" u="sng">
                <a:solidFill>
                  <a:srgbClr val="6a3e3e"/>
                </a:solidFill>
                <a:uFillTx/>
                <a:latin typeface="Calibri"/>
              </a:rPr>
              <a:t>context</a:t>
            </a:r>
            <a:r>
              <a:rPr b="0" lang="fr-FR" sz="1800" spc="-1" strike="noStrike" u="sng">
                <a:solidFill>
                  <a:srgbClr val="000000"/>
                </a:solidFill>
                <a:uFillTx/>
                <a:latin typeface="Calibri"/>
              </a:rPr>
              <a:t> = </a:t>
            </a:r>
            <a:r>
              <a:rPr b="1" lang="fr-FR" sz="1800" spc="-1" strike="noStrike" u="sng">
                <a:solidFill>
                  <a:srgbClr val="7f0055"/>
                </a:solidFill>
                <a:uFillTx/>
                <a:latin typeface="Calibri"/>
              </a:rPr>
              <a:t>new</a:t>
            </a:r>
            <a:r>
              <a:rPr b="1" lang="fr-FR" sz="1800" spc="-1" strike="noStrike" u="sng">
                <a:solidFill>
                  <a:srgbClr val="000000"/>
                </a:solidFill>
                <a:uFillTx/>
                <a:latin typeface="Calibri"/>
              </a:rPr>
              <a:t> ClassPathXmlApplicationContext(</a:t>
            </a:r>
            <a:r>
              <a:rPr b="1" lang="fr-FR" sz="1800" spc="-1" strike="noStrike" u="sng">
                <a:solidFill>
                  <a:srgbClr val="2a00ff"/>
                </a:solidFill>
                <a:uFillTx/>
                <a:latin typeface="Calibri"/>
              </a:rPr>
              <a:t>"setterbeans.xml"</a:t>
            </a:r>
            <a:r>
              <a:rPr b="1" lang="fr-FR" sz="1800" spc="-1" strike="noStrike" u="sng">
                <a:solidFill>
                  <a:srgbClr val="000000"/>
                </a:solidFill>
                <a:uFillTx/>
                <a:latin typeface="Calibri"/>
              </a:rPr>
              <a:t>);</a:t>
            </a:r>
            <a:endParaRPr b="0" lang="en-IN" sz="1800" spc="-1" strike="noStrike">
              <a:latin typeface="Arial"/>
            </a:endParaRPr>
          </a:p>
          <a:p>
            <a:pPr>
              <a:lnSpc>
                <a:spcPct val="100000"/>
              </a:lnSpc>
            </a:pPr>
            <a:r>
              <a:rPr b="0" lang="en-US" sz="1800" spc="-1" strike="noStrike">
                <a:solidFill>
                  <a:srgbClr val="000000"/>
                </a:solidFill>
                <a:latin typeface="Calibri"/>
              </a:rPr>
              <a:t>     </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Student </a:t>
            </a:r>
            <a:r>
              <a:rPr b="0" lang="en-US" sz="1800" spc="-1" strike="noStrike">
                <a:solidFill>
                  <a:srgbClr val="6a3e3e"/>
                </a:solidFill>
                <a:latin typeface="Calibri"/>
              </a:rPr>
              <a:t>st1</a:t>
            </a:r>
            <a:r>
              <a:rPr b="0" lang="en-US" sz="1800" spc="-1" strike="noStrike">
                <a:solidFill>
                  <a:srgbClr val="000000"/>
                </a:solidFill>
                <a:latin typeface="Calibri"/>
              </a:rPr>
              <a:t>=(Student)</a:t>
            </a:r>
            <a:r>
              <a:rPr b="0" lang="en-US" sz="1800" spc="-1" strike="noStrike">
                <a:solidFill>
                  <a:srgbClr val="6a3e3e"/>
                </a:solidFill>
                <a:latin typeface="Calibri"/>
              </a:rPr>
              <a:t>context</a:t>
            </a:r>
            <a:r>
              <a:rPr b="0" lang="en-US" sz="1800" spc="-1" strike="noStrike">
                <a:solidFill>
                  <a:srgbClr val="000000"/>
                </a:solidFill>
                <a:latin typeface="Calibri"/>
              </a:rPr>
              <a:t>.getBean(</a:t>
            </a:r>
            <a:r>
              <a:rPr b="0" lang="en-US" sz="1800" spc="-1" strike="noStrike">
                <a:solidFill>
                  <a:srgbClr val="2a00ff"/>
                </a:solidFill>
                <a:latin typeface="Calibri"/>
              </a:rPr>
              <a:t>"student"</a:t>
            </a:r>
            <a:r>
              <a:rPr b="0" lang="en-US" sz="1800" spc="-1" strike="noStrike">
                <a:solidFill>
                  <a:srgbClr val="000000"/>
                </a:solidFill>
                <a:latin typeface="Calibri"/>
              </a:rPr>
              <a:t>);  </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6a3e3e"/>
                </a:solidFill>
                <a:latin typeface="Calibri"/>
              </a:rPr>
              <a:t>st1</a:t>
            </a:r>
            <a:r>
              <a:rPr b="0" lang="en-US" sz="1800" spc="-1" strike="noStrike">
                <a:solidFill>
                  <a:srgbClr val="000000"/>
                </a:solidFill>
                <a:latin typeface="Calibri"/>
              </a:rPr>
              <a:t>.display();  </a:t>
            </a:r>
            <a:endParaRPr b="0" lang="en-IN" sz="1800" spc="-1" strike="noStrike">
              <a:latin typeface="Arial"/>
            </a:endParaRPr>
          </a:p>
          <a:p>
            <a:pPr>
              <a:lnSpc>
                <a:spcPct val="100000"/>
              </a:lnSpc>
            </a:pPr>
            <a:r>
              <a:rPr b="0" lang="en-US" sz="1800" spc="-1" strike="noStrike">
                <a:solidFill>
                  <a:srgbClr val="000000"/>
                </a:solidFill>
                <a:latin typeface="Calibri"/>
              </a:rPr>
              <a:t>}</a:t>
            </a:r>
            <a:endParaRPr b="0" lang="en-IN" sz="1800" spc="-1" strike="noStrike">
              <a:latin typeface="Arial"/>
            </a:endParaRPr>
          </a:p>
          <a:p>
            <a:pPr>
              <a:lnSpc>
                <a:spcPct val="100000"/>
              </a:lnSpc>
            </a:pPr>
            <a:r>
              <a:rPr b="0" lang="en-US" sz="1800" spc="-1" strike="noStrike">
                <a:solidFill>
                  <a:srgbClr val="000000"/>
                </a:solidFill>
                <a:latin typeface="Calibri"/>
              </a:rPr>
              <a: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7000"/>
              </a:lnSpc>
              <a:spcAft>
                <a:spcPts val="799"/>
              </a:spcAft>
            </a:pPr>
            <a:r>
              <a:rPr b="1" lang="en-US" sz="1800" spc="-1" strike="noStrike">
                <a:solidFill>
                  <a:srgbClr val="000000"/>
                </a:solidFill>
                <a:latin typeface="Calibri"/>
                <a:ea typeface="Calibri"/>
              </a:rPr>
              <a:t>Step 5: Run the mainjava file you can see the following output</a:t>
            </a:r>
            <a:endParaRPr b="0" lang="en-IN" sz="1800" spc="-1" strike="noStrike">
              <a:latin typeface="Arial"/>
            </a:endParaRPr>
          </a:p>
          <a:p>
            <a:pPr>
              <a:lnSpc>
                <a:spcPct val="107000"/>
              </a:lnSpc>
              <a:spcAft>
                <a:spcPts val="799"/>
              </a:spcAft>
            </a:pPr>
            <a:r>
              <a:rPr b="0" lang="en-US" sz="1800" spc="-1" strike="noStrike">
                <a:solidFill>
                  <a:srgbClr val="008080"/>
                </a:solidFill>
                <a:latin typeface="Calibri"/>
                <a:ea typeface="Calibri"/>
              </a:rPr>
              <a:t> </a:t>
            </a:r>
            <a:endParaRPr b="0" lang="en-IN" sz="1800" spc="-1" strike="noStrike">
              <a:latin typeface="Arial"/>
            </a:endParaRPr>
          </a:p>
          <a:p>
            <a:pPr>
              <a:lnSpc>
                <a:spcPct val="107000"/>
              </a:lnSpc>
            </a:pPr>
            <a:r>
              <a:rPr b="1" lang="en-US" sz="1800" spc="-1" strike="noStrike">
                <a:solidFill>
                  <a:srgbClr val="000000"/>
                </a:solidFill>
                <a:latin typeface="Calibri"/>
                <a:ea typeface="Calibri"/>
              </a:rPr>
              <a:t>1 Tom Spring Course</a:t>
            </a:r>
            <a:endParaRPr b="0" lang="en-IN" sz="1800" spc="-1" strike="noStrike">
              <a:latin typeface="Arial"/>
            </a:endParaRPr>
          </a:p>
          <a:p>
            <a:pPr>
              <a:lnSpc>
                <a:spcPct val="100000"/>
              </a:lnSpc>
            </a:pPr>
            <a:endParaRPr b="0" lang="en-IN" sz="1800" spc="-1" strike="noStrike">
              <a:latin typeface="Arial"/>
            </a:endParaRPr>
          </a:p>
        </p:txBody>
      </p:sp>
      <p:sp>
        <p:nvSpPr>
          <p:cNvPr id="169" name="CustomShape 2"/>
          <p:cNvSpPr/>
          <p:nvPr/>
        </p:nvSpPr>
        <p:spPr>
          <a:xfrm>
            <a:off x="2392560" y="-152280"/>
            <a:ext cx="8729640" cy="1431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ffffff"/>
                </a:solidFill>
                <a:latin typeface="Calibri"/>
              </a:rPr>
              <a:t>Demo: Setter Based Dependency </a:t>
            </a:r>
            <a:r>
              <a:rPr b="1" lang="en-US" sz="3200" spc="-1" strike="noStrike">
                <a:solidFill>
                  <a:srgbClr val="ffffff"/>
                </a:solidFill>
                <a:latin typeface="Calibri"/>
              </a:rPr>
              <a:t>	</a:t>
            </a:r>
            <a:r>
              <a:rPr b="1" lang="en-US" sz="3200" spc="-1" strike="noStrike">
                <a:solidFill>
                  <a:srgbClr val="ffffff"/>
                </a:solidFill>
                <a:latin typeface="Calibri"/>
              </a:rPr>
              <a:t>	</a:t>
            </a:r>
            <a:endParaRPr b="0" lang="en-IN" sz="3200" spc="-1" strike="noStrike">
              <a:latin typeface="Arial"/>
            </a:endParaRPr>
          </a:p>
          <a:p>
            <a:pPr>
              <a:lnSpc>
                <a:spcPct val="100000"/>
              </a:lnSpc>
            </a:pPr>
            <a:r>
              <a:rPr b="1" lang="en-US" sz="3200" spc="-1" strike="noStrike">
                <a:solidFill>
                  <a:srgbClr val="ffffff"/>
                </a:solidFill>
                <a:latin typeface="Calibri"/>
              </a:rPr>
              <a:t>	</a:t>
            </a:r>
            <a:r>
              <a:rPr b="1" lang="en-US" sz="3200" spc="-1" strike="noStrike">
                <a:solidFill>
                  <a:srgbClr val="ffffff"/>
                </a:solidFill>
                <a:latin typeface="Calibri"/>
              </a:rPr>
              <a:t>Injection Cont..</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747880" y="152280"/>
            <a:ext cx="5217840" cy="577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ffffff"/>
                </a:solidFill>
                <a:latin typeface="Calibri"/>
              </a:rPr>
              <a:t>Injecting Inner Beans </a:t>
            </a:r>
            <a:endParaRPr b="0" lang="en-IN" sz="3200" spc="-1" strike="noStrike">
              <a:latin typeface="Arial"/>
            </a:endParaRPr>
          </a:p>
        </p:txBody>
      </p:sp>
      <p:sp>
        <p:nvSpPr>
          <p:cNvPr id="171" name="CustomShape 2"/>
          <p:cNvSpPr/>
          <p:nvPr/>
        </p:nvSpPr>
        <p:spPr>
          <a:xfrm>
            <a:off x="152280" y="838080"/>
            <a:ext cx="8991360" cy="667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333333"/>
                </a:solidFill>
                <a:latin typeface="Calibri"/>
              </a:rPr>
              <a:t>Inner beans are the beans that are defined within the scope of another bean. </a:t>
            </a:r>
            <a:endParaRPr b="0" lang="en-IN" sz="1800" spc="-1" strike="noStrike">
              <a:latin typeface="Arial"/>
            </a:endParaRPr>
          </a:p>
          <a:p>
            <a:pPr>
              <a:lnSpc>
                <a:spcPct val="100000"/>
              </a:lnSpc>
            </a:pPr>
            <a:r>
              <a:rPr b="0" lang="en-US" sz="1800" spc="-1" strike="noStrike">
                <a:solidFill>
                  <a:srgbClr val="333333"/>
                </a:solidFill>
                <a:latin typeface="Calibri"/>
              </a:rPr>
              <a:t>Thus, a &lt;bean/&gt; element inside the &lt;property/&gt; or &lt;constructor-arg/&gt; elements is called inner bean.</a:t>
            </a:r>
            <a:endParaRPr b="0" lang="en-IN" sz="1800" spc="-1" strike="noStrike">
              <a:latin typeface="Arial"/>
            </a:endParaRPr>
          </a:p>
          <a:p>
            <a:pPr>
              <a:lnSpc>
                <a:spcPct val="100000"/>
              </a:lnSpc>
            </a:pPr>
            <a:r>
              <a:rPr b="0" lang="en-US" sz="1800" spc="-1" strike="noStrike">
                <a:solidFill>
                  <a:srgbClr val="333333"/>
                </a:solidFill>
                <a:latin typeface="Calibri"/>
              </a:rPr>
              <a:t>Here is an example how to inject inner beans within the scope of other beans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333333"/>
                </a:solidFill>
                <a:latin typeface="Calibri"/>
              </a:rPr>
              <a:t>Follow the steps below:</a:t>
            </a:r>
            <a:endParaRPr b="0" lang="en-IN" sz="1800" spc="-1" strike="noStrike">
              <a:latin typeface="Arial"/>
            </a:endParaRPr>
          </a:p>
          <a:p>
            <a:pPr>
              <a:lnSpc>
                <a:spcPct val="100000"/>
              </a:lnSpc>
            </a:pPr>
            <a:r>
              <a:rPr b="0" lang="en-US" sz="1800" spc="-1" strike="noStrike">
                <a:solidFill>
                  <a:srgbClr val="333333"/>
                </a:solidFill>
                <a:latin typeface="Calibri"/>
              </a:rPr>
              <a:t>Duration: 15 min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333333"/>
                </a:solidFill>
                <a:latin typeface="Calibri"/>
              </a:rPr>
              <a:t>Step 1:</a:t>
            </a:r>
            <a:endParaRPr b="0" lang="en-IN" sz="1800" spc="-1" strike="noStrike">
              <a:latin typeface="Arial"/>
            </a:endParaRPr>
          </a:p>
          <a:p>
            <a:pPr>
              <a:lnSpc>
                <a:spcPct val="100000"/>
              </a:lnSpc>
            </a:pPr>
            <a:r>
              <a:rPr b="0" lang="en-US" sz="1800" spc="-1" strike="noStrike">
                <a:solidFill>
                  <a:srgbClr val="333333"/>
                </a:solidFill>
                <a:latin typeface="Calibri"/>
              </a:rPr>
              <a:t>Create a project with a name InnerBeanInjectionExample and create a package com.test.innerbean under the src folder in the created project.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333333"/>
                </a:solidFill>
                <a:latin typeface="Calibri"/>
              </a:rPr>
              <a:t>Step 2:</a:t>
            </a:r>
            <a:endParaRPr b="0" lang="en-IN" sz="1800" spc="-1" strike="noStrike">
              <a:latin typeface="Arial"/>
            </a:endParaRPr>
          </a:p>
          <a:p>
            <a:pPr>
              <a:lnSpc>
                <a:spcPct val="100000"/>
              </a:lnSpc>
            </a:pPr>
            <a:r>
              <a:rPr b="0" lang="en-US" sz="1800" spc="-1" strike="noStrike">
                <a:solidFill>
                  <a:srgbClr val="333333"/>
                </a:solidFill>
                <a:latin typeface="Calibri"/>
              </a:rPr>
              <a:t>Add required Spring libraries using Add External JARs option as explained in the setterbased/constructor-based example.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333333"/>
                </a:solidFill>
                <a:latin typeface="Calibri"/>
              </a:rPr>
              <a:t>Step3:</a:t>
            </a:r>
            <a:endParaRPr b="0" lang="en-IN" sz="1800" spc="-1" strike="noStrike">
              <a:latin typeface="Arial"/>
            </a:endParaRPr>
          </a:p>
          <a:p>
            <a:pPr>
              <a:lnSpc>
                <a:spcPct val="100000"/>
              </a:lnSpc>
            </a:pPr>
            <a:r>
              <a:rPr b="0" lang="en-US" sz="1800" spc="-1" strike="noStrike">
                <a:solidFill>
                  <a:srgbClr val="333333"/>
                </a:solidFill>
                <a:latin typeface="Calibri"/>
              </a:rPr>
              <a:t>Create Java classes InvoiceGenerator, Product and MainInvoiceGenerator under the com.test.innerbean package.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333333"/>
                </a:solidFill>
                <a:latin typeface="Calibri"/>
              </a:rPr>
              <a:t>Step 4:</a:t>
            </a:r>
            <a:endParaRPr b="0" lang="en-IN" sz="1800" spc="-1" strike="noStrike">
              <a:latin typeface="Arial"/>
            </a:endParaRPr>
          </a:p>
          <a:p>
            <a:pPr>
              <a:lnSpc>
                <a:spcPct val="100000"/>
              </a:lnSpc>
            </a:pPr>
            <a:r>
              <a:rPr b="0" lang="en-US" sz="1800" spc="-1" strike="noStrike">
                <a:solidFill>
                  <a:srgbClr val="333333"/>
                </a:solidFill>
                <a:latin typeface="Calibri"/>
              </a:rPr>
              <a:t>Create Beans configuration file Innerbean.xml under the src folder.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US" sz="3200" spc="-1" strike="noStrike">
                <a:solidFill>
                  <a:srgbClr val="ffffff"/>
                </a:solidFill>
                <a:latin typeface="Calibri"/>
              </a:rPr>
              <a:t>Injecting Inner Beans Cont..</a:t>
            </a:r>
            <a:endParaRPr b="0" lang="en-US" sz="3200" spc="-1" strike="noStrike">
              <a:solidFill>
                <a:srgbClr val="000000"/>
              </a:solidFill>
              <a:latin typeface="Calibri"/>
            </a:endParaRPr>
          </a:p>
        </p:txBody>
      </p:sp>
      <p:sp>
        <p:nvSpPr>
          <p:cNvPr id="173" name="CustomShape 2"/>
          <p:cNvSpPr/>
          <p:nvPr/>
        </p:nvSpPr>
        <p:spPr>
          <a:xfrm>
            <a:off x="-59040" y="1524600"/>
            <a:ext cx="891504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212121"/>
                </a:solidFill>
                <a:latin typeface="Calibri"/>
              </a:rPr>
              <a:t>MainInvoiceGenerator.java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212121"/>
                </a:solidFill>
                <a:latin typeface="Calibri"/>
              </a:rPr>
              <a:t>package com.test.innerbean;</a:t>
            </a:r>
            <a:endParaRPr b="0" lang="en-IN" sz="1800" spc="-1" strike="noStrike">
              <a:latin typeface="Arial"/>
            </a:endParaRPr>
          </a:p>
          <a:p>
            <a:pPr>
              <a:lnSpc>
                <a:spcPct val="100000"/>
              </a:lnSpc>
            </a:pPr>
            <a:r>
              <a:rPr b="0" lang="en-IN" sz="1800" spc="-1" strike="noStrike">
                <a:solidFill>
                  <a:srgbClr val="212121"/>
                </a:solidFill>
                <a:latin typeface="Calibri"/>
              </a:rPr>
              <a:t> </a:t>
            </a:r>
            <a:endParaRPr b="0" lang="en-IN" sz="1800" spc="-1" strike="noStrike">
              <a:latin typeface="Arial"/>
            </a:endParaRPr>
          </a:p>
          <a:p>
            <a:pPr>
              <a:lnSpc>
                <a:spcPct val="100000"/>
              </a:lnSpc>
            </a:pPr>
            <a:r>
              <a:rPr b="0" lang="en-IN" sz="1800" spc="-1" strike="noStrike">
                <a:solidFill>
                  <a:srgbClr val="212121"/>
                </a:solidFill>
                <a:latin typeface="Calibri"/>
              </a:rPr>
              <a:t>import org.springframework.context.ApplicationContext;</a:t>
            </a:r>
            <a:endParaRPr b="0" lang="en-IN" sz="1800" spc="-1" strike="noStrike">
              <a:latin typeface="Arial"/>
            </a:endParaRPr>
          </a:p>
          <a:p>
            <a:pPr>
              <a:lnSpc>
                <a:spcPct val="100000"/>
              </a:lnSpc>
            </a:pPr>
            <a:r>
              <a:rPr b="0" lang="en-IN" sz="1800" spc="-1" strike="noStrike">
                <a:solidFill>
                  <a:srgbClr val="212121"/>
                </a:solidFill>
                <a:latin typeface="Calibri"/>
              </a:rPr>
              <a:t>import org.springframework.context.support.ClassPathXmlApplicationContext;</a:t>
            </a:r>
            <a:endParaRPr b="0" lang="en-IN" sz="1800" spc="-1" strike="noStrike">
              <a:latin typeface="Arial"/>
            </a:endParaRPr>
          </a:p>
          <a:p>
            <a:pPr>
              <a:lnSpc>
                <a:spcPct val="100000"/>
              </a:lnSpc>
            </a:pPr>
            <a:r>
              <a:rPr b="0" lang="en-IN" sz="1800" spc="-1" strike="noStrike">
                <a:solidFill>
                  <a:srgbClr val="212121"/>
                </a:solidFill>
                <a:latin typeface="Calibri"/>
              </a:rPr>
              <a:t> </a:t>
            </a:r>
            <a:endParaRPr b="0" lang="en-IN" sz="1800" spc="-1" strike="noStrike">
              <a:latin typeface="Arial"/>
            </a:endParaRPr>
          </a:p>
          <a:p>
            <a:pPr>
              <a:lnSpc>
                <a:spcPct val="100000"/>
              </a:lnSpc>
            </a:pPr>
            <a:r>
              <a:rPr b="0" lang="en-IN" sz="1800" spc="-1" strike="noStrike">
                <a:solidFill>
                  <a:srgbClr val="212121"/>
                </a:solidFill>
                <a:latin typeface="Calibri"/>
              </a:rPr>
              <a:t>public class MainInvoiceGenerator {</a:t>
            </a:r>
            <a:endParaRPr b="0" lang="en-IN" sz="1800" spc="-1" strike="noStrike">
              <a:latin typeface="Arial"/>
            </a:endParaRPr>
          </a:p>
          <a:p>
            <a:pPr>
              <a:lnSpc>
                <a:spcPct val="100000"/>
              </a:lnSpc>
            </a:pPr>
            <a:r>
              <a:rPr b="0" lang="en-IN" sz="1800" spc="-1" strike="noStrike">
                <a:solidFill>
                  <a:srgbClr val="212121"/>
                </a:solidFill>
                <a:latin typeface="Calibri"/>
              </a:rPr>
              <a:t>                </a:t>
            </a:r>
            <a:r>
              <a:rPr b="0" lang="en-IN" sz="1800" spc="-1" strike="noStrike">
                <a:solidFill>
                  <a:srgbClr val="212121"/>
                </a:solidFill>
                <a:latin typeface="Calibri"/>
              </a:rPr>
              <a:t>public static void main(String a[]){</a:t>
            </a:r>
            <a:endParaRPr b="0" lang="en-IN" sz="1800" spc="-1" strike="noStrike">
              <a:latin typeface="Arial"/>
            </a:endParaRPr>
          </a:p>
          <a:p>
            <a:pPr>
              <a:lnSpc>
                <a:spcPct val="100000"/>
              </a:lnSpc>
            </a:pPr>
            <a:r>
              <a:rPr b="0" lang="en-IN" sz="1800" spc="-1" strike="noStrike">
                <a:solidFill>
                  <a:srgbClr val="212121"/>
                </a:solidFill>
                <a:latin typeface="Calibri"/>
              </a:rPr>
              <a:t>      </a:t>
            </a:r>
            <a:endParaRPr b="0" lang="en-IN" sz="1800" spc="-1" strike="noStrike">
              <a:latin typeface="Arial"/>
            </a:endParaRPr>
          </a:p>
          <a:p>
            <a:pPr>
              <a:lnSpc>
                <a:spcPct val="100000"/>
              </a:lnSpc>
            </a:pPr>
            <a:r>
              <a:rPr b="0" lang="en-IN" sz="1800" spc="-1" strike="noStrike">
                <a:solidFill>
                  <a:srgbClr val="212121"/>
                </a:solidFill>
                <a:latin typeface="Calibri"/>
              </a:rPr>
              <a:t>        </a:t>
            </a:r>
            <a:r>
              <a:rPr b="0" lang="en-IN" sz="1800" spc="-1" strike="noStrike">
                <a:solidFill>
                  <a:srgbClr val="212121"/>
                </a:solidFill>
                <a:latin typeface="Calibri"/>
              </a:rPr>
              <a:t>ApplicationContext context = new ClassPathXmlApplicationContext("innerbean.xml");</a:t>
            </a:r>
            <a:endParaRPr b="0" lang="en-IN" sz="1800" spc="-1" strike="noStrike">
              <a:latin typeface="Arial"/>
            </a:endParaRPr>
          </a:p>
          <a:p>
            <a:pPr>
              <a:lnSpc>
                <a:spcPct val="100000"/>
              </a:lnSpc>
            </a:pPr>
            <a:r>
              <a:rPr b="0" lang="en-IN" sz="1800" spc="-1" strike="noStrike">
                <a:solidFill>
                  <a:srgbClr val="212121"/>
                </a:solidFill>
                <a:latin typeface="Calibri"/>
              </a:rPr>
              <a:t>        </a:t>
            </a:r>
            <a:r>
              <a:rPr b="0" lang="en-IN" sz="1800" spc="-1" strike="noStrike">
                <a:solidFill>
                  <a:srgbClr val="212121"/>
                </a:solidFill>
                <a:latin typeface="Calibri"/>
              </a:rPr>
              <a:t>InvoiceGenerator invoice = (InvoiceGenerator) context.getBean("invoicebean");</a:t>
            </a:r>
            <a:endParaRPr b="0" lang="en-IN" sz="1800" spc="-1" strike="noStrike">
              <a:latin typeface="Arial"/>
            </a:endParaRPr>
          </a:p>
          <a:p>
            <a:pPr>
              <a:lnSpc>
                <a:spcPct val="100000"/>
              </a:lnSpc>
            </a:pPr>
            <a:r>
              <a:rPr b="0" lang="en-IN" sz="1800" spc="-1" strike="noStrike">
                <a:solidFill>
                  <a:srgbClr val="212121"/>
                </a:solidFill>
                <a:latin typeface="Calibri"/>
              </a:rPr>
              <a:t>        </a:t>
            </a:r>
            <a:r>
              <a:rPr b="0" lang="en-IN" sz="1800" spc="-1" strike="noStrike">
                <a:solidFill>
                  <a:srgbClr val="212121"/>
                </a:solidFill>
                <a:latin typeface="Calibri"/>
              </a:rPr>
              <a:t>invoice.generateInvoice();</a:t>
            </a:r>
            <a:endParaRPr b="0" lang="en-IN" sz="1800" spc="-1" strike="noStrike">
              <a:latin typeface="Arial"/>
            </a:endParaRPr>
          </a:p>
          <a:p>
            <a:pPr>
              <a:lnSpc>
                <a:spcPct val="100000"/>
              </a:lnSpc>
            </a:pPr>
            <a:r>
              <a:rPr b="0" lang="en-IN" sz="1800" spc="-1" strike="noStrike">
                <a:solidFill>
                  <a:srgbClr val="212121"/>
                </a:solidFill>
                <a:latin typeface="Calibri"/>
              </a:rPr>
              <a:t>    </a:t>
            </a:r>
            <a:r>
              <a:rPr b="0" lang="en-IN" sz="1800" spc="-1" strike="noStrike">
                <a:solidFill>
                  <a:srgbClr val="212121"/>
                </a:solidFill>
                <a:latin typeface="Calibri"/>
              </a:rPr>
              <a:t>}</a:t>
            </a:r>
            <a:endParaRPr b="0" lang="en-IN" sz="1800" spc="-1" strike="noStrike">
              <a:latin typeface="Arial"/>
            </a:endParaRPr>
          </a:p>
          <a:p>
            <a:pPr>
              <a:lnSpc>
                <a:spcPct val="100000"/>
              </a:lnSpc>
            </a:pPr>
            <a:r>
              <a:rPr b="0" lang="en-IN" sz="1800" spc="-1" strike="noStrike">
                <a:solidFill>
                  <a:srgbClr val="212121"/>
                </a:solidFill>
                <a:latin typeface="Calibri"/>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US" sz="3200" spc="-1" strike="noStrike">
                <a:solidFill>
                  <a:srgbClr val="ffffff"/>
                </a:solidFill>
                <a:latin typeface="Calibri"/>
              </a:rPr>
              <a:t>Injecting Inner Beans Cont..</a:t>
            </a:r>
            <a:endParaRPr b="0" lang="en-US" sz="3200" spc="-1" strike="noStrike">
              <a:solidFill>
                <a:srgbClr val="000000"/>
              </a:solidFill>
              <a:latin typeface="Calibri"/>
            </a:endParaRPr>
          </a:p>
        </p:txBody>
      </p:sp>
      <p:sp>
        <p:nvSpPr>
          <p:cNvPr id="175" name="CustomShape 2"/>
          <p:cNvSpPr/>
          <p:nvPr/>
        </p:nvSpPr>
        <p:spPr>
          <a:xfrm>
            <a:off x="228600" y="1447920"/>
            <a:ext cx="891504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	</a:t>
            </a:r>
            <a:r>
              <a:rPr b="1" lang="en-IN" sz="1800" spc="-1" strike="noStrike">
                <a:solidFill>
                  <a:srgbClr val="000000"/>
                </a:solidFill>
                <a:latin typeface="Calibri"/>
              </a:rPr>
              <a:t>innerbean.xml</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&lt;beans xmlns=</a:t>
            </a:r>
            <a:r>
              <a:rPr b="0" i="1" lang="en-IN" sz="1800" spc="-1" strike="noStrike">
                <a:solidFill>
                  <a:srgbClr val="000000"/>
                </a:solidFill>
                <a:latin typeface="Calibri"/>
              </a:rPr>
              <a:t>"http://www.springframework.org/schema/beans"</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xmlns:xsi=</a:t>
            </a:r>
            <a:r>
              <a:rPr b="0" i="1" lang="en-IN" sz="1800" spc="-1" strike="noStrike">
                <a:solidFill>
                  <a:srgbClr val="000000"/>
                </a:solidFill>
                <a:latin typeface="Calibri"/>
              </a:rPr>
              <a:t>"http://www.w3.org/2001/XMLSchema-instance"</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xsi:schemaLocation=</a:t>
            </a:r>
            <a:r>
              <a:rPr b="0" i="1" lang="en-IN" sz="1800" spc="-1" strike="noStrike">
                <a:solidFill>
                  <a:srgbClr val="000000"/>
                </a:solidFill>
                <a:latin typeface="Calibri"/>
              </a:rPr>
              <a:t>"http://www.springframework.org/schema/beans</a:t>
            </a:r>
            <a:endParaRPr b="0" lang="en-IN" sz="1800" spc="-1" strike="noStrike">
              <a:latin typeface="Arial"/>
            </a:endParaRPr>
          </a:p>
          <a:p>
            <a:pPr>
              <a:lnSpc>
                <a:spcPct val="100000"/>
              </a:lnSpc>
            </a:pPr>
            <a:r>
              <a:rPr b="0" i="1" lang="en-IN" sz="1800" spc="-1" strike="noStrike">
                <a:solidFill>
                  <a:srgbClr val="000000"/>
                </a:solidFill>
                <a:latin typeface="Calibri"/>
              </a:rPr>
              <a:t>    </a:t>
            </a:r>
            <a:r>
              <a:rPr b="0" i="1" lang="en-IN" sz="1800" spc="-1" strike="noStrike">
                <a:solidFill>
                  <a:srgbClr val="000000"/>
                </a:solidFill>
                <a:latin typeface="Calibri"/>
              </a:rPr>
              <a:t>http://www.springframework.org/schema/beans/spring-beans-3.0.xsd"</a:t>
            </a:r>
            <a:r>
              <a:rPr b="0" lang="en-IN" sz="1800" spc="-1" strike="noStrike">
                <a:solidFill>
                  <a:srgbClr val="000000"/>
                </a:solidFill>
                <a:latin typeface="Calibri"/>
              </a:rPr>
              <a:t>&gt;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&lt;bean id=</a:t>
            </a:r>
            <a:r>
              <a:rPr b="0" i="1" lang="en-IN" sz="1800" spc="-1" strike="noStrike">
                <a:solidFill>
                  <a:srgbClr val="000000"/>
                </a:solidFill>
                <a:latin typeface="Calibri"/>
              </a:rPr>
              <a:t>"invoicebean"</a:t>
            </a:r>
            <a:r>
              <a:rPr b="0" lang="en-IN" sz="1800" spc="-1" strike="noStrike">
                <a:solidFill>
                  <a:srgbClr val="000000"/>
                </a:solidFill>
                <a:latin typeface="Calibri"/>
              </a:rPr>
              <a:t> class=</a:t>
            </a:r>
            <a:r>
              <a:rPr b="0" i="1" lang="en-IN" sz="1800" spc="-1" strike="noStrike">
                <a:solidFill>
                  <a:srgbClr val="000000"/>
                </a:solidFill>
                <a:latin typeface="Calibri"/>
              </a:rPr>
              <a:t>"com.test.innerbean.InvoiceGenerator"</a:t>
            </a:r>
            <a:r>
              <a:rPr b="0" lang="en-IN" sz="1800" spc="-1" strike="noStrike">
                <a:solidFill>
                  <a:srgbClr val="000000"/>
                </a:solidFill>
                <a:latin typeface="Calibri"/>
              </a:rPr>
              <a:t>&gt;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&lt;constructor-arg&gt;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&lt;bean class=</a:t>
            </a:r>
            <a:r>
              <a:rPr b="0" i="1" lang="en-IN" sz="1800" spc="-1" strike="noStrike">
                <a:solidFill>
                  <a:srgbClr val="000000"/>
                </a:solidFill>
                <a:latin typeface="Calibri"/>
              </a:rPr>
              <a:t>"com.test.innerbean.Product"</a:t>
            </a:r>
            <a:r>
              <a:rPr b="0" lang="en-IN" sz="1800" spc="-1" strike="noStrike">
                <a:solidFill>
                  <a:srgbClr val="000000"/>
                </a:solidFill>
                <a:latin typeface="Calibri"/>
              </a:rPr>
              <a:t>&gt;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&lt;property name=</a:t>
            </a:r>
            <a:r>
              <a:rPr b="0" i="1" lang="en-IN" sz="1800" spc="-1" strike="noStrike">
                <a:solidFill>
                  <a:srgbClr val="000000"/>
                </a:solidFill>
                <a:latin typeface="Calibri"/>
              </a:rPr>
              <a:t>"item"</a:t>
            </a:r>
            <a:r>
              <a:rPr b="0" lang="en-IN" sz="1800" spc="-1" strike="noStrike">
                <a:solidFill>
                  <a:srgbClr val="000000"/>
                </a:solidFill>
                <a:latin typeface="Calibri"/>
              </a:rPr>
              <a:t> value=</a:t>
            </a:r>
            <a:r>
              <a:rPr b="0" i="1" lang="en-IN" sz="1800" spc="-1" strike="noStrike">
                <a:solidFill>
                  <a:srgbClr val="000000"/>
                </a:solidFill>
                <a:latin typeface="Calibri"/>
              </a:rPr>
              <a:t>"Book"</a:t>
            </a:r>
            <a:r>
              <a:rPr b="0" lang="en-IN" sz="1800" spc="-1" strike="noStrike">
                <a:solidFill>
                  <a:srgbClr val="000000"/>
                </a:solidFill>
                <a:latin typeface="Calibri"/>
              </a:rPr>
              <a:t> /&gt;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&lt;property name=</a:t>
            </a:r>
            <a:r>
              <a:rPr b="0" i="1" lang="en-IN" sz="1800" spc="-1" strike="noStrike">
                <a:solidFill>
                  <a:srgbClr val="000000"/>
                </a:solidFill>
                <a:latin typeface="Calibri"/>
              </a:rPr>
              <a:t>"price"</a:t>
            </a:r>
            <a:r>
              <a:rPr b="0" lang="en-IN" sz="1800" spc="-1" strike="noStrike">
                <a:solidFill>
                  <a:srgbClr val="000000"/>
                </a:solidFill>
                <a:latin typeface="Calibri"/>
              </a:rPr>
              <a:t> value=</a:t>
            </a:r>
            <a:r>
              <a:rPr b="0" i="1" lang="en-IN" sz="1800" spc="-1" strike="noStrike">
                <a:solidFill>
                  <a:srgbClr val="000000"/>
                </a:solidFill>
                <a:latin typeface="Calibri"/>
              </a:rPr>
              <a:t>"450.60"</a:t>
            </a:r>
            <a:r>
              <a:rPr b="0" lang="en-IN" sz="1800" spc="-1" strike="noStrike">
                <a:solidFill>
                  <a:srgbClr val="000000"/>
                </a:solidFill>
                <a:latin typeface="Calibri"/>
              </a:rPr>
              <a:t> /&gt;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&lt;property name=</a:t>
            </a:r>
            <a:r>
              <a:rPr b="0" i="1" lang="en-IN" sz="1800" spc="-1" strike="noStrike">
                <a:solidFill>
                  <a:srgbClr val="000000"/>
                </a:solidFill>
                <a:latin typeface="Calibri"/>
              </a:rPr>
              <a:t>"address"</a:t>
            </a:r>
            <a:r>
              <a:rPr b="0" lang="en-IN" sz="1800" spc="-1" strike="noStrike">
                <a:solidFill>
                  <a:srgbClr val="000000"/>
                </a:solidFill>
                <a:latin typeface="Calibri"/>
              </a:rPr>
              <a:t> value=</a:t>
            </a:r>
            <a:r>
              <a:rPr b="0" i="1" lang="en-IN" sz="1800" spc="-1" strike="noStrike">
                <a:solidFill>
                  <a:srgbClr val="000000"/>
                </a:solidFill>
                <a:latin typeface="Calibri"/>
              </a:rPr>
              <a:t>"Pune"</a:t>
            </a:r>
            <a:r>
              <a:rPr b="0" lang="en-IN" sz="1800" spc="-1" strike="noStrike">
                <a:solidFill>
                  <a:srgbClr val="000000"/>
                </a:solidFill>
                <a:latin typeface="Calibri"/>
              </a:rPr>
              <a:t> /&gt;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&lt;/bean&gt;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&lt;/constructor-arg&gt;</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&lt;/bean&gt;</a:t>
            </a:r>
            <a:endParaRPr b="0" lang="en-IN" sz="1800" spc="-1" strike="noStrike">
              <a:latin typeface="Arial"/>
            </a:endParaRPr>
          </a:p>
          <a:p>
            <a:pPr>
              <a:lnSpc>
                <a:spcPct val="100000"/>
              </a:lnSpc>
            </a:pPr>
            <a:r>
              <a:rPr b="0" lang="en-IN" sz="1800" spc="-1" strike="noStrike">
                <a:solidFill>
                  <a:srgbClr val="000000"/>
                </a:solidFill>
                <a:latin typeface="Calibri"/>
              </a:rPr>
              <a:t>&lt;/beans&gt;</a:t>
            </a:r>
            <a:endParaRPr b="0" lang="en-IN" sz="1800" spc="-1" strike="noStrike">
              <a:latin typeface="Arial"/>
            </a:endParaRPr>
          </a:p>
          <a:p>
            <a:pPr>
              <a:lnSpc>
                <a:spcPct val="100000"/>
              </a:lnSpc>
            </a:pPr>
            <a:b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US" sz="3200" spc="-1" strike="noStrike">
                <a:solidFill>
                  <a:srgbClr val="ffffff"/>
                </a:solidFill>
                <a:latin typeface="Calibri"/>
              </a:rPr>
              <a:t>Injecting Inner Beans Cont..</a:t>
            </a:r>
            <a:endParaRPr b="0" lang="en-US" sz="3200" spc="-1" strike="noStrike">
              <a:solidFill>
                <a:srgbClr val="000000"/>
              </a:solidFill>
              <a:latin typeface="Calibri"/>
            </a:endParaRPr>
          </a:p>
        </p:txBody>
      </p:sp>
      <p:sp>
        <p:nvSpPr>
          <p:cNvPr id="177" name="CustomShape 2"/>
          <p:cNvSpPr/>
          <p:nvPr/>
        </p:nvSpPr>
        <p:spPr>
          <a:xfrm>
            <a:off x="432000" y="1281240"/>
            <a:ext cx="8076960" cy="5576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ourier New"/>
              </a:rPr>
              <a:t>InvoiceGenerator.java file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Courier New"/>
              </a:rPr>
              <a:t>package</a:t>
            </a:r>
            <a:r>
              <a:rPr b="0" lang="en-IN" sz="1800" spc="-1" strike="noStrike">
                <a:solidFill>
                  <a:srgbClr val="000000"/>
                </a:solidFill>
                <a:latin typeface="Courier New"/>
              </a:rPr>
              <a:t> com.test.innerbean;</a:t>
            </a:r>
            <a:endParaRPr b="0" lang="en-IN" sz="1800" spc="-1" strike="noStrike">
              <a:latin typeface="Arial"/>
            </a:endParaRPr>
          </a:p>
          <a:p>
            <a:pPr>
              <a:lnSpc>
                <a:spcPct val="100000"/>
              </a:lnSpc>
            </a:pPr>
            <a:r>
              <a:rPr b="0" lang="en-IN" sz="1800" spc="-1" strike="noStrike">
                <a:solidFill>
                  <a:srgbClr val="212121"/>
                </a:solidFill>
                <a:latin typeface="Courier New"/>
              </a:rPr>
              <a:t> </a:t>
            </a:r>
            <a:endParaRPr b="0" lang="en-IN" sz="1800" spc="-1" strike="noStrike">
              <a:latin typeface="Arial"/>
            </a:endParaRPr>
          </a:p>
          <a:p>
            <a:pPr>
              <a:lnSpc>
                <a:spcPct val="100000"/>
              </a:lnSpc>
            </a:pPr>
            <a:r>
              <a:rPr b="1" lang="en-IN" sz="1800" spc="-1" strike="noStrike">
                <a:solidFill>
                  <a:srgbClr val="7f0055"/>
                </a:solidFill>
                <a:latin typeface="Courier New"/>
              </a:rPr>
              <a:t>public</a:t>
            </a:r>
            <a:r>
              <a:rPr b="0" lang="en-IN" sz="1800" spc="-1" strike="noStrike">
                <a:solidFill>
                  <a:srgbClr val="000000"/>
                </a:solidFill>
                <a:latin typeface="Courier New"/>
              </a:rPr>
              <a:t> </a:t>
            </a:r>
            <a:r>
              <a:rPr b="1" lang="en-IN" sz="1800" spc="-1" strike="noStrike">
                <a:solidFill>
                  <a:srgbClr val="7f0055"/>
                </a:solidFill>
                <a:latin typeface="Courier New"/>
              </a:rPr>
              <a:t>class</a:t>
            </a:r>
            <a:r>
              <a:rPr b="0" lang="en-IN" sz="1800" spc="-1" strike="noStrike">
                <a:solidFill>
                  <a:srgbClr val="000000"/>
                </a:solidFill>
                <a:latin typeface="Courier New"/>
              </a:rPr>
              <a:t> InvoiceGenerator {</a:t>
            </a:r>
            <a:endParaRPr b="0" lang="en-IN" sz="1800" spc="-1" strike="noStrike">
              <a:latin typeface="Arial"/>
            </a:endParaRPr>
          </a:p>
          <a:p>
            <a:pPr>
              <a:lnSpc>
                <a:spcPct val="100000"/>
              </a:lnSpc>
            </a:pPr>
            <a:r>
              <a:rPr b="0" lang="en-IN" sz="1800" spc="-1" strike="noStrike">
                <a:solidFill>
                  <a:srgbClr val="000000"/>
                </a:solidFill>
                <a:latin typeface="Courier New"/>
              </a:rPr>
              <a:t>      </a:t>
            </a:r>
            <a:r>
              <a:rPr b="1" lang="en-IN" sz="1800" spc="-1" strike="noStrike">
                <a:solidFill>
                  <a:srgbClr val="7f0055"/>
                </a:solidFill>
                <a:latin typeface="Courier New"/>
              </a:rPr>
              <a:t>private</a:t>
            </a:r>
            <a:r>
              <a:rPr b="0" lang="en-IN" sz="1800" spc="-1" strike="noStrike">
                <a:solidFill>
                  <a:srgbClr val="000000"/>
                </a:solidFill>
                <a:latin typeface="Courier New"/>
              </a:rPr>
              <a:t> Product </a:t>
            </a:r>
            <a:r>
              <a:rPr b="0" lang="en-IN" sz="1800" spc="-1" strike="noStrike">
                <a:solidFill>
                  <a:srgbClr val="0000c0"/>
                </a:solidFill>
                <a:latin typeface="Courier New"/>
              </a:rPr>
              <a:t>prod_order</a:t>
            </a:r>
            <a:r>
              <a:rPr b="0" lang="en-IN" sz="1800" spc="-1" strike="noStrike">
                <a:solidFill>
                  <a:srgbClr val="000000"/>
                </a:solidFill>
                <a:latin typeface="Courier New"/>
              </a:rPr>
              <a:t>;</a:t>
            </a:r>
            <a:endParaRPr b="0" lang="en-IN" sz="1800" spc="-1" strike="noStrike">
              <a:latin typeface="Arial"/>
            </a:endParaRPr>
          </a:p>
          <a:p>
            <a:pPr>
              <a:lnSpc>
                <a:spcPct val="100000"/>
              </a:lnSpc>
            </a:pPr>
            <a:r>
              <a:rPr b="0" lang="en-IN" sz="1800" spc="-1" strike="noStrike">
                <a:solidFill>
                  <a:srgbClr val="000000"/>
                </a:solidFill>
                <a:latin typeface="Courier New"/>
              </a:rPr>
              <a:t>     </a:t>
            </a:r>
            <a:endParaRPr b="0" lang="en-IN" sz="1800" spc="-1" strike="noStrike">
              <a:latin typeface="Arial"/>
            </a:endParaRPr>
          </a:p>
          <a:p>
            <a:pPr>
              <a:lnSpc>
                <a:spcPct val="100000"/>
              </a:lnSpc>
            </a:pPr>
            <a:r>
              <a:rPr b="0" lang="en-IN" sz="1800" spc="-1" strike="noStrike">
                <a:solidFill>
                  <a:srgbClr val="000000"/>
                </a:solidFill>
                <a:latin typeface="Courier New"/>
              </a:rPr>
              <a:t>      </a:t>
            </a:r>
            <a:r>
              <a:rPr b="1" lang="en-IN" sz="1800" spc="-1" strike="noStrike">
                <a:solidFill>
                  <a:srgbClr val="7f0055"/>
                </a:solidFill>
                <a:latin typeface="Courier New"/>
              </a:rPr>
              <a:t>public</a:t>
            </a:r>
            <a:r>
              <a:rPr b="0" lang="en-IN" sz="1800" spc="-1" strike="noStrike">
                <a:solidFill>
                  <a:srgbClr val="000000"/>
                </a:solidFill>
                <a:latin typeface="Courier New"/>
              </a:rPr>
              <a:t> InvoiceGenerator(Product </a:t>
            </a:r>
            <a:r>
              <a:rPr b="0" lang="en-IN" sz="1800" spc="-1" strike="noStrike">
                <a:solidFill>
                  <a:srgbClr val="6a3e3e"/>
                </a:solidFill>
                <a:latin typeface="Courier New"/>
              </a:rPr>
              <a:t>prod_order</a:t>
            </a:r>
            <a:r>
              <a:rPr b="0" lang="en-IN" sz="1800" spc="-1" strike="noStrike">
                <a:solidFill>
                  <a:srgbClr val="000000"/>
                </a:solidFill>
                <a:latin typeface="Courier New"/>
              </a:rPr>
              <a:t>)</a:t>
            </a:r>
            <a:endParaRPr b="0" lang="en-IN" sz="1800" spc="-1" strike="noStrike">
              <a:latin typeface="Arial"/>
            </a:endParaRPr>
          </a:p>
          <a:p>
            <a:pPr>
              <a:lnSpc>
                <a:spcPct val="100000"/>
              </a:lnSpc>
            </a:pPr>
            <a:r>
              <a:rPr b="0" lang="en-IN" sz="1800" spc="-1" strike="noStrike">
                <a:solidFill>
                  <a:srgbClr val="000000"/>
                </a:solidFill>
                <a:latin typeface="Courier New"/>
              </a:rPr>
              <a:t>      </a:t>
            </a:r>
            <a:r>
              <a:rPr b="0" lang="en-IN" sz="1800" spc="-1" strike="noStrike">
                <a:solidFill>
                  <a:srgbClr val="000000"/>
                </a:solidFill>
                <a:latin typeface="Courier New"/>
              </a:rPr>
              <a:t>{</a:t>
            </a:r>
            <a:endParaRPr b="0" lang="en-IN" sz="1800" spc="-1" strike="noStrike">
              <a:latin typeface="Arial"/>
            </a:endParaRPr>
          </a:p>
          <a:p>
            <a:pPr>
              <a:lnSpc>
                <a:spcPct val="100000"/>
              </a:lnSpc>
            </a:pPr>
            <a:r>
              <a:rPr b="0" lang="en-IN" sz="1800" spc="-1" strike="noStrike">
                <a:solidFill>
                  <a:srgbClr val="000000"/>
                </a:solidFill>
                <a:latin typeface="Courier New"/>
              </a:rPr>
              <a:t>            </a:t>
            </a:r>
            <a:r>
              <a:rPr b="1" lang="en-IN" sz="1800" spc="-1" strike="noStrike">
                <a:solidFill>
                  <a:srgbClr val="7f0055"/>
                </a:solidFill>
                <a:latin typeface="Courier New"/>
              </a:rPr>
              <a:t>this</a:t>
            </a:r>
            <a:r>
              <a:rPr b="0" lang="en-IN" sz="1800" spc="-1" strike="noStrike">
                <a:solidFill>
                  <a:srgbClr val="000000"/>
                </a:solidFill>
                <a:latin typeface="Courier New"/>
              </a:rPr>
              <a:t>.</a:t>
            </a:r>
            <a:r>
              <a:rPr b="0" lang="en-IN" sz="1800" spc="-1" strike="noStrike">
                <a:solidFill>
                  <a:srgbClr val="0000c0"/>
                </a:solidFill>
                <a:latin typeface="Courier New"/>
              </a:rPr>
              <a:t>prod_order</a:t>
            </a:r>
            <a:r>
              <a:rPr b="0" lang="en-IN" sz="1800" spc="-1" strike="noStrike">
                <a:solidFill>
                  <a:srgbClr val="000000"/>
                </a:solidFill>
                <a:latin typeface="Courier New"/>
              </a:rPr>
              <a:t>=</a:t>
            </a:r>
            <a:r>
              <a:rPr b="0" lang="en-IN" sz="1800" spc="-1" strike="noStrike">
                <a:solidFill>
                  <a:srgbClr val="6a3e3e"/>
                </a:solidFill>
                <a:latin typeface="Courier New"/>
              </a:rPr>
              <a:t>prod_order</a:t>
            </a:r>
            <a:r>
              <a:rPr b="0" lang="en-IN" sz="1800" spc="-1" strike="noStrike">
                <a:solidFill>
                  <a:srgbClr val="000000"/>
                </a:solidFill>
                <a:latin typeface="Courier New"/>
              </a:rPr>
              <a:t>;</a:t>
            </a:r>
            <a:endParaRPr b="0" lang="en-IN" sz="1800" spc="-1" strike="noStrike">
              <a:latin typeface="Arial"/>
            </a:endParaRPr>
          </a:p>
          <a:p>
            <a:pPr>
              <a:lnSpc>
                <a:spcPct val="100000"/>
              </a:lnSpc>
            </a:pPr>
            <a:r>
              <a:rPr b="0" lang="en-IN" sz="1800" spc="-1" strike="noStrike">
                <a:solidFill>
                  <a:srgbClr val="000000"/>
                </a:solidFill>
                <a:latin typeface="Courier New"/>
              </a:rPr>
              <a:t>           </a:t>
            </a:r>
            <a:endParaRPr b="0" lang="en-IN" sz="1800" spc="-1" strike="noStrike">
              <a:latin typeface="Arial"/>
            </a:endParaRPr>
          </a:p>
          <a:p>
            <a:pPr>
              <a:lnSpc>
                <a:spcPct val="100000"/>
              </a:lnSpc>
            </a:pPr>
            <a:r>
              <a:rPr b="0" lang="en-IN" sz="1800" spc="-1" strike="noStrike">
                <a:solidFill>
                  <a:srgbClr val="000000"/>
                </a:solidFill>
                <a:latin typeface="Courier New"/>
              </a:rPr>
              <a:t>      </a:t>
            </a:r>
            <a:r>
              <a:rPr b="0" lang="en-IN" sz="1800" spc="-1" strike="noStrike">
                <a:solidFill>
                  <a:srgbClr val="000000"/>
                </a:solidFill>
                <a:latin typeface="Courier New"/>
              </a:rPr>
              <a:t>}</a:t>
            </a:r>
            <a:endParaRPr b="0" lang="en-IN" sz="1800" spc="-1" strike="noStrike">
              <a:latin typeface="Arial"/>
            </a:endParaRPr>
          </a:p>
          <a:p>
            <a:pPr>
              <a:lnSpc>
                <a:spcPct val="100000"/>
              </a:lnSpc>
            </a:pPr>
            <a:r>
              <a:rPr b="0" lang="en-IN" sz="1800" spc="-1" strike="noStrike">
                <a:solidFill>
                  <a:srgbClr val="000000"/>
                </a:solidFill>
                <a:latin typeface="Courier New"/>
              </a:rPr>
              <a:t>      </a:t>
            </a:r>
            <a:r>
              <a:rPr b="1" lang="en-IN" sz="1800" spc="-1" strike="noStrike">
                <a:solidFill>
                  <a:srgbClr val="7f0055"/>
                </a:solidFill>
                <a:latin typeface="Courier New"/>
              </a:rPr>
              <a:t>public</a:t>
            </a:r>
            <a:r>
              <a:rPr b="0" lang="en-IN" sz="1800" spc="-1" strike="noStrike">
                <a:solidFill>
                  <a:srgbClr val="000000"/>
                </a:solidFill>
                <a:latin typeface="Courier New"/>
              </a:rPr>
              <a:t> </a:t>
            </a:r>
            <a:r>
              <a:rPr b="1" lang="en-IN" sz="1800" spc="-1" strike="noStrike">
                <a:solidFill>
                  <a:srgbClr val="7f0055"/>
                </a:solidFill>
                <a:latin typeface="Courier New"/>
              </a:rPr>
              <a:t>void</a:t>
            </a:r>
            <a:r>
              <a:rPr b="0" lang="en-IN" sz="1800" spc="-1" strike="noStrike">
                <a:solidFill>
                  <a:srgbClr val="000000"/>
                </a:solidFill>
                <a:latin typeface="Courier New"/>
              </a:rPr>
              <a:t> setProdOrder(Product </a:t>
            </a:r>
            <a:r>
              <a:rPr b="0" lang="en-IN" sz="1800" spc="-1" strike="noStrike">
                <a:solidFill>
                  <a:srgbClr val="6a3e3e"/>
                </a:solidFill>
                <a:latin typeface="Courier New"/>
              </a:rPr>
              <a:t>order</a:t>
            </a:r>
            <a:r>
              <a:rPr b="0" lang="en-IN" sz="1800" spc="-1" strike="noStrike">
                <a:solidFill>
                  <a:srgbClr val="000000"/>
                </a:solidFill>
                <a:latin typeface="Courier New"/>
              </a:rPr>
              <a:t>){</a:t>
            </a:r>
            <a:endParaRPr b="0" lang="en-IN" sz="1800" spc="-1" strike="noStrike">
              <a:latin typeface="Arial"/>
            </a:endParaRPr>
          </a:p>
          <a:p>
            <a:pPr>
              <a:lnSpc>
                <a:spcPct val="100000"/>
              </a:lnSpc>
            </a:pPr>
            <a:r>
              <a:rPr b="0" lang="en-IN" sz="1800" spc="-1" strike="noStrike">
                <a:solidFill>
                  <a:srgbClr val="000000"/>
                </a:solidFill>
                <a:latin typeface="Courier New"/>
              </a:rPr>
              <a:t>            </a:t>
            </a:r>
            <a:r>
              <a:rPr b="1" lang="en-IN" sz="1800" spc="-1" strike="noStrike">
                <a:solidFill>
                  <a:srgbClr val="7f0055"/>
                </a:solidFill>
                <a:latin typeface="Courier New"/>
              </a:rPr>
              <a:t>this</a:t>
            </a:r>
            <a:r>
              <a:rPr b="0" lang="en-IN" sz="1800" spc="-1" strike="noStrike">
                <a:solidFill>
                  <a:srgbClr val="000000"/>
                </a:solidFill>
                <a:latin typeface="Courier New"/>
              </a:rPr>
              <a:t>.</a:t>
            </a:r>
            <a:r>
              <a:rPr b="0" lang="en-IN" sz="1800" spc="-1" strike="noStrike">
                <a:solidFill>
                  <a:srgbClr val="0000c0"/>
                </a:solidFill>
                <a:latin typeface="Courier New"/>
              </a:rPr>
              <a:t>prod_order</a:t>
            </a:r>
            <a:r>
              <a:rPr b="0" lang="en-IN" sz="1800" spc="-1" strike="noStrike">
                <a:solidFill>
                  <a:srgbClr val="000000"/>
                </a:solidFill>
                <a:latin typeface="Courier New"/>
              </a:rPr>
              <a:t>=</a:t>
            </a:r>
            <a:r>
              <a:rPr b="0" lang="en-IN" sz="1800" spc="-1" strike="noStrike">
                <a:solidFill>
                  <a:srgbClr val="6a3e3e"/>
                </a:solidFill>
                <a:latin typeface="Courier New"/>
              </a:rPr>
              <a:t>order</a:t>
            </a:r>
            <a:r>
              <a:rPr b="0" lang="en-IN" sz="1800" spc="-1" strike="noStrike">
                <a:solidFill>
                  <a:srgbClr val="000000"/>
                </a:solidFill>
                <a:latin typeface="Courier New"/>
              </a:rPr>
              <a:t>;</a:t>
            </a:r>
            <a:endParaRPr b="0" lang="en-IN" sz="1800" spc="-1" strike="noStrike">
              <a:latin typeface="Arial"/>
            </a:endParaRPr>
          </a:p>
          <a:p>
            <a:pPr>
              <a:lnSpc>
                <a:spcPct val="100000"/>
              </a:lnSpc>
            </a:pPr>
            <a:r>
              <a:rPr b="0" lang="en-IN" sz="1800" spc="-1" strike="noStrike">
                <a:solidFill>
                  <a:srgbClr val="000000"/>
                </a:solidFill>
                <a:latin typeface="Courier New"/>
              </a:rPr>
              <a:t>      </a:t>
            </a:r>
            <a:r>
              <a:rPr b="0" lang="en-IN" sz="1800" spc="-1" strike="noStrike">
                <a:solidFill>
                  <a:srgbClr val="000000"/>
                </a:solidFill>
                <a:latin typeface="Courier New"/>
              </a:rPr>
              <a:t>}</a:t>
            </a:r>
            <a:endParaRPr b="0" lang="en-IN" sz="1800" spc="-1" strike="noStrike">
              <a:latin typeface="Arial"/>
            </a:endParaRPr>
          </a:p>
          <a:p>
            <a:pPr>
              <a:lnSpc>
                <a:spcPct val="100000"/>
              </a:lnSpc>
            </a:pPr>
            <a:r>
              <a:rPr b="0" lang="en-IN" sz="1800" spc="-1" strike="noStrike">
                <a:solidFill>
                  <a:srgbClr val="000000"/>
                </a:solidFill>
                <a:latin typeface="Courier New"/>
              </a:rPr>
              <a:t>      </a:t>
            </a:r>
            <a:r>
              <a:rPr b="1" lang="en-IN" sz="1800" spc="-1" strike="noStrike">
                <a:solidFill>
                  <a:srgbClr val="7f0055"/>
                </a:solidFill>
                <a:latin typeface="Courier New"/>
              </a:rPr>
              <a:t>public</a:t>
            </a:r>
            <a:r>
              <a:rPr b="0" lang="en-IN" sz="1800" spc="-1" strike="noStrike">
                <a:solidFill>
                  <a:srgbClr val="000000"/>
                </a:solidFill>
                <a:latin typeface="Courier New"/>
              </a:rPr>
              <a:t> </a:t>
            </a:r>
            <a:r>
              <a:rPr b="1" lang="en-IN" sz="1800" spc="-1" strike="noStrike">
                <a:solidFill>
                  <a:srgbClr val="7f0055"/>
                </a:solidFill>
                <a:latin typeface="Courier New"/>
              </a:rPr>
              <a:t>void</a:t>
            </a:r>
            <a:r>
              <a:rPr b="0" lang="en-IN" sz="1800" spc="-1" strike="noStrike">
                <a:solidFill>
                  <a:srgbClr val="000000"/>
                </a:solidFill>
                <a:latin typeface="Courier New"/>
              </a:rPr>
              <a:t> generateInvoice(){</a:t>
            </a:r>
            <a:endParaRPr b="0" lang="en-IN" sz="1800" spc="-1" strike="noStrike">
              <a:latin typeface="Arial"/>
            </a:endParaRPr>
          </a:p>
          <a:p>
            <a:pPr>
              <a:lnSpc>
                <a:spcPct val="100000"/>
              </a:lnSpc>
            </a:pPr>
            <a:r>
              <a:rPr b="0" lang="en-IN" sz="1800" spc="-1" strike="noStrike">
                <a:solidFill>
                  <a:srgbClr val="000000"/>
                </a:solidFill>
                <a:latin typeface="Courier New"/>
              </a:rPr>
              <a:t>      </a:t>
            </a:r>
            <a:r>
              <a:rPr b="0" lang="en-IN" sz="1800" spc="-1" strike="noStrike">
                <a:solidFill>
                  <a:srgbClr val="000000"/>
                </a:solidFill>
                <a:latin typeface="Courier New"/>
              </a:rPr>
              <a:t>System.</a:t>
            </a:r>
            <a:r>
              <a:rPr b="1" i="1" lang="en-IN" sz="1800" spc="-1" strike="noStrike">
                <a:solidFill>
                  <a:srgbClr val="0000c0"/>
                </a:solidFill>
                <a:latin typeface="Courier New"/>
              </a:rPr>
              <a:t>out</a:t>
            </a:r>
            <a:r>
              <a:rPr b="0" lang="en-IN" sz="1800" spc="-1" strike="noStrike">
                <a:solidFill>
                  <a:srgbClr val="000000"/>
                </a:solidFill>
                <a:latin typeface="Courier New"/>
              </a:rPr>
              <a:t>.println(</a:t>
            </a:r>
            <a:r>
              <a:rPr b="0" lang="en-IN" sz="1800" spc="-1" strike="noStrike">
                <a:solidFill>
                  <a:srgbClr val="2a00ff"/>
                </a:solidFill>
                <a:latin typeface="Courier New"/>
              </a:rPr>
              <a:t>"Getting Orders details...: "</a:t>
            </a:r>
            <a:r>
              <a:rPr b="0" lang="en-IN" sz="1800" spc="-1" strike="noStrike">
                <a:solidFill>
                  <a:srgbClr val="000000"/>
                </a:solidFill>
                <a:latin typeface="Courier New"/>
              </a:rPr>
              <a:t>+</a:t>
            </a:r>
            <a:r>
              <a:rPr b="0" lang="en-IN" sz="1800" spc="-1" strike="noStrike">
                <a:solidFill>
                  <a:srgbClr val="0000c0"/>
                </a:solidFill>
                <a:latin typeface="Courier New"/>
              </a:rPr>
              <a:t>prod_order</a:t>
            </a:r>
            <a:r>
              <a:rPr b="0" lang="en-IN" sz="1800" spc="-1" strike="noStrike">
                <a:solidFill>
                  <a:srgbClr val="000000"/>
                </a:solidFill>
                <a:latin typeface="Courier New"/>
              </a:rPr>
              <a:t>.getItem());</a:t>
            </a:r>
            <a:endParaRPr b="0" lang="en-IN" sz="1800" spc="-1" strike="noStrike">
              <a:latin typeface="Arial"/>
            </a:endParaRPr>
          </a:p>
          <a:p>
            <a:pPr>
              <a:lnSpc>
                <a:spcPct val="100000"/>
              </a:lnSpc>
            </a:pPr>
            <a:r>
              <a:rPr b="0" lang="en-IN" sz="1800" spc="-1" strike="noStrike">
                <a:solidFill>
                  <a:srgbClr val="000000"/>
                </a:solidFill>
                <a:latin typeface="Courier New"/>
              </a:rPr>
              <a:t>      </a:t>
            </a:r>
            <a:r>
              <a:rPr b="0" lang="en-IN" sz="1800" spc="-1" strike="noStrike">
                <a:solidFill>
                  <a:srgbClr val="000000"/>
                </a:solidFill>
                <a:latin typeface="Courier New"/>
              </a:rPr>
              <a:t>}</a:t>
            </a:r>
            <a:endParaRPr b="0" lang="en-IN" sz="1800" spc="-1" strike="noStrike">
              <a:latin typeface="Arial"/>
            </a:endParaRPr>
          </a:p>
          <a:p>
            <a:pPr>
              <a:lnSpc>
                <a:spcPct val="100000"/>
              </a:lnSpc>
            </a:pPr>
            <a:r>
              <a:rPr b="0" lang="en-IN" sz="1800" spc="-1" strike="noStrike">
                <a:solidFill>
                  <a:srgbClr val="000000"/>
                </a:solidFill>
                <a:latin typeface="Courier New"/>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US" sz="3200" spc="-1" strike="noStrike">
                <a:solidFill>
                  <a:srgbClr val="ffffff"/>
                </a:solidFill>
                <a:latin typeface="Calibri"/>
              </a:rPr>
              <a:t>Injecting Inner Beans Cont..</a:t>
            </a:r>
            <a:endParaRPr b="0" lang="en-US" sz="3200" spc="-1" strike="noStrike">
              <a:solidFill>
                <a:srgbClr val="000000"/>
              </a:solidFill>
              <a:latin typeface="Calibri"/>
            </a:endParaRPr>
          </a:p>
        </p:txBody>
      </p:sp>
      <p:sp>
        <p:nvSpPr>
          <p:cNvPr id="179" name="CustomShape 2"/>
          <p:cNvSpPr/>
          <p:nvPr/>
        </p:nvSpPr>
        <p:spPr>
          <a:xfrm>
            <a:off x="261360" y="1413000"/>
            <a:ext cx="4000320" cy="5301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Product.java file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package</a:t>
            </a:r>
            <a:r>
              <a:rPr b="0" lang="en-IN" sz="1800" spc="-1" strike="noStrike">
                <a:solidFill>
                  <a:srgbClr val="000000"/>
                </a:solidFill>
                <a:latin typeface="Calibri"/>
              </a:rPr>
              <a:t> com.test.innerbean;</a:t>
            </a:r>
            <a:endParaRPr b="0" lang="en-IN" sz="1800" spc="-1" strike="noStrike">
              <a:latin typeface="Arial"/>
            </a:endParaRPr>
          </a:p>
          <a:p>
            <a:pPr>
              <a:lnSpc>
                <a:spcPct val="100000"/>
              </a:lnSpc>
            </a:pPr>
            <a:r>
              <a:rPr b="0" lang="en-IN" sz="1800" spc="-1" strike="noStrike">
                <a:solidFill>
                  <a:srgbClr val="000000"/>
                </a:solidFill>
                <a:latin typeface="Calibri"/>
              </a:rPr>
              <a:t> </a:t>
            </a:r>
            <a:endParaRPr b="0" lang="en-IN" sz="1800" spc="-1" strike="noStrike">
              <a:latin typeface="Arial"/>
            </a:endParaRPr>
          </a:p>
          <a:p>
            <a:pPr>
              <a:lnSpc>
                <a:spcPct val="100000"/>
              </a:lnSpc>
            </a:pPr>
            <a:r>
              <a:rPr b="1" lang="en-IN" sz="1800" spc="-1" strike="noStrike">
                <a:solidFill>
                  <a:srgbClr val="000000"/>
                </a:solidFill>
                <a:latin typeface="Calibri"/>
              </a:rPr>
              <a:t>public</a:t>
            </a:r>
            <a:r>
              <a:rPr b="0" lang="en-IN" sz="1800" spc="-1" strike="noStrike">
                <a:solidFill>
                  <a:srgbClr val="000000"/>
                </a:solidFill>
                <a:latin typeface="Calibri"/>
              </a:rPr>
              <a:t> </a:t>
            </a:r>
            <a:r>
              <a:rPr b="1" lang="en-IN" sz="1800" spc="-1" strike="noStrike">
                <a:solidFill>
                  <a:srgbClr val="000000"/>
                </a:solidFill>
                <a:latin typeface="Calibri"/>
              </a:rPr>
              <a:t>class</a:t>
            </a:r>
            <a:r>
              <a:rPr b="0" lang="en-IN" sz="1800" spc="-1" strike="noStrike">
                <a:solidFill>
                  <a:srgbClr val="000000"/>
                </a:solidFill>
                <a:latin typeface="Calibri"/>
              </a:rPr>
              <a:t> Product {</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private</a:t>
            </a:r>
            <a:r>
              <a:rPr b="0" lang="en-IN" sz="1800" spc="-1" strike="noStrike">
                <a:solidFill>
                  <a:srgbClr val="000000"/>
                </a:solidFill>
                <a:latin typeface="Calibri"/>
              </a:rPr>
              <a:t> String item;</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private</a:t>
            </a:r>
            <a:r>
              <a:rPr b="0" lang="en-IN" sz="1800" spc="-1" strike="noStrike">
                <a:solidFill>
                  <a:srgbClr val="000000"/>
                </a:solidFill>
                <a:latin typeface="Calibri"/>
              </a:rPr>
              <a:t> String price;</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private</a:t>
            </a:r>
            <a:r>
              <a:rPr b="0" lang="en-IN" sz="1800" spc="-1" strike="noStrike">
                <a:solidFill>
                  <a:srgbClr val="000000"/>
                </a:solidFill>
                <a:latin typeface="Calibri"/>
              </a:rPr>
              <a:t> String address;</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public</a:t>
            </a:r>
            <a:r>
              <a:rPr b="0" lang="en-IN" sz="1800" spc="-1" strike="noStrike">
                <a:solidFill>
                  <a:srgbClr val="000000"/>
                </a:solidFill>
                <a:latin typeface="Calibri"/>
              </a:rPr>
              <a:t> String getItem() {</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return</a:t>
            </a:r>
            <a:r>
              <a:rPr b="0" lang="en-IN" sz="1800" spc="-1" strike="noStrike">
                <a:solidFill>
                  <a:srgbClr val="000000"/>
                </a:solidFill>
                <a:latin typeface="Calibri"/>
              </a:rPr>
              <a:t> item;</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public</a:t>
            </a:r>
            <a:r>
              <a:rPr b="0" lang="en-IN" sz="1800" spc="-1" strike="noStrike">
                <a:solidFill>
                  <a:srgbClr val="000000"/>
                </a:solidFill>
                <a:latin typeface="Calibri"/>
              </a:rPr>
              <a:t> </a:t>
            </a:r>
            <a:r>
              <a:rPr b="1" lang="en-IN" sz="1800" spc="-1" strike="noStrike">
                <a:solidFill>
                  <a:srgbClr val="000000"/>
                </a:solidFill>
                <a:latin typeface="Calibri"/>
              </a:rPr>
              <a:t>void</a:t>
            </a:r>
            <a:r>
              <a:rPr b="0" lang="en-IN" sz="1800" spc="-1" strike="noStrike">
                <a:solidFill>
                  <a:srgbClr val="000000"/>
                </a:solidFill>
                <a:latin typeface="Calibri"/>
              </a:rPr>
              <a:t> setItem(String item) {</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this</a:t>
            </a:r>
            <a:r>
              <a:rPr b="0" lang="en-IN" sz="1800" spc="-1" strike="noStrike">
                <a:solidFill>
                  <a:srgbClr val="000000"/>
                </a:solidFill>
                <a:latin typeface="Calibri"/>
              </a:rPr>
              <a:t>.item = item;</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public</a:t>
            </a:r>
            <a:r>
              <a:rPr b="0" lang="en-IN" sz="1800" spc="-1" strike="noStrike">
                <a:solidFill>
                  <a:srgbClr val="000000"/>
                </a:solidFill>
                <a:latin typeface="Calibri"/>
              </a:rPr>
              <a:t> String getPrice() {</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return</a:t>
            </a:r>
            <a:r>
              <a:rPr b="0" lang="en-IN" sz="1800" spc="-1" strike="noStrike">
                <a:solidFill>
                  <a:srgbClr val="000000"/>
                </a:solidFill>
                <a:latin typeface="Calibri"/>
              </a:rPr>
              <a:t> price;</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IN" sz="1800" spc="-1" strike="noStrike">
              <a:latin typeface="Arial"/>
            </a:endParaRPr>
          </a:p>
          <a:p>
            <a:pPr>
              <a:lnSpc>
                <a:spcPct val="100000"/>
              </a:lnSpc>
            </a:pPr>
            <a:r>
              <a:rPr b="0" lang="en-IN" sz="1800" spc="-1" strike="noStrike">
                <a:solidFill>
                  <a:srgbClr val="000000"/>
                </a:solidFill>
                <a:latin typeface="Calibri"/>
              </a:rPr>
              <a:t>    </a:t>
            </a:r>
            <a:endParaRPr b="0" lang="en-IN" sz="1800" spc="-1" strike="noStrike">
              <a:latin typeface="Arial"/>
            </a:endParaRPr>
          </a:p>
        </p:txBody>
      </p:sp>
      <p:sp>
        <p:nvSpPr>
          <p:cNvPr id="180" name="CustomShape 3"/>
          <p:cNvSpPr/>
          <p:nvPr/>
        </p:nvSpPr>
        <p:spPr>
          <a:xfrm>
            <a:off x="4343400" y="1600200"/>
            <a:ext cx="4571640" cy="310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public</a:t>
            </a:r>
            <a:r>
              <a:rPr b="0" lang="en-IN" sz="1800" spc="-1" strike="noStrike">
                <a:solidFill>
                  <a:srgbClr val="000000"/>
                </a:solidFill>
                <a:latin typeface="Calibri"/>
              </a:rPr>
              <a:t> </a:t>
            </a:r>
            <a:r>
              <a:rPr b="1" lang="en-IN" sz="1800" spc="-1" strike="noStrike">
                <a:solidFill>
                  <a:srgbClr val="000000"/>
                </a:solidFill>
                <a:latin typeface="Calibri"/>
              </a:rPr>
              <a:t>void</a:t>
            </a:r>
            <a:r>
              <a:rPr b="0" lang="en-IN" sz="1800" spc="-1" strike="noStrike">
                <a:solidFill>
                  <a:srgbClr val="000000"/>
                </a:solidFill>
                <a:latin typeface="Calibri"/>
              </a:rPr>
              <a:t> setPrice(String price) {</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this</a:t>
            </a:r>
            <a:r>
              <a:rPr b="0" lang="en-IN" sz="1800" spc="-1" strike="noStrike">
                <a:solidFill>
                  <a:srgbClr val="000000"/>
                </a:solidFill>
                <a:latin typeface="Calibri"/>
              </a:rPr>
              <a:t>.price = price;</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public</a:t>
            </a:r>
            <a:r>
              <a:rPr b="0" lang="en-IN" sz="1800" spc="-1" strike="noStrike">
                <a:solidFill>
                  <a:srgbClr val="000000"/>
                </a:solidFill>
                <a:latin typeface="Calibri"/>
              </a:rPr>
              <a:t> String getAddress() {</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return</a:t>
            </a:r>
            <a:r>
              <a:rPr b="0" lang="en-IN" sz="1800" spc="-1" strike="noStrike">
                <a:solidFill>
                  <a:srgbClr val="000000"/>
                </a:solidFill>
                <a:latin typeface="Calibri"/>
              </a:rPr>
              <a:t> address;</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public</a:t>
            </a:r>
            <a:r>
              <a:rPr b="0" lang="en-IN" sz="1800" spc="-1" strike="noStrike">
                <a:solidFill>
                  <a:srgbClr val="000000"/>
                </a:solidFill>
                <a:latin typeface="Calibri"/>
              </a:rPr>
              <a:t> </a:t>
            </a:r>
            <a:r>
              <a:rPr b="1" lang="en-IN" sz="1800" spc="-1" strike="noStrike">
                <a:solidFill>
                  <a:srgbClr val="000000"/>
                </a:solidFill>
                <a:latin typeface="Calibri"/>
              </a:rPr>
              <a:t>void</a:t>
            </a:r>
            <a:r>
              <a:rPr b="0" lang="en-IN" sz="1800" spc="-1" strike="noStrike">
                <a:solidFill>
                  <a:srgbClr val="000000"/>
                </a:solidFill>
                <a:latin typeface="Calibri"/>
              </a:rPr>
              <a:t> setAddress(String address) {</a:t>
            </a:r>
            <a:endParaRPr b="0" lang="en-IN" sz="1800" spc="-1" strike="noStrike">
              <a:latin typeface="Arial"/>
            </a:endParaRPr>
          </a:p>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this</a:t>
            </a:r>
            <a:r>
              <a:rPr b="0" lang="en-IN" sz="1800" spc="-1" strike="noStrike">
                <a:solidFill>
                  <a:srgbClr val="000000"/>
                </a:solidFill>
                <a:latin typeface="Calibri"/>
              </a:rPr>
              <a:t>.address = address;</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IN" sz="1800" spc="-1" strike="noStrike">
              <a:latin typeface="Arial"/>
            </a:endParaRPr>
          </a:p>
          <a:p>
            <a:pPr>
              <a:lnSpc>
                <a:spcPct val="100000"/>
              </a:lnSpc>
            </a:pPr>
            <a:r>
              <a:rPr b="0" lang="en-IN" sz="1800" spc="-1" strike="noStrike">
                <a:solidFill>
                  <a:srgbClr val="000000"/>
                </a:solidFill>
                <a:latin typeface="Calibri"/>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Module Overview</a:t>
            </a:r>
            <a:endParaRPr b="0" lang="en-US" sz="3200" spc="-1" strike="noStrike">
              <a:solidFill>
                <a:srgbClr val="000000"/>
              </a:solidFill>
              <a:latin typeface="Calibri"/>
            </a:endParaRPr>
          </a:p>
        </p:txBody>
      </p:sp>
      <p:sp>
        <p:nvSpPr>
          <p:cNvPr id="137" name="TextShape 2"/>
          <p:cNvSpPr txBox="1"/>
          <p:nvPr/>
        </p:nvSpPr>
        <p:spPr>
          <a:xfrm>
            <a:off x="457200" y="1600200"/>
            <a:ext cx="8229240" cy="4525560"/>
          </a:xfrm>
          <a:prstGeom prst="rect">
            <a:avLst/>
          </a:prstGeom>
          <a:noFill/>
          <a:ln>
            <a:noFill/>
          </a:ln>
        </p:spPr>
        <p:txBody>
          <a:bodyPr>
            <a:normAutofit/>
          </a:bodyPr>
          <a:p>
            <a:pPr>
              <a:lnSpc>
                <a:spcPct val="100000"/>
              </a:lnSpc>
              <a:spcBef>
                <a:spcPts val="360"/>
              </a:spcBef>
              <a:tabLst>
                <a:tab algn="l" pos="0"/>
              </a:tabLst>
            </a:pPr>
            <a:r>
              <a:rPr b="1" lang="en-US" sz="1800" spc="-1" strike="noStrike">
                <a:solidFill>
                  <a:srgbClr val="000000"/>
                </a:solidFill>
                <a:latin typeface="Calibri"/>
              </a:rPr>
              <a:t>In this Module, we will learn the following:</a:t>
            </a:r>
            <a:endParaRPr b="0" lang="en-US" sz="1800" spc="-1" strike="noStrike">
              <a:solidFill>
                <a:srgbClr val="000000"/>
              </a:solidFill>
              <a:latin typeface="Calibri"/>
            </a:endParaRPr>
          </a:p>
          <a:p>
            <a:pPr>
              <a:lnSpc>
                <a:spcPct val="100000"/>
              </a:lnSpc>
              <a:spcBef>
                <a:spcPts val="360"/>
              </a:spcBef>
              <a:tabLst>
                <a:tab algn="l" pos="0"/>
              </a:tabLst>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Dependency Injection-Constructor Based and setter based.</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Injecting Inner Beans.</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Injecting Collection.</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IoC Containers.</a:t>
            </a:r>
            <a:endParaRPr b="0" lang="en-US" sz="1800" spc="-1" strike="noStrike">
              <a:solidFill>
                <a:srgbClr val="000000"/>
              </a:solidFill>
              <a:latin typeface="Calibri"/>
            </a:endParaRPr>
          </a:p>
          <a:p>
            <a:pPr>
              <a:lnSpc>
                <a:spcPct val="100000"/>
              </a:lnSpc>
              <a:spcBef>
                <a:spcPts val="360"/>
              </a:spcBef>
              <a:tabLst>
                <a:tab algn="l" pos="0"/>
              </a:tabLst>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US" sz="3200" spc="-1" strike="noStrike">
                <a:solidFill>
                  <a:srgbClr val="ffffff"/>
                </a:solidFill>
                <a:latin typeface="Calibri"/>
              </a:rPr>
              <a:t>Injecting Inner Beans Cont..</a:t>
            </a:r>
            <a:endParaRPr b="0" lang="en-US" sz="3200" spc="-1" strike="noStrike">
              <a:solidFill>
                <a:srgbClr val="000000"/>
              </a:solidFill>
              <a:latin typeface="Calibri"/>
            </a:endParaRPr>
          </a:p>
        </p:txBody>
      </p:sp>
      <p:sp>
        <p:nvSpPr>
          <p:cNvPr id="182" name="CustomShape 2"/>
          <p:cNvSpPr/>
          <p:nvPr/>
        </p:nvSpPr>
        <p:spPr>
          <a:xfrm>
            <a:off x="228600" y="1447920"/>
            <a:ext cx="8686440" cy="1614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0000"/>
                </a:solidFill>
                <a:latin typeface="Calibri"/>
              </a:rPr>
              <a:t>After running the main java file you will get the following output: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Calibri"/>
              </a:rPr>
              <a:t>Getting Orders details...: Book  </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Injecting Collection</a:t>
            </a:r>
            <a:endParaRPr b="0" lang="en-US" sz="3200" spc="-1" strike="noStrike">
              <a:solidFill>
                <a:srgbClr val="000000"/>
              </a:solidFill>
              <a:latin typeface="Calibri"/>
            </a:endParaRPr>
          </a:p>
        </p:txBody>
      </p:sp>
      <p:sp>
        <p:nvSpPr>
          <p:cNvPr id="184" name="CustomShape 2"/>
          <p:cNvSpPr/>
          <p:nvPr/>
        </p:nvSpPr>
        <p:spPr>
          <a:xfrm>
            <a:off x="152280" y="1676520"/>
            <a:ext cx="861012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We can inject collection values by constructor in spring framework. We  can  use three elements inside the constructor-arg element.</a:t>
            </a:r>
            <a:endParaRPr b="0" lang="en-IN" sz="1800" spc="-1" strike="noStrike">
              <a:latin typeface="Arial"/>
            </a:endParaRPr>
          </a:p>
          <a:p>
            <a:pPr>
              <a:lnSpc>
                <a:spcPct val="100000"/>
              </a:lnSpc>
            </a:pPr>
            <a:r>
              <a:rPr b="1" lang="en-IN" sz="1800" spc="-1" strike="noStrike">
                <a:solidFill>
                  <a:srgbClr val="000000"/>
                </a:solidFill>
                <a:latin typeface="Calibri"/>
              </a:rPr>
              <a:t>It can be:</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1" lang="en-IN" sz="1800" spc="-1" strike="noStrike">
                <a:solidFill>
                  <a:srgbClr val="000000"/>
                </a:solidFill>
                <a:latin typeface="Calibri"/>
              </a:rPr>
              <a:t>list</a:t>
            </a:r>
            <a:endParaRPr b="0" lang="en-IN" sz="1800" spc="-1" strike="noStrike">
              <a:latin typeface="Arial"/>
            </a:endParaRPr>
          </a:p>
          <a:p>
            <a:pPr marL="285840" indent="-285480">
              <a:lnSpc>
                <a:spcPct val="100000"/>
              </a:lnSpc>
              <a:buClr>
                <a:srgbClr val="000000"/>
              </a:buClr>
              <a:buFont typeface="Wingdings" charset="2"/>
              <a:buChar char=""/>
            </a:pPr>
            <a:r>
              <a:rPr b="1" lang="en-IN" sz="1800" spc="-1" strike="noStrike">
                <a:solidFill>
                  <a:srgbClr val="000000"/>
                </a:solidFill>
                <a:latin typeface="Calibri"/>
              </a:rPr>
              <a:t>set</a:t>
            </a:r>
            <a:endParaRPr b="0" lang="en-IN" sz="1800" spc="-1" strike="noStrike">
              <a:latin typeface="Arial"/>
            </a:endParaRPr>
          </a:p>
          <a:p>
            <a:pPr marL="285840" indent="-285480">
              <a:lnSpc>
                <a:spcPct val="100000"/>
              </a:lnSpc>
              <a:buClr>
                <a:srgbClr val="000000"/>
              </a:buClr>
              <a:buFont typeface="Wingdings" charset="2"/>
              <a:buChar char=""/>
            </a:pPr>
            <a:r>
              <a:rPr b="1" lang="en-IN" sz="1800" spc="-1" strike="noStrike">
                <a:solidFill>
                  <a:srgbClr val="000000"/>
                </a:solidFill>
                <a:latin typeface="Calibri"/>
              </a:rPr>
              <a:t>Map</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Each collection can have string based and non-string-based values.</a:t>
            </a:r>
            <a:b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Demo: Injecting Collection </a:t>
            </a:r>
            <a:endParaRPr b="0" lang="en-US" sz="3200" spc="-1" strike="noStrike">
              <a:solidFill>
                <a:srgbClr val="000000"/>
              </a:solidFill>
              <a:latin typeface="Calibri"/>
            </a:endParaRPr>
          </a:p>
        </p:txBody>
      </p:sp>
      <p:sp>
        <p:nvSpPr>
          <p:cNvPr id="186" name="CustomShape 2"/>
          <p:cNvSpPr/>
          <p:nvPr/>
        </p:nvSpPr>
        <p:spPr>
          <a:xfrm>
            <a:off x="152280" y="1676520"/>
            <a:ext cx="8610120" cy="639000"/>
          </a:xfrm>
          <a:prstGeom prst="rect">
            <a:avLst/>
          </a:prstGeom>
          <a:noFill/>
          <a:ln>
            <a:noFill/>
          </a:ln>
        </p:spPr>
        <p:style>
          <a:lnRef idx="0"/>
          <a:fillRef idx="0"/>
          <a:effectRef idx="0"/>
          <a:fontRef idx="minor"/>
        </p:style>
        <p:txBody>
          <a:bodyPr lIns="90000" rIns="90000" tIns="45000" bIns="45000">
            <a:spAutoFit/>
          </a:bodyPr>
          <a:p>
            <a:pPr>
              <a:lnSpc>
                <a:spcPct val="100000"/>
              </a:lnSpc>
            </a:pPr>
            <a:br/>
            <a:endParaRPr b="0" lang="en-IN" sz="1800" spc="-1" strike="noStrike">
              <a:latin typeface="Arial"/>
            </a:endParaRPr>
          </a:p>
        </p:txBody>
      </p:sp>
      <p:sp>
        <p:nvSpPr>
          <p:cNvPr id="187" name="CustomShape 3"/>
          <p:cNvSpPr/>
          <p:nvPr/>
        </p:nvSpPr>
        <p:spPr>
          <a:xfrm>
            <a:off x="152280" y="1166760"/>
            <a:ext cx="8991360" cy="5576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333333"/>
                </a:solidFill>
                <a:latin typeface="Calibri"/>
              </a:rPr>
              <a:t>Below is the steps to inject collection in Spring Follow the steps below:</a:t>
            </a:r>
            <a:endParaRPr b="0" lang="en-IN" sz="1800" spc="-1" strike="noStrike">
              <a:latin typeface="Arial"/>
            </a:endParaRPr>
          </a:p>
          <a:p>
            <a:pPr>
              <a:lnSpc>
                <a:spcPct val="100000"/>
              </a:lnSpc>
            </a:pPr>
            <a:r>
              <a:rPr b="1" lang="en-US" sz="1800" spc="-1" strike="noStrike">
                <a:solidFill>
                  <a:srgbClr val="333333"/>
                </a:solidFill>
                <a:latin typeface="Calibri"/>
              </a:rPr>
              <a:t>Duration:</a:t>
            </a:r>
            <a:r>
              <a:rPr b="0" lang="en-US" sz="1800" spc="-1" strike="noStrike">
                <a:solidFill>
                  <a:srgbClr val="333333"/>
                </a:solidFill>
                <a:latin typeface="Calibri"/>
              </a:rPr>
              <a:t> 10 min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333333"/>
                </a:solidFill>
                <a:latin typeface="Calibri"/>
              </a:rPr>
              <a:t>Step 1:</a:t>
            </a:r>
            <a:endParaRPr b="0" lang="en-IN" sz="1800" spc="-1" strike="noStrike">
              <a:latin typeface="Arial"/>
            </a:endParaRPr>
          </a:p>
          <a:p>
            <a:pPr>
              <a:lnSpc>
                <a:spcPct val="100000"/>
              </a:lnSpc>
            </a:pPr>
            <a:r>
              <a:rPr b="1" lang="en-US" sz="1800" spc="-1" strike="noStrike">
                <a:solidFill>
                  <a:srgbClr val="333333"/>
                </a:solidFill>
                <a:latin typeface="Calibri"/>
              </a:rPr>
              <a:t>Create a project with a name CollectionInjectionExample and create a package com.test.collection under the src folder in the created project.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333333"/>
                </a:solidFill>
                <a:latin typeface="Calibri"/>
              </a:rPr>
              <a:t>Step 2:</a:t>
            </a:r>
            <a:endParaRPr b="0" lang="en-IN" sz="1800" spc="-1" strike="noStrike">
              <a:latin typeface="Arial"/>
            </a:endParaRPr>
          </a:p>
          <a:p>
            <a:pPr>
              <a:lnSpc>
                <a:spcPct val="100000"/>
              </a:lnSpc>
            </a:pPr>
            <a:r>
              <a:rPr b="1" lang="en-US" sz="1800" spc="-1" strike="noStrike">
                <a:solidFill>
                  <a:srgbClr val="333333"/>
                </a:solidFill>
                <a:latin typeface="Calibri"/>
              </a:rPr>
              <a:t>Add required Spring libraries using Add External JARs option as explained in the setterbased/constructor-based example.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333333"/>
                </a:solidFill>
                <a:latin typeface="Calibri"/>
              </a:rPr>
              <a:t>Step3:</a:t>
            </a:r>
            <a:endParaRPr b="0" lang="en-IN" sz="1800" spc="-1" strike="noStrike">
              <a:latin typeface="Arial"/>
            </a:endParaRPr>
          </a:p>
          <a:p>
            <a:pPr>
              <a:lnSpc>
                <a:spcPct val="100000"/>
              </a:lnSpc>
            </a:pPr>
            <a:r>
              <a:rPr b="1" lang="en-US" sz="1800" spc="-1" strike="noStrike">
                <a:solidFill>
                  <a:srgbClr val="333333"/>
                </a:solidFill>
                <a:latin typeface="Calibri"/>
              </a:rPr>
              <a:t>Create Java classes ProductBean,</a:t>
            </a:r>
            <a:r>
              <a:rPr b="0" lang="en-IN" sz="1800" spc="-1" strike="noStrike">
                <a:solidFill>
                  <a:srgbClr val="000000"/>
                </a:solidFill>
                <a:latin typeface="Calibri"/>
              </a:rPr>
              <a:t> </a:t>
            </a:r>
            <a:r>
              <a:rPr b="1" lang="en-IN" sz="1800" spc="-1" strike="noStrike">
                <a:solidFill>
                  <a:srgbClr val="000000"/>
                </a:solidFill>
                <a:latin typeface="Calibri"/>
              </a:rPr>
              <a:t>ProductDetailsBean</a:t>
            </a:r>
            <a:r>
              <a:rPr b="1" lang="en-US" sz="1800" spc="-1" strike="noStrike">
                <a:solidFill>
                  <a:srgbClr val="333333"/>
                </a:solidFill>
                <a:latin typeface="Calibri"/>
              </a:rPr>
              <a:t> and CollectionMain under the com.test.collection package.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333333"/>
                </a:solidFill>
                <a:latin typeface="Calibri"/>
              </a:rPr>
              <a:t>Step 4:</a:t>
            </a:r>
            <a:endParaRPr b="0" lang="en-IN" sz="1800" spc="-1" strike="noStrike">
              <a:latin typeface="Arial"/>
            </a:endParaRPr>
          </a:p>
          <a:p>
            <a:pPr>
              <a:lnSpc>
                <a:spcPct val="100000"/>
              </a:lnSpc>
            </a:pPr>
            <a:r>
              <a:rPr b="1" lang="en-US" sz="1800" spc="-1" strike="noStrike">
                <a:solidFill>
                  <a:srgbClr val="333333"/>
                </a:solidFill>
                <a:latin typeface="Calibri"/>
              </a:rPr>
              <a:t>Create Beans configuration file collectionbean.xml under the sic folder.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Demo: Injecting Collection Cont..</a:t>
            </a:r>
            <a:endParaRPr b="0" lang="en-US" sz="3200" spc="-1" strike="noStrike">
              <a:solidFill>
                <a:srgbClr val="000000"/>
              </a:solidFill>
              <a:latin typeface="Calibri"/>
            </a:endParaRPr>
          </a:p>
        </p:txBody>
      </p:sp>
      <p:sp>
        <p:nvSpPr>
          <p:cNvPr id="189" name="CustomShape 2"/>
          <p:cNvSpPr/>
          <p:nvPr/>
        </p:nvSpPr>
        <p:spPr>
          <a:xfrm>
            <a:off x="152280" y="1371600"/>
            <a:ext cx="8991360" cy="447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Calibri"/>
              </a:rPr>
              <a:t>CollectionMain.java file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1600" spc="-1" strike="noStrike">
                <a:solidFill>
                  <a:srgbClr val="7f0055"/>
                </a:solidFill>
                <a:latin typeface="Calibri"/>
              </a:rPr>
              <a:t>package</a:t>
            </a:r>
            <a:r>
              <a:rPr b="0" lang="en-IN" sz="1600" spc="-1" strike="noStrike">
                <a:solidFill>
                  <a:srgbClr val="000000"/>
                </a:solidFill>
                <a:latin typeface="Calibri"/>
              </a:rPr>
              <a:t> com.test.collection;</a:t>
            </a:r>
            <a:endParaRPr b="0" lang="en-IN" sz="1600" spc="-1" strike="noStrike">
              <a:latin typeface="Arial"/>
            </a:endParaRPr>
          </a:p>
          <a:p>
            <a:pPr>
              <a:lnSpc>
                <a:spcPct val="100000"/>
              </a:lnSpc>
            </a:pPr>
            <a:r>
              <a:rPr b="0" lang="en-IN" sz="1600" spc="-1" strike="noStrike">
                <a:solidFill>
                  <a:srgbClr val="212121"/>
                </a:solidFill>
                <a:latin typeface="Calibri"/>
              </a:rPr>
              <a:t> </a:t>
            </a:r>
            <a:endParaRPr b="0" lang="en-IN"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org.springframework.context.ApplicationContext;</a:t>
            </a:r>
            <a:endParaRPr b="0" lang="en-IN"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org.springframework.context.support.ClassPathXmlApplicationContext;</a:t>
            </a:r>
            <a:endParaRPr b="0" lang="en-IN" sz="1600" spc="-1" strike="noStrike">
              <a:latin typeface="Arial"/>
            </a:endParaRPr>
          </a:p>
          <a:p>
            <a:pPr>
              <a:lnSpc>
                <a:spcPct val="100000"/>
              </a:lnSpc>
            </a:pPr>
            <a:r>
              <a:rPr b="0" lang="en-IN" sz="1600" spc="-1" strike="noStrike">
                <a:solidFill>
                  <a:srgbClr val="212121"/>
                </a:solidFill>
                <a:latin typeface="Calibri"/>
              </a:rPr>
              <a:t> </a:t>
            </a:r>
            <a:endParaRPr b="0" lang="en-IN" sz="1600" spc="-1" strike="noStrike">
              <a:latin typeface="Arial"/>
            </a:endParaRPr>
          </a:p>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class</a:t>
            </a:r>
            <a:r>
              <a:rPr b="0" lang="en-IN" sz="1600" spc="-1" strike="noStrike">
                <a:solidFill>
                  <a:srgbClr val="000000"/>
                </a:solidFill>
                <a:latin typeface="Calibri"/>
              </a:rPr>
              <a:t> CollectionMain {</a:t>
            </a:r>
            <a:endParaRPr b="0" lang="en-IN" sz="1600" spc="-1" strike="noStrike">
              <a:latin typeface="Arial"/>
            </a:endParaRPr>
          </a:p>
          <a:p>
            <a:pPr>
              <a:lnSpc>
                <a:spcPct val="100000"/>
              </a:lnSpc>
            </a:pPr>
            <a:r>
              <a:rPr b="0" lang="en-IN" sz="1600" spc="-1" strike="noStrike">
                <a:solidFill>
                  <a:srgbClr val="212121"/>
                </a:solidFill>
                <a:latin typeface="Calibri"/>
              </a:rPr>
              <a:t> </a:t>
            </a:r>
            <a:endParaRPr b="0" lang="en-IN" sz="1600" spc="-1" strike="noStrike">
              <a:latin typeface="Arial"/>
            </a:endParaRPr>
          </a:p>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static</a:t>
            </a:r>
            <a:r>
              <a:rPr b="0" lang="en-IN" sz="1600" spc="-1" strike="noStrike">
                <a:solidFill>
                  <a:srgbClr val="000000"/>
                </a:solidFill>
                <a:latin typeface="Calibri"/>
              </a:rPr>
              <a:t> </a:t>
            </a:r>
            <a:r>
              <a:rPr b="1" lang="en-IN" sz="1600" spc="-1" strike="noStrike">
                <a:solidFill>
                  <a:srgbClr val="7f0055"/>
                </a:solidFill>
                <a:latin typeface="Calibri"/>
              </a:rPr>
              <a:t>void</a:t>
            </a:r>
            <a:r>
              <a:rPr b="0" lang="en-IN" sz="1600" spc="-1" strike="noStrike">
                <a:solidFill>
                  <a:srgbClr val="000000"/>
                </a:solidFill>
                <a:latin typeface="Calibri"/>
              </a:rPr>
              <a:t> main(String[] </a:t>
            </a:r>
            <a:r>
              <a:rPr b="0" lang="en-IN" sz="1600" spc="-1" strike="noStrike">
                <a:solidFill>
                  <a:srgbClr val="6a3e3e"/>
                </a:solidFill>
                <a:latin typeface="Calibri"/>
              </a:rPr>
              <a:t>args</a:t>
            </a:r>
            <a:r>
              <a:rPr b="0" lang="en-IN" sz="1600" spc="-1" strike="noStrike">
                <a:solidFill>
                  <a:srgbClr val="000000"/>
                </a:solidFill>
                <a:latin typeface="Calibri"/>
              </a:rPr>
              <a:t>) {</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3f7f5f"/>
                </a:solidFill>
                <a:latin typeface="Calibri"/>
              </a:rPr>
              <a:t>// </a:t>
            </a:r>
            <a:r>
              <a:rPr b="1" lang="en-IN" sz="1600" spc="-1" strike="noStrike">
                <a:solidFill>
                  <a:srgbClr val="7f9fbf"/>
                </a:solidFill>
                <a:latin typeface="Calibri"/>
              </a:rPr>
              <a:t>TODO</a:t>
            </a:r>
            <a:r>
              <a:rPr b="0" lang="en-IN" sz="1600" spc="-1" strike="noStrike">
                <a:solidFill>
                  <a:srgbClr val="3f7f5f"/>
                </a:solidFill>
                <a:latin typeface="Calibri"/>
              </a:rPr>
              <a:t> Auto-generated method stub</a:t>
            </a:r>
            <a:endParaRPr b="0" lang="en-IN" sz="1600" spc="-1" strike="noStrike">
              <a:latin typeface="Arial"/>
            </a:endParaRPr>
          </a:p>
          <a:p>
            <a:pPr>
              <a:lnSpc>
                <a:spcPct val="100000"/>
              </a:lnSpc>
            </a:pPr>
            <a:r>
              <a:rPr b="0" lang="en-IN" sz="1600" spc="-1" strike="noStrike">
                <a:solidFill>
                  <a:srgbClr val="000000"/>
                </a:solidFill>
                <a:latin typeface="Calibri"/>
              </a:rPr>
              <a:t>ApplicationContext </a:t>
            </a:r>
            <a:r>
              <a:rPr b="0" lang="en-IN" sz="1600" spc="-1" strike="noStrike" u="sng">
                <a:solidFill>
                  <a:srgbClr val="6a3e3e"/>
                </a:solidFill>
                <a:uFillTx/>
                <a:latin typeface="Calibri"/>
              </a:rPr>
              <a:t>context</a:t>
            </a:r>
            <a:r>
              <a:rPr b="0" lang="en-IN" sz="1600" spc="-1" strike="noStrike">
                <a:solidFill>
                  <a:srgbClr val="000000"/>
                </a:solidFill>
                <a:latin typeface="Calibri"/>
              </a:rPr>
              <a:t> = </a:t>
            </a:r>
            <a:r>
              <a:rPr b="1" lang="en-IN" sz="1600" spc="-1" strike="noStrike">
                <a:solidFill>
                  <a:srgbClr val="7f0055"/>
                </a:solidFill>
                <a:latin typeface="Calibri"/>
              </a:rPr>
              <a:t>new </a:t>
            </a:r>
            <a:r>
              <a:rPr b="0" lang="en-IN" sz="1600" spc="-1" strike="noStrike">
                <a:solidFill>
                  <a:srgbClr val="000000"/>
                </a:solidFill>
                <a:latin typeface="Calibri"/>
              </a:rPr>
              <a:t>ClassPathXmlApplicationContext(</a:t>
            </a:r>
            <a:r>
              <a:rPr b="0" lang="en-IN" sz="1600" spc="-1" strike="noStrike">
                <a:solidFill>
                  <a:srgbClr val="2a00ff"/>
                </a:solidFill>
                <a:latin typeface="Calibri"/>
              </a:rPr>
              <a:t>"collectioninjection.xml"</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ProductBean </a:t>
            </a:r>
            <a:r>
              <a:rPr b="0" lang="en-IN" sz="1600" spc="-1" strike="noStrike">
                <a:solidFill>
                  <a:srgbClr val="6a3e3e"/>
                </a:solidFill>
                <a:latin typeface="Calibri"/>
              </a:rPr>
              <a:t>prod</a:t>
            </a:r>
            <a:r>
              <a:rPr b="0" lang="en-IN" sz="1600" spc="-1" strike="noStrike">
                <a:solidFill>
                  <a:srgbClr val="000000"/>
                </a:solidFill>
                <a:latin typeface="Calibri"/>
              </a:rPr>
              <a:t> = (ProductBean) </a:t>
            </a:r>
            <a:r>
              <a:rPr b="0" lang="en-IN" sz="1600" spc="-1" strike="noStrike">
                <a:solidFill>
                  <a:srgbClr val="6a3e3e"/>
                </a:solidFill>
                <a:latin typeface="Calibri"/>
              </a:rPr>
              <a:t>context</a:t>
            </a:r>
            <a:r>
              <a:rPr b="0" lang="en-IN" sz="1600" spc="-1" strike="noStrike">
                <a:solidFill>
                  <a:srgbClr val="000000"/>
                </a:solidFill>
                <a:latin typeface="Calibri"/>
              </a:rPr>
              <a:t>.getBean(</a:t>
            </a:r>
            <a:r>
              <a:rPr b="0" lang="en-IN" sz="1600" spc="-1" strike="noStrike">
                <a:solidFill>
                  <a:srgbClr val="2a00ff"/>
                </a:solidFill>
                <a:latin typeface="Calibri"/>
              </a:rPr>
              <a:t>"productbean"</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System.</a:t>
            </a:r>
            <a:r>
              <a:rPr b="1" i="1" lang="en-IN" sz="1600" spc="-1" strike="noStrike">
                <a:solidFill>
                  <a:srgbClr val="0000c0"/>
                </a:solidFill>
                <a:latin typeface="Calibri"/>
              </a:rPr>
              <a:t>out</a:t>
            </a:r>
            <a:r>
              <a:rPr b="0" lang="en-IN" sz="1600" spc="-1" strike="noStrike">
                <a:solidFill>
                  <a:srgbClr val="000000"/>
                </a:solidFill>
                <a:latin typeface="Calibri"/>
              </a:rPr>
              <a:t>.println(</a:t>
            </a:r>
            <a:r>
              <a:rPr b="0" lang="en-IN" sz="1600" spc="-1" strike="noStrike">
                <a:solidFill>
                  <a:srgbClr val="6a3e3e"/>
                </a:solidFill>
                <a:latin typeface="Calibri"/>
              </a:rPr>
              <a:t>prod</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212121"/>
                </a:solidFill>
                <a:latin typeface="Calibri"/>
              </a:rPr>
              <a:t> </a:t>
            </a:r>
            <a:endParaRPr b="0" lang="en-IN" sz="1600" spc="-1" strike="noStrike">
              <a:latin typeface="Arial"/>
            </a:endParaRPr>
          </a:p>
          <a:p>
            <a:pPr>
              <a:lnSpc>
                <a:spcPct val="100000"/>
              </a:lnSpc>
            </a:pPr>
            <a:r>
              <a:rPr b="0" lang="en-IN" sz="1600" spc="-1" strike="noStrike">
                <a:solidFill>
                  <a:srgbClr val="000000"/>
                </a:solidFill>
                <a:latin typeface="Calibri"/>
              </a:rPr>
              <a: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Demo: Injecting Collection Cont..</a:t>
            </a:r>
            <a:endParaRPr b="0" lang="en-US" sz="3200" spc="-1" strike="noStrike">
              <a:solidFill>
                <a:srgbClr val="000000"/>
              </a:solidFill>
              <a:latin typeface="Calibri"/>
            </a:endParaRPr>
          </a:p>
        </p:txBody>
      </p:sp>
      <p:sp>
        <p:nvSpPr>
          <p:cNvPr id="191" name="CustomShape 2"/>
          <p:cNvSpPr/>
          <p:nvPr/>
        </p:nvSpPr>
        <p:spPr>
          <a:xfrm>
            <a:off x="380880" y="1248480"/>
            <a:ext cx="4010040" cy="593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7f0055"/>
                </a:solidFill>
                <a:latin typeface="Calibri"/>
              </a:rPr>
              <a:t>package</a:t>
            </a:r>
            <a:r>
              <a:rPr b="0" lang="en-IN" sz="1600" spc="-1" strike="noStrike">
                <a:solidFill>
                  <a:srgbClr val="000000"/>
                </a:solidFill>
                <a:latin typeface="Calibri"/>
              </a:rPr>
              <a:t> com.test.collection;</a:t>
            </a:r>
            <a:endParaRPr b="0" lang="en-IN" sz="1600" spc="-1" strike="noStrike">
              <a:latin typeface="Arial"/>
            </a:endParaRPr>
          </a:p>
          <a:p>
            <a:pPr>
              <a:lnSpc>
                <a:spcPct val="100000"/>
              </a:lnSpc>
            </a:pPr>
            <a:r>
              <a:rPr b="0" lang="en-IN" sz="1600" spc="-1" strike="noStrike">
                <a:solidFill>
                  <a:srgbClr val="212121"/>
                </a:solidFill>
                <a:latin typeface="Calibri"/>
              </a:rPr>
              <a:t> </a:t>
            </a:r>
            <a:endParaRPr b="0" lang="en-IN"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java.util.List;</a:t>
            </a:r>
            <a:endParaRPr b="0" lang="en-IN"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java.util.Map;</a:t>
            </a:r>
            <a:endParaRPr b="0" lang="en-IN"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java.util.Properties;</a:t>
            </a:r>
            <a:endParaRPr b="0" lang="en-IN" sz="1600" spc="-1" strike="noStrike">
              <a:latin typeface="Arial"/>
            </a:endParaRPr>
          </a:p>
          <a:p>
            <a:pPr>
              <a:lnSpc>
                <a:spcPct val="100000"/>
              </a:lnSpc>
            </a:pPr>
            <a:r>
              <a:rPr b="1" lang="en-IN" sz="1600" spc="-1" strike="noStrike">
                <a:solidFill>
                  <a:srgbClr val="7f0055"/>
                </a:solidFill>
                <a:latin typeface="Calibri"/>
              </a:rPr>
              <a:t>import</a:t>
            </a:r>
            <a:r>
              <a:rPr b="0" lang="en-IN" sz="1600" spc="-1" strike="noStrike">
                <a:solidFill>
                  <a:srgbClr val="000000"/>
                </a:solidFill>
                <a:latin typeface="Calibri"/>
              </a:rPr>
              <a:t> java.util.Set;</a:t>
            </a:r>
            <a:endParaRPr b="0" lang="en-IN" sz="1600" spc="-1" strike="noStrike">
              <a:latin typeface="Arial"/>
            </a:endParaRPr>
          </a:p>
          <a:p>
            <a:pPr>
              <a:lnSpc>
                <a:spcPct val="100000"/>
              </a:lnSpc>
            </a:pPr>
            <a:r>
              <a:rPr b="0" lang="en-IN" sz="1600" spc="-1" strike="noStrike">
                <a:solidFill>
                  <a:srgbClr val="212121"/>
                </a:solidFill>
                <a:latin typeface="Calibri"/>
              </a:rPr>
              <a:t> </a:t>
            </a:r>
            <a:endParaRPr b="0" lang="en-IN" sz="1600" spc="-1" strike="noStrike">
              <a:latin typeface="Arial"/>
            </a:endParaRPr>
          </a:p>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class</a:t>
            </a:r>
            <a:r>
              <a:rPr b="0" lang="en-IN" sz="1600" spc="-1" strike="noStrike">
                <a:solidFill>
                  <a:srgbClr val="000000"/>
                </a:solidFill>
                <a:latin typeface="Calibri"/>
              </a:rPr>
              <a:t> ProductBean {</a:t>
            </a:r>
            <a:endParaRPr b="0" lang="en-IN" sz="1600" spc="-1" strike="noStrike">
              <a:latin typeface="Arial"/>
            </a:endParaRPr>
          </a:p>
          <a:p>
            <a:pPr>
              <a:lnSpc>
                <a:spcPct val="100000"/>
              </a:lnSpc>
            </a:pPr>
            <a:r>
              <a:rPr b="0" lang="en-IN" sz="1600" spc="-1" strike="noStrike">
                <a:solidFill>
                  <a:srgbClr val="212121"/>
                </a:solidFill>
                <a:latin typeface="Calibri"/>
              </a:rPr>
              <a:t> </a:t>
            </a:r>
            <a:r>
              <a:rPr b="0" lang="en-IN" sz="1600" spc="-1" strike="noStrike">
                <a:solidFill>
                  <a:srgbClr val="000000"/>
                </a:solidFill>
                <a:latin typeface="Calibri"/>
              </a:rPr>
              <a:t>   </a:t>
            </a:r>
            <a:r>
              <a:rPr b="1" lang="en-IN" sz="1600" spc="-1" strike="noStrike">
                <a:solidFill>
                  <a:srgbClr val="7f0055"/>
                </a:solidFill>
                <a:latin typeface="Calibri"/>
              </a:rPr>
              <a:t>private</a:t>
            </a:r>
            <a:r>
              <a:rPr b="0" lang="en-IN" sz="1600" spc="-1" strike="noStrike">
                <a:solidFill>
                  <a:srgbClr val="000000"/>
                </a:solidFill>
                <a:latin typeface="Calibri"/>
              </a:rPr>
              <a:t> List&lt;Object&gt; </a:t>
            </a:r>
            <a:r>
              <a:rPr b="0" lang="en-IN" sz="1600" spc="-1" strike="noStrike">
                <a:solidFill>
                  <a:srgbClr val="0000c0"/>
                </a:solidFill>
                <a:latin typeface="Calibri"/>
              </a:rPr>
              <a:t>lists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private</a:t>
            </a:r>
            <a:r>
              <a:rPr b="0" lang="en-IN" sz="1600" spc="-1" strike="noStrike">
                <a:solidFill>
                  <a:srgbClr val="000000"/>
                </a:solidFill>
                <a:latin typeface="Calibri"/>
              </a:rPr>
              <a:t> Set&lt;Object&gt; </a:t>
            </a:r>
            <a:r>
              <a:rPr b="0" lang="en-IN" sz="1600" spc="-1" strike="noStrike">
                <a:solidFill>
                  <a:srgbClr val="0000c0"/>
                </a:solidFill>
                <a:latin typeface="Calibri"/>
              </a:rPr>
              <a:t>sets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private</a:t>
            </a:r>
            <a:r>
              <a:rPr b="0" lang="en-IN" sz="1600" spc="-1" strike="noStrike">
                <a:solidFill>
                  <a:srgbClr val="000000"/>
                </a:solidFill>
                <a:latin typeface="Calibri"/>
              </a:rPr>
              <a:t> Map&lt;Object, Object&gt; </a:t>
            </a:r>
            <a:r>
              <a:rPr b="0" lang="en-IN" sz="1600" spc="-1" strike="noStrike">
                <a:solidFill>
                  <a:srgbClr val="0000c0"/>
                </a:solidFill>
                <a:latin typeface="Calibri"/>
              </a:rPr>
              <a:t>maps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private</a:t>
            </a:r>
            <a:r>
              <a:rPr b="0" lang="en-IN" sz="1600" spc="-1" strike="noStrike">
                <a:solidFill>
                  <a:srgbClr val="000000"/>
                </a:solidFill>
                <a:latin typeface="Calibri"/>
              </a:rPr>
              <a:t> Properties </a:t>
            </a:r>
            <a:r>
              <a:rPr b="0" lang="en-IN" sz="1600" spc="-1" strike="noStrike">
                <a:solidFill>
                  <a:srgbClr val="0000c0"/>
                </a:solidFill>
                <a:latin typeface="Calibri"/>
              </a:rPr>
              <a:t>pros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List&lt;Object&gt; getLists() {</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return</a:t>
            </a:r>
            <a:r>
              <a:rPr b="0" lang="en-IN" sz="1600" spc="-1" strike="noStrike">
                <a:solidFill>
                  <a:srgbClr val="000000"/>
                </a:solidFill>
                <a:latin typeface="Calibri"/>
              </a:rPr>
              <a:t> </a:t>
            </a:r>
            <a:r>
              <a:rPr b="0" lang="en-IN" sz="1600" spc="-1" strike="noStrike">
                <a:solidFill>
                  <a:srgbClr val="0000c0"/>
                </a:solidFill>
                <a:latin typeface="Calibri"/>
              </a:rPr>
              <a:t>lists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void</a:t>
            </a:r>
            <a:r>
              <a:rPr b="0" lang="en-IN" sz="1600" spc="-1" strike="noStrike">
                <a:solidFill>
                  <a:srgbClr val="000000"/>
                </a:solidFill>
                <a:latin typeface="Calibri"/>
              </a:rPr>
              <a:t> setLists(List&lt;Object&gt; </a:t>
            </a:r>
            <a:r>
              <a:rPr b="0" lang="en-IN" sz="1600" spc="-1" strike="noStrike">
                <a:solidFill>
                  <a:srgbClr val="6a3e3e"/>
                </a:solidFill>
                <a:latin typeface="Calibri"/>
              </a:rPr>
              <a:t>lists</a:t>
            </a:r>
            <a:r>
              <a:rPr b="0" lang="en-IN" sz="1600" spc="-1" strike="noStrike">
                <a:solidFill>
                  <a:srgbClr val="000000"/>
                </a:solidFill>
                <a:latin typeface="Calibri"/>
              </a:rPr>
              <a:t>) {</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this</a:t>
            </a:r>
            <a:r>
              <a:rPr b="0" lang="en-IN" sz="1600" spc="-1" strike="noStrike">
                <a:solidFill>
                  <a:srgbClr val="000000"/>
                </a:solidFill>
                <a:latin typeface="Calibri"/>
              </a:rPr>
              <a:t>.</a:t>
            </a:r>
            <a:r>
              <a:rPr b="0" lang="en-IN" sz="1600" spc="-1" strike="noStrike">
                <a:solidFill>
                  <a:srgbClr val="0000c0"/>
                </a:solidFill>
                <a:latin typeface="Calibri"/>
              </a:rPr>
              <a:t>lists</a:t>
            </a:r>
            <a:r>
              <a:rPr b="0" lang="en-IN" sz="1600" spc="-1" strike="noStrike">
                <a:solidFill>
                  <a:srgbClr val="000000"/>
                </a:solidFill>
                <a:latin typeface="Calibri"/>
              </a:rPr>
              <a:t> = </a:t>
            </a:r>
            <a:r>
              <a:rPr b="0" lang="en-IN" sz="1600" spc="-1" strike="noStrike">
                <a:solidFill>
                  <a:srgbClr val="6a3e3e"/>
                </a:solidFill>
                <a:latin typeface="Calibri"/>
              </a:rPr>
              <a:t>lists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Set&lt;Object&gt; getSets() {</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return</a:t>
            </a:r>
            <a:r>
              <a:rPr b="0" lang="en-IN" sz="1600" spc="-1" strike="noStrike">
                <a:solidFill>
                  <a:srgbClr val="000000"/>
                </a:solidFill>
                <a:latin typeface="Calibri"/>
              </a:rPr>
              <a:t> </a:t>
            </a:r>
            <a:r>
              <a:rPr b="0" lang="en-IN" sz="1600" spc="-1" strike="noStrike">
                <a:solidFill>
                  <a:srgbClr val="0000c0"/>
                </a:solidFill>
                <a:latin typeface="Calibri"/>
              </a:rPr>
              <a:t>sets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endParaRPr b="0" lang="en-IN" sz="1600" spc="-1" strike="noStrike">
              <a:latin typeface="Arial"/>
            </a:endParaRPr>
          </a:p>
        </p:txBody>
      </p:sp>
      <p:sp>
        <p:nvSpPr>
          <p:cNvPr id="192" name="CustomShape 3"/>
          <p:cNvSpPr/>
          <p:nvPr/>
        </p:nvSpPr>
        <p:spPr>
          <a:xfrm>
            <a:off x="4572000" y="1152000"/>
            <a:ext cx="4343040" cy="6417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void</a:t>
            </a:r>
            <a:r>
              <a:rPr b="0" lang="en-IN" sz="1600" spc="-1" strike="noStrike">
                <a:solidFill>
                  <a:srgbClr val="000000"/>
                </a:solidFill>
                <a:latin typeface="Calibri"/>
              </a:rPr>
              <a:t> setSets(Set&lt;Object&gt; </a:t>
            </a:r>
            <a:r>
              <a:rPr b="0" lang="en-IN" sz="1600" spc="-1" strike="noStrike">
                <a:solidFill>
                  <a:srgbClr val="6a3e3e"/>
                </a:solidFill>
                <a:latin typeface="Calibri"/>
              </a:rPr>
              <a:t>sets</a:t>
            </a:r>
            <a:r>
              <a:rPr b="0" lang="en-IN" sz="1600" spc="-1" strike="noStrike">
                <a:solidFill>
                  <a:srgbClr val="000000"/>
                </a:solidFill>
                <a:latin typeface="Calibri"/>
              </a:rPr>
              <a:t>) {</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this</a:t>
            </a:r>
            <a:r>
              <a:rPr b="0" lang="en-IN" sz="1600" spc="-1" strike="noStrike">
                <a:solidFill>
                  <a:srgbClr val="000000"/>
                </a:solidFill>
                <a:latin typeface="Calibri"/>
              </a:rPr>
              <a:t>.</a:t>
            </a:r>
            <a:r>
              <a:rPr b="0" lang="en-IN" sz="1600" spc="-1" strike="noStrike">
                <a:solidFill>
                  <a:srgbClr val="0000c0"/>
                </a:solidFill>
                <a:latin typeface="Calibri"/>
              </a:rPr>
              <a:t>sets</a:t>
            </a:r>
            <a:r>
              <a:rPr b="0" lang="en-IN" sz="1600" spc="-1" strike="noStrike">
                <a:solidFill>
                  <a:srgbClr val="000000"/>
                </a:solidFill>
                <a:latin typeface="Calibri"/>
              </a:rPr>
              <a:t> = </a:t>
            </a:r>
            <a:r>
              <a:rPr b="0" lang="en-IN" sz="1600" spc="-1" strike="noStrike">
                <a:solidFill>
                  <a:srgbClr val="6a3e3e"/>
                </a:solidFill>
                <a:latin typeface="Calibri"/>
              </a:rPr>
              <a:t>sets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IN" sz="1600" spc="-1" strike="noStrike">
              <a:latin typeface="Arial"/>
            </a:endParaRPr>
          </a:p>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Map&lt;Object, Object&gt; getMaps() {</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return</a:t>
            </a:r>
            <a:r>
              <a:rPr b="0" lang="en-IN" sz="1600" spc="-1" strike="noStrike">
                <a:solidFill>
                  <a:srgbClr val="000000"/>
                </a:solidFill>
                <a:latin typeface="Calibri"/>
              </a:rPr>
              <a:t> </a:t>
            </a:r>
            <a:r>
              <a:rPr b="0" lang="en-IN" sz="1600" spc="-1" strike="noStrike">
                <a:solidFill>
                  <a:srgbClr val="0000c0"/>
                </a:solidFill>
                <a:latin typeface="Calibri"/>
              </a:rPr>
              <a:t>maps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IN" sz="1600" spc="-1" strike="noStrike">
              <a:latin typeface="Arial"/>
            </a:endParaRPr>
          </a:p>
          <a:p>
            <a:pPr>
              <a:lnSpc>
                <a:spcPct val="100000"/>
              </a:lnSpc>
            </a:pP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void</a:t>
            </a:r>
            <a:r>
              <a:rPr b="0" lang="en-IN" sz="1600" spc="-1" strike="noStrike">
                <a:solidFill>
                  <a:srgbClr val="000000"/>
                </a:solidFill>
                <a:latin typeface="Calibri"/>
              </a:rPr>
              <a:t> setMaps(Map&lt;Object, Object&gt; </a:t>
            </a:r>
            <a:r>
              <a:rPr b="0" lang="en-IN" sz="1600" spc="-1" strike="noStrike">
                <a:solidFill>
                  <a:srgbClr val="6a3e3e"/>
                </a:solidFill>
                <a:latin typeface="Calibri"/>
              </a:rPr>
              <a:t>maps</a:t>
            </a:r>
            <a:r>
              <a:rPr b="0" lang="en-IN" sz="1600" spc="-1" strike="noStrike">
                <a:solidFill>
                  <a:srgbClr val="000000"/>
                </a:solidFill>
                <a:latin typeface="Calibri"/>
              </a:rPr>
              <a:t>) </a:t>
            </a:r>
            <a:endParaRPr b="0" lang="en-IN" sz="1600" spc="-1" strike="noStrike">
              <a:latin typeface="Arial"/>
            </a:endParaRPr>
          </a:p>
          <a:p>
            <a:pPr>
              <a:lnSpc>
                <a:spcPct val="100000"/>
              </a:lnSpc>
            </a:pP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this</a:t>
            </a:r>
            <a:r>
              <a:rPr b="0" lang="en-IN" sz="1600" spc="-1" strike="noStrike">
                <a:solidFill>
                  <a:srgbClr val="000000"/>
                </a:solidFill>
                <a:latin typeface="Calibri"/>
              </a:rPr>
              <a:t>.</a:t>
            </a:r>
            <a:r>
              <a:rPr b="0" lang="en-IN" sz="1600" spc="-1" strike="noStrike">
                <a:solidFill>
                  <a:srgbClr val="0000c0"/>
                </a:solidFill>
                <a:latin typeface="Calibri"/>
              </a:rPr>
              <a:t>maps</a:t>
            </a:r>
            <a:r>
              <a:rPr b="0" lang="en-IN" sz="1600" spc="-1" strike="noStrike">
                <a:solidFill>
                  <a:srgbClr val="000000"/>
                </a:solidFill>
                <a:latin typeface="Calibri"/>
              </a:rPr>
              <a:t> = </a:t>
            </a:r>
            <a:r>
              <a:rPr b="0" lang="en-IN" sz="1600" spc="-1" strike="noStrike">
                <a:solidFill>
                  <a:srgbClr val="6a3e3e"/>
                </a:solidFill>
                <a:latin typeface="Calibri"/>
              </a:rPr>
              <a:t>maps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Properties getPros() {</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return</a:t>
            </a:r>
            <a:r>
              <a:rPr b="0" lang="en-IN" sz="1600" spc="-1" strike="noStrike">
                <a:solidFill>
                  <a:srgbClr val="000000"/>
                </a:solidFill>
                <a:latin typeface="Calibri"/>
              </a:rPr>
              <a:t> </a:t>
            </a:r>
            <a:r>
              <a:rPr b="0" lang="en-IN" sz="1600" spc="-1" strike="noStrike">
                <a:solidFill>
                  <a:srgbClr val="0000c0"/>
                </a:solidFill>
                <a:latin typeface="Calibri"/>
              </a:rPr>
              <a:t>pros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a:t>
            </a:r>
            <a:r>
              <a:rPr b="1" lang="en-IN" sz="1600" spc="-1" strike="noStrike">
                <a:solidFill>
                  <a:srgbClr val="7f0055"/>
                </a:solidFill>
                <a:latin typeface="Calibri"/>
              </a:rPr>
              <a:t>void</a:t>
            </a:r>
            <a:r>
              <a:rPr b="0" lang="en-IN" sz="1600" spc="-1" strike="noStrike">
                <a:solidFill>
                  <a:srgbClr val="000000"/>
                </a:solidFill>
                <a:latin typeface="Calibri"/>
              </a:rPr>
              <a:t> setPros(Properties </a:t>
            </a:r>
            <a:r>
              <a:rPr b="0" lang="en-IN" sz="1600" spc="-1" strike="noStrike">
                <a:solidFill>
                  <a:srgbClr val="6a3e3e"/>
                </a:solidFill>
                <a:latin typeface="Calibri"/>
              </a:rPr>
              <a:t>pros</a:t>
            </a:r>
            <a:r>
              <a:rPr b="0" lang="en-IN" sz="1600" spc="-1" strike="noStrike">
                <a:solidFill>
                  <a:srgbClr val="000000"/>
                </a:solidFill>
                <a:latin typeface="Calibri"/>
              </a:rPr>
              <a:t>) {</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this</a:t>
            </a:r>
            <a:r>
              <a:rPr b="0" lang="en-IN" sz="1600" spc="-1" strike="noStrike">
                <a:solidFill>
                  <a:srgbClr val="000000"/>
                </a:solidFill>
                <a:latin typeface="Calibri"/>
              </a:rPr>
              <a:t>.</a:t>
            </a:r>
            <a:r>
              <a:rPr b="0" lang="en-IN" sz="1600" spc="-1" strike="noStrike">
                <a:solidFill>
                  <a:srgbClr val="0000c0"/>
                </a:solidFill>
                <a:latin typeface="Calibri"/>
              </a:rPr>
              <a:t>pros</a:t>
            </a:r>
            <a:r>
              <a:rPr b="0" lang="en-IN" sz="1600" spc="-1" strike="noStrike">
                <a:solidFill>
                  <a:srgbClr val="000000"/>
                </a:solidFill>
                <a:latin typeface="Calibri"/>
              </a:rPr>
              <a:t> = </a:t>
            </a:r>
            <a:r>
              <a:rPr b="0" lang="en-IN" sz="1600" spc="-1" strike="noStrike">
                <a:solidFill>
                  <a:srgbClr val="6a3e3e"/>
                </a:solidFill>
                <a:latin typeface="Calibri"/>
              </a:rPr>
              <a:t>pros</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646464"/>
                </a:solidFill>
                <a:latin typeface="Calibri"/>
              </a:rPr>
              <a:t>@Override</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public</a:t>
            </a:r>
            <a:r>
              <a:rPr b="0" lang="en-IN" sz="1600" spc="-1" strike="noStrike">
                <a:solidFill>
                  <a:srgbClr val="000000"/>
                </a:solidFill>
                <a:latin typeface="Calibri"/>
              </a:rPr>
              <a:t> String toString() {</a:t>
            </a:r>
            <a:endParaRPr b="0" lang="en-IN" sz="1600" spc="-1" strike="noStrike">
              <a:latin typeface="Arial"/>
            </a:endParaRPr>
          </a:p>
          <a:p>
            <a:pPr>
              <a:lnSpc>
                <a:spcPct val="100000"/>
              </a:lnSpc>
            </a:pPr>
            <a:r>
              <a:rPr b="0" lang="en-IN" sz="1600" spc="-1" strike="noStrike">
                <a:solidFill>
                  <a:srgbClr val="000000"/>
                </a:solidFill>
                <a:latin typeface="Calibri"/>
              </a:rPr>
              <a:t>    </a:t>
            </a:r>
            <a:r>
              <a:rPr b="1" lang="en-IN" sz="1600" spc="-1" strike="noStrike">
                <a:solidFill>
                  <a:srgbClr val="7f0055"/>
                </a:solidFill>
                <a:latin typeface="Calibri"/>
              </a:rPr>
              <a:t>return</a:t>
            </a:r>
            <a:r>
              <a:rPr b="0" lang="en-IN" sz="1600" spc="-1" strike="noStrike">
                <a:solidFill>
                  <a:srgbClr val="000000"/>
                </a:solidFill>
                <a:latin typeface="Calibri"/>
              </a:rPr>
              <a:t> </a:t>
            </a:r>
            <a:r>
              <a:rPr b="0" lang="en-IN" sz="1600" spc="-1" strike="noStrike">
                <a:solidFill>
                  <a:srgbClr val="2a00ff"/>
                </a:solidFill>
                <a:latin typeface="Calibri"/>
              </a:rPr>
              <a:t>"Product [lists="</a:t>
            </a:r>
            <a:r>
              <a:rPr b="0" lang="en-IN" sz="1600" spc="-1" strike="noStrike">
                <a:solidFill>
                  <a:srgbClr val="000000"/>
                </a:solidFill>
                <a:latin typeface="Calibri"/>
              </a:rPr>
              <a:t> + </a:t>
            </a:r>
            <a:r>
              <a:rPr b="0" lang="en-IN" sz="1600" spc="-1" strike="noStrike">
                <a:solidFill>
                  <a:srgbClr val="0000c0"/>
                </a:solidFill>
                <a:latin typeface="Calibri"/>
              </a:rPr>
              <a:t>lists</a:t>
            </a:r>
            <a:r>
              <a:rPr b="0" lang="en-IN" sz="1600" spc="-1" strike="noStrike">
                <a:solidFill>
                  <a:srgbClr val="000000"/>
                </a:solidFill>
                <a:latin typeface="Calibri"/>
              </a:rPr>
              <a:t> + </a:t>
            </a:r>
            <a:r>
              <a:rPr b="0" lang="en-IN" sz="1600" spc="-1" strike="noStrike">
                <a:solidFill>
                  <a:srgbClr val="2a00ff"/>
                </a:solidFill>
                <a:latin typeface="Calibri"/>
              </a:rPr>
              <a:t>", sets="</a:t>
            </a:r>
            <a:r>
              <a:rPr b="0" lang="en-IN" sz="1600" spc="-1" strike="noStrike">
                <a:solidFill>
                  <a:srgbClr val="000000"/>
                </a:solidFill>
                <a:latin typeface="Calibri"/>
              </a:rPr>
              <a:t> + </a:t>
            </a:r>
            <a:r>
              <a:rPr b="0" lang="en-IN" sz="1600" spc="-1" strike="noStrike">
                <a:solidFill>
                  <a:srgbClr val="0000c0"/>
                </a:solidFill>
                <a:latin typeface="Calibri"/>
              </a:rPr>
              <a:t>sets</a:t>
            </a:r>
            <a:r>
              <a:rPr b="0" lang="en-IN" sz="1600" spc="-1" strike="noStrike">
                <a:solidFill>
                  <a:srgbClr val="000000"/>
                </a:solidFill>
                <a:latin typeface="Calibri"/>
              </a:rPr>
              <a:t> + </a:t>
            </a:r>
            <a:r>
              <a:rPr b="0" lang="en-IN" sz="1600" spc="-1" strike="noStrike">
                <a:solidFill>
                  <a:srgbClr val="2a00ff"/>
                </a:solidFill>
                <a:latin typeface="Calibri"/>
              </a:rPr>
              <a:t>", maps="</a:t>
            </a:r>
            <a:r>
              <a:rPr b="0" lang="en-IN" sz="1600" spc="-1" strike="noStrike">
                <a:solidFill>
                  <a:srgbClr val="000000"/>
                </a:solidFill>
                <a:latin typeface="Calibri"/>
              </a:rPr>
              <a:t> + </a:t>
            </a:r>
            <a:r>
              <a:rPr b="0" lang="en-IN" sz="1600" spc="-1" strike="noStrike">
                <a:solidFill>
                  <a:srgbClr val="0000c0"/>
                </a:solidFill>
                <a:latin typeface="Calibri"/>
              </a:rPr>
              <a:t>maps</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 </a:t>
            </a:r>
            <a:r>
              <a:rPr b="0" lang="en-IN" sz="1600" spc="-1" strike="noStrike">
                <a:solidFill>
                  <a:srgbClr val="2a00ff"/>
                </a:solidFill>
                <a:latin typeface="Calibri"/>
              </a:rPr>
              <a:t>", pros="</a:t>
            </a:r>
            <a:r>
              <a:rPr b="0" lang="en-IN" sz="1600" spc="-1" strike="noStrike">
                <a:solidFill>
                  <a:srgbClr val="000000"/>
                </a:solidFill>
                <a:latin typeface="Calibri"/>
              </a:rPr>
              <a:t> + </a:t>
            </a:r>
            <a:r>
              <a:rPr b="0" lang="en-IN" sz="1600" spc="-1" strike="noStrike">
                <a:solidFill>
                  <a:srgbClr val="0000c0"/>
                </a:solidFill>
                <a:latin typeface="Calibri"/>
              </a:rPr>
              <a:t>pros</a:t>
            </a:r>
            <a:r>
              <a:rPr b="0" lang="en-IN" sz="1600" spc="-1" strike="noStrike">
                <a:solidFill>
                  <a:srgbClr val="000000"/>
                </a:solidFill>
                <a:latin typeface="Calibri"/>
              </a:rPr>
              <a:t> + </a:t>
            </a:r>
            <a:r>
              <a:rPr b="0" lang="en-IN" sz="1600" spc="-1" strike="noStrike">
                <a:solidFill>
                  <a:srgbClr val="2a00ff"/>
                </a:solidFill>
                <a:latin typeface="Calibri"/>
              </a:rPr>
              <a:t>"]"</a:t>
            </a:r>
            <a:r>
              <a:rPr b="0" lang="en-IN" sz="1600" spc="-1" strike="noStrike">
                <a:solidFill>
                  <a:srgbClr val="000000"/>
                </a:solidFill>
                <a:latin typeface="Calibri"/>
              </a:rPr>
              <a: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r>
              <a:rPr b="0" lang="en-IN" sz="1600" spc="-1" strike="noStrike">
                <a:solidFill>
                  <a:srgbClr val="212121"/>
                </a:solidFill>
                <a:latin typeface="Calibri"/>
              </a:rPr>
              <a:t> </a:t>
            </a:r>
            <a:r>
              <a:rPr b="0" lang="en-IN" sz="1600" spc="-1" strike="noStrike">
                <a:solidFill>
                  <a:srgbClr val="000000"/>
                </a:solidFill>
                <a:latin typeface="Calibri"/>
              </a:rPr>
              <a: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Demo: Injecting Collection Cont..</a:t>
            </a:r>
            <a:endParaRPr b="0" lang="en-US" sz="3200" spc="-1" strike="noStrike">
              <a:solidFill>
                <a:srgbClr val="000000"/>
              </a:solidFill>
              <a:latin typeface="Calibri"/>
            </a:endParaRPr>
          </a:p>
        </p:txBody>
      </p:sp>
      <p:sp>
        <p:nvSpPr>
          <p:cNvPr id="194" name="CustomShape 2"/>
          <p:cNvSpPr/>
          <p:nvPr/>
        </p:nvSpPr>
        <p:spPr>
          <a:xfrm>
            <a:off x="685800" y="1335960"/>
            <a:ext cx="7772040" cy="4139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onsolas"/>
              </a:rPr>
              <a:t>&lt;beans xmlns=</a:t>
            </a:r>
            <a:r>
              <a:rPr b="0" i="1" lang="en-IN" sz="1400" spc="-1" strike="noStrike">
                <a:solidFill>
                  <a:srgbClr val="000000"/>
                </a:solidFill>
                <a:latin typeface="Consolas"/>
              </a:rPr>
              <a:t>"http://www.springframework.org/schema/beans"</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xmlns:xsi=</a:t>
            </a:r>
            <a:r>
              <a:rPr b="0" i="1" lang="en-IN" sz="1400" spc="-1" strike="noStrike">
                <a:solidFill>
                  <a:srgbClr val="000000"/>
                </a:solidFill>
                <a:latin typeface="Consolas"/>
              </a:rPr>
              <a:t>"http://www.w3.org/2001/XMLSchema-instance"</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xsi:schemaLocation=</a:t>
            </a:r>
            <a:r>
              <a:rPr b="0" i="1" lang="en-IN" sz="1400" spc="-1" strike="noStrike">
                <a:solidFill>
                  <a:srgbClr val="000000"/>
                </a:solidFill>
                <a:latin typeface="Consolas"/>
              </a:rPr>
              <a:t>"http://www.springframework.org/schema/beans</a:t>
            </a:r>
            <a:endParaRPr b="0" lang="en-IN" sz="1400" spc="-1" strike="noStrike">
              <a:latin typeface="Arial"/>
            </a:endParaRPr>
          </a:p>
          <a:p>
            <a:pPr>
              <a:lnSpc>
                <a:spcPct val="100000"/>
              </a:lnSpc>
            </a:pPr>
            <a:r>
              <a:rPr b="0" i="1" lang="en-IN" sz="1400" spc="-1" strike="noStrike">
                <a:solidFill>
                  <a:srgbClr val="000000"/>
                </a:solidFill>
                <a:latin typeface="Consolas"/>
              </a:rPr>
              <a:t>    </a:t>
            </a:r>
            <a:r>
              <a:rPr b="0" i="1" lang="en-IN" sz="1400" spc="-1" strike="noStrike">
                <a:solidFill>
                  <a:srgbClr val="000000"/>
                </a:solidFill>
                <a:latin typeface="Consolas"/>
              </a:rPr>
              <a:t>http://www.springframework.org/schema/beans/spring-beans-3.0.xsd"</a:t>
            </a:r>
            <a:r>
              <a:rPr b="0" lang="en-IN" sz="1400" spc="-1" strike="noStrike">
                <a:solidFill>
                  <a:srgbClr val="000000"/>
                </a:solidFill>
                <a:latin typeface="Consolas"/>
              </a:rPr>
              <a:t>&gt;</a:t>
            </a:r>
            <a:endParaRPr b="0" lang="en-IN" sz="1400" spc="-1" strike="noStrike">
              <a:latin typeface="Arial"/>
            </a:endParaRPr>
          </a:p>
          <a:p>
            <a:pPr>
              <a:lnSpc>
                <a:spcPct val="100000"/>
              </a:lnSpc>
            </a:pPr>
            <a:r>
              <a:rPr b="0" lang="en-IN" sz="1400" spc="-1" strike="noStrike">
                <a:solidFill>
                  <a:srgbClr val="000000"/>
                </a:solidFill>
                <a:latin typeface="Consolas"/>
              </a:rPr>
              <a:t>   </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&lt;bean id=</a:t>
            </a:r>
            <a:r>
              <a:rPr b="0" i="1" lang="en-IN" sz="1400" spc="-1" strike="noStrike">
                <a:solidFill>
                  <a:srgbClr val="000000"/>
                </a:solidFill>
                <a:latin typeface="Consolas"/>
              </a:rPr>
              <a:t>"productbean"</a:t>
            </a:r>
            <a:r>
              <a:rPr b="0" lang="en-IN" sz="1400" spc="-1" strike="noStrike">
                <a:solidFill>
                  <a:srgbClr val="000000"/>
                </a:solidFill>
                <a:latin typeface="Consolas"/>
              </a:rPr>
              <a:t>  class=</a:t>
            </a:r>
            <a:r>
              <a:rPr b="0" i="1" lang="en-IN" sz="1400" spc="-1" strike="noStrike">
                <a:solidFill>
                  <a:srgbClr val="000000"/>
                </a:solidFill>
                <a:latin typeface="Consolas"/>
              </a:rPr>
              <a:t>"com.test.collection.ProductBean"</a:t>
            </a:r>
            <a:r>
              <a:rPr b="0" lang="en-IN" sz="1400" spc="-1" strike="noStrike">
                <a:solidFill>
                  <a:srgbClr val="000000"/>
                </a:solidFill>
                <a:latin typeface="Consolas"/>
              </a:rPr>
              <a:t>&gt;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 name=</a:t>
            </a:r>
            <a:r>
              <a:rPr b="0" i="1" lang="en-IN" sz="1400" spc="-1" strike="noStrike">
                <a:solidFill>
                  <a:srgbClr val="000000"/>
                </a:solidFill>
                <a:latin typeface="Consolas"/>
              </a:rPr>
              <a:t>"lists"</a:t>
            </a:r>
            <a:r>
              <a:rPr b="0" lang="en-IN" sz="1400" spc="-1" strike="noStrike">
                <a:solidFill>
                  <a:srgbClr val="000000"/>
                </a:solidFill>
                <a:latin typeface="Consolas"/>
              </a:rPr>
              <a:t>&gt;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&lt;list&gt;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&lt;value&gt;1&lt;/value&gt;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&lt;ref bean=</a:t>
            </a:r>
            <a:r>
              <a:rPr b="0" i="1" lang="en-IN" sz="1400" spc="-1" strike="noStrike">
                <a:solidFill>
                  <a:srgbClr val="000000"/>
                </a:solidFill>
                <a:latin typeface="Consolas"/>
              </a:rPr>
              <a:t>"productdetailbean"</a:t>
            </a:r>
            <a:r>
              <a:rPr b="0" lang="en-IN" sz="1400" spc="-1" strike="noStrike">
                <a:solidFill>
                  <a:srgbClr val="000000"/>
                </a:solidFill>
                <a:latin typeface="Consolas"/>
              </a:rPr>
              <a:t> /&gt;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&lt;bean class=</a:t>
            </a:r>
            <a:r>
              <a:rPr b="0" i="1" lang="en-IN" sz="1400" spc="-1" strike="noStrike">
                <a:solidFill>
                  <a:srgbClr val="000000"/>
                </a:solidFill>
                <a:latin typeface="Consolas"/>
              </a:rPr>
              <a:t>"com.test.collection.ProductDetailsBean"</a:t>
            </a:r>
            <a:r>
              <a:rPr b="0" lang="en-IN" sz="1400" spc="-1" strike="noStrike">
                <a:solidFill>
                  <a:srgbClr val="000000"/>
                </a:solidFill>
                <a:latin typeface="Consolas"/>
              </a:rPr>
              <a:t>&gt;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 name=</a:t>
            </a:r>
            <a:r>
              <a:rPr b="0" i="1" lang="en-IN" sz="1400" spc="-1" strike="noStrike">
                <a:solidFill>
                  <a:srgbClr val="000000"/>
                </a:solidFill>
                <a:latin typeface="Consolas"/>
              </a:rPr>
              <a:t>"pr_name"</a:t>
            </a:r>
            <a:r>
              <a:rPr b="0" lang="en-IN" sz="1400" spc="-1" strike="noStrike">
                <a:solidFill>
                  <a:srgbClr val="000000"/>
                </a:solidFill>
                <a:latin typeface="Consolas"/>
              </a:rPr>
              <a:t> value=</a:t>
            </a:r>
            <a:r>
              <a:rPr b="0" i="1" lang="en-IN" sz="1400" spc="-1" strike="noStrike">
                <a:solidFill>
                  <a:srgbClr val="000000"/>
                </a:solidFill>
                <a:latin typeface="Consolas"/>
              </a:rPr>
              <a:t>“ProductList"</a:t>
            </a:r>
            <a:r>
              <a:rPr b="0" lang="en-IN" sz="1400" spc="-1" strike="noStrike">
                <a:solidFill>
                  <a:srgbClr val="000000"/>
                </a:solidFill>
                <a:latin typeface="Consolas"/>
              </a:rPr>
              <a:t> /&gt;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 name=</a:t>
            </a:r>
            <a:r>
              <a:rPr b="0" i="1" lang="en-IN" sz="1400" spc="-1" strike="noStrike">
                <a:solidFill>
                  <a:srgbClr val="000000"/>
                </a:solidFill>
                <a:latin typeface="Consolas"/>
              </a:rPr>
              <a:t>"pr_id"</a:t>
            </a:r>
            <a:r>
              <a:rPr b="0" lang="en-IN" sz="1400" spc="-1" strike="noStrike">
                <a:solidFill>
                  <a:srgbClr val="000000"/>
                </a:solidFill>
                <a:latin typeface="Consolas"/>
              </a:rPr>
              <a:t> value=</a:t>
            </a:r>
            <a:r>
              <a:rPr b="0" i="1" lang="en-IN" sz="1400" spc="-1" strike="noStrike">
                <a:solidFill>
                  <a:srgbClr val="000000"/>
                </a:solidFill>
                <a:latin typeface="Consolas"/>
              </a:rPr>
              <a:t>"A11190"</a:t>
            </a:r>
            <a:r>
              <a:rPr b="0" lang="en-IN" sz="1400" spc="-1" strike="noStrike">
                <a:solidFill>
                  <a:srgbClr val="000000"/>
                </a:solidFill>
                <a:latin typeface="Consolas"/>
              </a:rPr>
              <a:t> /&gt;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 name=</a:t>
            </a:r>
            <a:r>
              <a:rPr b="0" i="1" lang="en-IN" sz="1400" spc="-1" strike="noStrike">
                <a:solidFill>
                  <a:srgbClr val="000000"/>
                </a:solidFill>
                <a:latin typeface="Consolas"/>
              </a:rPr>
              <a:t>"qty"</a:t>
            </a:r>
            <a:r>
              <a:rPr b="0" lang="en-IN" sz="1400" spc="-1" strike="noStrike">
                <a:solidFill>
                  <a:srgbClr val="000000"/>
                </a:solidFill>
                <a:latin typeface="Consolas"/>
              </a:rPr>
              <a:t> value=</a:t>
            </a:r>
            <a:r>
              <a:rPr b="0" i="1" lang="en-IN" sz="1400" spc="-1" strike="noStrike">
                <a:solidFill>
                  <a:srgbClr val="000000"/>
                </a:solidFill>
                <a:latin typeface="Consolas"/>
              </a:rPr>
              <a:t>"28"</a:t>
            </a:r>
            <a:r>
              <a:rPr b="0" lang="en-IN" sz="1400" spc="-1" strike="noStrike">
                <a:solidFill>
                  <a:srgbClr val="000000"/>
                </a:solidFill>
                <a:latin typeface="Consolas"/>
              </a:rPr>
              <a:t> /&gt;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 name=</a:t>
            </a:r>
            <a:r>
              <a:rPr b="0" i="1" lang="en-IN" sz="1400" spc="-1" strike="noStrike">
                <a:solidFill>
                  <a:srgbClr val="000000"/>
                </a:solidFill>
                <a:latin typeface="Consolas"/>
              </a:rPr>
              <a:t>"price"</a:t>
            </a:r>
            <a:r>
              <a:rPr b="0" lang="en-IN" sz="1400" spc="-1" strike="noStrike">
                <a:solidFill>
                  <a:srgbClr val="000000"/>
                </a:solidFill>
                <a:latin typeface="Consolas"/>
              </a:rPr>
              <a:t> value=</a:t>
            </a:r>
            <a:r>
              <a:rPr b="0" i="1" lang="en-IN" sz="1400" spc="-1" strike="noStrike">
                <a:solidFill>
                  <a:srgbClr val="000000"/>
                </a:solidFill>
                <a:latin typeface="Consolas"/>
              </a:rPr>
              <a:t>"280.70"</a:t>
            </a:r>
            <a:r>
              <a:rPr b="0" lang="en-IN" sz="1400" spc="-1" strike="noStrike">
                <a:solidFill>
                  <a:srgbClr val="000000"/>
                </a:solidFill>
                <a:latin typeface="Consolas"/>
              </a:rPr>
              <a:t> /&gt;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&lt;/bean&gt;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&lt;/list&gt;</a:t>
            </a:r>
            <a:endParaRPr b="0" lang="en-IN" sz="1400" spc="-1" strike="noStrike">
              <a:latin typeface="Arial"/>
            </a:endParaRPr>
          </a:p>
          <a:p>
            <a:pPr>
              <a:lnSpc>
                <a:spcPct val="100000"/>
              </a:lnSpc>
            </a:pPr>
            <a:r>
              <a:rPr b="0" lang="en-IN" sz="1400" spc="-1" strike="noStrike">
                <a:solidFill>
                  <a:srgbClr val="000000"/>
                </a:solidFill>
                <a:latin typeface="Consolas"/>
              </a:rPr>
              <a:t>  </a:t>
            </a:r>
            <a:r>
              <a:rPr b="0" lang="en-IN" sz="1400" spc="-1" strike="noStrike">
                <a:solidFill>
                  <a:srgbClr val="000000"/>
                </a:solidFill>
                <a:latin typeface="Consolas"/>
              </a:rPr>
              <a:t>&lt;/property&gt;</a:t>
            </a:r>
            <a:endParaRPr b="0" lang="en-IN" sz="1400" spc="-1" strike="noStrike">
              <a:latin typeface="Arial"/>
            </a:endParaRPr>
          </a:p>
          <a:p>
            <a:pPr>
              <a:lnSpc>
                <a:spcPct val="100000"/>
              </a:lnSpc>
            </a:pPr>
            <a:r>
              <a:rPr b="0" lang="en-IN" sz="1400" spc="-1" strike="noStrike">
                <a:solidFill>
                  <a:srgbClr val="000000"/>
                </a:solidFill>
                <a:latin typeface="Consolas"/>
              </a:rPr>
              <a:t> </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Demo: Injecting Collection Cont..</a:t>
            </a:r>
            <a:endParaRPr b="0" lang="en-US" sz="3200" spc="-1" strike="noStrike">
              <a:solidFill>
                <a:srgbClr val="000000"/>
              </a:solidFill>
              <a:latin typeface="Calibri"/>
            </a:endParaRPr>
          </a:p>
        </p:txBody>
      </p:sp>
      <p:sp>
        <p:nvSpPr>
          <p:cNvPr id="196" name="CustomShape 2"/>
          <p:cNvSpPr/>
          <p:nvPr/>
        </p:nvSpPr>
        <p:spPr>
          <a:xfrm>
            <a:off x="76320" y="716040"/>
            <a:ext cx="8686440" cy="544428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0" lang="en-IN" sz="1600" spc="-1" strike="noStrike">
                <a:solidFill>
                  <a:srgbClr val="000000"/>
                </a:solidFill>
                <a:latin typeface="Calibri"/>
              </a:rPr>
              <a:t>&lt;property name=</a:t>
            </a:r>
            <a:r>
              <a:rPr b="0" i="1" lang="en-IN" sz="1600" spc="-1" strike="noStrike">
                <a:solidFill>
                  <a:srgbClr val="000000"/>
                </a:solidFill>
                <a:latin typeface="Calibri"/>
              </a:rPr>
              <a:t>"sets"</a:t>
            </a:r>
            <a:r>
              <a:rPr b="0" lang="en-IN" sz="1600" spc="-1" strike="noStrike">
                <a:solidFill>
                  <a:srgbClr val="000000"/>
                </a:solidFill>
                <a:latin typeface="Calibri"/>
              </a:rPr>
              <a: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&lt;set&gt;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&lt;set&gt;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&lt;value&gt;1&lt;/value&gt;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&lt;ref bean=</a:t>
            </a:r>
            <a:r>
              <a:rPr b="0" i="1" lang="en-IN" sz="1600" spc="-1" strike="noStrike">
                <a:solidFill>
                  <a:srgbClr val="000000"/>
                </a:solidFill>
                <a:latin typeface="Calibri"/>
              </a:rPr>
              <a:t>"productdetailbean"</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 class=</a:t>
            </a:r>
            <a:r>
              <a:rPr b="0" i="1" lang="en-IN" sz="1600" spc="-1" strike="noStrike">
                <a:solidFill>
                  <a:srgbClr val="000000"/>
                </a:solidFill>
                <a:latin typeface="Calibri"/>
              </a:rPr>
              <a:t>"com.test.collection.ProductDetailsBean"</a:t>
            </a:r>
            <a:r>
              <a:rPr b="0" lang="en-IN" sz="1600" spc="-1" strike="noStrike">
                <a:solidFill>
                  <a:srgbClr val="000000"/>
                </a:solidFill>
                <a:latin typeface="Calibri"/>
              </a:rPr>
              <a: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"pr_name"</a:t>
            </a:r>
            <a:r>
              <a:rPr b="0" lang="en-IN" sz="1600" spc="-1" strike="noStrike">
                <a:solidFill>
                  <a:srgbClr val="000000"/>
                </a:solidFill>
                <a:latin typeface="Calibri"/>
              </a:rPr>
              <a:t> value=</a:t>
            </a:r>
            <a:r>
              <a:rPr b="0" i="1" lang="en-IN" sz="1600" spc="-1" strike="noStrike">
                <a:solidFill>
                  <a:srgbClr val="000000"/>
                </a:solidFill>
                <a:latin typeface="Calibri"/>
              </a:rPr>
              <a:t>“Peoductssets"</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"pr_id"</a:t>
            </a:r>
            <a:r>
              <a:rPr b="0" lang="en-IN" sz="1600" spc="-1" strike="noStrike">
                <a:solidFill>
                  <a:srgbClr val="000000"/>
                </a:solidFill>
                <a:latin typeface="Calibri"/>
              </a:rPr>
              <a:t> value=</a:t>
            </a:r>
            <a:r>
              <a:rPr b="0" i="1" lang="en-IN" sz="1600" spc="-1" strike="noStrike">
                <a:solidFill>
                  <a:srgbClr val="000000"/>
                </a:solidFill>
                <a:latin typeface="Calibri"/>
              </a:rPr>
              <a:t>"B2289"</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"qty"</a:t>
            </a:r>
            <a:r>
              <a:rPr b="0" lang="en-IN" sz="1600" spc="-1" strike="noStrike">
                <a:solidFill>
                  <a:srgbClr val="000000"/>
                </a:solidFill>
                <a:latin typeface="Calibri"/>
              </a:rPr>
              <a:t> value=</a:t>
            </a:r>
            <a:r>
              <a:rPr b="0" i="1" lang="en-IN" sz="1600" spc="-1" strike="noStrike">
                <a:solidFill>
                  <a:srgbClr val="000000"/>
                </a:solidFill>
                <a:latin typeface="Calibri"/>
              </a:rPr>
              <a:t>"28"</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"price"</a:t>
            </a:r>
            <a:r>
              <a:rPr b="0" lang="en-IN" sz="1600" spc="-1" strike="noStrike">
                <a:solidFill>
                  <a:srgbClr val="000000"/>
                </a:solidFill>
                <a:latin typeface="Calibri"/>
              </a:rPr>
              <a:t> value=</a:t>
            </a:r>
            <a:r>
              <a:rPr b="0" i="1" lang="en-IN" sz="1600" spc="-1" strike="noStrike">
                <a:solidFill>
                  <a:srgbClr val="000000"/>
                </a:solidFill>
                <a:latin typeface="Calibri"/>
              </a:rPr>
              <a:t>"280.70"</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&lt;/set&gt;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&lt;/set&gt;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"maps"</a:t>
            </a:r>
            <a:r>
              <a:rPr b="0" lang="en-IN" sz="1600" spc="-1" strike="noStrike">
                <a:solidFill>
                  <a:srgbClr val="000000"/>
                </a:solidFill>
                <a:latin typeface="Calibri"/>
              </a:rPr>
              <a: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&lt;map&gt;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&lt;entry key=</a:t>
            </a:r>
            <a:r>
              <a:rPr b="0" i="1" lang="en-IN" sz="1600" spc="-1" strike="noStrike">
                <a:solidFill>
                  <a:srgbClr val="000000"/>
                </a:solidFill>
                <a:latin typeface="Calibri"/>
              </a:rPr>
              <a:t>"Key 1"</a:t>
            </a:r>
            <a:r>
              <a:rPr b="0" lang="en-IN" sz="1600" spc="-1" strike="noStrike">
                <a:solidFill>
                  <a:srgbClr val="000000"/>
                </a:solidFill>
                <a:latin typeface="Calibri"/>
              </a:rPr>
              <a:t> value=</a:t>
            </a:r>
            <a:r>
              <a:rPr b="0" i="1" lang="en-IN" sz="1600" spc="-1" strike="noStrike">
                <a:solidFill>
                  <a:srgbClr val="000000"/>
                </a:solidFill>
                <a:latin typeface="Calibri"/>
              </a:rPr>
              <a:t>"1"</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&lt;entry key=</a:t>
            </a:r>
            <a:r>
              <a:rPr b="0" i="1" lang="en-IN" sz="1600" spc="-1" strike="noStrike">
                <a:solidFill>
                  <a:srgbClr val="000000"/>
                </a:solidFill>
                <a:latin typeface="Calibri"/>
              </a:rPr>
              <a:t>"Key 2"</a:t>
            </a:r>
            <a:r>
              <a:rPr b="0" lang="en-IN" sz="1600" spc="-1" strike="noStrike">
                <a:solidFill>
                  <a:srgbClr val="000000"/>
                </a:solidFill>
                <a:latin typeface="Calibri"/>
              </a:rPr>
              <a:t> value-ref=</a:t>
            </a:r>
            <a:r>
              <a:rPr b="0" i="1" lang="en-IN" sz="1600" spc="-1" strike="noStrike">
                <a:solidFill>
                  <a:srgbClr val="000000"/>
                </a:solidFill>
                <a:latin typeface="Calibri"/>
              </a:rPr>
              <a:t>"productdetailbean"</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&lt;entry key=</a:t>
            </a:r>
            <a:r>
              <a:rPr b="0" i="1" lang="en-IN" sz="1600" spc="-1" strike="noStrike">
                <a:solidFill>
                  <a:srgbClr val="000000"/>
                </a:solidFill>
                <a:latin typeface="Calibri"/>
              </a:rPr>
              <a:t>"Key 3"</a:t>
            </a:r>
            <a:r>
              <a:rPr b="0" lang="en-IN" sz="1600" spc="-1" strike="noStrike">
                <a:solidFill>
                  <a:srgbClr val="000000"/>
                </a:solidFill>
                <a:latin typeface="Calibri"/>
              </a:rPr>
              <a:t>&gt;</a:t>
            </a:r>
            <a:endParaRPr b="0" lang="en-IN" sz="1600" spc="-1" strike="noStrike">
              <a:latin typeface="Arial"/>
            </a:endParaRPr>
          </a:p>
          <a:p>
            <a:pPr>
              <a:lnSpc>
                <a:spcPct val="100000"/>
              </a:lnSpc>
            </a:pPr>
            <a:r>
              <a:rPr b="0" lang="en-IN" sz="1600" spc="-1" strike="noStrike">
                <a:solidFill>
                  <a:srgbClr val="000000"/>
                </a:solidFill>
                <a:latin typeface="Calibri"/>
              </a:rPr>
              <a:t>               </a:t>
            </a:r>
            <a:endParaRPr b="0" lang="en-IN" sz="1600" spc="-1" strike="noStrike">
              <a:latin typeface="Arial"/>
            </a:endParaRPr>
          </a:p>
          <a:p>
            <a:pPr>
              <a:lnSpc>
                <a:spcPct val="100000"/>
              </a:lnSpc>
            </a:pPr>
            <a:r>
              <a:rPr b="0" lang="en-IN" sz="1600" spc="-1" strike="noStrike">
                <a:solidFill>
                  <a:srgbClr val="000000"/>
                </a:solidFill>
                <a:latin typeface="Calibri"/>
              </a:rPr>
              <a:t>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Demo: Injecting Collection Cont..</a:t>
            </a:r>
            <a:endParaRPr b="0" lang="en-US" sz="3200" spc="-1" strike="noStrike">
              <a:solidFill>
                <a:srgbClr val="000000"/>
              </a:solidFill>
              <a:latin typeface="Calibri"/>
            </a:endParaRPr>
          </a:p>
        </p:txBody>
      </p:sp>
      <p:sp>
        <p:nvSpPr>
          <p:cNvPr id="198" name="CustomShape 2"/>
          <p:cNvSpPr/>
          <p:nvPr/>
        </p:nvSpPr>
        <p:spPr>
          <a:xfrm>
            <a:off x="28080" y="694080"/>
            <a:ext cx="9115560" cy="61743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 class=</a:t>
            </a:r>
            <a:r>
              <a:rPr b="0" i="1" lang="en-IN" sz="1600" spc="-1" strike="noStrike">
                <a:solidFill>
                  <a:srgbClr val="000000"/>
                </a:solidFill>
                <a:latin typeface="Calibri"/>
              </a:rPr>
              <a:t>"com.test.collection.ProductDetailsBean"</a:t>
            </a:r>
            <a:r>
              <a:rPr b="0" lang="en-IN" sz="1600" spc="-1" strike="noStrike">
                <a:solidFill>
                  <a:srgbClr val="000000"/>
                </a:solidFill>
                <a:latin typeface="Calibri"/>
              </a:rPr>
              <a: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"pr_name"</a:t>
            </a:r>
            <a:r>
              <a:rPr b="0" lang="en-IN" sz="1600" spc="-1" strike="noStrike">
                <a:solidFill>
                  <a:srgbClr val="000000"/>
                </a:solidFill>
                <a:latin typeface="Calibri"/>
              </a:rPr>
              <a:t> value=</a:t>
            </a:r>
            <a:r>
              <a:rPr b="0" i="1" lang="en-IN" sz="1600" spc="-1" strike="noStrike">
                <a:solidFill>
                  <a:srgbClr val="000000"/>
                </a:solidFill>
                <a:latin typeface="Calibri"/>
              </a:rPr>
              <a:t>“ProductMap"</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"pr_id"</a:t>
            </a:r>
            <a:r>
              <a:rPr b="0" lang="en-IN" sz="1600" spc="-1" strike="noStrike">
                <a:solidFill>
                  <a:srgbClr val="000000"/>
                </a:solidFill>
                <a:latin typeface="Calibri"/>
              </a:rPr>
              <a:t> value=</a:t>
            </a:r>
            <a:r>
              <a:rPr b="0" i="1" lang="en-IN" sz="1600" spc="-1" strike="noStrike">
                <a:solidFill>
                  <a:srgbClr val="000000"/>
                </a:solidFill>
                <a:latin typeface="Calibri"/>
              </a:rPr>
              <a:t>"M555"</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"qty"</a:t>
            </a:r>
            <a:r>
              <a:rPr b="0" lang="en-IN" sz="1600" spc="-1" strike="noStrike">
                <a:solidFill>
                  <a:srgbClr val="000000"/>
                </a:solidFill>
                <a:latin typeface="Calibri"/>
              </a:rPr>
              <a:t> value=</a:t>
            </a:r>
            <a:r>
              <a:rPr b="0" i="1" lang="en-IN" sz="1600" spc="-1" strike="noStrike">
                <a:solidFill>
                  <a:srgbClr val="000000"/>
                </a:solidFill>
                <a:latin typeface="Calibri"/>
              </a:rPr>
              <a:t>"28"</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"price"</a:t>
            </a:r>
            <a:r>
              <a:rPr b="0" lang="en-IN" sz="1600" spc="-1" strike="noStrike">
                <a:solidFill>
                  <a:srgbClr val="000000"/>
                </a:solidFill>
                <a:latin typeface="Calibri"/>
              </a:rPr>
              <a:t> value=</a:t>
            </a:r>
            <a:r>
              <a:rPr b="0" i="1" lang="en-IN" sz="1600" spc="-1" strike="noStrike">
                <a:solidFill>
                  <a:srgbClr val="000000"/>
                </a:solidFill>
                <a:latin typeface="Calibri"/>
              </a:rPr>
              <a:t>"330.56"</a:t>
            </a:r>
            <a:r>
              <a:rPr b="0" lang="en-IN" sz="1600" spc="-1" strike="noStrike">
                <a:solidFill>
                  <a:srgbClr val="000000"/>
                </a:solidFill>
                <a:latin typeface="Calibri"/>
              </a:rPr>
              <a: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&lt;/entry&gt;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&lt;/map&gt;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&lt;/property&gt;</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"pros"</a:t>
            </a:r>
            <a:r>
              <a:rPr b="0" lang="en-IN" sz="1600" spc="-1" strike="noStrike">
                <a:solidFill>
                  <a:srgbClr val="000000"/>
                </a:solidFill>
                <a:latin typeface="Calibri"/>
              </a:rPr>
              <a: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&lt;props&gt;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 key=</a:t>
            </a:r>
            <a:r>
              <a:rPr b="0" i="1" lang="en-IN" sz="1600" spc="-1" strike="noStrike">
                <a:solidFill>
                  <a:srgbClr val="000000"/>
                </a:solidFill>
                <a:latin typeface="Calibri"/>
              </a:rPr>
              <a:t>“tech"</a:t>
            </a:r>
            <a:r>
              <a:rPr b="0" lang="en-IN" sz="1600" spc="-1" strike="noStrike">
                <a:solidFill>
                  <a:srgbClr val="000000"/>
                </a:solidFill>
                <a:latin typeface="Calibri"/>
              </a:rPr>
              <a:t>&gt;technical</a:t>
            </a:r>
            <a:r>
              <a:rPr b="0" lang="en-IN" sz="1600" spc="-1" strike="noStrike" u="sng">
                <a:solidFill>
                  <a:srgbClr val="000000"/>
                </a:solidFill>
                <a:uFillTx/>
                <a:latin typeface="Calibri"/>
              </a:rPr>
              <a:t>@domain.com</a:t>
            </a:r>
            <a:r>
              <a:rPr b="0" lang="en-IN" sz="1600" spc="-1" strike="noStrike">
                <a:solidFill>
                  <a:srgbClr val="000000"/>
                </a:solidFill>
                <a:latin typeface="Calibri"/>
              </a:rPr>
              <a:t>&lt;/prop&gt;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 key=</a:t>
            </a:r>
            <a:r>
              <a:rPr b="0" i="1" lang="en-IN" sz="1600" spc="-1" strike="noStrike">
                <a:solidFill>
                  <a:srgbClr val="000000"/>
                </a:solidFill>
                <a:latin typeface="Calibri"/>
              </a:rPr>
              <a:t>“logistic"</a:t>
            </a:r>
            <a:r>
              <a:rPr b="0" lang="en-IN" sz="1600" spc="-1" strike="noStrike">
                <a:solidFill>
                  <a:srgbClr val="000000"/>
                </a:solidFill>
                <a:latin typeface="Calibri"/>
              </a:rPr>
              <a:t>&gt;logistic</a:t>
            </a:r>
            <a:r>
              <a:rPr b="0" lang="en-IN" sz="1600" spc="-1" strike="noStrike" u="sng">
                <a:solidFill>
                  <a:srgbClr val="000000"/>
                </a:solidFill>
                <a:uFillTx/>
                <a:latin typeface="Calibri"/>
              </a:rPr>
              <a:t>@domain.com</a:t>
            </a:r>
            <a:r>
              <a:rPr b="0" lang="en-IN" sz="1600" spc="-1" strike="noStrike">
                <a:solidFill>
                  <a:srgbClr val="000000"/>
                </a:solidFill>
                <a:latin typeface="Calibri"/>
              </a:rPr>
              <a:t>&lt;/prop&gt;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&lt;/props&gt;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&lt;/property&gt;</a:t>
            </a:r>
            <a:endParaRPr b="0" lang="en-IN" sz="1600" spc="-1" strike="noStrike">
              <a:latin typeface="Arial"/>
            </a:endParaRPr>
          </a:p>
          <a:p>
            <a:pPr>
              <a:lnSpc>
                <a:spcPct val="100000"/>
              </a:lnSpc>
            </a:pPr>
            <a:r>
              <a:rPr b="0" lang="en-IN" sz="1600" spc="-1" strike="noStrike">
                <a:solidFill>
                  <a:srgbClr val="000000"/>
                </a:solidFill>
                <a:latin typeface="Calibri"/>
              </a:rPr>
              <a:t>&lt;/bean&gt;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 id=</a:t>
            </a:r>
            <a:r>
              <a:rPr b="0" i="1" lang="en-IN" sz="1600" spc="-1" strike="noStrike">
                <a:solidFill>
                  <a:srgbClr val="000000"/>
                </a:solidFill>
                <a:latin typeface="Calibri"/>
              </a:rPr>
              <a:t>"productdetailbean"</a:t>
            </a:r>
            <a:r>
              <a:rPr b="0" lang="en-IN" sz="1600" spc="-1" strike="noStrike">
                <a:solidFill>
                  <a:srgbClr val="000000"/>
                </a:solidFill>
                <a:latin typeface="Calibri"/>
              </a:rPr>
              <a:t> class=</a:t>
            </a:r>
            <a:r>
              <a:rPr b="0" i="1" lang="en-IN" sz="1600" spc="-1" strike="noStrike">
                <a:solidFill>
                  <a:srgbClr val="000000"/>
                </a:solidFill>
                <a:latin typeface="Calibri"/>
              </a:rPr>
              <a:t>"com.test.collection.ProductDetailsBean"</a:t>
            </a:r>
            <a:r>
              <a:rPr b="0" lang="en-IN" sz="1600" spc="-1" strike="noStrike">
                <a:solidFill>
                  <a:srgbClr val="000000"/>
                </a:solidFill>
                <a:latin typeface="Calibri"/>
              </a:rPr>
              <a: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"pr_name"</a:t>
            </a:r>
            <a:r>
              <a:rPr b="0" lang="en-IN" sz="1600" spc="-1" strike="noStrike">
                <a:solidFill>
                  <a:srgbClr val="000000"/>
                </a:solidFill>
                <a:latin typeface="Calibri"/>
              </a:rPr>
              <a:t> value=</a:t>
            </a:r>
            <a:r>
              <a:rPr b="0" i="1" lang="en-IN" sz="1600" spc="-1" strike="noStrike">
                <a:solidFill>
                  <a:srgbClr val="000000"/>
                </a:solidFill>
                <a:latin typeface="Calibri"/>
              </a:rPr>
              <a:t>"Mobile Phone"</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"pr_id"</a:t>
            </a:r>
            <a:r>
              <a:rPr b="0" lang="en-IN" sz="1600" spc="-1" strike="noStrike">
                <a:solidFill>
                  <a:srgbClr val="000000"/>
                </a:solidFill>
                <a:latin typeface="Calibri"/>
              </a:rPr>
              <a:t> value=</a:t>
            </a:r>
            <a:r>
              <a:rPr b="0" i="1" lang="en-IN" sz="1600" spc="-1" strike="noStrike">
                <a:solidFill>
                  <a:srgbClr val="000000"/>
                </a:solidFill>
                <a:latin typeface="Calibri"/>
              </a:rPr>
              <a:t>"A223"</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"qty"</a:t>
            </a:r>
            <a:r>
              <a:rPr b="0" lang="en-IN" sz="1600" spc="-1" strike="noStrike">
                <a:solidFill>
                  <a:srgbClr val="000000"/>
                </a:solidFill>
                <a:latin typeface="Calibri"/>
              </a:rPr>
              <a:t> value=</a:t>
            </a:r>
            <a:r>
              <a:rPr b="0" i="1" lang="en-IN" sz="1600" spc="-1" strike="noStrike">
                <a:solidFill>
                  <a:srgbClr val="000000"/>
                </a:solidFill>
                <a:latin typeface="Calibri"/>
              </a:rPr>
              <a:t>"5"</a:t>
            </a:r>
            <a:r>
              <a:rPr b="0" lang="en-IN" sz="1600" spc="-1" strike="noStrike">
                <a:solidFill>
                  <a:srgbClr val="000000"/>
                </a:solidFill>
                <a:latin typeface="Calibri"/>
              </a:rPr>
              <a:t> /&gt;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&lt;property name=</a:t>
            </a:r>
            <a:r>
              <a:rPr b="0" i="1" lang="en-IN" sz="1600" spc="-1" strike="noStrike">
                <a:solidFill>
                  <a:srgbClr val="000000"/>
                </a:solidFill>
                <a:latin typeface="Calibri"/>
              </a:rPr>
              <a:t>"price"</a:t>
            </a:r>
            <a:r>
              <a:rPr b="0" lang="en-IN" sz="1600" spc="-1" strike="noStrike">
                <a:solidFill>
                  <a:srgbClr val="000000"/>
                </a:solidFill>
                <a:latin typeface="Calibri"/>
              </a:rPr>
              <a:t> value=</a:t>
            </a:r>
            <a:r>
              <a:rPr b="0" i="1" lang="en-IN" sz="1600" spc="-1" strike="noStrike">
                <a:solidFill>
                  <a:srgbClr val="000000"/>
                </a:solidFill>
                <a:latin typeface="Calibri"/>
              </a:rPr>
              <a:t>"45390.50"</a:t>
            </a:r>
            <a:r>
              <a:rPr b="0" lang="en-IN" sz="1600" spc="-1" strike="noStrike">
                <a:solidFill>
                  <a:srgbClr val="000000"/>
                </a:solidFill>
                <a:latin typeface="Calibri"/>
              </a:rPr>
              <a:t>/&gt;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&lt;/bean&gt;</a:t>
            </a:r>
            <a:endParaRPr b="0" lang="en-IN"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&lt;/beans&gt;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1981080" y="76320"/>
            <a:ext cx="6933960" cy="639360"/>
          </a:xfrm>
          <a:prstGeom prst="rect">
            <a:avLst/>
          </a:prstGeom>
          <a:noFill/>
          <a:ln>
            <a:noFill/>
          </a:ln>
        </p:spPr>
        <p:txBody>
          <a:bodyPr anchor="ctr">
            <a:normAutofit/>
          </a:bodyPr>
          <a:p>
            <a:pPr algn="ctr">
              <a:lnSpc>
                <a:spcPct val="100000"/>
              </a:lnSpc>
            </a:pPr>
            <a:r>
              <a:rPr b="1" lang="en-IN" sz="3200" spc="-1" strike="noStrike">
                <a:solidFill>
                  <a:srgbClr val="ffffff"/>
                </a:solidFill>
                <a:latin typeface="Calibri"/>
              </a:rPr>
              <a:t>Dependency Injection</a:t>
            </a:r>
            <a:endParaRPr b="0" lang="en-US" sz="3200" spc="-1" strike="noStrike">
              <a:solidFill>
                <a:srgbClr val="000000"/>
              </a:solidFill>
              <a:latin typeface="Calibri"/>
            </a:endParaRPr>
          </a:p>
        </p:txBody>
      </p:sp>
      <p:sp>
        <p:nvSpPr>
          <p:cNvPr id="200" name="CustomShape 2"/>
          <p:cNvSpPr/>
          <p:nvPr/>
        </p:nvSpPr>
        <p:spPr>
          <a:xfrm>
            <a:off x="457200" y="1447920"/>
            <a:ext cx="7924320" cy="5576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222635"/>
                </a:solidFill>
                <a:latin typeface="Helvetica Neue"/>
              </a:rPr>
              <a:t>Advantages of Dependency Injection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DI advantages of high cohesion are:</a:t>
            </a:r>
            <a:endParaRPr b="0" lang="en-IN" sz="1800" spc="-1" strike="noStrike">
              <a:latin typeface="Arial"/>
            </a:endParaRPr>
          </a:p>
          <a:p>
            <a:pPr lvl="1" marL="743040" indent="-285480">
              <a:lnSpc>
                <a:spcPct val="100000"/>
              </a:lnSpc>
              <a:buClr>
                <a:srgbClr val="000000"/>
              </a:buClr>
              <a:buFont typeface="Arial"/>
              <a:buChar char="•"/>
            </a:pPr>
            <a:r>
              <a:rPr b="0" lang="en-IN" sz="1800" spc="-1" strike="noStrike">
                <a:solidFill>
                  <a:srgbClr val="000000"/>
                </a:solidFill>
                <a:latin typeface="Calibri"/>
              </a:rPr>
              <a:t>Reduced module complexity</a:t>
            </a:r>
            <a:endParaRPr b="0" lang="en-IN" sz="1800" spc="-1" strike="noStrike">
              <a:latin typeface="Arial"/>
            </a:endParaRPr>
          </a:p>
          <a:p>
            <a:pPr lvl="1" marL="743040" indent="-285480">
              <a:lnSpc>
                <a:spcPct val="100000"/>
              </a:lnSpc>
              <a:buClr>
                <a:srgbClr val="000000"/>
              </a:buClr>
              <a:buFont typeface="Arial"/>
              <a:buChar char="•"/>
            </a:pPr>
            <a:r>
              <a:rPr b="0" lang="en-IN" sz="1800" spc="-1" strike="noStrike">
                <a:solidFill>
                  <a:srgbClr val="000000"/>
                </a:solidFill>
                <a:latin typeface="Calibri"/>
              </a:rPr>
              <a:t>Increased system maintainability, because logic changes in the domain affect fewer modules.</a:t>
            </a:r>
            <a:endParaRPr b="0" lang="en-IN" sz="1800" spc="-1" strike="noStrike">
              <a:latin typeface="Arial"/>
            </a:endParaRPr>
          </a:p>
          <a:p>
            <a:pPr lvl="1" marL="743040" indent="-285480">
              <a:lnSpc>
                <a:spcPct val="100000"/>
              </a:lnSpc>
              <a:buClr>
                <a:srgbClr val="000000"/>
              </a:buClr>
              <a:buFont typeface="Arial"/>
              <a:buChar char="•"/>
            </a:pPr>
            <a:r>
              <a:rPr b="0" lang="en-IN" sz="1800" spc="-1" strike="noStrike">
                <a:solidFill>
                  <a:srgbClr val="000000"/>
                </a:solidFill>
                <a:latin typeface="Calibri"/>
              </a:rPr>
              <a:t>Increased module reusability.</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DI does not require any changes in code behaviour it can be applied to legacy code as refactoring.</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DI allows a client to remove all knowledge of a concrete implementation that needs to use. It is more reusable, more testable, more readable code.</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DI makes it possible to eliminate, or at least reduce unnecessary dependencies.</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DI allows concurrent or independent development.</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DI decreases coupling between a class and its dependency.</a:t>
            </a:r>
            <a:endParaRPr b="0" lang="en-IN" sz="1800" spc="-1" strike="noStrike">
              <a:latin typeface="Arial"/>
            </a:endParaRPr>
          </a:p>
          <a:p>
            <a:pPr>
              <a:lnSpc>
                <a:spcPct val="100000"/>
              </a:lnSpc>
            </a:pPr>
            <a:br/>
            <a:endParaRPr b="0" lang="en-IN" sz="1800" spc="-1" strike="noStrike">
              <a:latin typeface="Arial"/>
            </a:endParaRPr>
          </a:p>
          <a:p>
            <a:pPr>
              <a:lnSpc>
                <a:spcPct val="100000"/>
              </a:lnSpc>
            </a:pPr>
            <a:b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1981080" y="76320"/>
            <a:ext cx="6933960" cy="639360"/>
          </a:xfrm>
          <a:prstGeom prst="rect">
            <a:avLst/>
          </a:prstGeom>
          <a:noFill/>
          <a:ln>
            <a:noFill/>
          </a:ln>
        </p:spPr>
        <p:txBody>
          <a:bodyPr anchor="ctr">
            <a:normAutofit/>
          </a:bodyPr>
          <a:p>
            <a:pPr algn="ctr">
              <a:lnSpc>
                <a:spcPct val="100000"/>
              </a:lnSpc>
            </a:pPr>
            <a:r>
              <a:rPr b="1" lang="en-US" sz="3200" spc="-1" strike="noStrike">
                <a:solidFill>
                  <a:srgbClr val="ffffff"/>
                </a:solidFill>
                <a:latin typeface="Calibri"/>
              </a:rPr>
              <a:t>Dependency Injection</a:t>
            </a:r>
            <a:endParaRPr b="0" lang="en-US" sz="3200" spc="-1" strike="noStrike">
              <a:solidFill>
                <a:srgbClr val="000000"/>
              </a:solidFill>
              <a:latin typeface="Calibri"/>
            </a:endParaRPr>
          </a:p>
        </p:txBody>
      </p:sp>
      <p:sp>
        <p:nvSpPr>
          <p:cNvPr id="202" name="CustomShape 2"/>
          <p:cNvSpPr/>
          <p:nvPr/>
        </p:nvSpPr>
        <p:spPr>
          <a:xfrm>
            <a:off x="293760" y="1905120"/>
            <a:ext cx="8838720" cy="420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222635"/>
                </a:solidFill>
                <a:latin typeface="Helvetica Neue"/>
              </a:rPr>
              <a:t>Disadvantages of Dependency Injection</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222635"/>
              </a:buClr>
              <a:buFont typeface="Wingdings" charset="2"/>
              <a:buChar char=""/>
            </a:pPr>
            <a:r>
              <a:rPr b="0" lang="en-IN" sz="1800" spc="-1" strike="noStrike">
                <a:solidFill>
                  <a:srgbClr val="222635"/>
                </a:solidFill>
                <a:latin typeface="Cambria"/>
              </a:rPr>
              <a:t>DI creates clients that demand configure details supplied by construction code.</a:t>
            </a:r>
            <a:endParaRPr b="0" lang="en-IN" sz="1800" spc="-1" strike="noStrike">
              <a:latin typeface="Arial"/>
            </a:endParaRPr>
          </a:p>
          <a:p>
            <a:pPr marL="285840" indent="-285480">
              <a:lnSpc>
                <a:spcPct val="100000"/>
              </a:lnSpc>
              <a:buClr>
                <a:srgbClr val="222635"/>
              </a:buClr>
              <a:buFont typeface="Wingdings" charset="2"/>
              <a:buChar char=""/>
            </a:pPr>
            <a:r>
              <a:rPr b="0" lang="en-IN" sz="1800" spc="-1" strike="noStrike">
                <a:solidFill>
                  <a:srgbClr val="222635"/>
                </a:solidFill>
                <a:latin typeface="Cambria"/>
              </a:rPr>
              <a:t>DI can make code difficult to trace because it separates behavior from construction; this means developers refer to more files to follow how a system performs.</a:t>
            </a:r>
            <a:endParaRPr b="0" lang="en-IN" sz="1800" spc="-1" strike="noStrike">
              <a:latin typeface="Arial"/>
            </a:endParaRPr>
          </a:p>
          <a:p>
            <a:pPr marL="285840" indent="-285480">
              <a:lnSpc>
                <a:spcPct val="100000"/>
              </a:lnSpc>
              <a:buClr>
                <a:srgbClr val="222635"/>
              </a:buClr>
              <a:buFont typeface="Wingdings" charset="2"/>
              <a:buChar char=""/>
            </a:pPr>
            <a:r>
              <a:rPr b="0" lang="en-IN" sz="1800" spc="-1" strike="noStrike">
                <a:solidFill>
                  <a:srgbClr val="222635"/>
                </a:solidFill>
                <a:latin typeface="Cambria"/>
              </a:rPr>
              <a:t>DI can cause an explosion of types, especially in languages that have explicit interface types like C# and Java.</a:t>
            </a:r>
            <a:endParaRPr b="0" lang="en-IN" sz="1800" spc="-1" strike="noStrike">
              <a:latin typeface="Arial"/>
            </a:endParaRPr>
          </a:p>
          <a:p>
            <a:pPr marL="285840" indent="-285480">
              <a:lnSpc>
                <a:spcPct val="100000"/>
              </a:lnSpc>
              <a:buClr>
                <a:srgbClr val="222635"/>
              </a:buClr>
              <a:buFont typeface="Wingdings" charset="2"/>
              <a:buChar char=""/>
            </a:pPr>
            <a:r>
              <a:rPr b="0" lang="en-IN" sz="1800" spc="-1" strike="noStrike">
                <a:solidFill>
                  <a:srgbClr val="222635"/>
                </a:solidFill>
                <a:latin typeface="Cambria"/>
              </a:rPr>
              <a:t>DI can encourage dependence on DI framework.</a:t>
            </a:r>
            <a:endParaRPr b="0" lang="en-IN" sz="1800" spc="-1" strike="noStrike">
              <a:latin typeface="Arial"/>
            </a:endParaRPr>
          </a:p>
          <a:p>
            <a:pPr marL="285840" indent="-285480">
              <a:lnSpc>
                <a:spcPct val="100000"/>
              </a:lnSpc>
              <a:buClr>
                <a:srgbClr val="222635"/>
              </a:buClr>
              <a:buFont typeface="Wingdings" charset="2"/>
              <a:buChar char=""/>
            </a:pPr>
            <a:r>
              <a:rPr b="0" lang="en-IN" sz="1800" spc="-1" strike="noStrike">
                <a:solidFill>
                  <a:srgbClr val="222635"/>
                </a:solidFill>
                <a:latin typeface="Cambria"/>
              </a:rPr>
              <a:t>Tight coupling :</a:t>
            </a:r>
            <a:endParaRPr b="0" lang="en-IN" sz="1800" spc="-1" strike="noStrike">
              <a:latin typeface="Arial"/>
            </a:endParaRPr>
          </a:p>
          <a:p>
            <a:pPr lvl="1" marL="743040" indent="-285480">
              <a:lnSpc>
                <a:spcPct val="100000"/>
              </a:lnSpc>
              <a:buClr>
                <a:srgbClr val="222635"/>
              </a:buClr>
              <a:buFont typeface="Wingdings" charset="2"/>
              <a:buChar char=""/>
            </a:pPr>
            <a:r>
              <a:rPr b="0" lang="en-IN" sz="1800" spc="-1" strike="noStrike">
                <a:solidFill>
                  <a:srgbClr val="222635"/>
                </a:solidFill>
                <a:latin typeface="Cambria"/>
              </a:rPr>
              <a:t>A change in only one module usually forces a ripple effect of changes in other modules.</a:t>
            </a:r>
            <a:endParaRPr b="0" lang="en-IN" sz="1800" spc="-1" strike="noStrike">
              <a:latin typeface="Arial"/>
            </a:endParaRPr>
          </a:p>
          <a:p>
            <a:pPr>
              <a:lnSpc>
                <a:spcPct val="100000"/>
              </a:lnSpc>
            </a:pPr>
            <a:b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981080" y="76320"/>
            <a:ext cx="6933960" cy="639360"/>
          </a:xfrm>
          <a:prstGeom prst="rect">
            <a:avLst/>
          </a:prstGeom>
          <a:noFill/>
          <a:ln>
            <a:noFill/>
          </a:ln>
        </p:spPr>
        <p:txBody>
          <a:bodyPr anchor="ctr">
            <a:normAutofit fontScale="88000"/>
          </a:bodyPr>
          <a:p>
            <a:pPr algn="ctr">
              <a:lnSpc>
                <a:spcPct val="100000"/>
              </a:lnSpc>
            </a:pPr>
            <a:r>
              <a:rPr b="1" lang="en-IN" sz="4000" spc="-1" strike="noStrike">
                <a:solidFill>
                  <a:srgbClr val="ffffff"/>
                </a:solidFill>
                <a:latin typeface="Calibri"/>
              </a:rPr>
              <a:t>Dependency Injection</a:t>
            </a:r>
            <a:endParaRPr b="0" lang="en-US" sz="4000" spc="-1" strike="noStrike">
              <a:solidFill>
                <a:srgbClr val="000000"/>
              </a:solidFill>
              <a:latin typeface="Calibri"/>
            </a:endParaRPr>
          </a:p>
        </p:txBody>
      </p:sp>
      <p:sp>
        <p:nvSpPr>
          <p:cNvPr id="139" name="TextShape 2"/>
          <p:cNvSpPr txBox="1"/>
          <p:nvPr/>
        </p:nvSpPr>
        <p:spPr>
          <a:xfrm>
            <a:off x="304920" y="914400"/>
            <a:ext cx="8610120" cy="5562360"/>
          </a:xfrm>
          <a:prstGeom prst="rect">
            <a:avLst/>
          </a:prstGeom>
          <a:noFill/>
          <a:ln>
            <a:noFill/>
          </a:ln>
        </p:spPr>
        <p:txBody>
          <a:bodyPr>
            <a:normAutofit/>
          </a:bodyPr>
          <a:p>
            <a:pPr algn="ctr">
              <a:lnSpc>
                <a:spcPct val="100000"/>
              </a:lnSpc>
              <a:spcBef>
                <a:spcPts val="360"/>
              </a:spcBef>
              <a:tabLst>
                <a:tab algn="l" pos="0"/>
              </a:tabLst>
            </a:pPr>
            <a:r>
              <a:rPr b="1" lang="en-IN" sz="1800" spc="-1" strike="noStrike">
                <a:solidFill>
                  <a:srgbClr val="000000"/>
                </a:solidFill>
                <a:latin typeface="Calibri"/>
              </a:rPr>
              <a:t>Dependency Injection</a:t>
            </a:r>
            <a:endParaRPr b="0" lang="en-US" sz="1800" spc="-1" strike="noStrike">
              <a:solidFill>
                <a:srgbClr val="000000"/>
              </a:solidFill>
              <a:latin typeface="Calibri"/>
            </a:endParaRPr>
          </a:p>
          <a:p>
            <a:pPr>
              <a:lnSpc>
                <a:spcPct val="100000"/>
              </a:lnSpc>
              <a:spcBef>
                <a:spcPts val="360"/>
              </a:spcBef>
              <a:tabLst>
                <a:tab algn="l" pos="0"/>
              </a:tabLst>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tabLst>
                <a:tab algn="l" pos="0"/>
              </a:tabLst>
            </a:pPr>
            <a:r>
              <a:rPr b="1" lang="en-IN" sz="1800" spc="-1" strike="noStrike">
                <a:solidFill>
                  <a:srgbClr val="000000"/>
                </a:solidFill>
                <a:latin typeface="Calibri"/>
              </a:rPr>
              <a:t>Java components or Java Classes in an application if independent then the possibility of reusability is increases and also, we can test them independently of other classes. </a:t>
            </a:r>
            <a:endParaRPr b="0" lang="en-US" sz="1800" spc="-1" strike="noStrike">
              <a:solidFill>
                <a:srgbClr val="000000"/>
              </a:solidFill>
              <a:latin typeface="Calibri"/>
            </a:endParaRPr>
          </a:p>
          <a:p>
            <a:pPr>
              <a:lnSpc>
                <a:spcPct val="100000"/>
              </a:lnSpc>
              <a:spcBef>
                <a:spcPts val="360"/>
              </a:spcBef>
              <a:tabLst>
                <a:tab algn="l" pos="0"/>
              </a:tabLst>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tabLst>
                <a:tab algn="l" pos="0"/>
              </a:tabLst>
            </a:pPr>
            <a:r>
              <a:rPr b="1" lang="en-IN" sz="1800" spc="-1" strike="noStrike">
                <a:solidFill>
                  <a:srgbClr val="000000"/>
                </a:solidFill>
                <a:latin typeface="Calibri"/>
              </a:rPr>
              <a:t>To decouple Java components from other Java components the dependency to a certain other class should get injected into them rather that the class itself creates or finds this object. </a:t>
            </a:r>
            <a:endParaRPr b="0" lang="en-US" sz="1800" spc="-1" strike="noStrike">
              <a:solidFill>
                <a:srgbClr val="000000"/>
              </a:solidFill>
              <a:latin typeface="Calibri"/>
            </a:endParaRPr>
          </a:p>
          <a:p>
            <a:pPr>
              <a:lnSpc>
                <a:spcPct val="100000"/>
              </a:lnSpc>
              <a:spcBef>
                <a:spcPts val="360"/>
              </a:spcBef>
              <a:tabLst>
                <a:tab algn="l" pos="0"/>
              </a:tabLst>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tabLst>
                <a:tab algn="l" pos="0"/>
              </a:tabLst>
            </a:pPr>
            <a:r>
              <a:rPr b="1" lang="en-IN" sz="1800" spc="-1" strike="noStrike">
                <a:solidFill>
                  <a:srgbClr val="000000"/>
                </a:solidFill>
                <a:latin typeface="Calibri"/>
              </a:rPr>
              <a:t>If there are two different classes and we need to use dependency injection from one class to other class, it can be done via following ways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743040" indent="-28548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construction injection</a:t>
            </a:r>
            <a:endParaRPr b="0" lang="en-US" sz="1800" spc="-1" strike="noStrike">
              <a:solidFill>
                <a:srgbClr val="000000"/>
              </a:solidFill>
              <a:latin typeface="Calibri"/>
            </a:endParaRPr>
          </a:p>
          <a:p>
            <a:pPr lvl="1" marL="743040" indent="-285480">
              <a:lnSpc>
                <a:spcPct val="100000"/>
              </a:lnSpc>
              <a:spcBef>
                <a:spcPts val="360"/>
              </a:spcBef>
              <a:buClr>
                <a:srgbClr val="000000"/>
              </a:buClr>
              <a:buFont typeface="Wingdings" charset="2"/>
              <a:buChar char=""/>
              <a:tabLst>
                <a:tab algn="l" pos="0"/>
              </a:tabLst>
            </a:pPr>
            <a:r>
              <a:rPr b="0" lang="en-IN" sz="1800" spc="-1" strike="noStrike">
                <a:solidFill>
                  <a:srgbClr val="000000"/>
                </a:solidFill>
                <a:latin typeface="Calibri"/>
              </a:rPr>
              <a:t>A setter  setter injection</a:t>
            </a:r>
            <a:endParaRPr b="0" lang="en-US" sz="1800" spc="-1" strike="noStrike">
              <a:solidFill>
                <a:srgbClr val="000000"/>
              </a:solidFill>
              <a:latin typeface="Calibri"/>
            </a:endParaRPr>
          </a:p>
          <a:p>
            <a:pPr>
              <a:lnSpc>
                <a:spcPct val="100000"/>
              </a:lnSpc>
              <a:spcBef>
                <a:spcPts val="360"/>
              </a:spcBef>
              <a:tabLst>
                <a:tab algn="l" pos="0"/>
              </a:tabLst>
            </a:pPr>
            <a:b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IoC Containers</a:t>
            </a:r>
            <a:endParaRPr b="0" lang="en-US" sz="3200" spc="-1" strike="noStrike">
              <a:solidFill>
                <a:srgbClr val="000000"/>
              </a:solidFill>
              <a:latin typeface="Calibri"/>
            </a:endParaRPr>
          </a:p>
        </p:txBody>
      </p:sp>
      <p:sp>
        <p:nvSpPr>
          <p:cNvPr id="204" name="CustomShape 2"/>
          <p:cNvSpPr/>
          <p:nvPr/>
        </p:nvSpPr>
        <p:spPr>
          <a:xfrm>
            <a:off x="0" y="1143000"/>
            <a:ext cx="9143640" cy="36558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lang="en-IN" sz="1800" spc="-1" strike="noStrike">
                <a:solidFill>
                  <a:srgbClr val="000000"/>
                </a:solidFill>
                <a:latin typeface="Calibri"/>
              </a:rPr>
              <a:t>The IoC container of Spring is at the heart of the Spring Framework. </a:t>
            </a:r>
            <a:endParaRPr b="0" lang="en-IN" sz="1800" spc="-1" strike="noStrike">
              <a:latin typeface="Arial"/>
            </a:endParaRPr>
          </a:p>
          <a:p>
            <a:pPr marL="285840" indent="-285480">
              <a:lnSpc>
                <a:spcPct val="100000"/>
              </a:lnSpc>
              <a:buClr>
                <a:srgbClr val="000000"/>
              </a:buClr>
              <a:buFont typeface="Arial"/>
              <a:buChar char="•"/>
            </a:pPr>
            <a:r>
              <a:rPr b="1" lang="en-IN" sz="1800" spc="-1" strike="noStrike">
                <a:solidFill>
                  <a:srgbClr val="000000"/>
                </a:solidFill>
                <a:latin typeface="Calibri"/>
              </a:rPr>
              <a:t>The container will create the objects, wire them together, configure them, and manage their complete life cycle from creation till destruction. </a:t>
            </a:r>
            <a:endParaRPr b="0" lang="en-IN" sz="1800" spc="-1" strike="noStrike">
              <a:latin typeface="Arial"/>
            </a:endParaRPr>
          </a:p>
          <a:p>
            <a:pPr marL="285840" indent="-285480">
              <a:lnSpc>
                <a:spcPct val="100000"/>
              </a:lnSpc>
              <a:buClr>
                <a:srgbClr val="000000"/>
              </a:buClr>
              <a:buFont typeface="Arial"/>
              <a:buChar char="•"/>
            </a:pPr>
            <a:r>
              <a:rPr b="1" lang="en-IN" sz="1800" spc="-1" strike="noStrike">
                <a:solidFill>
                  <a:srgbClr val="000000"/>
                </a:solidFill>
                <a:latin typeface="Calibri"/>
              </a:rPr>
              <a:t>It uses dependency injection (DI) to manage the application components.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Spring provides following two distinct types of containers.</a:t>
            </a:r>
            <a:endParaRPr b="0" lang="en-IN" sz="1800" spc="-1" strike="noStrike">
              <a:latin typeface="Arial"/>
            </a:endParaRPr>
          </a:p>
          <a:p>
            <a:pPr>
              <a:lnSpc>
                <a:spcPct val="100000"/>
              </a:lnSpc>
            </a:pPr>
            <a:endParaRPr b="0" lang="en-IN" sz="1800" spc="-1" strike="noStrike">
              <a:latin typeface="Arial"/>
            </a:endParaRPr>
          </a:p>
          <a:p>
            <a:pPr lvl="1" marL="743040" indent="-285480">
              <a:lnSpc>
                <a:spcPct val="100000"/>
              </a:lnSpc>
              <a:buClr>
                <a:srgbClr val="000000"/>
              </a:buClr>
              <a:buFont typeface="Wingdings" charset="2"/>
              <a:buChar char=""/>
            </a:pPr>
            <a:r>
              <a:rPr b="0" lang="en-IN" sz="1800" spc="-1" strike="noStrike">
                <a:solidFill>
                  <a:srgbClr val="000000"/>
                </a:solidFill>
                <a:latin typeface="Calibri"/>
              </a:rPr>
              <a:t>BeanFactory container</a:t>
            </a:r>
            <a:endParaRPr b="0" lang="en-IN" sz="1800" spc="-1" strike="noStrike">
              <a:latin typeface="Arial"/>
            </a:endParaRPr>
          </a:p>
          <a:p>
            <a:pPr lvl="1" marL="743040" indent="-285480">
              <a:lnSpc>
                <a:spcPct val="100000"/>
              </a:lnSpc>
              <a:buClr>
                <a:srgbClr val="000000"/>
              </a:buClr>
              <a:buFont typeface="Wingdings" charset="2"/>
              <a:buChar char=""/>
            </a:pPr>
            <a:r>
              <a:rPr b="0" lang="en-IN" sz="1800" spc="-1" strike="noStrike">
                <a:solidFill>
                  <a:srgbClr val="000000"/>
                </a:solidFill>
                <a:latin typeface="Calibri"/>
              </a:rPr>
              <a:t>ApplicationContext container</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IoC Container Cont..</a:t>
            </a:r>
            <a:endParaRPr b="0" lang="en-US" sz="3200" spc="-1" strike="noStrike">
              <a:solidFill>
                <a:srgbClr val="000000"/>
              </a:solidFill>
              <a:latin typeface="Calibri"/>
            </a:endParaRPr>
          </a:p>
        </p:txBody>
      </p:sp>
      <p:sp>
        <p:nvSpPr>
          <p:cNvPr id="206" name="CustomShape 2"/>
          <p:cNvSpPr/>
          <p:nvPr/>
        </p:nvSpPr>
        <p:spPr>
          <a:xfrm>
            <a:off x="152280" y="1447920"/>
            <a:ext cx="8991360" cy="5301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1. Spring BeanFactory container</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It has more capability than being the interface for an advanced factory capable of maintaining a registry of different beans and their dependencies. </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alibri"/>
              </a:rPr>
              <a:t>We can read bean definitions and access them using the bean factory. Using BeanFactory we create one and read in bean definitions in the XML format as follows: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How to Create XmlBeanFactory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InputStream inpstr = new FileInputStream("beans.xml");</a:t>
            </a:r>
            <a:endParaRPr b="0" lang="en-IN" sz="1800" spc="-1" strike="noStrike">
              <a:latin typeface="Arial"/>
            </a:endParaRPr>
          </a:p>
          <a:p>
            <a:pPr>
              <a:lnSpc>
                <a:spcPct val="100000"/>
              </a:lnSpc>
            </a:pPr>
            <a:r>
              <a:rPr b="0" lang="en-IN" sz="1800" spc="-1" strike="noStrike">
                <a:solidFill>
                  <a:srgbClr val="000000"/>
                </a:solidFill>
                <a:latin typeface="Calibri"/>
              </a:rPr>
              <a:t>BeanFactory factory = new XmlBeanFactory(inpstr);</a:t>
            </a:r>
            <a:endParaRPr b="0" lang="en-IN" sz="1800" spc="-1" strike="noStrike">
              <a:latin typeface="Arial"/>
            </a:endParaRPr>
          </a:p>
          <a:p>
            <a:pPr>
              <a:lnSpc>
                <a:spcPct val="100000"/>
              </a:lnSpc>
            </a:pPr>
            <a:r>
              <a:rPr b="0" lang="en-IN" sz="1800" spc="-1" strike="noStrike">
                <a:solidFill>
                  <a:srgbClr val="000000"/>
                </a:solidFill>
                <a:latin typeface="Calibri"/>
              </a:rPr>
              <a:t> </a:t>
            </a:r>
            <a:endParaRPr b="0" lang="en-IN" sz="1800" spc="-1" strike="noStrike">
              <a:latin typeface="Arial"/>
            </a:endParaRPr>
          </a:p>
          <a:p>
            <a:pPr>
              <a:lnSpc>
                <a:spcPct val="100000"/>
              </a:lnSpc>
            </a:pPr>
            <a:r>
              <a:rPr b="0" lang="en-IN" sz="1800" spc="-1" strike="noStrike">
                <a:solidFill>
                  <a:srgbClr val="000000"/>
                </a:solidFill>
                <a:latin typeface="Calibri"/>
              </a:rPr>
              <a:t>//Get bean</a:t>
            </a:r>
            <a:endParaRPr b="0" lang="en-IN" sz="1800" spc="-1" strike="noStrike">
              <a:latin typeface="Arial"/>
            </a:endParaRPr>
          </a:p>
          <a:p>
            <a:pPr>
              <a:lnSpc>
                <a:spcPct val="100000"/>
              </a:lnSpc>
            </a:pPr>
            <a:r>
              <a:rPr b="0" lang="en-IN" sz="1800" spc="-1" strike="noStrike">
                <a:solidFill>
                  <a:srgbClr val="000000"/>
                </a:solidFill>
                <a:latin typeface="Calibri"/>
              </a:rPr>
              <a:t>HelloWorld obj = (HelloWorld) factory.getBean(“This is Spring Core");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IoC Container Cont..</a:t>
            </a:r>
            <a:endParaRPr b="0" lang="en-US" sz="3200" spc="-1" strike="noStrike">
              <a:solidFill>
                <a:srgbClr val="000000"/>
              </a:solidFill>
              <a:latin typeface="Calibri"/>
            </a:endParaRPr>
          </a:p>
        </p:txBody>
      </p:sp>
      <p:sp>
        <p:nvSpPr>
          <p:cNvPr id="208" name="CustomShape 2"/>
          <p:cNvSpPr/>
          <p:nvPr/>
        </p:nvSpPr>
        <p:spPr>
          <a:xfrm>
            <a:off x="152280" y="1447920"/>
            <a:ext cx="899136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Other ways to create bean factory are as below:</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Resource  rs= new FileSystemResource("beans.xml");</a:t>
            </a:r>
            <a:endParaRPr b="0" lang="en-IN" sz="1800" spc="-1" strike="noStrike">
              <a:latin typeface="Arial"/>
            </a:endParaRPr>
          </a:p>
          <a:p>
            <a:pPr>
              <a:lnSpc>
                <a:spcPct val="100000"/>
              </a:lnSpc>
            </a:pPr>
            <a:r>
              <a:rPr b="0" lang="en-IN" sz="1800" spc="-1" strike="noStrike">
                <a:solidFill>
                  <a:srgbClr val="000000"/>
                </a:solidFill>
                <a:latin typeface="Calibri"/>
              </a:rPr>
              <a:t>BeanFactory factory = new XmlBeanFactory(rs);</a:t>
            </a:r>
            <a:endParaRPr b="0" lang="en-IN" sz="1800" spc="-1" strike="noStrike">
              <a:latin typeface="Arial"/>
            </a:endParaRPr>
          </a:p>
          <a:p>
            <a:pPr>
              <a:lnSpc>
                <a:spcPct val="100000"/>
              </a:lnSpc>
            </a:pPr>
            <a:r>
              <a:rPr b="0" lang="en-IN" sz="1800" spc="-1" strike="noStrike">
                <a:solidFill>
                  <a:srgbClr val="000000"/>
                </a:solidFill>
                <a:latin typeface="Calibri"/>
              </a:rPr>
              <a:t> </a:t>
            </a:r>
            <a:endParaRPr b="0" lang="en-IN" sz="1800" spc="-1" strike="noStrike">
              <a:latin typeface="Arial"/>
            </a:endParaRPr>
          </a:p>
          <a:p>
            <a:pPr>
              <a:lnSpc>
                <a:spcPct val="100000"/>
              </a:lnSpc>
            </a:pPr>
            <a:r>
              <a:rPr b="0" lang="en-IN" sz="1800" spc="-1" strike="noStrike">
                <a:solidFill>
                  <a:srgbClr val="000000"/>
                </a:solidFill>
                <a:latin typeface="Calibri"/>
              </a:rPr>
              <a:t>ClassPathResource rs = new ClassPathResource("beans.xml");</a:t>
            </a:r>
            <a:endParaRPr b="0" lang="en-IN" sz="1800" spc="-1" strike="noStrike">
              <a:latin typeface="Arial"/>
            </a:endParaRPr>
          </a:p>
          <a:p>
            <a:pPr>
              <a:lnSpc>
                <a:spcPct val="100000"/>
              </a:lnSpc>
            </a:pPr>
            <a:r>
              <a:rPr b="0" lang="en-IN" sz="1800" spc="-1" strike="noStrike">
                <a:solidFill>
                  <a:srgbClr val="000000"/>
                </a:solidFill>
                <a:latin typeface="Calibri"/>
              </a:rPr>
              <a:t>BeanFactory factory = new XmlBeanFactory(rs)</a:t>
            </a:r>
            <a:r>
              <a:rPr b="1" lang="en-IN" sz="1800" spc="-1" strike="noStrike">
                <a:solidFill>
                  <a:srgbClr val="000000"/>
                </a:solidFill>
                <a:latin typeface="Calibri"/>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IoC Container Cont..</a:t>
            </a:r>
            <a:endParaRPr b="0" lang="en-US" sz="3200" spc="-1" strike="noStrike">
              <a:solidFill>
                <a:srgbClr val="000000"/>
              </a:solidFill>
              <a:latin typeface="Calibri"/>
            </a:endParaRPr>
          </a:p>
        </p:txBody>
      </p:sp>
      <p:sp>
        <p:nvSpPr>
          <p:cNvPr id="210" name="CustomShape 2"/>
          <p:cNvSpPr/>
          <p:nvPr/>
        </p:nvSpPr>
        <p:spPr>
          <a:xfrm>
            <a:off x="266760" y="1981080"/>
            <a:ext cx="8610120" cy="4753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apple-system"/>
              </a:rPr>
              <a:t>2. Spring ApplicationContext container</a:t>
            </a:r>
            <a:endParaRPr b="0" lang="en-IN" sz="1800" spc="-1" strike="noStrike">
              <a:latin typeface="Arial"/>
            </a:endParaRPr>
          </a:p>
          <a:p>
            <a:pPr marL="457200">
              <a:lnSpc>
                <a:spcPct val="100000"/>
              </a:lnSpc>
            </a:pPr>
            <a:endParaRPr b="0" lang="en-IN" sz="1800" spc="-1" strike="noStrike">
              <a:latin typeface="Arial"/>
            </a:endParaRPr>
          </a:p>
          <a:p>
            <a:pPr lvl="1" marL="743040" indent="-285480">
              <a:lnSpc>
                <a:spcPct val="100000"/>
              </a:lnSpc>
              <a:buClr>
                <a:srgbClr val="000000"/>
              </a:buClr>
              <a:buFont typeface="Wingdings" charset="2"/>
              <a:buChar char=""/>
            </a:pPr>
            <a:r>
              <a:rPr b="0" lang="en-IN" sz="1800" spc="-1" strike="noStrike">
                <a:solidFill>
                  <a:srgbClr val="000000"/>
                </a:solidFill>
                <a:latin typeface="Calibri"/>
              </a:rPr>
              <a:t>It includes all functionality of the BeanFactory container hence widely recommended over the BeanFactory.</a:t>
            </a:r>
            <a:endParaRPr b="0" lang="en-IN" sz="1800" spc="-1" strike="noStrike">
              <a:latin typeface="Arial"/>
            </a:endParaRPr>
          </a:p>
          <a:p>
            <a:pPr>
              <a:lnSpc>
                <a:spcPct val="100000"/>
              </a:lnSpc>
            </a:pPr>
            <a:endParaRPr b="0" lang="en-IN" sz="1800" spc="-1" strike="noStrike">
              <a:latin typeface="Arial"/>
            </a:endParaRPr>
          </a:p>
          <a:p>
            <a:pPr lvl="1" marL="743040" indent="-285480">
              <a:lnSpc>
                <a:spcPct val="100000"/>
              </a:lnSpc>
              <a:buClr>
                <a:srgbClr val="000000"/>
              </a:buClr>
              <a:buFont typeface="Wingdings" charset="2"/>
              <a:buChar char=""/>
            </a:pPr>
            <a:r>
              <a:rPr b="0" lang="en-IN" sz="1800" spc="-1" strike="noStrike">
                <a:solidFill>
                  <a:srgbClr val="000000"/>
                </a:solidFill>
                <a:latin typeface="Calibri"/>
              </a:rPr>
              <a:t>BeanFactory can still be used for lightweight applications like mobile devices or applet based applications where data volume and speed is significant.</a:t>
            </a:r>
            <a:endParaRPr b="0" lang="en-IN" sz="1800" spc="-1" strike="noStrike">
              <a:latin typeface="Arial"/>
            </a:endParaRPr>
          </a:p>
          <a:p>
            <a:pPr>
              <a:lnSpc>
                <a:spcPct val="100000"/>
              </a:lnSpc>
            </a:pPr>
            <a:endParaRPr b="0" lang="en-IN" sz="1800" spc="-1" strike="noStrike">
              <a:latin typeface="Arial"/>
            </a:endParaRPr>
          </a:p>
          <a:p>
            <a:pPr marL="457200">
              <a:lnSpc>
                <a:spcPct val="100000"/>
              </a:lnSpc>
            </a:pPr>
            <a:r>
              <a:rPr b="1" lang="en-IN" sz="1800" spc="-1" strike="noStrike">
                <a:solidFill>
                  <a:srgbClr val="000000"/>
                </a:solidFill>
                <a:latin typeface="Calibri"/>
              </a:rPr>
              <a:t>How to create ApplicationContext</a:t>
            </a:r>
            <a:endParaRPr b="0" lang="en-IN" sz="1800" spc="-1" strike="noStrike">
              <a:latin typeface="Arial"/>
            </a:endParaRPr>
          </a:p>
          <a:p>
            <a:pPr marL="457200">
              <a:lnSpc>
                <a:spcPct val="100000"/>
              </a:lnSpc>
            </a:pPr>
            <a:endParaRPr b="0" lang="en-IN" sz="1800" spc="-1" strike="noStrike">
              <a:latin typeface="Arial"/>
            </a:endParaRPr>
          </a:p>
          <a:p>
            <a:pPr marL="457200">
              <a:lnSpc>
                <a:spcPct val="100000"/>
              </a:lnSpc>
            </a:pPr>
            <a:r>
              <a:rPr b="0" lang="en-IN" sz="1800" spc="-1" strike="noStrike">
                <a:solidFill>
                  <a:srgbClr val="000000"/>
                </a:solidFill>
                <a:latin typeface="Calibri"/>
              </a:rPr>
              <a:t>ApplicationContext context = new FileSystemXmlApplicationContext("beans.xml");</a:t>
            </a:r>
            <a:endParaRPr b="0" lang="en-IN" sz="1800" spc="-1" strike="noStrike">
              <a:latin typeface="Arial"/>
            </a:endParaRPr>
          </a:p>
          <a:p>
            <a:pPr marL="457200">
              <a:lnSpc>
                <a:spcPct val="100000"/>
              </a:lnSpc>
            </a:pPr>
            <a:r>
              <a:rPr b="0" lang="en-IN" sz="1800" spc="-1" strike="noStrike">
                <a:solidFill>
                  <a:srgbClr val="000000"/>
                </a:solidFill>
                <a:latin typeface="Calibri"/>
              </a:rPr>
              <a:t>HelloWorld obj = (HelloWorld) context.getBean("helloWorld");</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IN" sz="3200" spc="-1" strike="noStrike">
                <a:solidFill>
                  <a:srgbClr val="ffffff"/>
                </a:solidFill>
                <a:latin typeface="Calibri"/>
              </a:rPr>
              <a:t>Summary</a:t>
            </a:r>
            <a:endParaRPr b="0" lang="en-US" sz="3200" spc="-1" strike="noStrike">
              <a:solidFill>
                <a:srgbClr val="000000"/>
              </a:solidFill>
              <a:latin typeface="Calibri"/>
            </a:endParaRPr>
          </a:p>
        </p:txBody>
      </p:sp>
      <p:sp>
        <p:nvSpPr>
          <p:cNvPr id="212" name="TextShape 2"/>
          <p:cNvSpPr txBox="1"/>
          <p:nvPr/>
        </p:nvSpPr>
        <p:spPr>
          <a:xfrm>
            <a:off x="457200" y="1600200"/>
            <a:ext cx="8229240" cy="4525560"/>
          </a:xfrm>
          <a:prstGeom prst="rect">
            <a:avLst/>
          </a:prstGeom>
          <a:noFill/>
          <a:ln>
            <a:noFill/>
          </a:ln>
        </p:spPr>
        <p:txBody>
          <a:bodyPr>
            <a:noAutofit/>
          </a:bodyPr>
          <a:p>
            <a:pPr>
              <a:lnSpc>
                <a:spcPct val="100000"/>
              </a:lnSpc>
              <a:spcBef>
                <a:spcPts val="320"/>
              </a:spcBef>
              <a:tabLst>
                <a:tab algn="l" pos="0"/>
              </a:tabLst>
            </a:pPr>
            <a:r>
              <a:rPr b="1" lang="en-US" sz="1600" spc="-1" strike="noStrike">
                <a:solidFill>
                  <a:srgbClr val="000000"/>
                </a:solidFill>
                <a:latin typeface="Calibri"/>
              </a:rPr>
              <a:t>In this Module, we have learnt the following:</a:t>
            </a:r>
            <a:endParaRPr b="0" lang="en-US" sz="1600" spc="-1" strike="noStrike">
              <a:solidFill>
                <a:srgbClr val="000000"/>
              </a:solidFill>
              <a:latin typeface="Calibri"/>
            </a:endParaRPr>
          </a:p>
          <a:p>
            <a:pPr>
              <a:lnSpc>
                <a:spcPct val="100000"/>
              </a:lnSpc>
              <a:spcBef>
                <a:spcPts val="320"/>
              </a:spcBef>
              <a:tabLst>
                <a:tab algn="l" pos="0"/>
              </a:tabLst>
            </a:pP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What is Dependency Injection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Implementing Constructor Based and setter-based Dependency Injection.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Injecting Inner Beans and its implementation.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Injecting Collection and its implementation.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Advantages &amp; Disadvantages of Dependency Injection.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Injecting Collection.</a:t>
            </a:r>
            <a:endParaRPr b="0" lang="en-US" sz="1600" spc="-1" strike="noStrike">
              <a:solidFill>
                <a:srgbClr val="000000"/>
              </a:solidFill>
              <a:latin typeface="Calibri"/>
            </a:endParaRPr>
          </a:p>
          <a:p>
            <a:pPr marL="343080" indent="-342720">
              <a:lnSpc>
                <a:spcPct val="100000"/>
              </a:lnSpc>
              <a:spcBef>
                <a:spcPts val="320"/>
              </a:spcBef>
              <a:buClr>
                <a:srgbClr val="000000"/>
              </a:buClr>
              <a:buFont typeface="Wingdings" charset="2"/>
              <a:buChar char=""/>
              <a:tabLst>
                <a:tab algn="l" pos="0"/>
              </a:tabLst>
            </a:pPr>
            <a:r>
              <a:rPr b="0" lang="en-IN" sz="1600" spc="-1" strike="noStrike">
                <a:solidFill>
                  <a:srgbClr val="000000"/>
                </a:solidFill>
                <a:latin typeface="Calibri"/>
              </a:rPr>
              <a:t>What are IoC Containers.</a:t>
            </a:r>
            <a:endParaRPr b="0" lang="en-US" sz="1600" spc="-1" strike="noStrike">
              <a:solidFill>
                <a:srgbClr val="000000"/>
              </a:solidFill>
              <a:latin typeface="Calibri"/>
            </a:endParaRPr>
          </a:p>
          <a:p>
            <a:pPr lvl="1" marL="743040" indent="-285480">
              <a:lnSpc>
                <a:spcPct val="100000"/>
              </a:lnSpc>
              <a:spcBef>
                <a:spcPts val="281"/>
              </a:spcBef>
              <a:buClr>
                <a:srgbClr val="000000"/>
              </a:buClr>
              <a:buFont typeface="Wingdings" charset="2"/>
              <a:buChar char=""/>
              <a:tabLst>
                <a:tab algn="l" pos="0"/>
              </a:tabLst>
            </a:pPr>
            <a:r>
              <a:rPr b="0" lang="en-IN" sz="1400" spc="-1" strike="noStrike">
                <a:solidFill>
                  <a:srgbClr val="000000"/>
                </a:solidFill>
                <a:latin typeface="Calibri"/>
              </a:rPr>
              <a:t>BeanFactory container</a:t>
            </a:r>
            <a:endParaRPr b="0" lang="en-US" sz="1400" spc="-1" strike="noStrike">
              <a:solidFill>
                <a:srgbClr val="000000"/>
              </a:solidFill>
              <a:latin typeface="Calibri"/>
            </a:endParaRPr>
          </a:p>
          <a:p>
            <a:pPr lvl="1" marL="743040" indent="-285480">
              <a:lnSpc>
                <a:spcPct val="100000"/>
              </a:lnSpc>
              <a:spcBef>
                <a:spcPts val="281"/>
              </a:spcBef>
              <a:buClr>
                <a:srgbClr val="000000"/>
              </a:buClr>
              <a:buFont typeface="Wingdings" charset="2"/>
              <a:buChar char=""/>
              <a:tabLst>
                <a:tab algn="l" pos="0"/>
              </a:tabLst>
            </a:pPr>
            <a:r>
              <a:rPr b="0" lang="en-IN" sz="1400" spc="-1" strike="noStrike">
                <a:solidFill>
                  <a:srgbClr val="000000"/>
                </a:solidFill>
                <a:latin typeface="Calibri"/>
              </a:rPr>
              <a:t>ApplicationContext container</a:t>
            </a:r>
            <a:endParaRPr b="0" lang="en-US" sz="1400" spc="-1" strike="noStrike">
              <a:solidFill>
                <a:srgbClr val="000000"/>
              </a:solidFill>
              <a:latin typeface="Calibri"/>
            </a:endParaRPr>
          </a:p>
          <a:p>
            <a:pPr>
              <a:lnSpc>
                <a:spcPct val="100000"/>
              </a:lnSpc>
              <a:spcBef>
                <a:spcPts val="320"/>
              </a:spcBef>
              <a:tabLst>
                <a:tab algn="l" pos="0"/>
              </a:tabLst>
            </a:pPr>
            <a:endParaRPr b="0" lang="en-US" sz="1400" spc="-1" strike="noStrike">
              <a:solidFill>
                <a:srgbClr val="000000"/>
              </a:solidFill>
              <a:latin typeface="Calibri"/>
            </a:endParaRPr>
          </a:p>
          <a:p>
            <a:pPr>
              <a:lnSpc>
                <a:spcPct val="100000"/>
              </a:lnSpc>
              <a:spcBef>
                <a:spcPts val="320"/>
              </a:spcBef>
              <a:tabLst>
                <a:tab algn="l" pos="0"/>
              </a:tabLst>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3" name="Content Placeholder 3" descr="Arrow -1.png"/>
          <p:cNvPicPr/>
          <p:nvPr/>
        </p:nvPicPr>
        <p:blipFill>
          <a:blip r:embed="rId1"/>
          <a:stretch/>
        </p:blipFill>
        <p:spPr>
          <a:xfrm>
            <a:off x="0" y="1295280"/>
            <a:ext cx="5569560" cy="4525560"/>
          </a:xfrm>
          <a:prstGeom prst="rect">
            <a:avLst/>
          </a:prstGeom>
          <a:ln>
            <a:noFill/>
          </a:ln>
        </p:spPr>
      </p:pic>
      <p:sp>
        <p:nvSpPr>
          <p:cNvPr id="214" name="CustomShape 1"/>
          <p:cNvSpPr/>
          <p:nvPr/>
        </p:nvSpPr>
        <p:spPr>
          <a:xfrm>
            <a:off x="914400" y="2590920"/>
            <a:ext cx="3885840" cy="1142640"/>
          </a:xfrm>
          <a:prstGeom prst="rect">
            <a:avLst/>
          </a:prstGeom>
          <a:noFill/>
          <a:ln>
            <a:noFill/>
          </a:ln>
        </p:spPr>
        <p:style>
          <a:lnRef idx="0"/>
          <a:fillRef idx="0"/>
          <a:effectRef idx="0"/>
          <a:fontRef idx="minor"/>
        </p:style>
        <p:txBody>
          <a:bodyPr anchor="ctr">
            <a:normAutofit/>
          </a:bodyPr>
          <a:p>
            <a:pPr algn="ctr">
              <a:lnSpc>
                <a:spcPct val="100000"/>
              </a:lnSpc>
              <a:tabLst>
                <a:tab algn="l" pos="0"/>
              </a:tabLst>
            </a:pPr>
            <a:r>
              <a:rPr b="0" lang="en-US" sz="4400" spc="-1" strike="noStrike">
                <a:solidFill>
                  <a:srgbClr val="ffffff"/>
                </a:solidFill>
                <a:latin typeface="Calibri"/>
              </a:rPr>
              <a:t>Thank You </a:t>
            </a:r>
            <a:endParaRPr b="0" lang="en-IN" sz="4400" spc="-1" strike="noStrike">
              <a:latin typeface="Arial"/>
            </a:endParaRPr>
          </a:p>
        </p:txBody>
      </p:sp>
      <p:sp>
        <p:nvSpPr>
          <p:cNvPr id="215"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3EC0E214-F2F6-4996-8BC3-9398CB2F8694}" type="slidenum">
              <a:rPr b="0" lang="en-US" sz="1200" spc="-1" strike="noStrike">
                <a:solidFill>
                  <a:srgbClr val="8b8b8b"/>
                </a:solidFill>
                <a:latin typeface="Calibri"/>
              </a:rPr>
              <a:t>&lt;number&gt;</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981080" y="76320"/>
            <a:ext cx="6933960" cy="639360"/>
          </a:xfrm>
          <a:prstGeom prst="rect">
            <a:avLst/>
          </a:prstGeom>
          <a:noFill/>
          <a:ln>
            <a:noFill/>
          </a:ln>
        </p:spPr>
        <p:txBody>
          <a:bodyPr anchor="ctr">
            <a:noAutofit/>
          </a:bodyPr>
          <a:p>
            <a:pPr algn="ctr">
              <a:lnSpc>
                <a:spcPct val="100000"/>
              </a:lnSpc>
            </a:pPr>
            <a:r>
              <a:rPr b="1" lang="en-US" sz="3200" spc="-1" strike="noStrike">
                <a:solidFill>
                  <a:srgbClr val="ffffff"/>
                </a:solidFill>
                <a:latin typeface="Calibri"/>
              </a:rPr>
              <a:t>Demo: Constructor Based Dependency Injection</a:t>
            </a:r>
            <a:endParaRPr b="0" lang="en-US" sz="3200" spc="-1" strike="noStrike">
              <a:solidFill>
                <a:srgbClr val="000000"/>
              </a:solidFill>
              <a:latin typeface="Calibri"/>
            </a:endParaRPr>
          </a:p>
        </p:txBody>
      </p:sp>
      <p:sp>
        <p:nvSpPr>
          <p:cNvPr id="141" name="CustomShape 2"/>
          <p:cNvSpPr/>
          <p:nvPr/>
        </p:nvSpPr>
        <p:spPr>
          <a:xfrm>
            <a:off x="304920" y="1219320"/>
            <a:ext cx="861012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Duration:</a:t>
            </a:r>
            <a:r>
              <a:rPr b="0" lang="en-US" sz="1800" spc="-1" strike="noStrike">
                <a:solidFill>
                  <a:srgbClr val="000000"/>
                </a:solidFill>
                <a:latin typeface="Calibri"/>
              </a:rPr>
              <a:t> 10 min</a:t>
            </a:r>
            <a:endParaRPr b="0" lang="en-IN" sz="1800" spc="-1" strike="noStrike">
              <a:latin typeface="Arial"/>
            </a:endParaRPr>
          </a:p>
          <a:p>
            <a:pPr>
              <a:lnSpc>
                <a:spcPct val="100000"/>
              </a:lnSpc>
            </a:pPr>
            <a:r>
              <a:rPr b="0" lang="en-US" sz="1800" spc="-1" strike="noStrike">
                <a:solidFill>
                  <a:srgbClr val="000000"/>
                </a:solidFill>
                <a:latin typeface="Calibri"/>
              </a:rPr>
              <a:t>Step 1: Create New Java Project and Name it.</a:t>
            </a:r>
            <a:endParaRPr b="0" lang="en-IN" sz="1800" spc="-1" strike="noStrike">
              <a:latin typeface="Arial"/>
            </a:endParaRPr>
          </a:p>
          <a:p>
            <a:pPr>
              <a:lnSpc>
                <a:spcPct val="100000"/>
              </a:lnSpc>
            </a:pPr>
            <a:r>
              <a:rPr b="0" lang="en-US" sz="1800" spc="-1" strike="noStrike">
                <a:solidFill>
                  <a:srgbClr val="000000"/>
                </a:solidFill>
                <a:latin typeface="Calibri"/>
              </a:rPr>
              <a:t>Step 2:  Add the following libraries to the class path of project</a:t>
            </a:r>
            <a:endParaRPr b="0" lang="en-IN" sz="1800" spc="-1" strike="noStrike">
              <a:latin typeface="Arial"/>
            </a:endParaRPr>
          </a:p>
          <a:p>
            <a:pPr>
              <a:lnSpc>
                <a:spcPct val="100000"/>
              </a:lnSpc>
            </a:pPr>
            <a:endParaRPr b="0" lang="en-IN" sz="1800" spc="-1" strike="noStrike">
              <a:latin typeface="Arial"/>
            </a:endParaRPr>
          </a:p>
        </p:txBody>
      </p:sp>
      <p:pic>
        <p:nvPicPr>
          <p:cNvPr id="142" name="Picture 4" descr=""/>
          <p:cNvPicPr/>
          <p:nvPr/>
        </p:nvPicPr>
        <p:blipFill>
          <a:blip r:embed="rId1"/>
          <a:srcRect l="2" t="0" r="159" b="8833"/>
          <a:stretch/>
        </p:blipFill>
        <p:spPr>
          <a:xfrm>
            <a:off x="457200" y="2142360"/>
            <a:ext cx="7893360" cy="4638960"/>
          </a:xfrm>
          <a:prstGeom prst="rect">
            <a:avLst/>
          </a:prstGeom>
          <a:ln>
            <a:solidFill>
              <a:srgbClr val="c0504d"/>
            </a:solidFill>
          </a:ln>
        </p:spPr>
      </p:pic>
      <p:pic>
        <p:nvPicPr>
          <p:cNvPr id="143" name="Picture 4_0" descr=""/>
          <p:cNvPicPr/>
          <p:nvPr/>
        </p:nvPicPr>
        <p:blipFill>
          <a:blip r:embed="rId2"/>
          <a:srcRect l="2" t="0" r="159" b="8833"/>
          <a:stretch/>
        </p:blipFill>
        <p:spPr>
          <a:xfrm>
            <a:off x="457200" y="2142360"/>
            <a:ext cx="7893360" cy="4638960"/>
          </a:xfrm>
          <a:prstGeom prst="rect">
            <a:avLst/>
          </a:prstGeom>
          <a:ln>
            <a:solidFill>
              <a:srgbClr val="c0504d"/>
            </a:solid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981080" y="76320"/>
            <a:ext cx="6933960" cy="639360"/>
          </a:xfrm>
          <a:prstGeom prst="rect">
            <a:avLst/>
          </a:prstGeom>
          <a:noFill/>
          <a:ln>
            <a:noFill/>
          </a:ln>
        </p:spPr>
        <p:txBody>
          <a:bodyPr anchor="ctr">
            <a:normAutofit fontScale="43000"/>
          </a:bodyPr>
          <a:p>
            <a:pPr algn="ctr">
              <a:lnSpc>
                <a:spcPct val="100000"/>
              </a:lnSpc>
            </a:pPr>
            <a:r>
              <a:rPr b="1" lang="en-US" sz="3200" spc="-1" strike="noStrike">
                <a:solidFill>
                  <a:srgbClr val="ffffff"/>
                </a:solidFill>
                <a:latin typeface="Calibri"/>
              </a:rPr>
              <a:t>Demo: Constructor Based Dependency Injection Cont..</a:t>
            </a:r>
            <a:endParaRPr b="0" lang="en-US" sz="3200" spc="-1" strike="noStrike">
              <a:solidFill>
                <a:srgbClr val="000000"/>
              </a:solidFill>
              <a:latin typeface="Calibri"/>
            </a:endParaRPr>
          </a:p>
        </p:txBody>
      </p:sp>
      <p:sp>
        <p:nvSpPr>
          <p:cNvPr id="145" name="CustomShape 2"/>
          <p:cNvSpPr/>
          <p:nvPr/>
        </p:nvSpPr>
        <p:spPr>
          <a:xfrm>
            <a:off x="1333440" y="1382040"/>
            <a:ext cx="7391160" cy="34992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0" lang="en-US" sz="1600" spc="-1" strike="noStrike">
                <a:solidFill>
                  <a:srgbClr val="000000"/>
                </a:solidFill>
                <a:latin typeface="Calibri"/>
                <a:ea typeface="Calibri"/>
              </a:rPr>
              <a:t>After Adding jars your project structure should look like below</a:t>
            </a:r>
            <a:endParaRPr b="0" lang="en-IN" sz="1600" spc="-1" strike="noStrike">
              <a:latin typeface="Arial"/>
            </a:endParaRPr>
          </a:p>
        </p:txBody>
      </p:sp>
      <p:pic>
        <p:nvPicPr>
          <p:cNvPr id="146" name="Picture 4" descr=""/>
          <p:cNvPicPr/>
          <p:nvPr/>
        </p:nvPicPr>
        <p:blipFill>
          <a:blip r:embed="rId1"/>
          <a:srcRect l="-2" t="854" r="81583" b="46446"/>
          <a:stretch/>
        </p:blipFill>
        <p:spPr>
          <a:xfrm>
            <a:off x="1409760" y="2209680"/>
            <a:ext cx="5333760" cy="4419360"/>
          </a:xfrm>
          <a:prstGeom prst="rect">
            <a:avLst/>
          </a:prstGeom>
          <a:ln>
            <a:solidFill>
              <a:srgbClr val="c0504d"/>
            </a:solid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981080" y="76320"/>
            <a:ext cx="6933960" cy="639360"/>
          </a:xfrm>
          <a:prstGeom prst="rect">
            <a:avLst/>
          </a:prstGeom>
          <a:noFill/>
          <a:ln>
            <a:noFill/>
          </a:ln>
        </p:spPr>
        <p:txBody>
          <a:bodyPr anchor="ctr">
            <a:normAutofit fontScale="43000"/>
          </a:bodyPr>
          <a:p>
            <a:pPr algn="ctr">
              <a:lnSpc>
                <a:spcPct val="100000"/>
              </a:lnSpc>
            </a:pPr>
            <a:r>
              <a:rPr b="1" lang="en-US" sz="3200" spc="-1" strike="noStrike">
                <a:solidFill>
                  <a:srgbClr val="ffffff"/>
                </a:solidFill>
                <a:latin typeface="Calibri"/>
              </a:rPr>
              <a:t>Demo: Constructor Based Dependency Injection Cont..</a:t>
            </a:r>
            <a:endParaRPr b="0" lang="en-US" sz="3200" spc="-1" strike="noStrike">
              <a:solidFill>
                <a:srgbClr val="000000"/>
              </a:solidFill>
              <a:latin typeface="Calibri"/>
            </a:endParaRPr>
          </a:p>
        </p:txBody>
      </p:sp>
      <p:sp>
        <p:nvSpPr>
          <p:cNvPr id="148" name="CustomShape 2"/>
          <p:cNvSpPr/>
          <p:nvPr/>
        </p:nvSpPr>
        <p:spPr>
          <a:xfrm>
            <a:off x="0" y="1512000"/>
            <a:ext cx="8305560" cy="523800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1" lang="en-US" sz="1600" spc="-1" strike="noStrike">
                <a:solidFill>
                  <a:srgbClr val="000000"/>
                </a:solidFill>
                <a:latin typeface="Calibri"/>
                <a:ea typeface="Calibri"/>
              </a:rPr>
              <a:t>Step 3: Create a new java class in package named </a:t>
            </a:r>
            <a:r>
              <a:rPr b="1" lang="en-US" sz="1600" spc="-1" strike="noStrike">
                <a:solidFill>
                  <a:srgbClr val="000000"/>
                </a:solidFill>
                <a:latin typeface="Calibri"/>
                <a:ea typeface="Calibri"/>
              </a:rPr>
              <a:t>com.test.springconstructor</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Write the below code for java file</a:t>
            </a:r>
            <a:endParaRPr b="0" lang="en-IN" sz="1600" spc="-1" strike="noStrike">
              <a:latin typeface="Arial"/>
            </a:endParaRPr>
          </a:p>
          <a:p>
            <a:pPr>
              <a:lnSpc>
                <a:spcPct val="107000"/>
              </a:lnSpc>
            </a:pPr>
            <a:r>
              <a:rPr b="1" lang="en-US" sz="1600" spc="-1" strike="noStrike">
                <a:solidFill>
                  <a:srgbClr val="7f0055"/>
                </a:solidFill>
                <a:latin typeface="Calibri"/>
                <a:ea typeface="Calibri"/>
              </a:rPr>
              <a:t>package</a:t>
            </a:r>
            <a:r>
              <a:rPr b="0" lang="en-US" sz="1600" spc="-1" strike="noStrike">
                <a:solidFill>
                  <a:srgbClr val="000000"/>
                </a:solidFill>
                <a:latin typeface="Calibri"/>
                <a:ea typeface="Calibri"/>
              </a:rPr>
              <a:t> com.test.springconstructor;</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1" lang="en-US" sz="1600" spc="-1" strike="noStrike">
                <a:solidFill>
                  <a:srgbClr val="7f0055"/>
                </a:solidFill>
                <a:latin typeface="Calibri"/>
                <a:ea typeface="Calibri"/>
              </a:rPr>
              <a:t>public</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class</a:t>
            </a:r>
            <a:r>
              <a:rPr b="0" lang="en-US" sz="1600" spc="-1" strike="noStrike">
                <a:solidFill>
                  <a:srgbClr val="000000"/>
                </a:solidFill>
                <a:latin typeface="Calibri"/>
                <a:ea typeface="Calibri"/>
              </a:rPr>
              <a:t> Ticket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private</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int</a:t>
            </a:r>
            <a:r>
              <a:rPr b="0" lang="en-US" sz="1600" spc="-1" strike="noStrike">
                <a:solidFill>
                  <a:srgbClr val="000000"/>
                </a:solidFill>
                <a:latin typeface="Calibri"/>
                <a:ea typeface="Calibri"/>
              </a:rPr>
              <a:t> </a:t>
            </a:r>
            <a:r>
              <a:rPr b="0" lang="en-US" sz="1600" spc="-1" strike="noStrike">
                <a:solidFill>
                  <a:srgbClr val="0000c0"/>
                </a:solidFill>
                <a:latin typeface="Calibri"/>
                <a:ea typeface="Calibri"/>
              </a:rPr>
              <a:t>id</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private</a:t>
            </a:r>
            <a:r>
              <a:rPr b="0" lang="en-US" sz="1600" spc="-1" strike="noStrike">
                <a:solidFill>
                  <a:srgbClr val="000000"/>
                </a:solidFill>
                <a:latin typeface="Calibri"/>
                <a:ea typeface="Calibri"/>
              </a:rPr>
              <a:t> String </a:t>
            </a:r>
            <a:r>
              <a:rPr b="0" lang="en-US" sz="1600" spc="-1" strike="noStrike">
                <a:solidFill>
                  <a:srgbClr val="0000c0"/>
                </a:solidFill>
                <a:latin typeface="Calibri"/>
                <a:ea typeface="Calibri"/>
              </a:rPr>
              <a:t>ticketdate</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public</a:t>
            </a:r>
            <a:r>
              <a:rPr b="0" lang="en-US" sz="1600" spc="-1" strike="noStrike">
                <a:solidFill>
                  <a:srgbClr val="000000"/>
                </a:solidFill>
                <a:latin typeface="Calibri"/>
                <a:ea typeface="Calibri"/>
              </a:rPr>
              <a:t> Ticket() {System.</a:t>
            </a:r>
            <a:r>
              <a:rPr b="1" i="1" lang="en-US" sz="1600" spc="-1" strike="noStrike">
                <a:solidFill>
                  <a:srgbClr val="0000c0"/>
                </a:solidFill>
                <a:latin typeface="Calibri"/>
                <a:ea typeface="Calibri"/>
              </a:rPr>
              <a:t>out</a:t>
            </a:r>
            <a:r>
              <a:rPr b="0" lang="en-US" sz="1600" spc="-1" strike="noStrike">
                <a:solidFill>
                  <a:srgbClr val="000000"/>
                </a:solidFill>
                <a:latin typeface="Calibri"/>
                <a:ea typeface="Calibri"/>
              </a:rPr>
              <a:t>.println(</a:t>
            </a:r>
            <a:r>
              <a:rPr b="0" lang="en-US" sz="1600" spc="-1" strike="noStrike">
                <a:solidFill>
                  <a:srgbClr val="2a00ff"/>
                </a:solidFill>
                <a:latin typeface="Calibri"/>
                <a:ea typeface="Calibri"/>
              </a:rPr>
              <a:t>"Ticket is "</a:t>
            </a:r>
            <a:r>
              <a:rPr b="0" lang="en-US" sz="1600" spc="-1" strike="noStrike">
                <a:solidFill>
                  <a:srgbClr val="000000"/>
                </a:solidFill>
                <a:latin typeface="Calibri"/>
                <a:ea typeface="Calibri"/>
              </a:rPr>
              <a:t>+ </a:t>
            </a:r>
            <a:r>
              <a:rPr b="0" lang="en-US" sz="1600" spc="-1" strike="noStrike">
                <a:solidFill>
                  <a:srgbClr val="0000c0"/>
                </a:solidFill>
                <a:latin typeface="Calibri"/>
                <a:ea typeface="Calibri"/>
              </a:rPr>
              <a:t>ticketdate</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public</a:t>
            </a:r>
            <a:r>
              <a:rPr b="0" lang="en-US" sz="1600" spc="-1" strike="noStrike">
                <a:solidFill>
                  <a:srgbClr val="000000"/>
                </a:solidFill>
                <a:latin typeface="Calibri"/>
                <a:ea typeface="Calibri"/>
              </a:rPr>
              <a:t> Ticket(</a:t>
            </a:r>
            <a:r>
              <a:rPr b="1" lang="en-US" sz="1600" spc="-1" strike="noStrike">
                <a:solidFill>
                  <a:srgbClr val="7f0055"/>
                </a:solidFill>
                <a:latin typeface="Calibri"/>
                <a:ea typeface="Calibri"/>
              </a:rPr>
              <a:t>int</a:t>
            </a:r>
            <a:r>
              <a:rPr b="0" lang="en-US" sz="1600" spc="-1" strike="noStrike">
                <a:solidFill>
                  <a:srgbClr val="000000"/>
                </a:solidFill>
                <a:latin typeface="Calibri"/>
                <a:ea typeface="Calibri"/>
              </a:rPr>
              <a:t> </a:t>
            </a:r>
            <a:r>
              <a:rPr b="0" lang="en-US" sz="1600" spc="-1" strike="noStrike">
                <a:solidFill>
                  <a:srgbClr val="6a3e3e"/>
                </a:solidFill>
                <a:latin typeface="Calibri"/>
                <a:ea typeface="Calibri"/>
              </a:rPr>
              <a:t>id</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this</a:t>
            </a:r>
            <a:r>
              <a:rPr b="0" lang="en-US" sz="1600" spc="-1" strike="noStrike">
                <a:solidFill>
                  <a:srgbClr val="000000"/>
                </a:solidFill>
                <a:latin typeface="Calibri"/>
                <a:ea typeface="Calibri"/>
              </a:rPr>
              <a:t>.</a:t>
            </a:r>
            <a:r>
              <a:rPr b="0" lang="en-US" sz="1600" spc="-1" strike="noStrike">
                <a:solidFill>
                  <a:srgbClr val="0000c0"/>
                </a:solidFill>
                <a:latin typeface="Calibri"/>
                <a:ea typeface="Calibri"/>
              </a:rPr>
              <a:t>id</a:t>
            </a:r>
            <a:r>
              <a:rPr b="0" lang="en-US" sz="1600" spc="-1" strike="noStrike">
                <a:solidFill>
                  <a:srgbClr val="000000"/>
                </a:solidFill>
                <a:latin typeface="Calibri"/>
                <a:ea typeface="Calibri"/>
              </a:rPr>
              <a:t> = </a:t>
            </a:r>
            <a:r>
              <a:rPr b="0" lang="en-US" sz="1600" spc="-1" strike="noStrike">
                <a:solidFill>
                  <a:srgbClr val="6a3e3e"/>
                </a:solidFill>
                <a:latin typeface="Calibri"/>
                <a:ea typeface="Calibri"/>
              </a:rPr>
              <a:t>id</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public</a:t>
            </a:r>
            <a:r>
              <a:rPr b="0" lang="en-US" sz="1600" spc="-1" strike="noStrike">
                <a:solidFill>
                  <a:srgbClr val="000000"/>
                </a:solidFill>
                <a:latin typeface="Calibri"/>
                <a:ea typeface="Calibri"/>
              </a:rPr>
              <a:t> Ticket(String </a:t>
            </a:r>
            <a:r>
              <a:rPr b="0" lang="en-US" sz="1600" spc="-1" strike="noStrike">
                <a:solidFill>
                  <a:srgbClr val="6a3e3e"/>
                </a:solidFill>
                <a:latin typeface="Calibri"/>
                <a:ea typeface="Calibri"/>
              </a:rPr>
              <a:t>ticketdate</a:t>
            </a:r>
            <a:r>
              <a:rPr b="0" lang="en-US" sz="1600" spc="-1" strike="noStrike">
                <a:solidFill>
                  <a:srgbClr val="000000"/>
                </a:solidFill>
                <a:latin typeface="Calibri"/>
                <a:ea typeface="Calibri"/>
              </a:rPr>
              <a:t>) {  </a:t>
            </a:r>
            <a:r>
              <a:rPr b="1" lang="en-US" sz="1600" spc="-1" strike="noStrike">
                <a:solidFill>
                  <a:srgbClr val="7f0055"/>
                </a:solidFill>
                <a:latin typeface="Calibri"/>
                <a:ea typeface="Calibri"/>
              </a:rPr>
              <a:t>this</a:t>
            </a:r>
            <a:r>
              <a:rPr b="0" lang="en-US" sz="1600" spc="-1" strike="noStrike">
                <a:solidFill>
                  <a:srgbClr val="000000"/>
                </a:solidFill>
                <a:latin typeface="Calibri"/>
                <a:ea typeface="Calibri"/>
              </a:rPr>
              <a:t>.</a:t>
            </a:r>
            <a:r>
              <a:rPr b="0" lang="en-US" sz="1600" spc="-1" strike="noStrike">
                <a:solidFill>
                  <a:srgbClr val="0000c0"/>
                </a:solidFill>
                <a:latin typeface="Calibri"/>
                <a:ea typeface="Calibri"/>
              </a:rPr>
              <a:t>ticketdate</a:t>
            </a:r>
            <a:r>
              <a:rPr b="0" lang="en-US" sz="1600" spc="-1" strike="noStrike">
                <a:solidFill>
                  <a:srgbClr val="000000"/>
                </a:solidFill>
                <a:latin typeface="Calibri"/>
                <a:ea typeface="Calibri"/>
              </a:rPr>
              <a:t> = </a:t>
            </a:r>
            <a:r>
              <a:rPr b="0" lang="en-US" sz="1600" spc="-1" strike="noStrike">
                <a:solidFill>
                  <a:srgbClr val="6a3e3e"/>
                </a:solidFill>
                <a:latin typeface="Calibri"/>
                <a:ea typeface="Calibri"/>
              </a:rPr>
              <a:t>ticketdate</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public</a:t>
            </a:r>
            <a:r>
              <a:rPr b="0" lang="en-US" sz="1600" spc="-1" strike="noStrike">
                <a:solidFill>
                  <a:srgbClr val="000000"/>
                </a:solidFill>
                <a:latin typeface="Calibri"/>
                <a:ea typeface="Calibri"/>
              </a:rPr>
              <a:t> Ticket(</a:t>
            </a:r>
            <a:r>
              <a:rPr b="1" lang="en-US" sz="1600" spc="-1" strike="noStrike">
                <a:solidFill>
                  <a:srgbClr val="7f0055"/>
                </a:solidFill>
                <a:latin typeface="Calibri"/>
                <a:ea typeface="Calibri"/>
              </a:rPr>
              <a:t>int</a:t>
            </a:r>
            <a:r>
              <a:rPr b="0" lang="en-US" sz="1600" spc="-1" strike="noStrike">
                <a:solidFill>
                  <a:srgbClr val="000000"/>
                </a:solidFill>
                <a:latin typeface="Calibri"/>
                <a:ea typeface="Calibri"/>
              </a:rPr>
              <a:t> </a:t>
            </a:r>
            <a:r>
              <a:rPr b="0" lang="en-US" sz="1600" spc="-1" strike="noStrike">
                <a:solidFill>
                  <a:srgbClr val="6a3e3e"/>
                </a:solidFill>
                <a:latin typeface="Calibri"/>
                <a:ea typeface="Calibri"/>
              </a:rPr>
              <a:t>id</a:t>
            </a:r>
            <a:r>
              <a:rPr b="0" lang="en-US" sz="1600" spc="-1" strike="noStrike">
                <a:solidFill>
                  <a:srgbClr val="000000"/>
                </a:solidFill>
                <a:latin typeface="Calibri"/>
                <a:ea typeface="Calibri"/>
              </a:rPr>
              <a:t>, String </a:t>
            </a:r>
            <a:r>
              <a:rPr b="0" lang="en-US" sz="1600" spc="-1" strike="noStrike">
                <a:solidFill>
                  <a:srgbClr val="6a3e3e"/>
                </a:solidFill>
                <a:latin typeface="Calibri"/>
                <a:ea typeface="Calibri"/>
              </a:rPr>
              <a:t>ticketdate</a:t>
            </a:r>
            <a:r>
              <a:rPr b="0" lang="en-US" sz="1600" spc="-1" strike="noStrike">
                <a:solidFill>
                  <a:srgbClr val="000000"/>
                </a:solidFill>
                <a:latin typeface="Calibri"/>
                <a:ea typeface="Calibri"/>
              </a:rPr>
              <a:t>) {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this</a:t>
            </a:r>
            <a:r>
              <a:rPr b="0" lang="en-US" sz="1600" spc="-1" strike="noStrike">
                <a:solidFill>
                  <a:srgbClr val="000000"/>
                </a:solidFill>
                <a:latin typeface="Calibri"/>
                <a:ea typeface="Calibri"/>
              </a:rPr>
              <a:t>.</a:t>
            </a:r>
            <a:r>
              <a:rPr b="0" lang="en-US" sz="1600" spc="-1" strike="noStrike">
                <a:solidFill>
                  <a:srgbClr val="0000c0"/>
                </a:solidFill>
                <a:latin typeface="Calibri"/>
                <a:ea typeface="Calibri"/>
              </a:rPr>
              <a:t>id</a:t>
            </a:r>
            <a:r>
              <a:rPr b="0" lang="en-US" sz="1600" spc="-1" strike="noStrike">
                <a:solidFill>
                  <a:srgbClr val="000000"/>
                </a:solidFill>
                <a:latin typeface="Calibri"/>
                <a:ea typeface="Calibri"/>
              </a:rPr>
              <a:t> = </a:t>
            </a:r>
            <a:r>
              <a:rPr b="0" lang="en-US" sz="1600" spc="-1" strike="noStrike">
                <a:solidFill>
                  <a:srgbClr val="6a3e3e"/>
                </a:solidFill>
                <a:latin typeface="Calibri"/>
                <a:ea typeface="Calibri"/>
              </a:rPr>
              <a:t>id</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this</a:t>
            </a:r>
            <a:r>
              <a:rPr b="0" lang="en-US" sz="1600" spc="-1" strike="noStrike">
                <a:solidFill>
                  <a:srgbClr val="000000"/>
                </a:solidFill>
                <a:latin typeface="Calibri"/>
                <a:ea typeface="Calibri"/>
              </a:rPr>
              <a:t>.</a:t>
            </a:r>
            <a:r>
              <a:rPr b="0" lang="en-US" sz="1600" spc="-1" strike="noStrike">
                <a:solidFill>
                  <a:srgbClr val="0000c0"/>
                </a:solidFill>
                <a:latin typeface="Calibri"/>
                <a:ea typeface="Calibri"/>
              </a:rPr>
              <a:t>ticketdate</a:t>
            </a:r>
            <a:r>
              <a:rPr b="0" lang="en-US" sz="1600" spc="-1" strike="noStrike">
                <a:solidFill>
                  <a:srgbClr val="000000"/>
                </a:solidFill>
                <a:latin typeface="Calibri"/>
                <a:ea typeface="Calibri"/>
              </a:rPr>
              <a:t> = </a:t>
            </a:r>
            <a:r>
              <a:rPr b="0" lang="en-US" sz="1600" spc="-1" strike="noStrike">
                <a:solidFill>
                  <a:srgbClr val="6a3e3e"/>
                </a:solidFill>
                <a:latin typeface="Calibri"/>
                <a:ea typeface="Calibri"/>
              </a:rPr>
              <a:t>ticketdate</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1" lang="en-US" sz="1600" spc="-1" strike="noStrike">
                <a:solidFill>
                  <a:srgbClr val="7f0055"/>
                </a:solidFill>
                <a:latin typeface="Calibri"/>
                <a:ea typeface="Calibri"/>
              </a:rPr>
              <a:t>void</a:t>
            </a:r>
            <a:r>
              <a:rPr b="0" lang="en-US" sz="1600" spc="-1" strike="noStrike">
                <a:solidFill>
                  <a:srgbClr val="000000"/>
                </a:solidFill>
                <a:latin typeface="Calibri"/>
                <a:ea typeface="Calibri"/>
              </a:rPr>
              <a:t> display(){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System.</a:t>
            </a:r>
            <a:r>
              <a:rPr b="1" i="1" lang="en-US" sz="1600" spc="-1" strike="noStrike">
                <a:solidFill>
                  <a:srgbClr val="0000c0"/>
                </a:solidFill>
                <a:latin typeface="Calibri"/>
                <a:ea typeface="Calibri"/>
              </a:rPr>
              <a:t>out</a:t>
            </a:r>
            <a:r>
              <a:rPr b="0" lang="en-US" sz="1600" spc="-1" strike="noStrike">
                <a:solidFill>
                  <a:srgbClr val="000000"/>
                </a:solidFill>
                <a:latin typeface="Calibri"/>
                <a:ea typeface="Calibri"/>
              </a:rPr>
              <a:t>.println(</a:t>
            </a:r>
            <a:r>
              <a:rPr b="0" lang="en-US" sz="1600" spc="-1" strike="noStrike">
                <a:solidFill>
                  <a:srgbClr val="0000c0"/>
                </a:solidFill>
                <a:latin typeface="Calibri"/>
                <a:ea typeface="Calibri"/>
              </a:rPr>
              <a:t>id</a:t>
            </a:r>
            <a:r>
              <a:rPr b="0" lang="en-US" sz="1600" spc="-1" strike="noStrike">
                <a:solidFill>
                  <a:srgbClr val="000000"/>
                </a:solidFill>
                <a:latin typeface="Calibri"/>
                <a:ea typeface="Calibri"/>
              </a:rPr>
              <a:t>+</a:t>
            </a:r>
            <a:r>
              <a:rPr b="0" lang="en-US" sz="1600" spc="-1" strike="noStrike">
                <a:solidFill>
                  <a:srgbClr val="2a00ff"/>
                </a:solidFill>
                <a:latin typeface="Calibri"/>
                <a:ea typeface="Calibri"/>
              </a:rPr>
              <a:t>" "</a:t>
            </a:r>
            <a:r>
              <a:rPr b="0" lang="en-US" sz="1600" spc="-1" strike="noStrike">
                <a:solidFill>
                  <a:srgbClr val="000000"/>
                </a:solidFill>
                <a:latin typeface="Calibri"/>
                <a:ea typeface="Calibri"/>
              </a:rPr>
              <a:t>+</a:t>
            </a:r>
            <a:r>
              <a:rPr b="0" lang="en-US" sz="1600" spc="-1" strike="noStrike">
                <a:solidFill>
                  <a:srgbClr val="0000c0"/>
                </a:solidFill>
                <a:latin typeface="Calibri"/>
                <a:ea typeface="Calibri"/>
              </a:rPr>
              <a:t>ticketdate</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  </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981080" y="76320"/>
            <a:ext cx="6933960" cy="639360"/>
          </a:xfrm>
          <a:prstGeom prst="rect">
            <a:avLst/>
          </a:prstGeom>
          <a:noFill/>
          <a:ln>
            <a:noFill/>
          </a:ln>
        </p:spPr>
        <p:txBody>
          <a:bodyPr anchor="ctr">
            <a:normAutofit fontScale="43000"/>
          </a:bodyPr>
          <a:p>
            <a:pPr algn="ctr">
              <a:lnSpc>
                <a:spcPct val="100000"/>
              </a:lnSpc>
            </a:pPr>
            <a:r>
              <a:rPr b="1" lang="en-US" sz="3200" spc="-1" strike="noStrike">
                <a:solidFill>
                  <a:srgbClr val="ffffff"/>
                </a:solidFill>
                <a:latin typeface="Calibri"/>
              </a:rPr>
              <a:t>Demo: Constructor Based Dependency Injection Cont..</a:t>
            </a:r>
            <a:endParaRPr b="0" lang="en-US" sz="3200" spc="-1" strike="noStrike">
              <a:solidFill>
                <a:srgbClr val="000000"/>
              </a:solidFill>
              <a:latin typeface="Calibri"/>
            </a:endParaRPr>
          </a:p>
        </p:txBody>
      </p:sp>
      <p:sp>
        <p:nvSpPr>
          <p:cNvPr id="150" name="CustomShape 2"/>
          <p:cNvSpPr/>
          <p:nvPr/>
        </p:nvSpPr>
        <p:spPr>
          <a:xfrm>
            <a:off x="533520" y="990720"/>
            <a:ext cx="7772040" cy="34992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1" lang="en-US" sz="1600" spc="-1" strike="noStrike">
                <a:solidFill>
                  <a:srgbClr val="000000"/>
                </a:solidFill>
                <a:latin typeface="Calibri"/>
                <a:ea typeface="Calibri"/>
              </a:rPr>
              <a:t>Step 4: Create applicationContext.xml file in src folder</a:t>
            </a:r>
            <a:endParaRPr b="0" lang="en-IN" sz="1600" spc="-1" strike="noStrike">
              <a:latin typeface="Arial"/>
            </a:endParaRPr>
          </a:p>
        </p:txBody>
      </p:sp>
      <p:sp>
        <p:nvSpPr>
          <p:cNvPr id="151" name="CustomShape 3"/>
          <p:cNvSpPr/>
          <p:nvPr/>
        </p:nvSpPr>
        <p:spPr>
          <a:xfrm>
            <a:off x="1219320" y="1523880"/>
            <a:ext cx="7238520" cy="4514400"/>
          </a:xfrm>
          <a:prstGeom prst="rect">
            <a:avLst/>
          </a:prstGeom>
          <a:noFill/>
          <a:ln>
            <a:noFill/>
          </a:ln>
        </p:spPr>
        <p:style>
          <a:lnRef idx="0"/>
          <a:fillRef idx="0"/>
          <a:effectRef idx="0"/>
          <a:fontRef idx="minor"/>
        </p:style>
        <p:txBody>
          <a:bodyPr lIns="90000" rIns="90000" tIns="45000" bIns="45000">
            <a:spAutoFit/>
          </a:bodyPr>
          <a:p>
            <a:pPr>
              <a:lnSpc>
                <a:spcPct val="107000"/>
              </a:lnSpc>
            </a:pPr>
            <a:r>
              <a:rPr b="0" lang="en-US" sz="1600" spc="-1" strike="noStrike">
                <a:solidFill>
                  <a:srgbClr val="008080"/>
                </a:solidFill>
                <a:latin typeface="Calibri"/>
                <a:ea typeface="Calibri"/>
              </a:rPr>
              <a:t>applicationContext.xml </a:t>
            </a:r>
            <a:endParaRPr b="0" lang="en-IN" sz="1600" spc="-1" strike="noStrike">
              <a:latin typeface="Arial"/>
            </a:endParaRPr>
          </a:p>
          <a:p>
            <a:pPr>
              <a:lnSpc>
                <a:spcPct val="107000"/>
              </a:lnSpc>
            </a:pPr>
            <a:r>
              <a:rPr b="0" lang="en-US" sz="1600" spc="-1" strike="noStrike">
                <a:solidFill>
                  <a:srgbClr val="00808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xml</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version</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"1.0"</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encoding</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"UTF-8"</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beans</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"http://www.springframework.org/schema/beans"</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xmlns:xsi</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"http://www.w3.org/2001/XMLSchema-instance"</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xmlns:p</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"http://www.springframework.org/schema/p"</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xsi:schemaLocation</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"http://www.springframework.org/schema/beans  </a:t>
            </a:r>
            <a:endParaRPr b="0" lang="en-IN" sz="1600" spc="-1" strike="noStrike">
              <a:latin typeface="Arial"/>
            </a:endParaRPr>
          </a:p>
          <a:p>
            <a:pPr>
              <a:lnSpc>
                <a:spcPct val="107000"/>
              </a:lnSpc>
            </a:pPr>
            <a:r>
              <a:rPr b="0" i="1" lang="en-US" sz="1600" spc="-1" strike="noStrike">
                <a:solidFill>
                  <a:srgbClr val="2a00ff"/>
                </a:solidFill>
                <a:latin typeface="Calibri"/>
                <a:ea typeface="Calibri"/>
              </a:rPr>
              <a:t>                </a:t>
            </a:r>
            <a:r>
              <a:rPr b="0" i="1" lang="en-US" sz="1600" spc="-1" strike="noStrike">
                <a:solidFill>
                  <a:srgbClr val="2a00ff"/>
                </a:solidFill>
                <a:latin typeface="Calibri"/>
                <a:ea typeface="Calibri"/>
              </a:rPr>
              <a:t>http://www.springframework.org/schema/beans/spring-beans-3.0.xsd"</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id</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"ticket"</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class</a:t>
            </a:r>
            <a:r>
              <a:rPr b="0" lang="en-US" sz="1600" spc="-1" strike="noStrike">
                <a:solidFill>
                  <a:srgbClr val="000000"/>
                </a:solidFill>
                <a:latin typeface="Calibri"/>
                <a:ea typeface="Calibri"/>
              </a:rPr>
              <a:t>=</a:t>
            </a:r>
            <a:r>
              <a:rPr b="0" i="1" lang="en-US" sz="1600" spc="-1" strike="noStrike">
                <a:solidFill>
                  <a:srgbClr val="2a00ff"/>
                </a:solidFill>
                <a:latin typeface="Calibri"/>
                <a:ea typeface="Calibri"/>
              </a:rPr>
              <a:t>"com.test.springconstructor.Ticket"</a:t>
            </a:r>
            <a:r>
              <a:rPr b="0" lang="en-US" sz="1600" spc="-1" strike="noStrike">
                <a:solidFill>
                  <a:srgbClr val="008080"/>
                </a:solidFill>
                <a:latin typeface="Calibri"/>
                <a:ea typeface="Calibri"/>
              </a:rPr>
              <a:t>&gt;</a:t>
            </a:r>
            <a:r>
              <a:rPr b="0" lang="en-US" sz="1600" spc="-1" strike="noStrike">
                <a:solidFill>
                  <a:srgbClr val="000000"/>
                </a:solidFill>
                <a:latin typeface="Calibri"/>
                <a:ea typeface="Calibri"/>
              </a:rPr>
              <a:t>  </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constructor-arg</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index</a:t>
            </a:r>
            <a:r>
              <a:rPr b="0" lang="en-US" sz="1600" spc="-1" strike="noStrike">
                <a:solidFill>
                  <a:srgbClr val="000000"/>
                </a:solidFill>
                <a:latin typeface="Calibri"/>
                <a:ea typeface="Calibri"/>
              </a:rPr>
              <a:t> = </a:t>
            </a:r>
            <a:r>
              <a:rPr b="0" i="1" lang="en-US" sz="1600" spc="-1" strike="noStrike">
                <a:solidFill>
                  <a:srgbClr val="2a00ff"/>
                </a:solidFill>
                <a:latin typeface="Calibri"/>
                <a:ea typeface="Calibri"/>
              </a:rPr>
              <a:t>"0"</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value</a:t>
            </a:r>
            <a:r>
              <a:rPr b="0" lang="en-US" sz="1600" spc="-1" strike="noStrike">
                <a:solidFill>
                  <a:srgbClr val="000000"/>
                </a:solidFill>
                <a:latin typeface="Calibri"/>
                <a:ea typeface="Calibri"/>
              </a:rPr>
              <a:t> = </a:t>
            </a:r>
            <a:r>
              <a:rPr b="0" i="1" lang="en-US" sz="1600" spc="-1" strike="noStrike">
                <a:solidFill>
                  <a:srgbClr val="2a00ff"/>
                </a:solidFill>
                <a:latin typeface="Calibri"/>
                <a:ea typeface="Calibri"/>
              </a:rPr>
              <a:t>"101"</a:t>
            </a:r>
            <a:r>
              <a:rPr b="0" lang="en-US" sz="1600" spc="-1" strike="noStrike">
                <a:solidFill>
                  <a:srgbClr val="008080"/>
                </a:solidFill>
                <a:latin typeface="Calibri"/>
                <a:ea typeface="Calibri"/>
              </a:rPr>
              <a:t>/&gt;</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constructor-arg</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index</a:t>
            </a:r>
            <a:r>
              <a:rPr b="0" lang="en-US" sz="1600" spc="-1" strike="noStrike">
                <a:solidFill>
                  <a:srgbClr val="000000"/>
                </a:solidFill>
                <a:latin typeface="Calibri"/>
                <a:ea typeface="Calibri"/>
              </a:rPr>
              <a:t> = </a:t>
            </a:r>
            <a:r>
              <a:rPr b="0" i="1" lang="en-US" sz="1600" spc="-1" strike="noStrike">
                <a:solidFill>
                  <a:srgbClr val="2a00ff"/>
                </a:solidFill>
                <a:latin typeface="Calibri"/>
                <a:ea typeface="Calibri"/>
              </a:rPr>
              <a:t>"1"</a:t>
            </a:r>
            <a:r>
              <a:rPr b="0" lang="en-US" sz="1600" spc="-1" strike="noStrike">
                <a:solidFill>
                  <a:srgbClr val="000000"/>
                </a:solidFill>
                <a:latin typeface="Calibri"/>
                <a:ea typeface="Calibri"/>
              </a:rPr>
              <a:t> </a:t>
            </a:r>
            <a:r>
              <a:rPr b="0" lang="en-US" sz="1600" spc="-1" strike="noStrike">
                <a:solidFill>
                  <a:srgbClr val="7f007f"/>
                </a:solidFill>
                <a:latin typeface="Calibri"/>
                <a:ea typeface="Calibri"/>
              </a:rPr>
              <a:t>value</a:t>
            </a:r>
            <a:r>
              <a:rPr b="0" lang="en-US" sz="1600" spc="-1" strike="noStrike">
                <a:solidFill>
                  <a:srgbClr val="000000"/>
                </a:solidFill>
                <a:latin typeface="Calibri"/>
                <a:ea typeface="Calibri"/>
              </a:rPr>
              <a:t> = </a:t>
            </a:r>
            <a:r>
              <a:rPr b="0" i="1" lang="en-US" sz="1600" spc="-1" strike="noStrike">
                <a:solidFill>
                  <a:srgbClr val="2a00ff"/>
                </a:solidFill>
                <a:latin typeface="Calibri"/>
                <a:ea typeface="Calibri"/>
              </a:rPr>
              <a:t>"24/9/2019"</a:t>
            </a:r>
            <a:r>
              <a:rPr b="0" lang="en-US" sz="1600" spc="-1" strike="noStrike">
                <a:solidFill>
                  <a:srgbClr val="008080"/>
                </a:solidFill>
                <a:latin typeface="Calibri"/>
                <a:ea typeface="Calibri"/>
              </a:rPr>
              <a:t>/&gt;</a:t>
            </a:r>
            <a:endParaRPr b="0" lang="en-IN" sz="1600" spc="-1" strike="noStrike">
              <a:latin typeface="Arial"/>
            </a:endParaRPr>
          </a:p>
          <a:p>
            <a:pPr>
              <a:lnSpc>
                <a:spcPct val="107000"/>
              </a:lnSpc>
            </a:pPr>
            <a:r>
              <a:rPr b="0" lang="en-US" sz="1600" spc="-1" strike="noStrike">
                <a:solidFill>
                  <a:srgbClr val="000000"/>
                </a:solidFill>
                <a:latin typeface="Calibri"/>
                <a:ea typeface="Calibri"/>
              </a:rPr>
              <a:t>   </a:t>
            </a: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a:t>
            </a:r>
            <a:r>
              <a:rPr b="0" lang="en-US" sz="1600" spc="-1" strike="noStrike">
                <a:solidFill>
                  <a:srgbClr val="008080"/>
                </a:solidFill>
                <a:latin typeface="Calibri"/>
                <a:ea typeface="Calibri"/>
              </a:rPr>
              <a:t>&gt;</a:t>
            </a:r>
            <a:endParaRPr b="0" lang="en-IN" sz="1600" spc="-1" strike="noStrike">
              <a:latin typeface="Arial"/>
            </a:endParaRPr>
          </a:p>
          <a:p>
            <a:pPr>
              <a:lnSpc>
                <a:spcPct val="107000"/>
              </a:lnSpc>
              <a:spcAft>
                <a:spcPts val="799"/>
              </a:spcAft>
            </a:pPr>
            <a:r>
              <a:rPr b="0" lang="en-US" sz="1600" spc="-1" strike="noStrike">
                <a:solidFill>
                  <a:srgbClr val="008080"/>
                </a:solidFill>
                <a:latin typeface="Calibri"/>
                <a:ea typeface="Calibri"/>
              </a:rPr>
              <a:t>&lt;/</a:t>
            </a:r>
            <a:r>
              <a:rPr b="0" lang="en-US" sz="1600" spc="-1" strike="noStrike">
                <a:solidFill>
                  <a:srgbClr val="3f7f7f"/>
                </a:solidFill>
                <a:latin typeface="Calibri"/>
                <a:ea typeface="Calibri"/>
              </a:rPr>
              <a:t>beans</a:t>
            </a:r>
            <a:r>
              <a:rPr b="0" lang="en-US" sz="1600" spc="-1" strike="noStrike">
                <a:solidFill>
                  <a:srgbClr val="008080"/>
                </a:solidFill>
                <a:latin typeface="Calibri"/>
                <a:ea typeface="Calibri"/>
              </a:rPr>
              <a:t>&gt;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981080" y="76320"/>
            <a:ext cx="6933960" cy="639360"/>
          </a:xfrm>
          <a:prstGeom prst="rect">
            <a:avLst/>
          </a:prstGeom>
          <a:noFill/>
          <a:ln>
            <a:noFill/>
          </a:ln>
        </p:spPr>
        <p:txBody>
          <a:bodyPr anchor="ctr">
            <a:normAutofit fontScale="43000"/>
          </a:bodyPr>
          <a:p>
            <a:pPr algn="ctr">
              <a:lnSpc>
                <a:spcPct val="100000"/>
              </a:lnSpc>
            </a:pPr>
            <a:r>
              <a:rPr b="1" lang="en-US" sz="3200" spc="-1" strike="noStrike">
                <a:solidFill>
                  <a:srgbClr val="ffffff"/>
                </a:solidFill>
                <a:latin typeface="Calibri"/>
              </a:rPr>
              <a:t>Demo: Constructor Based Dependency Injection Cont..</a:t>
            </a:r>
            <a:endParaRPr b="0" lang="en-US" sz="3200" spc="-1" strike="noStrike">
              <a:solidFill>
                <a:srgbClr val="000000"/>
              </a:solidFill>
              <a:latin typeface="Calibri"/>
            </a:endParaRPr>
          </a:p>
        </p:txBody>
      </p:sp>
      <p:sp>
        <p:nvSpPr>
          <p:cNvPr id="153" name="CustomShape 2"/>
          <p:cNvSpPr/>
          <p:nvPr/>
        </p:nvSpPr>
        <p:spPr>
          <a:xfrm>
            <a:off x="228600" y="1219320"/>
            <a:ext cx="7848360" cy="34992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1" lang="en-US" sz="1600" spc="-1" strike="noStrike">
                <a:solidFill>
                  <a:srgbClr val="000000"/>
                </a:solidFill>
                <a:latin typeface="Calibri"/>
                <a:ea typeface="Calibri"/>
              </a:rPr>
              <a:t>Step 5: Create MainApp.java to run the application</a:t>
            </a:r>
            <a:endParaRPr b="0" lang="en-IN" sz="1600" spc="-1" strike="noStrike">
              <a:latin typeface="Arial"/>
            </a:endParaRPr>
          </a:p>
        </p:txBody>
      </p:sp>
      <p:sp>
        <p:nvSpPr>
          <p:cNvPr id="154" name="CustomShape 3"/>
          <p:cNvSpPr/>
          <p:nvPr/>
        </p:nvSpPr>
        <p:spPr>
          <a:xfrm>
            <a:off x="216000" y="1640520"/>
            <a:ext cx="8076960" cy="4191480"/>
          </a:xfrm>
          <a:prstGeom prst="rect">
            <a:avLst/>
          </a:prstGeom>
          <a:noFill/>
          <a:ln>
            <a:noFill/>
          </a:ln>
        </p:spPr>
        <p:style>
          <a:lnRef idx="0"/>
          <a:fillRef idx="0"/>
          <a:effectRef idx="0"/>
          <a:fontRef idx="minor"/>
        </p:style>
        <p:txBody>
          <a:bodyPr lIns="90000" rIns="90000" tIns="45000" bIns="45000">
            <a:spAutoFit/>
          </a:bodyPr>
          <a:p>
            <a:pPr>
              <a:lnSpc>
                <a:spcPct val="107000"/>
              </a:lnSpc>
            </a:pPr>
            <a:r>
              <a:rPr b="1" lang="en-US" sz="1400" spc="-1" strike="noStrike">
                <a:solidFill>
                  <a:srgbClr val="7f0055"/>
                </a:solidFill>
                <a:latin typeface="Calibri"/>
                <a:ea typeface="Calibri"/>
              </a:rPr>
              <a:t>package</a:t>
            </a:r>
            <a:r>
              <a:rPr b="0" lang="en-US" sz="1400" spc="-1" strike="noStrike">
                <a:solidFill>
                  <a:srgbClr val="000000"/>
                </a:solidFill>
                <a:latin typeface="Calibri"/>
                <a:ea typeface="Calibri"/>
              </a:rPr>
              <a:t> com.test.springconstructor;</a:t>
            </a:r>
            <a:endParaRPr b="0" lang="en-IN" sz="1400" spc="-1" strike="noStrike">
              <a:latin typeface="Arial"/>
            </a:endParaRPr>
          </a:p>
          <a:p>
            <a:pPr>
              <a:lnSpc>
                <a:spcPct val="107000"/>
              </a:lnSpc>
            </a:pPr>
            <a:r>
              <a:rPr b="0" lang="en-US" sz="1400" spc="-1" strike="noStrike">
                <a:solidFill>
                  <a:srgbClr val="000000"/>
                </a:solidFill>
                <a:latin typeface="Calibri"/>
                <a:ea typeface="Calibri"/>
              </a:rPr>
              <a:t> </a:t>
            </a:r>
            <a:endParaRPr b="0" lang="en-IN"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a:t>
            </a:r>
            <a:r>
              <a:rPr b="0" lang="en-US" sz="1400" spc="-1" strike="noStrike" u="sng">
                <a:solidFill>
                  <a:srgbClr val="000000"/>
                </a:solidFill>
                <a:uFillTx/>
                <a:latin typeface="Calibri"/>
                <a:ea typeface="Calibri"/>
              </a:rPr>
              <a:t>org.springframework.beans.factory.BeanFactory</a:t>
            </a:r>
            <a:r>
              <a:rPr b="0" lang="en-US" sz="1400" spc="-1" strike="noStrike">
                <a:solidFill>
                  <a:srgbClr val="000000"/>
                </a:solidFill>
                <a:latin typeface="Calibri"/>
                <a:ea typeface="Calibri"/>
              </a:rPr>
              <a:t>;</a:t>
            </a:r>
            <a:endParaRPr b="0" lang="en-IN"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a:t>
            </a:r>
            <a:r>
              <a:rPr b="0" lang="en-US" sz="1400" spc="-1" strike="noStrike" u="sng">
                <a:solidFill>
                  <a:srgbClr val="000000"/>
                </a:solidFill>
                <a:uFillTx/>
                <a:latin typeface="Calibri"/>
                <a:ea typeface="Calibri"/>
              </a:rPr>
              <a:t>org.springframework.beans.factory.xml.</a:t>
            </a:r>
            <a:r>
              <a:rPr b="0" lang="en-US" sz="1400" spc="-1" strike="sngStrike" u="sng">
                <a:solidFill>
                  <a:srgbClr val="000000"/>
                </a:solidFill>
                <a:uFillTx/>
                <a:latin typeface="Calibri"/>
                <a:ea typeface="Calibri"/>
              </a:rPr>
              <a:t>XmlBeanFactory</a:t>
            </a:r>
            <a:r>
              <a:rPr b="0" lang="en-US" sz="1400" spc="-1" strike="noStrike">
                <a:solidFill>
                  <a:srgbClr val="000000"/>
                </a:solidFill>
                <a:latin typeface="Calibri"/>
                <a:ea typeface="Calibri"/>
              </a:rPr>
              <a:t>;</a:t>
            </a:r>
            <a:endParaRPr b="0" lang="en-IN"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org.springframework.context.ApplicationContext;</a:t>
            </a:r>
            <a:endParaRPr b="0" lang="en-IN"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org.springframework.context.support.ClassPathXmlApplicationContext;</a:t>
            </a:r>
            <a:endParaRPr b="0" lang="en-IN"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a:t>
            </a:r>
            <a:r>
              <a:rPr b="0" lang="en-US" sz="1400" spc="-1" strike="noStrike" u="sng">
                <a:solidFill>
                  <a:srgbClr val="000000"/>
                </a:solidFill>
                <a:uFillTx/>
                <a:latin typeface="Calibri"/>
                <a:ea typeface="Calibri"/>
              </a:rPr>
              <a:t>org.springframework.core.io.ClassPathResource</a:t>
            </a:r>
            <a:r>
              <a:rPr b="0" lang="en-US" sz="1400" spc="-1" strike="noStrike">
                <a:solidFill>
                  <a:srgbClr val="000000"/>
                </a:solidFill>
                <a:latin typeface="Calibri"/>
                <a:ea typeface="Calibri"/>
              </a:rPr>
              <a:t>;</a:t>
            </a:r>
            <a:endParaRPr b="0" lang="en-IN" sz="1400" spc="-1" strike="noStrike">
              <a:latin typeface="Arial"/>
            </a:endParaRPr>
          </a:p>
          <a:p>
            <a:pPr>
              <a:lnSpc>
                <a:spcPct val="107000"/>
              </a:lnSpc>
            </a:pPr>
            <a:r>
              <a:rPr b="1" lang="en-US" sz="1400" spc="-1" strike="noStrike">
                <a:solidFill>
                  <a:srgbClr val="7f0055"/>
                </a:solidFill>
                <a:latin typeface="Calibri"/>
                <a:ea typeface="Calibri"/>
              </a:rPr>
              <a:t>import</a:t>
            </a:r>
            <a:r>
              <a:rPr b="0" lang="en-US" sz="1400" spc="-1" strike="noStrike">
                <a:solidFill>
                  <a:srgbClr val="000000"/>
                </a:solidFill>
                <a:latin typeface="Calibri"/>
                <a:ea typeface="Calibri"/>
              </a:rPr>
              <a:t> </a:t>
            </a:r>
            <a:r>
              <a:rPr b="0" lang="en-US" sz="1400" spc="-1" strike="noStrike" u="sng">
                <a:solidFill>
                  <a:srgbClr val="000000"/>
                </a:solidFill>
                <a:uFillTx/>
                <a:latin typeface="Calibri"/>
                <a:ea typeface="Calibri"/>
              </a:rPr>
              <a:t>org.springframework.core.io.Resource</a:t>
            </a:r>
            <a:r>
              <a:rPr b="0" lang="en-US" sz="1400" spc="-1" strike="noStrike">
                <a:solidFill>
                  <a:srgbClr val="000000"/>
                </a:solidFill>
                <a:latin typeface="Calibri"/>
                <a:ea typeface="Calibri"/>
              </a:rPr>
              <a:t>;</a:t>
            </a:r>
            <a:endParaRPr b="0" lang="en-IN" sz="1400" spc="-1" strike="noStrike">
              <a:latin typeface="Arial"/>
            </a:endParaRPr>
          </a:p>
          <a:p>
            <a:pPr>
              <a:lnSpc>
                <a:spcPct val="107000"/>
              </a:lnSpc>
            </a:pPr>
            <a:r>
              <a:rPr b="0" lang="en-US" sz="1400" spc="-1" strike="noStrike">
                <a:solidFill>
                  <a:srgbClr val="000000"/>
                </a:solidFill>
                <a:latin typeface="Calibri"/>
                <a:ea typeface="Calibri"/>
              </a:rPr>
              <a:t> </a:t>
            </a:r>
            <a:endParaRPr b="0" lang="en-IN" sz="1400" spc="-1" strike="noStrike">
              <a:latin typeface="Arial"/>
            </a:endParaRPr>
          </a:p>
          <a:p>
            <a:pPr>
              <a:lnSpc>
                <a:spcPct val="107000"/>
              </a:lnSpc>
            </a:pPr>
            <a:r>
              <a:rPr b="1" lang="en-US" sz="1400" spc="-1" strike="noStrike">
                <a:solidFill>
                  <a:srgbClr val="7f0055"/>
                </a:solidFill>
                <a:latin typeface="Calibri"/>
                <a:ea typeface="Calibri"/>
              </a:rPr>
              <a:t>public</a:t>
            </a:r>
            <a:r>
              <a:rPr b="0" lang="en-US" sz="1400" spc="-1" strike="noStrike">
                <a:solidFill>
                  <a:srgbClr val="000000"/>
                </a:solidFill>
                <a:latin typeface="Calibri"/>
                <a:ea typeface="Calibri"/>
              </a:rPr>
              <a:t> </a:t>
            </a:r>
            <a:r>
              <a:rPr b="1" lang="en-US" sz="1400" spc="-1" strike="noStrike">
                <a:solidFill>
                  <a:srgbClr val="7f0055"/>
                </a:solidFill>
                <a:latin typeface="Calibri"/>
                <a:ea typeface="Calibri"/>
              </a:rPr>
              <a:t>class</a:t>
            </a:r>
            <a:r>
              <a:rPr b="0" lang="en-US" sz="1400" spc="-1" strike="noStrike">
                <a:solidFill>
                  <a:srgbClr val="000000"/>
                </a:solidFill>
                <a:latin typeface="Calibri"/>
                <a:ea typeface="Calibri"/>
              </a:rPr>
              <a:t> MainTicket {</a:t>
            </a:r>
            <a:endParaRPr b="0" lang="en-IN" sz="1400" spc="-1" strike="noStrike">
              <a:latin typeface="Arial"/>
            </a:endParaRPr>
          </a:p>
          <a:p>
            <a:pPr>
              <a:lnSpc>
                <a:spcPct val="107000"/>
              </a:lnSpc>
            </a:pPr>
            <a:r>
              <a:rPr b="0" lang="en-US" sz="1400" spc="-1" strike="noStrike">
                <a:solidFill>
                  <a:srgbClr val="000000"/>
                </a:solidFill>
                <a:latin typeface="Calibri"/>
                <a:ea typeface="Calibri"/>
              </a:rPr>
              <a:t> </a:t>
            </a:r>
            <a:endParaRPr b="0" lang="en-IN" sz="1400" spc="-1" strike="noStrike">
              <a:latin typeface="Arial"/>
            </a:endParaRPr>
          </a:p>
          <a:p>
            <a:pPr>
              <a:lnSpc>
                <a:spcPct val="107000"/>
              </a:lnSpc>
            </a:pPr>
            <a:r>
              <a:rPr b="1" lang="en-US" sz="1400" spc="-1" strike="noStrike">
                <a:solidFill>
                  <a:srgbClr val="7f0055"/>
                </a:solidFill>
                <a:latin typeface="Calibri"/>
                <a:ea typeface="Calibri"/>
              </a:rPr>
              <a:t>public</a:t>
            </a:r>
            <a:r>
              <a:rPr b="0" lang="en-US" sz="1400" spc="-1" strike="noStrike">
                <a:solidFill>
                  <a:srgbClr val="000000"/>
                </a:solidFill>
                <a:latin typeface="Calibri"/>
                <a:ea typeface="Calibri"/>
              </a:rPr>
              <a:t> </a:t>
            </a:r>
            <a:r>
              <a:rPr b="1" lang="en-US" sz="1400" spc="-1" strike="noStrike">
                <a:solidFill>
                  <a:srgbClr val="7f0055"/>
                </a:solidFill>
                <a:latin typeface="Calibri"/>
                <a:ea typeface="Calibri"/>
              </a:rPr>
              <a:t>static</a:t>
            </a:r>
            <a:r>
              <a:rPr b="0" lang="en-US" sz="1400" spc="-1" strike="noStrike">
                <a:solidFill>
                  <a:srgbClr val="000000"/>
                </a:solidFill>
                <a:latin typeface="Calibri"/>
                <a:ea typeface="Calibri"/>
              </a:rPr>
              <a:t> </a:t>
            </a:r>
            <a:r>
              <a:rPr b="1" lang="en-US" sz="1400" spc="-1" strike="noStrike">
                <a:solidFill>
                  <a:srgbClr val="7f0055"/>
                </a:solidFill>
                <a:latin typeface="Calibri"/>
                <a:ea typeface="Calibri"/>
              </a:rPr>
              <a:t>void</a:t>
            </a:r>
            <a:r>
              <a:rPr b="0" lang="en-US" sz="1400" spc="-1" strike="noStrike">
                <a:solidFill>
                  <a:srgbClr val="000000"/>
                </a:solidFill>
                <a:latin typeface="Calibri"/>
                <a:ea typeface="Calibri"/>
              </a:rPr>
              <a:t> main(String[] </a:t>
            </a:r>
            <a:r>
              <a:rPr b="0" lang="en-US" sz="1400" spc="-1" strike="noStrike">
                <a:solidFill>
                  <a:srgbClr val="6a3e3e"/>
                </a:solidFill>
                <a:latin typeface="Calibri"/>
                <a:ea typeface="Calibri"/>
              </a:rPr>
              <a:t>args</a:t>
            </a:r>
            <a:r>
              <a:rPr b="0" lang="en-US" sz="1400" spc="-1" strike="noStrike">
                <a:solidFill>
                  <a:srgbClr val="000000"/>
                </a:solidFill>
                <a:latin typeface="Calibri"/>
                <a:ea typeface="Calibri"/>
              </a:rPr>
              <a:t>) {</a:t>
            </a:r>
            <a:endParaRPr b="0" lang="en-IN" sz="1400" spc="-1" strike="noStrike">
              <a:latin typeface="Arial"/>
            </a:endParaRPr>
          </a:p>
          <a:p>
            <a:pPr>
              <a:lnSpc>
                <a:spcPct val="107000"/>
              </a:lnSpc>
            </a:pPr>
            <a:r>
              <a:rPr b="0" lang="en-US" sz="1400" spc="-1" strike="noStrike">
                <a:solidFill>
                  <a:srgbClr val="000000"/>
                </a:solidFill>
                <a:latin typeface="Calibri"/>
                <a:ea typeface="Calibri"/>
              </a:rPr>
              <a:t>ApplicationContext </a:t>
            </a:r>
            <a:r>
              <a:rPr b="0" lang="en-US" sz="1400" spc="-1" strike="noStrike" u="sng">
                <a:solidFill>
                  <a:srgbClr val="6a3e3e"/>
                </a:solidFill>
                <a:uFillTx/>
                <a:latin typeface="Calibri"/>
                <a:ea typeface="Calibri"/>
              </a:rPr>
              <a:t>context</a:t>
            </a:r>
            <a:r>
              <a:rPr b="0" lang="en-US" sz="1400" spc="-1" strike="noStrike">
                <a:solidFill>
                  <a:srgbClr val="000000"/>
                </a:solidFill>
                <a:latin typeface="Calibri"/>
                <a:ea typeface="Calibri"/>
              </a:rPr>
              <a:t> = </a:t>
            </a:r>
            <a:r>
              <a:rPr b="1" lang="en-US" sz="1400" spc="-1" strike="noStrike">
                <a:solidFill>
                  <a:srgbClr val="7f0055"/>
                </a:solidFill>
                <a:latin typeface="Calibri"/>
                <a:ea typeface="Calibri"/>
              </a:rPr>
              <a:t>new </a:t>
            </a:r>
            <a:r>
              <a:rPr b="0" lang="en-US" sz="1400" spc="-1" strike="noStrike">
                <a:solidFill>
                  <a:srgbClr val="000000"/>
                </a:solidFill>
                <a:latin typeface="Calibri"/>
                <a:ea typeface="Calibri"/>
              </a:rPr>
              <a:t> ClassPathXmlApplicationContext(</a:t>
            </a:r>
            <a:r>
              <a:rPr b="0" lang="en-US" sz="1400" spc="-1" strike="noStrike">
                <a:solidFill>
                  <a:srgbClr val="2a00ff"/>
                </a:solidFill>
                <a:latin typeface="Calibri"/>
                <a:ea typeface="Calibri"/>
              </a:rPr>
              <a:t>"applicationContext.xml"</a:t>
            </a:r>
            <a:r>
              <a:rPr b="0" lang="en-US" sz="1400" spc="-1" strike="noStrike">
                <a:solidFill>
                  <a:srgbClr val="000000"/>
                </a:solidFill>
                <a:latin typeface="Calibri"/>
                <a:ea typeface="Calibri"/>
              </a:rPr>
              <a:t>);</a:t>
            </a:r>
            <a:endParaRPr b="0" lang="en-IN" sz="1400" spc="-1" strike="noStrike">
              <a:latin typeface="Arial"/>
            </a:endParaRPr>
          </a:p>
          <a:p>
            <a:pPr>
              <a:lnSpc>
                <a:spcPct val="107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Ticket </a:t>
            </a:r>
            <a:r>
              <a:rPr b="0" lang="en-US" sz="1400" spc="-1" strike="noStrike">
                <a:solidFill>
                  <a:srgbClr val="6a3e3e"/>
                </a:solidFill>
                <a:latin typeface="Calibri"/>
                <a:ea typeface="Calibri"/>
              </a:rPr>
              <a:t>t1</a:t>
            </a:r>
            <a:r>
              <a:rPr b="0" lang="en-US" sz="1400" spc="-1" strike="noStrike">
                <a:solidFill>
                  <a:srgbClr val="000000"/>
                </a:solidFill>
                <a:latin typeface="Calibri"/>
                <a:ea typeface="Calibri"/>
              </a:rPr>
              <a:t>=(Ticket)</a:t>
            </a:r>
            <a:r>
              <a:rPr b="0" lang="en-US" sz="1400" spc="-1" strike="noStrike">
                <a:solidFill>
                  <a:srgbClr val="6a3e3e"/>
                </a:solidFill>
                <a:latin typeface="Calibri"/>
                <a:ea typeface="Calibri"/>
              </a:rPr>
              <a:t>context</a:t>
            </a:r>
            <a:r>
              <a:rPr b="0" lang="en-US" sz="1400" spc="-1" strike="noStrike">
                <a:solidFill>
                  <a:srgbClr val="000000"/>
                </a:solidFill>
                <a:latin typeface="Calibri"/>
                <a:ea typeface="Calibri"/>
              </a:rPr>
              <a:t>.getBean(</a:t>
            </a:r>
            <a:r>
              <a:rPr b="0" lang="en-US" sz="1400" spc="-1" strike="noStrike">
                <a:solidFill>
                  <a:srgbClr val="2a00ff"/>
                </a:solidFill>
                <a:latin typeface="Calibri"/>
                <a:ea typeface="Calibri"/>
              </a:rPr>
              <a:t>"ticket"</a:t>
            </a:r>
            <a:r>
              <a:rPr b="0" lang="en-US" sz="1400" spc="-1" strike="noStrike">
                <a:solidFill>
                  <a:srgbClr val="000000"/>
                </a:solidFill>
                <a:latin typeface="Calibri"/>
                <a:ea typeface="Calibri"/>
              </a:rPr>
              <a:t>);  </a:t>
            </a:r>
            <a:endParaRPr b="0" lang="en-IN" sz="1400" spc="-1" strike="noStrike">
              <a:latin typeface="Arial"/>
            </a:endParaRPr>
          </a:p>
          <a:p>
            <a:pPr>
              <a:lnSpc>
                <a:spcPct val="107000"/>
              </a:lnSpc>
            </a:pPr>
            <a:r>
              <a:rPr b="0" lang="en-US" sz="1400" spc="-1" strike="noStrike">
                <a:solidFill>
                  <a:srgbClr val="000000"/>
                </a:solidFill>
                <a:latin typeface="Calibri"/>
                <a:ea typeface="Calibri"/>
              </a:rPr>
              <a:t>     </a:t>
            </a:r>
            <a:r>
              <a:rPr b="0" lang="en-US" sz="1400" spc="-1" strike="noStrike">
                <a:solidFill>
                  <a:srgbClr val="6a3e3e"/>
                </a:solidFill>
                <a:latin typeface="Calibri"/>
                <a:ea typeface="Calibri"/>
              </a:rPr>
              <a:t>t1</a:t>
            </a:r>
            <a:r>
              <a:rPr b="0" lang="en-US" sz="1400" spc="-1" strike="noStrike">
                <a:solidFill>
                  <a:srgbClr val="000000"/>
                </a:solidFill>
                <a:latin typeface="Calibri"/>
                <a:ea typeface="Calibri"/>
              </a:rPr>
              <a:t>.display();  </a:t>
            </a:r>
            <a:endParaRPr b="0" lang="en-IN" sz="1400" spc="-1" strike="noStrike">
              <a:latin typeface="Arial"/>
            </a:endParaRPr>
          </a:p>
          <a:p>
            <a:pPr>
              <a:lnSpc>
                <a:spcPct val="107000"/>
              </a:lnSpc>
            </a:pPr>
            <a:r>
              <a:rPr b="0" lang="en-US" sz="1400" spc="-1" strike="noStrike">
                <a:solidFill>
                  <a:srgbClr val="000000"/>
                </a:solidFill>
                <a:latin typeface="Calibri"/>
                <a:ea typeface="Calibri"/>
              </a:rPr>
              <a:t>}</a:t>
            </a:r>
            <a:endParaRPr b="0" lang="en-IN" sz="1400" spc="-1" strike="noStrike">
              <a:latin typeface="Arial"/>
            </a:endParaRPr>
          </a:p>
          <a:p>
            <a:pPr>
              <a:lnSpc>
                <a:spcPct val="107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t>
            </a:r>
            <a:endParaRPr b="0" lang="en-IN" sz="1400" spc="-1" strike="noStrike">
              <a:latin typeface="Arial"/>
            </a:endParaRPr>
          </a:p>
        </p:txBody>
      </p:sp>
      <p:sp>
        <p:nvSpPr>
          <p:cNvPr id="155" name="CustomShape 4"/>
          <p:cNvSpPr/>
          <p:nvPr/>
        </p:nvSpPr>
        <p:spPr>
          <a:xfrm>
            <a:off x="152280" y="5705640"/>
            <a:ext cx="7086240" cy="107424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1" lang="en-US" sz="1600" spc="-1" strike="noStrike">
                <a:solidFill>
                  <a:srgbClr val="000000"/>
                </a:solidFill>
                <a:latin typeface="Calibri"/>
                <a:ea typeface="Calibri"/>
              </a:rPr>
              <a:t>Step 6: Run the project as Java Applicati</a:t>
            </a:r>
            <a:r>
              <a:rPr b="0" lang="en-US" sz="1600" spc="-1" strike="noStrike">
                <a:solidFill>
                  <a:srgbClr val="000000"/>
                </a:solidFill>
                <a:latin typeface="Calibri"/>
                <a:ea typeface="Calibri"/>
              </a:rPr>
              <a:t>on.</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We can see the following output</a:t>
            </a:r>
            <a:endParaRPr b="0" lang="en-IN" sz="1600" spc="-1" strike="noStrike">
              <a:latin typeface="Arial"/>
            </a:endParaRPr>
          </a:p>
          <a:p>
            <a:pPr>
              <a:lnSpc>
                <a:spcPct val="107000"/>
              </a:lnSpc>
            </a:pPr>
            <a:r>
              <a:rPr b="0" lang="en-US" sz="1600" spc="-1" strike="noStrike">
                <a:solidFill>
                  <a:srgbClr val="000000"/>
                </a:solidFill>
                <a:latin typeface="Calibri"/>
                <a:ea typeface="Calibri"/>
              </a:rPr>
              <a:t>101 24/9/2019</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981080" y="76320"/>
            <a:ext cx="6933960" cy="639360"/>
          </a:xfrm>
          <a:prstGeom prst="rect">
            <a:avLst/>
          </a:prstGeom>
          <a:noFill/>
          <a:ln>
            <a:noFill/>
          </a:ln>
        </p:spPr>
        <p:txBody>
          <a:bodyPr anchor="ctr">
            <a:normAutofit fontScale="43000"/>
          </a:bodyPr>
          <a:p>
            <a:pPr algn="ctr">
              <a:lnSpc>
                <a:spcPct val="100000"/>
              </a:lnSpc>
            </a:pPr>
            <a:r>
              <a:rPr b="1" lang="en-US" sz="3200" spc="-1" strike="noStrike">
                <a:solidFill>
                  <a:srgbClr val="ffffff"/>
                </a:solidFill>
                <a:latin typeface="Calibri"/>
              </a:rPr>
              <a:t>Demo: Constructor Based Dependency Injection Cont..</a:t>
            </a:r>
            <a:endParaRPr b="0" lang="en-US" sz="3200" spc="-1" strike="noStrike">
              <a:solidFill>
                <a:srgbClr val="000000"/>
              </a:solidFill>
              <a:latin typeface="Calibri"/>
            </a:endParaRPr>
          </a:p>
        </p:txBody>
      </p:sp>
      <p:sp>
        <p:nvSpPr>
          <p:cNvPr id="157" name="CustomShape 2"/>
          <p:cNvSpPr/>
          <p:nvPr/>
        </p:nvSpPr>
        <p:spPr>
          <a:xfrm>
            <a:off x="380880" y="1152000"/>
            <a:ext cx="8381520" cy="609444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0" lang="en-US" sz="1600" spc="-1" strike="noStrike">
                <a:solidFill>
                  <a:srgbClr val="000000"/>
                </a:solidFill>
                <a:latin typeface="Calibri"/>
                <a:ea typeface="Calibri"/>
              </a:rPr>
              <a:t>The container can also use type matching with simple types, if you explicitly specify the type of the constructor argument using the type attribute. For example −</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&lt;beans&gt;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 id = "ticket" class = " com.test.springconstructor.Ticket "&gt;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&lt;constructor-arg type = "int" value = "101"/&gt;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&lt;constructor-arg type = "java.lang.String" value = "21/3/2019"/&gt;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&lt;/beans&gt;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Finally, the best way to pass constructor arguments, use the index attribute to specify explicitly the index of constructor arguments. Here, the index is 0 based. For example −</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&lt;beans&gt;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 id = "ticket" class = " com.test.springconstructor.Ticket "&gt;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&lt;constructor-arg index = "0" value = "101"/&gt;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&lt;constructor-arg index = "1" value = "21/3/2019"/&gt;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&lt;/bean&gt;</a:t>
            </a:r>
            <a:endParaRPr b="0" lang="en-IN" sz="1600" spc="-1" strike="noStrike">
              <a:latin typeface="Arial"/>
            </a:endParaRPr>
          </a:p>
          <a:p>
            <a:pPr>
              <a:lnSpc>
                <a:spcPct val="107000"/>
              </a:lnSpc>
              <a:spcAft>
                <a:spcPts val="799"/>
              </a:spcAft>
            </a:pPr>
            <a:r>
              <a:rPr b="0" lang="en-US" sz="1600" spc="-1" strike="noStrike">
                <a:solidFill>
                  <a:srgbClr val="000000"/>
                </a:solidFill>
                <a:latin typeface="Calibri"/>
                <a:ea typeface="Calibri"/>
              </a:rPr>
              <a:t> </a:t>
            </a:r>
            <a:r>
              <a:rPr b="0" lang="en-US" sz="1600" spc="-1" strike="noStrike">
                <a:solidFill>
                  <a:srgbClr val="000000"/>
                </a:solidFill>
                <a:latin typeface="Calibri"/>
                <a:ea typeface="Calibri"/>
              </a:rPr>
              <a:t>&lt;/beans&gt;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 SA Cloud &amp;  Virtualization</Template>
  <TotalTime>3346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2017-09-12T06:44:37Z</dcterms:created>
  <dc:creator>sme2</dc:creator>
  <dc:description/>
  <dc:language>en-IN</dc:language>
  <cp:lastModifiedBy/>
  <dcterms:modified xsi:type="dcterms:W3CDTF">2021-12-09T17:13:00Z</dcterms:modified>
  <cp:revision>701</cp:revision>
  <dc:subject/>
  <dc:title>Course Name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14</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