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357" r:id="rId2"/>
    <p:sldId id="358" r:id="rId3"/>
    <p:sldId id="359" r:id="rId4"/>
    <p:sldId id="360" r:id="rId5"/>
    <p:sldId id="350" r:id="rId6"/>
    <p:sldId id="361" r:id="rId7"/>
    <p:sldId id="362" r:id="rId8"/>
    <p:sldId id="363" r:id="rId9"/>
    <p:sldId id="364"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377" r:id="rId23"/>
    <p:sldId id="378" r:id="rId24"/>
    <p:sldId id="379" r:id="rId25"/>
    <p:sldId id="382" r:id="rId26"/>
    <p:sldId id="380" r:id="rId27"/>
    <p:sldId id="383" r:id="rId28"/>
    <p:sldId id="384" r:id="rId29"/>
    <p:sldId id="385" r:id="rId30"/>
    <p:sldId id="386" r:id="rId31"/>
    <p:sldId id="387" r:id="rId32"/>
    <p:sldId id="388" r:id="rId33"/>
    <p:sldId id="389" r:id="rId34"/>
    <p:sldId id="390" r:id="rId35"/>
    <p:sldId id="391" r:id="rId36"/>
    <p:sldId id="393" r:id="rId37"/>
    <p:sldId id="395" r:id="rId38"/>
    <p:sldId id="392" r:id="rId39"/>
    <p:sldId id="394" r:id="rId40"/>
    <p:sldId id="396" r:id="rId41"/>
    <p:sldId id="397" r:id="rId42"/>
    <p:sldId id="398" r:id="rId43"/>
    <p:sldId id="399" r:id="rId44"/>
    <p:sldId id="400" r:id="rId45"/>
    <p:sldId id="401" r:id="rId46"/>
    <p:sldId id="402" r:id="rId47"/>
    <p:sldId id="403" r:id="rId48"/>
    <p:sldId id="404" r:id="rId49"/>
    <p:sldId id="406" r:id="rId50"/>
    <p:sldId id="405" r:id="rId51"/>
    <p:sldId id="407" r:id="rId52"/>
    <p:sldId id="408" r:id="rId53"/>
    <p:sldId id="409" r:id="rId54"/>
    <p:sldId id="410" r:id="rId55"/>
    <p:sldId id="411" r:id="rId56"/>
    <p:sldId id="412" r:id="rId57"/>
    <p:sldId id="413" r:id="rId58"/>
    <p:sldId id="414" r:id="rId59"/>
    <p:sldId id="415" r:id="rId60"/>
    <p:sldId id="416" r:id="rId61"/>
    <p:sldId id="417" r:id="rId62"/>
    <p:sldId id="418" r:id="rId63"/>
    <p:sldId id="419" r:id="rId64"/>
    <p:sldId id="420" r:id="rId65"/>
    <p:sldId id="421" r:id="rId66"/>
    <p:sldId id="422" r:id="rId67"/>
    <p:sldId id="423" r:id="rId68"/>
    <p:sldId id="424" r:id="rId69"/>
    <p:sldId id="425" r:id="rId70"/>
    <p:sldId id="426" r:id="rId71"/>
    <p:sldId id="427" r:id="rId72"/>
    <p:sldId id="428" r:id="rId73"/>
    <p:sldId id="429" r:id="rId74"/>
    <p:sldId id="430" r:id="rId75"/>
    <p:sldId id="431" r:id="rId76"/>
    <p:sldId id="432" r:id="rId77"/>
    <p:sldId id="433" r:id="rId78"/>
    <p:sldId id="434" r:id="rId79"/>
    <p:sldId id="436" r:id="rId80"/>
    <p:sldId id="437" r:id="rId8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79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810"/>
              </a:lnSpc>
            </a:pPr>
            <a:fld id="{81D60167-4931-47E6-BA6A-407CBD079E47}" type="slidenum">
              <a:rPr lang="en-IN" smtClean="0"/>
              <a:t>‹#›</a:t>
            </a:fld>
            <a:endParaRPr lang="en-IN" dirty="0"/>
          </a:p>
        </p:txBody>
      </p:sp>
    </p:spTree>
    <p:extLst>
      <p:ext uri="{BB962C8B-B14F-4D97-AF65-F5344CB8AC3E}">
        <p14:creationId xmlns:p14="http://schemas.microsoft.com/office/powerpoint/2010/main" val="1273740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810"/>
              </a:lnSpc>
            </a:pPr>
            <a:fld id="{81D60167-4931-47E6-BA6A-407CBD079E47}" type="slidenum">
              <a:rPr lang="en-IN" smtClean="0"/>
              <a:t>‹#›</a:t>
            </a:fld>
            <a:endParaRPr lang="en-IN" dirty="0"/>
          </a:p>
        </p:txBody>
      </p:sp>
    </p:spTree>
    <p:extLst>
      <p:ext uri="{BB962C8B-B14F-4D97-AF65-F5344CB8AC3E}">
        <p14:creationId xmlns:p14="http://schemas.microsoft.com/office/powerpoint/2010/main" val="4113482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810"/>
              </a:lnSpc>
            </a:pPr>
            <a:fld id="{81D60167-4931-47E6-BA6A-407CBD079E47}" type="slidenum">
              <a:rPr lang="en-IN" smtClean="0"/>
              <a:t>‹#›</a:t>
            </a:fld>
            <a:endParaRPr lang="en-IN" dirty="0"/>
          </a:p>
        </p:txBody>
      </p:sp>
    </p:spTree>
    <p:extLst>
      <p:ext uri="{BB962C8B-B14F-4D97-AF65-F5344CB8AC3E}">
        <p14:creationId xmlns:p14="http://schemas.microsoft.com/office/powerpoint/2010/main" val="73717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810"/>
              </a:lnSpc>
            </a:pPr>
            <a:fld id="{81D60167-4931-47E6-BA6A-407CBD079E47}" type="slidenum">
              <a:rPr lang="en-IN" smtClean="0"/>
              <a:t>‹#›</a:t>
            </a:fld>
            <a:endParaRPr lang="en-IN" dirty="0"/>
          </a:p>
        </p:txBody>
      </p:sp>
    </p:spTree>
    <p:extLst>
      <p:ext uri="{BB962C8B-B14F-4D97-AF65-F5344CB8AC3E}">
        <p14:creationId xmlns:p14="http://schemas.microsoft.com/office/powerpoint/2010/main" val="49316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810"/>
              </a:lnSpc>
            </a:pPr>
            <a:fld id="{81D60167-4931-47E6-BA6A-407CBD079E47}" type="slidenum">
              <a:rPr lang="en-IN" smtClean="0"/>
              <a:t>‹#›</a:t>
            </a:fld>
            <a:endParaRPr lang="en-IN" dirty="0"/>
          </a:p>
        </p:txBody>
      </p:sp>
    </p:spTree>
    <p:extLst>
      <p:ext uri="{BB962C8B-B14F-4D97-AF65-F5344CB8AC3E}">
        <p14:creationId xmlns:p14="http://schemas.microsoft.com/office/powerpoint/2010/main" val="414528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ts val="1810"/>
              </a:lnSpc>
            </a:pPr>
            <a:fld id="{81D60167-4931-47E6-BA6A-407CBD079E47}" type="slidenum">
              <a:rPr lang="en-IN" smtClean="0"/>
              <a:t>‹#›</a:t>
            </a:fld>
            <a:endParaRPr lang="en-IN" dirty="0"/>
          </a:p>
        </p:txBody>
      </p:sp>
    </p:spTree>
    <p:extLst>
      <p:ext uri="{BB962C8B-B14F-4D97-AF65-F5344CB8AC3E}">
        <p14:creationId xmlns:p14="http://schemas.microsoft.com/office/powerpoint/2010/main" val="368767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6/21/2022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ts val="1810"/>
              </a:lnSpc>
            </a:pPr>
            <a:fld id="{81D60167-4931-47E6-BA6A-407CBD079E47}" type="slidenum">
              <a:rPr lang="en-IN" smtClean="0"/>
              <a:t>‹#›</a:t>
            </a:fld>
            <a:endParaRPr lang="en-IN" dirty="0"/>
          </a:p>
        </p:txBody>
      </p:sp>
    </p:spTree>
    <p:extLst>
      <p:ext uri="{BB962C8B-B14F-4D97-AF65-F5344CB8AC3E}">
        <p14:creationId xmlns:p14="http://schemas.microsoft.com/office/powerpoint/2010/main" val="303586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ts val="1810"/>
              </a:lnSpc>
            </a:pPr>
            <a:fld id="{81D60167-4931-47E6-BA6A-407CBD079E47}" type="slidenum">
              <a:rPr lang="en-IN" smtClean="0"/>
              <a:t>‹#›</a:t>
            </a:fld>
            <a:endParaRPr lang="en-IN" dirty="0"/>
          </a:p>
        </p:txBody>
      </p:sp>
    </p:spTree>
    <p:extLst>
      <p:ext uri="{BB962C8B-B14F-4D97-AF65-F5344CB8AC3E}">
        <p14:creationId xmlns:p14="http://schemas.microsoft.com/office/powerpoint/2010/main" val="165064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6/21/2022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ts val="1810"/>
              </a:lnSpc>
            </a:pPr>
            <a:fld id="{81D60167-4931-47E6-BA6A-407CBD079E47}" type="slidenum">
              <a:rPr lang="en-IN" smtClean="0"/>
              <a:t>‹#›</a:t>
            </a:fld>
            <a:endParaRPr lang="en-IN" dirty="0"/>
          </a:p>
        </p:txBody>
      </p:sp>
    </p:spTree>
    <p:extLst>
      <p:ext uri="{BB962C8B-B14F-4D97-AF65-F5344CB8AC3E}">
        <p14:creationId xmlns:p14="http://schemas.microsoft.com/office/powerpoint/2010/main" val="278684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ts val="1810"/>
              </a:lnSpc>
            </a:pPr>
            <a:fld id="{81D60167-4931-47E6-BA6A-407CBD079E47}" type="slidenum">
              <a:rPr lang="en-IN" smtClean="0"/>
              <a:t>‹#›</a:t>
            </a:fld>
            <a:endParaRPr lang="en-IN" dirty="0"/>
          </a:p>
        </p:txBody>
      </p:sp>
    </p:spTree>
    <p:extLst>
      <p:ext uri="{BB962C8B-B14F-4D97-AF65-F5344CB8AC3E}">
        <p14:creationId xmlns:p14="http://schemas.microsoft.com/office/powerpoint/2010/main" val="206746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ts val="1810"/>
              </a:lnSpc>
            </a:pPr>
            <a:fld id="{81D60167-4931-47E6-BA6A-407CBD079E47}" type="slidenum">
              <a:rPr lang="en-IN" smtClean="0"/>
              <a:t>‹#›</a:t>
            </a:fld>
            <a:endParaRPr lang="en-IN" dirty="0"/>
          </a:p>
        </p:txBody>
      </p:sp>
    </p:spTree>
    <p:extLst>
      <p:ext uri="{BB962C8B-B14F-4D97-AF65-F5344CB8AC3E}">
        <p14:creationId xmlns:p14="http://schemas.microsoft.com/office/powerpoint/2010/main" val="3276767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ts val="1810"/>
              </a:lnSpc>
            </a:pPr>
            <a:fld id="{81D60167-4931-47E6-BA6A-407CBD079E47}" type="slidenum">
              <a:rPr lang="en-IN" smtClean="0"/>
              <a:t>‹#›</a:t>
            </a:fld>
            <a:endParaRPr lang="en-IN" dirty="0"/>
          </a:p>
        </p:txBody>
      </p:sp>
    </p:spTree>
    <p:extLst>
      <p:ext uri="{BB962C8B-B14F-4D97-AF65-F5344CB8AC3E}">
        <p14:creationId xmlns:p14="http://schemas.microsoft.com/office/powerpoint/2010/main" val="7915869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6.bin"/><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hyperlink" Target="https://www.javatpoint.com/method-overloading-in-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7.bin"/><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8.bin"/><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9.bin"/><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10.bin"/><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11.bin"/><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9.wmf"/><Relationship Id="rId5" Type="http://schemas.openxmlformats.org/officeDocument/2006/relationships/oleObject" Target="../embeddings/oleObject12.bin"/><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2.wmf"/><Relationship Id="rId5" Type="http://schemas.openxmlformats.org/officeDocument/2006/relationships/oleObject" Target="../embeddings/oleObject13.bin"/><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5.wmf"/><Relationship Id="rId5" Type="http://schemas.openxmlformats.org/officeDocument/2006/relationships/oleObject" Target="../embeddings/oleObject14.bin"/><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8.wmf"/><Relationship Id="rId5" Type="http://schemas.openxmlformats.org/officeDocument/2006/relationships/oleObject" Target="../embeddings/oleObject15.bin"/><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1.wmf"/><Relationship Id="rId5" Type="http://schemas.openxmlformats.org/officeDocument/2006/relationships/oleObject" Target="../embeddings/oleObject16.bin"/><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7.wmf"/><Relationship Id="rId5" Type="http://schemas.openxmlformats.org/officeDocument/2006/relationships/oleObject" Target="../embeddings/oleObject17.bin"/><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hyperlink" Target="http://beginnersbook.com/2014/01/method-overriding-in-java-with-exampl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javatpoint.com/java-programs"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0.wmf"/><Relationship Id="rId5" Type="http://schemas.openxmlformats.org/officeDocument/2006/relationships/oleObject" Target="../embeddings/oleObject18.bin"/><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3.wmf"/><Relationship Id="rId5" Type="http://schemas.openxmlformats.org/officeDocument/2006/relationships/oleObject" Target="../embeddings/oleObject19.bin"/><Relationship Id="rId4" Type="http://schemas.openxmlformats.org/officeDocument/2006/relationships/image" Target="../media/image65.png"/></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6.wmf"/><Relationship Id="rId5" Type="http://schemas.openxmlformats.org/officeDocument/2006/relationships/oleObject" Target="../embeddings/oleObject20.bin"/><Relationship Id="rId4" Type="http://schemas.openxmlformats.org/officeDocument/2006/relationships/image" Target="../media/image68.png"/></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9.wmf"/><Relationship Id="rId5" Type="http://schemas.openxmlformats.org/officeDocument/2006/relationships/oleObject" Target="../embeddings/oleObject21.bin"/><Relationship Id="rId4" Type="http://schemas.openxmlformats.org/officeDocument/2006/relationships/image" Target="../media/image71.png"/></Relationships>
</file>

<file path=ppt/slides/_rels/slide4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3.wmf"/><Relationship Id="rId5" Type="http://schemas.openxmlformats.org/officeDocument/2006/relationships/oleObject" Target="../embeddings/oleObject22.bin"/><Relationship Id="rId4" Type="http://schemas.openxmlformats.org/officeDocument/2006/relationships/image" Target="../media/image75.png"/></Relationships>
</file>

<file path=ppt/slides/_rels/slide4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6.wmf"/><Relationship Id="rId5" Type="http://schemas.openxmlformats.org/officeDocument/2006/relationships/oleObject" Target="../embeddings/oleObject23.bin"/><Relationship Id="rId4" Type="http://schemas.openxmlformats.org/officeDocument/2006/relationships/image" Target="../media/image78.png"/></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79.wmf"/><Relationship Id="rId5" Type="http://schemas.openxmlformats.org/officeDocument/2006/relationships/oleObject" Target="../embeddings/oleObject24.bin"/><Relationship Id="rId4" Type="http://schemas.openxmlformats.org/officeDocument/2006/relationships/image" Target="../media/image81.png"/></Relationships>
</file>

<file path=ppt/slides/_rels/slide51.xml.rels><?xml version="1.0" encoding="UTF-8" standalone="yes"?>
<Relationships xmlns="http://schemas.openxmlformats.org/package/2006/relationships"><Relationship Id="rId3" Type="http://schemas.openxmlformats.org/officeDocument/2006/relationships/hyperlink" Target="https://www.geeksforgeeks.org/data-types-in-java/" TargetMode="External"/><Relationship Id="rId2" Type="http://schemas.openxmlformats.org/officeDocument/2006/relationships/hyperlink" Target="https://www.geeksforgeeks.org/g-fact-31-java-is-strictly-pass-by-valu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82.wmf"/><Relationship Id="rId5" Type="http://schemas.openxmlformats.org/officeDocument/2006/relationships/oleObject" Target="../embeddings/oleObject25.bin"/><Relationship Id="rId4" Type="http://schemas.openxmlformats.org/officeDocument/2006/relationships/image" Target="../media/image8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85.wmf"/><Relationship Id="rId5" Type="http://schemas.openxmlformats.org/officeDocument/2006/relationships/oleObject" Target="../embeddings/oleObject26.bin"/><Relationship Id="rId4" Type="http://schemas.openxmlformats.org/officeDocument/2006/relationships/image" Target="../media/image87.png"/></Relationships>
</file>

<file path=ppt/slides/_rels/slide5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8.wmf"/><Relationship Id="rId5" Type="http://schemas.openxmlformats.org/officeDocument/2006/relationships/oleObject" Target="../embeddings/oleObject27.bin"/><Relationship Id="rId4" Type="http://schemas.openxmlformats.org/officeDocument/2006/relationships/image" Target="../media/image90.png"/></Relationships>
</file>

<file path=ppt/slides/_rels/slide5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91.wmf"/><Relationship Id="rId5" Type="http://schemas.openxmlformats.org/officeDocument/2006/relationships/oleObject" Target="../embeddings/oleObject28.bin"/><Relationship Id="rId4" Type="http://schemas.openxmlformats.org/officeDocument/2006/relationships/image" Target="../media/image93.png"/></Relationships>
</file>

<file path=ppt/slides/_rels/slide5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6.wmf"/><Relationship Id="rId5" Type="http://schemas.openxmlformats.org/officeDocument/2006/relationships/oleObject" Target="../embeddings/oleObject29.bin"/><Relationship Id="rId4" Type="http://schemas.openxmlformats.org/officeDocument/2006/relationships/image" Target="../media/image9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99.wmf"/><Relationship Id="rId5" Type="http://schemas.openxmlformats.org/officeDocument/2006/relationships/oleObject" Target="../embeddings/oleObject30.bin"/><Relationship Id="rId4" Type="http://schemas.openxmlformats.org/officeDocument/2006/relationships/image" Target="../media/image10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02.wmf"/><Relationship Id="rId5" Type="http://schemas.openxmlformats.org/officeDocument/2006/relationships/oleObject" Target="../embeddings/oleObject31.bin"/><Relationship Id="rId4" Type="http://schemas.openxmlformats.org/officeDocument/2006/relationships/image" Target="../media/image10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05.wmf"/><Relationship Id="rId5" Type="http://schemas.openxmlformats.org/officeDocument/2006/relationships/oleObject" Target="../embeddings/oleObject32.bin"/><Relationship Id="rId4" Type="http://schemas.openxmlformats.org/officeDocument/2006/relationships/image" Target="../media/image107.png"/></Relationships>
</file>

<file path=ppt/slides/_rels/slide6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08.wmf"/><Relationship Id="rId5" Type="http://schemas.openxmlformats.org/officeDocument/2006/relationships/oleObject" Target="../embeddings/oleObject33.bin"/><Relationship Id="rId4" Type="http://schemas.openxmlformats.org/officeDocument/2006/relationships/image" Target="../media/image110.png"/></Relationships>
</file>

<file path=ppt/slides/_rels/slide7.xml.rels><?xml version="1.0" encoding="UTF-8" standalone="yes"?>
<Relationships xmlns="http://schemas.openxmlformats.org/package/2006/relationships"><Relationship Id="rId2" Type="http://schemas.openxmlformats.org/officeDocument/2006/relationships/hyperlink" Target="https://www.javatpoint.com/access-modifiers"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7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0346" y="504901"/>
            <a:ext cx="4859655" cy="757555"/>
          </a:xfrm>
          <a:prstGeom prst="rect">
            <a:avLst/>
          </a:prstGeom>
        </p:spPr>
        <p:txBody>
          <a:bodyPr vert="horz" wrap="square" lIns="0" tIns="12700" rIns="0" bIns="0" rtlCol="0">
            <a:spAutoFit/>
          </a:bodyPr>
          <a:lstStyle/>
          <a:p>
            <a:pPr marL="12700">
              <a:lnSpc>
                <a:spcPct val="100000"/>
              </a:lnSpc>
              <a:spcBef>
                <a:spcPts val="100"/>
              </a:spcBef>
            </a:pPr>
            <a:r>
              <a:rPr u="none" spc="-305" dirty="0"/>
              <a:t>Understanding</a:t>
            </a:r>
            <a:r>
              <a:rPr u="none" spc="-520" dirty="0"/>
              <a:t> </a:t>
            </a:r>
            <a:r>
              <a:rPr u="none" spc="-225" dirty="0"/>
              <a:t>static</a:t>
            </a:r>
          </a:p>
        </p:txBody>
      </p:sp>
      <p:sp>
        <p:nvSpPr>
          <p:cNvPr id="3" name="object 3"/>
          <p:cNvSpPr txBox="1"/>
          <p:nvPr/>
        </p:nvSpPr>
        <p:spPr>
          <a:xfrm>
            <a:off x="914400" y="1771904"/>
            <a:ext cx="10515599" cy="3592137"/>
          </a:xfrm>
          <a:prstGeom prst="rect">
            <a:avLst/>
          </a:prstGeom>
        </p:spPr>
        <p:txBody>
          <a:bodyPr vert="horz" wrap="square" lIns="0" tIns="106045" rIns="0" bIns="0" rtlCol="0">
            <a:spAutoFit/>
          </a:bodyPr>
          <a:lstStyle/>
          <a:p>
            <a:pPr marL="469900" marR="1385570" indent="-457200">
              <a:lnSpc>
                <a:spcPts val="3070"/>
              </a:lnSpc>
              <a:spcBef>
                <a:spcPts val="835"/>
              </a:spcBef>
              <a:buFont typeface="Arial" panose="020B0604020202020204" pitchFamily="34" charset="0"/>
              <a:buChar char="•"/>
            </a:pPr>
            <a:r>
              <a:rPr sz="2800" spc="-75" dirty="0">
                <a:solidFill>
                  <a:srgbClr val="404040"/>
                </a:solidFill>
                <a:latin typeface="Carlito"/>
                <a:cs typeface="Carlito"/>
              </a:rPr>
              <a:t>We </a:t>
            </a:r>
            <a:r>
              <a:rPr sz="2800" spc="-15" dirty="0">
                <a:solidFill>
                  <a:srgbClr val="404040"/>
                </a:solidFill>
                <a:latin typeface="Carlito"/>
                <a:cs typeface="Carlito"/>
              </a:rPr>
              <a:t>can </a:t>
            </a:r>
            <a:r>
              <a:rPr sz="2800" spc="-10" dirty="0">
                <a:solidFill>
                  <a:srgbClr val="404040"/>
                </a:solidFill>
                <a:latin typeface="Carlito"/>
                <a:cs typeface="Carlito"/>
              </a:rPr>
              <a:t>define </a:t>
            </a:r>
            <a:r>
              <a:rPr sz="2800" spc="-5" dirty="0">
                <a:solidFill>
                  <a:srgbClr val="404040"/>
                </a:solidFill>
                <a:latin typeface="Carlito"/>
                <a:cs typeface="Carlito"/>
              </a:rPr>
              <a:t>a class </a:t>
            </a:r>
            <a:r>
              <a:rPr sz="2800" spc="-10" dirty="0">
                <a:solidFill>
                  <a:srgbClr val="404040"/>
                </a:solidFill>
                <a:latin typeface="Carlito"/>
                <a:cs typeface="Carlito"/>
              </a:rPr>
              <a:t>member that </a:t>
            </a:r>
            <a:r>
              <a:rPr sz="2800" dirty="0">
                <a:solidFill>
                  <a:srgbClr val="404040"/>
                </a:solidFill>
                <a:latin typeface="Carlito"/>
                <a:cs typeface="Carlito"/>
              </a:rPr>
              <a:t>will </a:t>
            </a:r>
            <a:r>
              <a:rPr sz="2800" spc="-10" dirty="0">
                <a:solidFill>
                  <a:srgbClr val="404040"/>
                </a:solidFill>
                <a:latin typeface="Carlito"/>
                <a:cs typeface="Carlito"/>
              </a:rPr>
              <a:t>be used  independently </a:t>
            </a:r>
            <a:r>
              <a:rPr sz="2800" spc="-5" dirty="0">
                <a:solidFill>
                  <a:srgbClr val="404040"/>
                </a:solidFill>
                <a:latin typeface="Carlito"/>
                <a:cs typeface="Carlito"/>
              </a:rPr>
              <a:t>of </a:t>
            </a:r>
            <a:r>
              <a:rPr sz="2800" spc="-20" dirty="0">
                <a:solidFill>
                  <a:srgbClr val="404040"/>
                </a:solidFill>
                <a:latin typeface="Carlito"/>
                <a:cs typeface="Carlito"/>
              </a:rPr>
              <a:t>any </a:t>
            </a:r>
            <a:r>
              <a:rPr sz="2800" spc="-10" dirty="0">
                <a:solidFill>
                  <a:srgbClr val="404040"/>
                </a:solidFill>
                <a:latin typeface="Carlito"/>
                <a:cs typeface="Carlito"/>
              </a:rPr>
              <a:t>object </a:t>
            </a:r>
            <a:r>
              <a:rPr sz="2800" spc="-5" dirty="0">
                <a:solidFill>
                  <a:srgbClr val="404040"/>
                </a:solidFill>
                <a:latin typeface="Carlito"/>
                <a:cs typeface="Carlito"/>
              </a:rPr>
              <a:t>of </a:t>
            </a:r>
            <a:r>
              <a:rPr sz="2800" spc="-10" dirty="0">
                <a:solidFill>
                  <a:srgbClr val="404040"/>
                </a:solidFill>
                <a:latin typeface="Carlito"/>
                <a:cs typeface="Carlito"/>
              </a:rPr>
              <a:t>that</a:t>
            </a:r>
            <a:r>
              <a:rPr sz="2800" spc="120" dirty="0">
                <a:solidFill>
                  <a:srgbClr val="404040"/>
                </a:solidFill>
                <a:latin typeface="Carlito"/>
                <a:cs typeface="Carlito"/>
              </a:rPr>
              <a:t> </a:t>
            </a:r>
            <a:r>
              <a:rPr sz="2800" spc="-5" dirty="0">
                <a:solidFill>
                  <a:srgbClr val="404040"/>
                </a:solidFill>
                <a:latin typeface="Carlito"/>
                <a:cs typeface="Carlito"/>
              </a:rPr>
              <a:t>class.</a:t>
            </a:r>
            <a:endParaRPr sz="2800" dirty="0">
              <a:latin typeface="Carlito"/>
              <a:cs typeface="Carlito"/>
            </a:endParaRPr>
          </a:p>
          <a:p>
            <a:pPr marL="469900" marR="5080" indent="-457200">
              <a:lnSpc>
                <a:spcPct val="80000"/>
              </a:lnSpc>
              <a:spcBef>
                <a:spcPts val="1420"/>
              </a:spcBef>
              <a:buFont typeface="Arial" panose="020B0604020202020204" pitchFamily="34" charset="0"/>
              <a:buChar char="•"/>
            </a:pPr>
            <a:r>
              <a:rPr sz="2800" spc="-10" dirty="0">
                <a:solidFill>
                  <a:srgbClr val="404040"/>
                </a:solidFill>
                <a:latin typeface="Carlito"/>
                <a:cs typeface="Carlito"/>
              </a:rPr>
              <a:t>When </a:t>
            </a:r>
            <a:r>
              <a:rPr sz="2800" spc="-5" dirty="0">
                <a:solidFill>
                  <a:srgbClr val="404040"/>
                </a:solidFill>
                <a:latin typeface="Carlito"/>
                <a:cs typeface="Carlito"/>
              </a:rPr>
              <a:t>a </a:t>
            </a:r>
            <a:r>
              <a:rPr sz="2800" spc="-10" dirty="0">
                <a:solidFill>
                  <a:srgbClr val="404040"/>
                </a:solidFill>
                <a:latin typeface="Carlito"/>
                <a:cs typeface="Carlito"/>
              </a:rPr>
              <a:t>member (variable </a:t>
            </a:r>
            <a:r>
              <a:rPr sz="2800" spc="-5" dirty="0">
                <a:solidFill>
                  <a:srgbClr val="404040"/>
                </a:solidFill>
                <a:latin typeface="Carlito"/>
                <a:cs typeface="Carlito"/>
              </a:rPr>
              <a:t>or </a:t>
            </a:r>
            <a:r>
              <a:rPr sz="2800" spc="-10" dirty="0">
                <a:solidFill>
                  <a:srgbClr val="404040"/>
                </a:solidFill>
                <a:latin typeface="Carlito"/>
                <a:cs typeface="Carlito"/>
              </a:rPr>
              <a:t>method) </a:t>
            </a:r>
            <a:r>
              <a:rPr sz="2800" spc="-5" dirty="0">
                <a:solidFill>
                  <a:srgbClr val="404040"/>
                </a:solidFill>
                <a:latin typeface="Carlito"/>
                <a:cs typeface="Carlito"/>
              </a:rPr>
              <a:t>is </a:t>
            </a:r>
            <a:r>
              <a:rPr sz="2800" spc="-15" dirty="0">
                <a:solidFill>
                  <a:srgbClr val="404040"/>
                </a:solidFill>
                <a:latin typeface="Carlito"/>
                <a:cs typeface="Carlito"/>
              </a:rPr>
              <a:t>declared </a:t>
            </a:r>
            <a:r>
              <a:rPr sz="2800" spc="-20" dirty="0">
                <a:solidFill>
                  <a:srgbClr val="404040"/>
                </a:solidFill>
                <a:latin typeface="Carlito"/>
                <a:cs typeface="Carlito"/>
              </a:rPr>
              <a:t>static,  </a:t>
            </a:r>
            <a:r>
              <a:rPr sz="2800" dirty="0">
                <a:solidFill>
                  <a:srgbClr val="404040"/>
                </a:solidFill>
                <a:latin typeface="Carlito"/>
                <a:cs typeface="Carlito"/>
              </a:rPr>
              <a:t>it </a:t>
            </a:r>
            <a:r>
              <a:rPr sz="2800" spc="-20" dirty="0">
                <a:solidFill>
                  <a:srgbClr val="404040"/>
                </a:solidFill>
                <a:latin typeface="Carlito"/>
                <a:cs typeface="Carlito"/>
              </a:rPr>
              <a:t>can </a:t>
            </a:r>
            <a:r>
              <a:rPr sz="2800" spc="-10" dirty="0">
                <a:solidFill>
                  <a:srgbClr val="404040"/>
                </a:solidFill>
                <a:latin typeface="Carlito"/>
                <a:cs typeface="Carlito"/>
              </a:rPr>
              <a:t>be accessed </a:t>
            </a:r>
            <a:r>
              <a:rPr sz="2800" spc="-35" dirty="0">
                <a:solidFill>
                  <a:srgbClr val="404040"/>
                </a:solidFill>
                <a:latin typeface="Carlito"/>
                <a:cs typeface="Carlito"/>
              </a:rPr>
              <a:t>before </a:t>
            </a:r>
            <a:r>
              <a:rPr sz="2800" spc="-20" dirty="0">
                <a:solidFill>
                  <a:srgbClr val="404040"/>
                </a:solidFill>
                <a:latin typeface="Carlito"/>
                <a:cs typeface="Carlito"/>
              </a:rPr>
              <a:t>any </a:t>
            </a:r>
            <a:r>
              <a:rPr sz="2800" spc="-10" dirty="0">
                <a:solidFill>
                  <a:srgbClr val="404040"/>
                </a:solidFill>
                <a:latin typeface="Carlito"/>
                <a:cs typeface="Carlito"/>
              </a:rPr>
              <a:t>objects of </a:t>
            </a:r>
            <a:r>
              <a:rPr sz="2800" dirty="0">
                <a:solidFill>
                  <a:srgbClr val="404040"/>
                </a:solidFill>
                <a:latin typeface="Carlito"/>
                <a:cs typeface="Carlito"/>
              </a:rPr>
              <a:t>its </a:t>
            </a:r>
            <a:r>
              <a:rPr sz="2800" spc="-5" dirty="0">
                <a:solidFill>
                  <a:srgbClr val="404040"/>
                </a:solidFill>
                <a:latin typeface="Carlito"/>
                <a:cs typeface="Carlito"/>
              </a:rPr>
              <a:t>class </a:t>
            </a:r>
            <a:r>
              <a:rPr sz="2800" spc="-25" dirty="0">
                <a:solidFill>
                  <a:srgbClr val="404040"/>
                </a:solidFill>
                <a:latin typeface="Carlito"/>
                <a:cs typeface="Carlito"/>
              </a:rPr>
              <a:t>are  </a:t>
            </a:r>
            <a:r>
              <a:rPr sz="2800" spc="-20" dirty="0">
                <a:solidFill>
                  <a:srgbClr val="404040"/>
                </a:solidFill>
                <a:latin typeface="Carlito"/>
                <a:cs typeface="Carlito"/>
              </a:rPr>
              <a:t>created.</a:t>
            </a:r>
            <a:endParaRPr sz="2800" dirty="0">
              <a:latin typeface="Carlito"/>
              <a:cs typeface="Carlito"/>
            </a:endParaRPr>
          </a:p>
          <a:p>
            <a:pPr marL="469900" indent="-457200">
              <a:lnSpc>
                <a:spcPts val="3704"/>
              </a:lnSpc>
              <a:spcBef>
                <a:spcPts val="650"/>
              </a:spcBef>
              <a:buFont typeface="Arial" panose="020B0604020202020204" pitchFamily="34" charset="0"/>
              <a:buChar char="•"/>
            </a:pPr>
            <a:r>
              <a:rPr sz="2800" spc="-10" dirty="0">
                <a:solidFill>
                  <a:srgbClr val="404040"/>
                </a:solidFill>
                <a:latin typeface="Carlito"/>
                <a:cs typeface="Carlito"/>
              </a:rPr>
              <a:t>Methods </a:t>
            </a:r>
            <a:r>
              <a:rPr sz="2800" spc="-15" dirty="0">
                <a:solidFill>
                  <a:srgbClr val="404040"/>
                </a:solidFill>
                <a:latin typeface="Carlito"/>
                <a:cs typeface="Carlito"/>
              </a:rPr>
              <a:t>declared </a:t>
            </a:r>
            <a:r>
              <a:rPr sz="2800" spc="-5" dirty="0">
                <a:solidFill>
                  <a:srgbClr val="404040"/>
                </a:solidFill>
                <a:latin typeface="Carlito"/>
                <a:cs typeface="Carlito"/>
              </a:rPr>
              <a:t>as </a:t>
            </a:r>
            <a:r>
              <a:rPr sz="2800" spc="-20" dirty="0">
                <a:solidFill>
                  <a:srgbClr val="404040"/>
                </a:solidFill>
                <a:latin typeface="Carlito"/>
                <a:cs typeface="Carlito"/>
              </a:rPr>
              <a:t>static </a:t>
            </a:r>
            <a:r>
              <a:rPr sz="2800" spc="-25" dirty="0">
                <a:solidFill>
                  <a:srgbClr val="404040"/>
                </a:solidFill>
                <a:latin typeface="Carlito"/>
                <a:cs typeface="Carlito"/>
              </a:rPr>
              <a:t>have several</a:t>
            </a:r>
            <a:r>
              <a:rPr sz="2800" spc="170" dirty="0">
                <a:solidFill>
                  <a:srgbClr val="404040"/>
                </a:solidFill>
                <a:latin typeface="Carlito"/>
                <a:cs typeface="Carlito"/>
              </a:rPr>
              <a:t> </a:t>
            </a:r>
            <a:r>
              <a:rPr sz="2800" spc="-15" dirty="0">
                <a:solidFill>
                  <a:srgbClr val="404040"/>
                </a:solidFill>
                <a:latin typeface="Carlito"/>
                <a:cs typeface="Carlito"/>
              </a:rPr>
              <a:t>restrictions</a:t>
            </a:r>
            <a:endParaRPr sz="2800" dirty="0">
              <a:latin typeface="Carlito"/>
              <a:cs typeface="Carlito"/>
            </a:endParaRPr>
          </a:p>
          <a:p>
            <a:pPr marL="1378585" lvl="2" indent="-342900">
              <a:lnSpc>
                <a:spcPts val="3190"/>
              </a:lnSpc>
              <a:buClr>
                <a:srgbClr val="93B6D2"/>
              </a:buClr>
              <a:buFont typeface="Arial" panose="020B0604020202020204" pitchFamily="34" charset="0"/>
              <a:buChar char="•"/>
              <a:tabLst>
                <a:tab pos="306070" algn="l"/>
              </a:tabLst>
            </a:pPr>
            <a:r>
              <a:rPr sz="2400" spc="-10" dirty="0">
                <a:solidFill>
                  <a:srgbClr val="404040"/>
                </a:solidFill>
                <a:latin typeface="Carlito"/>
                <a:cs typeface="Carlito"/>
              </a:rPr>
              <a:t>They can </a:t>
            </a:r>
            <a:r>
              <a:rPr sz="2400" dirty="0">
                <a:solidFill>
                  <a:srgbClr val="404040"/>
                </a:solidFill>
                <a:latin typeface="Carlito"/>
                <a:cs typeface="Carlito"/>
              </a:rPr>
              <a:t>only </a:t>
            </a:r>
            <a:r>
              <a:rPr sz="2400" spc="-10" dirty="0">
                <a:solidFill>
                  <a:srgbClr val="404040"/>
                </a:solidFill>
                <a:latin typeface="Carlito"/>
                <a:cs typeface="Carlito"/>
              </a:rPr>
              <a:t>directly </a:t>
            </a:r>
            <a:r>
              <a:rPr sz="2400" spc="-5" dirty="0">
                <a:solidFill>
                  <a:srgbClr val="404040"/>
                </a:solidFill>
                <a:latin typeface="Carlito"/>
                <a:cs typeface="Carlito"/>
              </a:rPr>
              <a:t>call other </a:t>
            </a:r>
            <a:r>
              <a:rPr sz="2400" spc="-10" dirty="0">
                <a:solidFill>
                  <a:srgbClr val="404040"/>
                </a:solidFill>
                <a:latin typeface="Carlito"/>
                <a:cs typeface="Carlito"/>
              </a:rPr>
              <a:t>static</a:t>
            </a:r>
            <a:r>
              <a:rPr sz="2400" spc="-65" dirty="0">
                <a:solidFill>
                  <a:srgbClr val="404040"/>
                </a:solidFill>
                <a:latin typeface="Carlito"/>
                <a:cs typeface="Carlito"/>
              </a:rPr>
              <a:t> </a:t>
            </a:r>
            <a:r>
              <a:rPr sz="2400" spc="-10" dirty="0">
                <a:solidFill>
                  <a:srgbClr val="404040"/>
                </a:solidFill>
                <a:latin typeface="Carlito"/>
                <a:cs typeface="Carlito"/>
              </a:rPr>
              <a:t>methods.</a:t>
            </a:r>
            <a:endParaRPr sz="2400" dirty="0">
              <a:latin typeface="Carlito"/>
              <a:cs typeface="Carlito"/>
            </a:endParaRPr>
          </a:p>
          <a:p>
            <a:pPr marL="1378585" lvl="2" indent="-342900">
              <a:lnSpc>
                <a:spcPts val="3290"/>
              </a:lnSpc>
              <a:buClr>
                <a:srgbClr val="93B6D2"/>
              </a:buClr>
              <a:buFont typeface="Arial" panose="020B0604020202020204" pitchFamily="34" charset="0"/>
              <a:buChar char="•"/>
              <a:tabLst>
                <a:tab pos="306070" algn="l"/>
              </a:tabLst>
            </a:pPr>
            <a:r>
              <a:rPr sz="2400" spc="-10" dirty="0">
                <a:solidFill>
                  <a:srgbClr val="404040"/>
                </a:solidFill>
                <a:latin typeface="Carlito"/>
                <a:cs typeface="Carlito"/>
              </a:rPr>
              <a:t>They can </a:t>
            </a:r>
            <a:r>
              <a:rPr sz="2400" dirty="0">
                <a:solidFill>
                  <a:srgbClr val="404040"/>
                </a:solidFill>
                <a:latin typeface="Carlito"/>
                <a:cs typeface="Carlito"/>
              </a:rPr>
              <a:t>only </a:t>
            </a:r>
            <a:r>
              <a:rPr sz="2400" spc="-10" dirty="0">
                <a:solidFill>
                  <a:srgbClr val="404040"/>
                </a:solidFill>
                <a:latin typeface="Carlito"/>
                <a:cs typeface="Carlito"/>
              </a:rPr>
              <a:t>directly </a:t>
            </a:r>
            <a:r>
              <a:rPr sz="2400" dirty="0">
                <a:solidFill>
                  <a:srgbClr val="404040"/>
                </a:solidFill>
                <a:latin typeface="Carlito"/>
                <a:cs typeface="Carlito"/>
              </a:rPr>
              <a:t>access </a:t>
            </a:r>
            <a:r>
              <a:rPr sz="2400" spc="-10" dirty="0">
                <a:solidFill>
                  <a:srgbClr val="404040"/>
                </a:solidFill>
                <a:latin typeface="Carlito"/>
                <a:cs typeface="Carlito"/>
              </a:rPr>
              <a:t>static</a:t>
            </a:r>
            <a:r>
              <a:rPr sz="2400" spc="-40" dirty="0">
                <a:solidFill>
                  <a:srgbClr val="404040"/>
                </a:solidFill>
                <a:latin typeface="Carlito"/>
                <a:cs typeface="Carlito"/>
              </a:rPr>
              <a:t> </a:t>
            </a:r>
            <a:r>
              <a:rPr sz="2400" spc="-15" dirty="0">
                <a:solidFill>
                  <a:srgbClr val="404040"/>
                </a:solidFill>
                <a:latin typeface="Carlito"/>
                <a:cs typeface="Carlito"/>
              </a:rPr>
              <a:t>data.</a:t>
            </a:r>
            <a:endParaRPr sz="2400" dirty="0">
              <a:latin typeface="Carlito"/>
              <a:cs typeface="Carlito"/>
            </a:endParaRPr>
          </a:p>
          <a:p>
            <a:pPr marL="1378585" lvl="2" indent="-342900">
              <a:lnSpc>
                <a:spcPts val="3325"/>
              </a:lnSpc>
              <a:buClr>
                <a:srgbClr val="93B6D2"/>
              </a:buClr>
              <a:buFont typeface="Arial" panose="020B0604020202020204" pitchFamily="34" charset="0"/>
              <a:buChar char="•"/>
              <a:tabLst>
                <a:tab pos="306070" algn="l"/>
              </a:tabLst>
            </a:pPr>
            <a:r>
              <a:rPr sz="2400" spc="-10" dirty="0">
                <a:solidFill>
                  <a:srgbClr val="404040"/>
                </a:solidFill>
                <a:latin typeface="Carlito"/>
                <a:cs typeface="Carlito"/>
              </a:rPr>
              <a:t>They cannot </a:t>
            </a:r>
            <a:r>
              <a:rPr sz="2400" spc="-30" dirty="0">
                <a:solidFill>
                  <a:srgbClr val="404040"/>
                </a:solidFill>
                <a:latin typeface="Carlito"/>
                <a:cs typeface="Carlito"/>
              </a:rPr>
              <a:t>refer </a:t>
            </a:r>
            <a:r>
              <a:rPr sz="2400" spc="-15" dirty="0">
                <a:solidFill>
                  <a:srgbClr val="404040"/>
                </a:solidFill>
                <a:latin typeface="Carlito"/>
                <a:cs typeface="Carlito"/>
              </a:rPr>
              <a:t>to </a:t>
            </a:r>
            <a:r>
              <a:rPr sz="2400" spc="-5" dirty="0">
                <a:solidFill>
                  <a:srgbClr val="404040"/>
                </a:solidFill>
                <a:latin typeface="Carlito"/>
                <a:cs typeface="Carlito"/>
              </a:rPr>
              <a:t>this </a:t>
            </a:r>
            <a:r>
              <a:rPr sz="2400" dirty="0">
                <a:solidFill>
                  <a:srgbClr val="404040"/>
                </a:solidFill>
                <a:latin typeface="Carlito"/>
                <a:cs typeface="Carlito"/>
              </a:rPr>
              <a:t>or </a:t>
            </a:r>
            <a:r>
              <a:rPr sz="2400" spc="-5" dirty="0">
                <a:solidFill>
                  <a:srgbClr val="404040"/>
                </a:solidFill>
                <a:latin typeface="Carlito"/>
                <a:cs typeface="Carlito"/>
              </a:rPr>
              <a:t>super </a:t>
            </a:r>
            <a:r>
              <a:rPr sz="2400" dirty="0">
                <a:solidFill>
                  <a:srgbClr val="404040"/>
                </a:solidFill>
                <a:latin typeface="Carlito"/>
                <a:cs typeface="Carlito"/>
              </a:rPr>
              <a:t>in </a:t>
            </a:r>
            <a:r>
              <a:rPr sz="2400" spc="-15" dirty="0">
                <a:solidFill>
                  <a:srgbClr val="404040"/>
                </a:solidFill>
                <a:latin typeface="Carlito"/>
                <a:cs typeface="Carlito"/>
              </a:rPr>
              <a:t>any</a:t>
            </a:r>
            <a:r>
              <a:rPr sz="2400" spc="55" dirty="0">
                <a:solidFill>
                  <a:srgbClr val="404040"/>
                </a:solidFill>
                <a:latin typeface="Carlito"/>
                <a:cs typeface="Carlito"/>
              </a:rPr>
              <a:t> </a:t>
            </a:r>
            <a:r>
              <a:rPr sz="2400" spc="-65" dirty="0">
                <a:solidFill>
                  <a:srgbClr val="404040"/>
                </a:solidFill>
                <a:latin typeface="Carlito"/>
                <a:cs typeface="Carlito"/>
              </a:rPr>
              <a:t>way</a:t>
            </a:r>
            <a:r>
              <a:rPr sz="2800" spc="-65" dirty="0">
                <a:solidFill>
                  <a:srgbClr val="404040"/>
                </a:solidFill>
                <a:latin typeface="Carlito"/>
                <a:cs typeface="Carlito"/>
              </a:rPr>
              <a:t>.</a:t>
            </a:r>
            <a:endParaRPr sz="2800" dirty="0">
              <a:latin typeface="Carlito"/>
              <a:cs typeface="Carlito"/>
            </a:endParaRPr>
          </a:p>
        </p:txBody>
      </p:sp>
    </p:spTree>
    <p:extLst>
      <p:ext uri="{BB962C8B-B14F-4D97-AF65-F5344CB8AC3E}">
        <p14:creationId xmlns:p14="http://schemas.microsoft.com/office/powerpoint/2010/main" val="2499643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198352" y="6408140"/>
            <a:ext cx="424180" cy="254635"/>
          </a:xfrm>
          <a:prstGeom prst="rect">
            <a:avLst/>
          </a:prstGeom>
        </p:spPr>
        <p:txBody>
          <a:bodyPr vert="horz" wrap="square" lIns="0" tIns="0" rIns="0" bIns="0" rtlCol="0">
            <a:spAutoFit/>
          </a:bodyPr>
          <a:lstStyle/>
          <a:p>
            <a:pPr marL="38100">
              <a:lnSpc>
                <a:spcPts val="1810"/>
              </a:lnSpc>
            </a:pPr>
            <a:fld id="{81D60167-4931-47E6-BA6A-407CBD079E47}" type="slidenum">
              <a:rPr sz="1800" dirty="0">
                <a:solidFill>
                  <a:srgbClr val="888888"/>
                </a:solidFill>
                <a:latin typeface="Carlito"/>
                <a:cs typeface="Carlito"/>
              </a:rPr>
              <a:t>10</a:t>
            </a:fld>
            <a:endParaRPr sz="1800">
              <a:latin typeface="Carlito"/>
              <a:cs typeface="Carlito"/>
            </a:endParaRPr>
          </a:p>
        </p:txBody>
      </p:sp>
      <p:sp>
        <p:nvSpPr>
          <p:cNvPr id="3" name="object 3"/>
          <p:cNvSpPr txBox="1">
            <a:spLocks noGrp="1"/>
          </p:cNvSpPr>
          <p:nvPr>
            <p:ph type="title"/>
          </p:nvPr>
        </p:nvSpPr>
        <p:spPr>
          <a:xfrm>
            <a:off x="1216469" y="838200"/>
            <a:ext cx="10439400" cy="1490152"/>
          </a:xfrm>
          <a:prstGeom prst="rect">
            <a:avLst/>
          </a:prstGeom>
        </p:spPr>
        <p:txBody>
          <a:bodyPr vert="horz" wrap="square" lIns="0" tIns="12700" rIns="0" bIns="0" rtlCol="0">
            <a:spAutoFit/>
          </a:bodyPr>
          <a:lstStyle/>
          <a:p>
            <a:pPr marL="12700">
              <a:spcBef>
                <a:spcPts val="100"/>
              </a:spcBef>
            </a:pPr>
            <a:r>
              <a:rPr lang="en-US" u="none" dirty="0" smtClean="0">
                <a:latin typeface="+mn-lt"/>
              </a:rPr>
              <a:t>Default Constructors in java</a:t>
            </a:r>
            <a:r>
              <a:rPr lang="en-US" b="0" dirty="0">
                <a:latin typeface="+mn-lt"/>
              </a:rPr>
              <a:t/>
            </a:r>
            <a:br>
              <a:rPr lang="en-US" b="0" dirty="0">
                <a:latin typeface="+mn-lt"/>
              </a:rPr>
            </a:br>
            <a:endParaRPr b="0" u="none" spc="-560" dirty="0">
              <a:solidFill>
                <a:srgbClr val="404040"/>
              </a:solidFill>
              <a:latin typeface="+mn-lt"/>
              <a:cs typeface="Arial"/>
            </a:endParaRPr>
          </a:p>
        </p:txBody>
      </p:sp>
      <p:pic>
        <p:nvPicPr>
          <p:cNvPr id="2" name="Picture 1"/>
          <p:cNvPicPr>
            <a:picLocks noChangeAspect="1"/>
          </p:cNvPicPr>
          <p:nvPr/>
        </p:nvPicPr>
        <p:blipFill>
          <a:blip r:embed="rId3"/>
          <a:stretch>
            <a:fillRect/>
          </a:stretch>
        </p:blipFill>
        <p:spPr>
          <a:xfrm>
            <a:off x="685800" y="1920320"/>
            <a:ext cx="7577280" cy="4251880"/>
          </a:xfrm>
          <a:prstGeom prst="rect">
            <a:avLst/>
          </a:prstGeom>
        </p:spPr>
      </p:pic>
      <p:pic>
        <p:nvPicPr>
          <p:cNvPr id="6" name="Picture 5"/>
          <p:cNvPicPr>
            <a:picLocks noChangeAspect="1"/>
          </p:cNvPicPr>
          <p:nvPr/>
        </p:nvPicPr>
        <p:blipFill>
          <a:blip r:embed="rId4"/>
          <a:stretch>
            <a:fillRect/>
          </a:stretch>
        </p:blipFill>
        <p:spPr>
          <a:xfrm>
            <a:off x="9045074" y="2503496"/>
            <a:ext cx="2396482" cy="1087715"/>
          </a:xfrm>
          <a:prstGeom prst="rect">
            <a:avLst/>
          </a:prstGeom>
        </p:spPr>
      </p:pic>
      <p:sp>
        <p:nvSpPr>
          <p:cNvPr id="7" name="object 2"/>
          <p:cNvSpPr txBox="1">
            <a:spLocks/>
          </p:cNvSpPr>
          <p:nvPr/>
        </p:nvSpPr>
        <p:spPr>
          <a:xfrm>
            <a:off x="9045074" y="212359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sp>
        <p:nvSpPr>
          <p:cNvPr id="8" name="Rectangle 7"/>
          <p:cNvSpPr/>
          <p:nvPr/>
        </p:nvSpPr>
        <p:spPr>
          <a:xfrm>
            <a:off x="8610124" y="3307596"/>
            <a:ext cx="3293427" cy="1477328"/>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The default constructor is used to provide the default values to the object like 0, null, etc., depending on the type.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128727918"/>
              </p:ext>
            </p:extLst>
          </p:nvPr>
        </p:nvGraphicFramePr>
        <p:xfrm>
          <a:off x="9045074" y="5214426"/>
          <a:ext cx="2308726" cy="893171"/>
        </p:xfrm>
        <a:graphic>
          <a:graphicData uri="http://schemas.openxmlformats.org/presentationml/2006/ole">
            <mc:AlternateContent xmlns:mc="http://schemas.openxmlformats.org/markup-compatibility/2006">
              <mc:Choice xmlns:v="urn:schemas-microsoft-com:vml" Requires="v">
                <p:oleObj spid="_x0000_s4101" name="Packager Shell Object" showAsIcon="1" r:id="rId5" imgW="535320" imgH="437400" progId="Package">
                  <p:embed/>
                </p:oleObj>
              </mc:Choice>
              <mc:Fallback>
                <p:oleObj name="Packager Shell Object" showAsIcon="1" r:id="rId5" imgW="535320" imgH="437400" progId="Package">
                  <p:embed/>
                  <p:pic>
                    <p:nvPicPr>
                      <p:cNvPr id="0" name=""/>
                      <p:cNvPicPr/>
                      <p:nvPr/>
                    </p:nvPicPr>
                    <p:blipFill>
                      <a:blip r:embed="rId6"/>
                      <a:stretch>
                        <a:fillRect/>
                      </a:stretch>
                    </p:blipFill>
                    <p:spPr>
                      <a:xfrm>
                        <a:off x="9045074" y="5214426"/>
                        <a:ext cx="2308726" cy="893171"/>
                      </a:xfrm>
                      <a:prstGeom prst="rect">
                        <a:avLst/>
                      </a:prstGeom>
                    </p:spPr>
                  </p:pic>
                </p:oleObj>
              </mc:Fallback>
            </mc:AlternateContent>
          </a:graphicData>
        </a:graphic>
      </p:graphicFrame>
    </p:spTree>
    <p:extLst>
      <p:ext uri="{BB962C8B-B14F-4D97-AF65-F5344CB8AC3E}">
        <p14:creationId xmlns:p14="http://schemas.microsoft.com/office/powerpoint/2010/main" val="367763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198352" y="6408140"/>
            <a:ext cx="424180" cy="254635"/>
          </a:xfrm>
          <a:prstGeom prst="rect">
            <a:avLst/>
          </a:prstGeom>
        </p:spPr>
        <p:txBody>
          <a:bodyPr vert="horz" wrap="square" lIns="0" tIns="0" rIns="0" bIns="0" rtlCol="0">
            <a:spAutoFit/>
          </a:bodyPr>
          <a:lstStyle/>
          <a:p>
            <a:pPr marL="38100">
              <a:lnSpc>
                <a:spcPts val="1810"/>
              </a:lnSpc>
            </a:pPr>
            <a:fld id="{81D60167-4931-47E6-BA6A-407CBD079E47}" type="slidenum">
              <a:rPr sz="1800" dirty="0">
                <a:solidFill>
                  <a:srgbClr val="888888"/>
                </a:solidFill>
                <a:latin typeface="Carlito"/>
                <a:cs typeface="Carlito"/>
              </a:rPr>
              <a:t>11</a:t>
            </a:fld>
            <a:endParaRPr sz="1800">
              <a:latin typeface="Carlito"/>
              <a:cs typeface="Carlito"/>
            </a:endParaRPr>
          </a:p>
        </p:txBody>
      </p:sp>
      <p:sp>
        <p:nvSpPr>
          <p:cNvPr id="3" name="object 3"/>
          <p:cNvSpPr txBox="1">
            <a:spLocks noGrp="1"/>
          </p:cNvSpPr>
          <p:nvPr>
            <p:ph type="title"/>
          </p:nvPr>
        </p:nvSpPr>
        <p:spPr>
          <a:xfrm>
            <a:off x="1216469" y="838200"/>
            <a:ext cx="10439400" cy="1490152"/>
          </a:xfrm>
          <a:prstGeom prst="rect">
            <a:avLst/>
          </a:prstGeom>
        </p:spPr>
        <p:txBody>
          <a:bodyPr vert="horz" wrap="square" lIns="0" tIns="12700" rIns="0" bIns="0" rtlCol="0">
            <a:spAutoFit/>
          </a:bodyPr>
          <a:lstStyle/>
          <a:p>
            <a:pPr marL="12700">
              <a:spcBef>
                <a:spcPts val="100"/>
              </a:spcBef>
            </a:pPr>
            <a:r>
              <a:rPr lang="en-US" u="none" dirty="0" smtClean="0">
                <a:latin typeface="+mn-lt"/>
              </a:rPr>
              <a:t>Default Constructors in java</a:t>
            </a:r>
            <a:r>
              <a:rPr lang="en-US" b="0" dirty="0">
                <a:latin typeface="+mn-lt"/>
              </a:rPr>
              <a:t/>
            </a:r>
            <a:br>
              <a:rPr lang="en-US" b="0" dirty="0">
                <a:latin typeface="+mn-lt"/>
              </a:rPr>
            </a:br>
            <a:endParaRPr b="0" u="none" spc="-560" dirty="0">
              <a:solidFill>
                <a:srgbClr val="404040"/>
              </a:solidFill>
              <a:latin typeface="+mn-lt"/>
              <a:cs typeface="Arial"/>
            </a:endParaRPr>
          </a:p>
        </p:txBody>
      </p:sp>
      <p:sp>
        <p:nvSpPr>
          <p:cNvPr id="7" name="object 2"/>
          <p:cNvSpPr txBox="1">
            <a:spLocks/>
          </p:cNvSpPr>
          <p:nvPr/>
        </p:nvSpPr>
        <p:spPr>
          <a:xfrm>
            <a:off x="9045074" y="212359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5" name="Picture 4"/>
          <p:cNvPicPr>
            <a:picLocks noChangeAspect="1"/>
          </p:cNvPicPr>
          <p:nvPr/>
        </p:nvPicPr>
        <p:blipFill>
          <a:blip r:embed="rId3"/>
          <a:stretch>
            <a:fillRect/>
          </a:stretch>
        </p:blipFill>
        <p:spPr>
          <a:xfrm>
            <a:off x="609600" y="1994018"/>
            <a:ext cx="7315200" cy="4254381"/>
          </a:xfrm>
          <a:prstGeom prst="rect">
            <a:avLst/>
          </a:prstGeom>
        </p:spPr>
      </p:pic>
      <p:pic>
        <p:nvPicPr>
          <p:cNvPr id="9" name="Picture 8"/>
          <p:cNvPicPr>
            <a:picLocks noChangeAspect="1"/>
          </p:cNvPicPr>
          <p:nvPr/>
        </p:nvPicPr>
        <p:blipFill>
          <a:blip r:embed="rId4"/>
          <a:stretch>
            <a:fillRect/>
          </a:stretch>
        </p:blipFill>
        <p:spPr>
          <a:xfrm>
            <a:off x="9144000" y="2563819"/>
            <a:ext cx="972877" cy="515052"/>
          </a:xfrm>
          <a:prstGeom prst="rect">
            <a:avLst/>
          </a:prstGeom>
        </p:spPr>
      </p:pic>
      <p:sp>
        <p:nvSpPr>
          <p:cNvPr id="10" name="Rectangle 9"/>
          <p:cNvSpPr/>
          <p:nvPr/>
        </p:nvSpPr>
        <p:spPr>
          <a:xfrm>
            <a:off x="8113934" y="3078871"/>
            <a:ext cx="3352800" cy="2031325"/>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In the above </a:t>
            </a:r>
            <a:r>
              <a:rPr lang="en-US" b="0" i="0" dirty="0" err="1" smtClean="0">
                <a:solidFill>
                  <a:srgbClr val="000000"/>
                </a:solidFill>
                <a:effectLst/>
                <a:latin typeface="verdana" panose="020B0604030504040204" pitchFamily="34" charset="0"/>
              </a:rPr>
              <a:t>class,you</a:t>
            </a:r>
            <a:r>
              <a:rPr lang="en-US" b="0" i="0" dirty="0" smtClean="0">
                <a:solidFill>
                  <a:srgbClr val="000000"/>
                </a:solidFill>
                <a:effectLst/>
                <a:latin typeface="verdana" panose="020B0604030504040204" pitchFamily="34" charset="0"/>
              </a:rPr>
              <a:t> are not creating any constructor so compiler provides you a default constructor. Here 0 and null values are provided by default constructor.</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042528865"/>
              </p:ext>
            </p:extLst>
          </p:nvPr>
        </p:nvGraphicFramePr>
        <p:xfrm>
          <a:off x="8763000" y="5257800"/>
          <a:ext cx="2816225" cy="838200"/>
        </p:xfrm>
        <a:graphic>
          <a:graphicData uri="http://schemas.openxmlformats.org/presentationml/2006/ole">
            <mc:AlternateContent xmlns:mc="http://schemas.openxmlformats.org/markup-compatibility/2006">
              <mc:Choice xmlns:v="urn:schemas-microsoft-com:vml" Requires="v">
                <p:oleObj spid="_x0000_s5125" name="Packager Shell Object" showAsIcon="1" r:id="rId5" imgW="1586880" imgH="437400" progId="Package">
                  <p:embed/>
                </p:oleObj>
              </mc:Choice>
              <mc:Fallback>
                <p:oleObj name="Packager Shell Object" showAsIcon="1" r:id="rId5" imgW="1586880" imgH="437400" progId="Package">
                  <p:embed/>
                  <p:pic>
                    <p:nvPicPr>
                      <p:cNvPr id="0" name=""/>
                      <p:cNvPicPr/>
                      <p:nvPr/>
                    </p:nvPicPr>
                    <p:blipFill>
                      <a:blip r:embed="rId6"/>
                      <a:stretch>
                        <a:fillRect/>
                      </a:stretch>
                    </p:blipFill>
                    <p:spPr>
                      <a:xfrm>
                        <a:off x="8763000" y="5257800"/>
                        <a:ext cx="2816225" cy="838200"/>
                      </a:xfrm>
                      <a:prstGeom prst="rect">
                        <a:avLst/>
                      </a:prstGeom>
                    </p:spPr>
                  </p:pic>
                </p:oleObj>
              </mc:Fallback>
            </mc:AlternateContent>
          </a:graphicData>
        </a:graphic>
      </p:graphicFrame>
    </p:spTree>
    <p:extLst>
      <p:ext uri="{BB962C8B-B14F-4D97-AF65-F5344CB8AC3E}">
        <p14:creationId xmlns:p14="http://schemas.microsoft.com/office/powerpoint/2010/main" val="1060914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198352" y="6408140"/>
            <a:ext cx="424180" cy="254635"/>
          </a:xfrm>
          <a:prstGeom prst="rect">
            <a:avLst/>
          </a:prstGeom>
        </p:spPr>
        <p:txBody>
          <a:bodyPr vert="horz" wrap="square" lIns="0" tIns="0" rIns="0" bIns="0" rtlCol="0">
            <a:spAutoFit/>
          </a:bodyPr>
          <a:lstStyle/>
          <a:p>
            <a:pPr marL="38100">
              <a:lnSpc>
                <a:spcPts val="1810"/>
              </a:lnSpc>
            </a:pPr>
            <a:fld id="{81D60167-4931-47E6-BA6A-407CBD079E47}" type="slidenum">
              <a:rPr sz="1800" dirty="0">
                <a:solidFill>
                  <a:srgbClr val="888888"/>
                </a:solidFill>
                <a:latin typeface="Carlito"/>
                <a:cs typeface="Carlito"/>
              </a:rPr>
              <a:t>12</a:t>
            </a:fld>
            <a:endParaRPr sz="1800">
              <a:latin typeface="Carlito"/>
              <a:cs typeface="Carlito"/>
            </a:endParaRPr>
          </a:p>
        </p:txBody>
      </p:sp>
      <p:sp>
        <p:nvSpPr>
          <p:cNvPr id="3" name="object 3"/>
          <p:cNvSpPr txBox="1">
            <a:spLocks noGrp="1"/>
          </p:cNvSpPr>
          <p:nvPr>
            <p:ph type="title"/>
          </p:nvPr>
        </p:nvSpPr>
        <p:spPr>
          <a:xfrm>
            <a:off x="1216469" y="838200"/>
            <a:ext cx="10439400" cy="1490152"/>
          </a:xfrm>
          <a:prstGeom prst="rect">
            <a:avLst/>
          </a:prstGeom>
        </p:spPr>
        <p:txBody>
          <a:bodyPr vert="horz" wrap="square" lIns="0" tIns="12700" rIns="0" bIns="0" rtlCol="0">
            <a:spAutoFit/>
          </a:bodyPr>
          <a:lstStyle/>
          <a:p>
            <a:pPr marL="12700">
              <a:spcBef>
                <a:spcPts val="100"/>
              </a:spcBef>
            </a:pPr>
            <a:r>
              <a:rPr lang="en-US" u="none" dirty="0" smtClean="0">
                <a:latin typeface="+mn-lt"/>
              </a:rPr>
              <a:t>Parameterized Constructors in java</a:t>
            </a:r>
            <a:r>
              <a:rPr lang="en-US" b="0" dirty="0">
                <a:latin typeface="+mn-lt"/>
              </a:rPr>
              <a:t/>
            </a:r>
            <a:br>
              <a:rPr lang="en-US" b="0" dirty="0">
                <a:latin typeface="+mn-lt"/>
              </a:rPr>
            </a:br>
            <a:endParaRPr b="0" u="none" spc="-560" dirty="0">
              <a:solidFill>
                <a:srgbClr val="404040"/>
              </a:solidFill>
              <a:latin typeface="+mn-lt"/>
              <a:cs typeface="Arial"/>
            </a:endParaRPr>
          </a:p>
        </p:txBody>
      </p:sp>
      <p:sp>
        <p:nvSpPr>
          <p:cNvPr id="5" name="Rectangle 4"/>
          <p:cNvSpPr/>
          <p:nvPr/>
        </p:nvSpPr>
        <p:spPr>
          <a:xfrm>
            <a:off x="1216468" y="1981200"/>
            <a:ext cx="9981883" cy="2246769"/>
          </a:xfrm>
          <a:prstGeom prst="rect">
            <a:avLst/>
          </a:prstGeom>
        </p:spPr>
        <p:txBody>
          <a:bodyPr wrap="square">
            <a:spAutoFit/>
          </a:bodyPr>
          <a:lstStyle/>
          <a:p>
            <a:pPr marL="457200" indent="-457200">
              <a:buFont typeface="Arial" panose="020B0604020202020204" pitchFamily="34" charset="0"/>
              <a:buChar char="•"/>
            </a:pPr>
            <a:r>
              <a:rPr lang="en-US" sz="2800" dirty="0"/>
              <a:t>A constructor which has a specific number of parameters is called a parameterized constructor</a:t>
            </a:r>
            <a:r>
              <a:rPr lang="en-US" sz="2800" dirty="0" smtClean="0"/>
              <a:t>.</a:t>
            </a:r>
          </a:p>
          <a:p>
            <a:pPr marL="457200" indent="-457200">
              <a:buFont typeface="Arial" panose="020B0604020202020204" pitchFamily="34" charset="0"/>
              <a:buChar char="•"/>
            </a:pPr>
            <a:r>
              <a:rPr lang="en-US" sz="2800" dirty="0"/>
              <a:t>The parameterized constructor is used to provide different values to distinct objects. However, you can provide the same values also.</a:t>
            </a:r>
            <a:endParaRPr lang="en-US" sz="2800" b="0" i="0" dirty="0" smtClean="0">
              <a:solidFill>
                <a:srgbClr val="610B4B"/>
              </a:solidFill>
              <a:effectLst/>
              <a:latin typeface="erdana"/>
            </a:endParaRPr>
          </a:p>
        </p:txBody>
      </p:sp>
    </p:spTree>
    <p:extLst>
      <p:ext uri="{BB962C8B-B14F-4D97-AF65-F5344CB8AC3E}">
        <p14:creationId xmlns:p14="http://schemas.microsoft.com/office/powerpoint/2010/main" val="93386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198352" y="6408140"/>
            <a:ext cx="424180" cy="254635"/>
          </a:xfrm>
          <a:prstGeom prst="rect">
            <a:avLst/>
          </a:prstGeom>
        </p:spPr>
        <p:txBody>
          <a:bodyPr vert="horz" wrap="square" lIns="0" tIns="0" rIns="0" bIns="0" rtlCol="0">
            <a:spAutoFit/>
          </a:bodyPr>
          <a:lstStyle/>
          <a:p>
            <a:pPr marL="38100">
              <a:lnSpc>
                <a:spcPts val="1810"/>
              </a:lnSpc>
            </a:pPr>
            <a:fld id="{81D60167-4931-47E6-BA6A-407CBD079E47}" type="slidenum">
              <a:rPr sz="1800" dirty="0">
                <a:solidFill>
                  <a:srgbClr val="888888"/>
                </a:solidFill>
                <a:latin typeface="Carlito"/>
                <a:cs typeface="Carlito"/>
              </a:rPr>
              <a:t>13</a:t>
            </a:fld>
            <a:endParaRPr sz="1800">
              <a:latin typeface="Carlito"/>
              <a:cs typeface="Carlito"/>
            </a:endParaRPr>
          </a:p>
        </p:txBody>
      </p:sp>
      <p:sp>
        <p:nvSpPr>
          <p:cNvPr id="3" name="object 3"/>
          <p:cNvSpPr txBox="1">
            <a:spLocks noGrp="1"/>
          </p:cNvSpPr>
          <p:nvPr>
            <p:ph type="title"/>
          </p:nvPr>
        </p:nvSpPr>
        <p:spPr>
          <a:xfrm>
            <a:off x="1600200" y="533400"/>
            <a:ext cx="10439400" cy="1490152"/>
          </a:xfrm>
          <a:prstGeom prst="rect">
            <a:avLst/>
          </a:prstGeom>
        </p:spPr>
        <p:txBody>
          <a:bodyPr vert="horz" wrap="square" lIns="0" tIns="12700" rIns="0" bIns="0" rtlCol="0">
            <a:spAutoFit/>
          </a:bodyPr>
          <a:lstStyle/>
          <a:p>
            <a:pPr marL="12700">
              <a:spcBef>
                <a:spcPts val="100"/>
              </a:spcBef>
            </a:pPr>
            <a:r>
              <a:rPr lang="en-US" u="none" dirty="0" smtClean="0">
                <a:latin typeface="+mn-lt"/>
              </a:rPr>
              <a:t>Parameterized Constructors in java</a:t>
            </a:r>
            <a:r>
              <a:rPr lang="en-US" b="0" dirty="0">
                <a:latin typeface="+mn-lt"/>
              </a:rPr>
              <a:t/>
            </a:r>
            <a:br>
              <a:rPr lang="en-US" b="0" dirty="0">
                <a:latin typeface="+mn-lt"/>
              </a:rPr>
            </a:br>
            <a:endParaRPr b="0" u="none" spc="-560" dirty="0">
              <a:solidFill>
                <a:srgbClr val="404040"/>
              </a:solidFill>
              <a:latin typeface="+mn-lt"/>
              <a:cs typeface="Arial"/>
            </a:endParaRPr>
          </a:p>
        </p:txBody>
      </p:sp>
      <p:pic>
        <p:nvPicPr>
          <p:cNvPr id="2" name="Picture 1"/>
          <p:cNvPicPr>
            <a:picLocks noChangeAspect="1"/>
          </p:cNvPicPr>
          <p:nvPr/>
        </p:nvPicPr>
        <p:blipFill>
          <a:blip r:embed="rId3"/>
          <a:stretch>
            <a:fillRect/>
          </a:stretch>
        </p:blipFill>
        <p:spPr>
          <a:xfrm>
            <a:off x="685800" y="1295400"/>
            <a:ext cx="7620000" cy="5112740"/>
          </a:xfrm>
          <a:prstGeom prst="rect">
            <a:avLst/>
          </a:prstGeom>
        </p:spPr>
      </p:pic>
      <p:sp>
        <p:nvSpPr>
          <p:cNvPr id="6" name="object 2"/>
          <p:cNvSpPr txBox="1">
            <a:spLocks/>
          </p:cNvSpPr>
          <p:nvPr/>
        </p:nvSpPr>
        <p:spPr>
          <a:xfrm>
            <a:off x="9045074" y="212359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7" name="Picture 6"/>
          <p:cNvPicPr>
            <a:picLocks noChangeAspect="1"/>
          </p:cNvPicPr>
          <p:nvPr/>
        </p:nvPicPr>
        <p:blipFill>
          <a:blip r:embed="rId4"/>
          <a:stretch>
            <a:fillRect/>
          </a:stretch>
        </p:blipFill>
        <p:spPr>
          <a:xfrm>
            <a:off x="8839328" y="2743200"/>
            <a:ext cx="3185984" cy="990600"/>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3161005300"/>
              </p:ext>
            </p:extLst>
          </p:nvPr>
        </p:nvGraphicFramePr>
        <p:xfrm>
          <a:off x="8610600" y="4305100"/>
          <a:ext cx="2891856" cy="785583"/>
        </p:xfrm>
        <a:graphic>
          <a:graphicData uri="http://schemas.openxmlformats.org/presentationml/2006/ole">
            <mc:AlternateContent xmlns:mc="http://schemas.openxmlformats.org/markup-compatibility/2006">
              <mc:Choice xmlns:v="urn:schemas-microsoft-com:vml" Requires="v">
                <p:oleObj spid="_x0000_s6149" name="Packager Shell Object" showAsIcon="1" r:id="rId5" imgW="1612440" imgH="437400" progId="Package">
                  <p:embed/>
                </p:oleObj>
              </mc:Choice>
              <mc:Fallback>
                <p:oleObj name="Packager Shell Object" showAsIcon="1" r:id="rId5" imgW="1612440" imgH="437400" progId="Package">
                  <p:embed/>
                  <p:pic>
                    <p:nvPicPr>
                      <p:cNvPr id="0" name=""/>
                      <p:cNvPicPr/>
                      <p:nvPr/>
                    </p:nvPicPr>
                    <p:blipFill>
                      <a:blip r:embed="rId6"/>
                      <a:stretch>
                        <a:fillRect/>
                      </a:stretch>
                    </p:blipFill>
                    <p:spPr>
                      <a:xfrm>
                        <a:off x="8610600" y="4305100"/>
                        <a:ext cx="2891856" cy="785583"/>
                      </a:xfrm>
                      <a:prstGeom prst="rect">
                        <a:avLst/>
                      </a:prstGeom>
                    </p:spPr>
                  </p:pic>
                </p:oleObj>
              </mc:Fallback>
            </mc:AlternateContent>
          </a:graphicData>
        </a:graphic>
      </p:graphicFrame>
    </p:spTree>
    <p:extLst>
      <p:ext uri="{BB962C8B-B14F-4D97-AF65-F5344CB8AC3E}">
        <p14:creationId xmlns:p14="http://schemas.microsoft.com/office/powerpoint/2010/main" val="244368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198352" y="6408140"/>
            <a:ext cx="424180" cy="254635"/>
          </a:xfrm>
          <a:prstGeom prst="rect">
            <a:avLst/>
          </a:prstGeom>
        </p:spPr>
        <p:txBody>
          <a:bodyPr vert="horz" wrap="square" lIns="0" tIns="0" rIns="0" bIns="0" rtlCol="0">
            <a:spAutoFit/>
          </a:bodyPr>
          <a:lstStyle/>
          <a:p>
            <a:pPr marL="38100">
              <a:lnSpc>
                <a:spcPts val="1810"/>
              </a:lnSpc>
            </a:pPr>
            <a:fld id="{81D60167-4931-47E6-BA6A-407CBD079E47}" type="slidenum">
              <a:rPr sz="1800" dirty="0">
                <a:solidFill>
                  <a:srgbClr val="888888"/>
                </a:solidFill>
                <a:latin typeface="Carlito"/>
                <a:cs typeface="Carlito"/>
              </a:rPr>
              <a:t>14</a:t>
            </a:fld>
            <a:endParaRPr sz="1800">
              <a:latin typeface="Carlito"/>
              <a:cs typeface="Carlito"/>
            </a:endParaRPr>
          </a:p>
        </p:txBody>
      </p:sp>
      <p:sp>
        <p:nvSpPr>
          <p:cNvPr id="3" name="object 3"/>
          <p:cNvSpPr txBox="1">
            <a:spLocks noGrp="1"/>
          </p:cNvSpPr>
          <p:nvPr>
            <p:ph type="title"/>
          </p:nvPr>
        </p:nvSpPr>
        <p:spPr>
          <a:xfrm>
            <a:off x="1216469" y="838200"/>
            <a:ext cx="10439400" cy="1490152"/>
          </a:xfrm>
          <a:prstGeom prst="rect">
            <a:avLst/>
          </a:prstGeom>
        </p:spPr>
        <p:txBody>
          <a:bodyPr vert="horz" wrap="square" lIns="0" tIns="12700" rIns="0" bIns="0" rtlCol="0">
            <a:spAutoFit/>
          </a:bodyPr>
          <a:lstStyle/>
          <a:p>
            <a:pPr marL="12700">
              <a:spcBef>
                <a:spcPts val="100"/>
              </a:spcBef>
            </a:pPr>
            <a:r>
              <a:rPr lang="en-US" u="none" dirty="0">
                <a:latin typeface="+mn-lt"/>
              </a:rPr>
              <a:t>Constructor Overloading </a:t>
            </a:r>
            <a:r>
              <a:rPr lang="en-US" u="none" dirty="0" smtClean="0">
                <a:latin typeface="+mn-lt"/>
              </a:rPr>
              <a:t>in java</a:t>
            </a:r>
            <a:r>
              <a:rPr lang="en-US" b="0" dirty="0">
                <a:latin typeface="+mn-lt"/>
              </a:rPr>
              <a:t/>
            </a:r>
            <a:br>
              <a:rPr lang="en-US" b="0" dirty="0">
                <a:latin typeface="+mn-lt"/>
              </a:rPr>
            </a:br>
            <a:endParaRPr b="0" u="none" spc="-560" dirty="0">
              <a:solidFill>
                <a:srgbClr val="404040"/>
              </a:solidFill>
              <a:latin typeface="+mn-lt"/>
              <a:cs typeface="Arial"/>
            </a:endParaRPr>
          </a:p>
        </p:txBody>
      </p:sp>
      <p:sp>
        <p:nvSpPr>
          <p:cNvPr id="5" name="Rectangle 4"/>
          <p:cNvSpPr/>
          <p:nvPr/>
        </p:nvSpPr>
        <p:spPr>
          <a:xfrm>
            <a:off x="1216468" y="1981200"/>
            <a:ext cx="9981883" cy="3539430"/>
          </a:xfrm>
          <a:prstGeom prst="rect">
            <a:avLst/>
          </a:prstGeom>
        </p:spPr>
        <p:txBody>
          <a:bodyPr wrap="square">
            <a:spAutoFit/>
          </a:bodyPr>
          <a:lstStyle/>
          <a:p>
            <a:pPr marL="457200" indent="-457200">
              <a:buFont typeface="Arial" panose="020B0604020202020204" pitchFamily="34" charset="0"/>
              <a:buChar char="•"/>
            </a:pPr>
            <a:r>
              <a:rPr lang="en-US" sz="2800" dirty="0"/>
              <a:t>In Java, a constructor is just like a method but without return type. It can also be overloaded like Java methods.</a:t>
            </a:r>
          </a:p>
          <a:p>
            <a:pPr marL="457200" indent="-457200">
              <a:buFont typeface="Arial" panose="020B0604020202020204" pitchFamily="34" charset="0"/>
              <a:buChar char="•"/>
            </a:pPr>
            <a:r>
              <a:rPr lang="en-US" sz="2800" dirty="0"/>
              <a:t>Constructor </a:t>
            </a:r>
            <a:r>
              <a:rPr lang="en-US" sz="2800" dirty="0">
                <a:hlinkClick r:id="rId2"/>
              </a:rPr>
              <a:t>overloading in Java</a:t>
            </a:r>
            <a:r>
              <a:rPr lang="en-US" sz="2800" dirty="0"/>
              <a:t> is a technique of having more than one constructor with different parameter lists. </a:t>
            </a:r>
            <a:endParaRPr lang="en-US" sz="2800" dirty="0" smtClean="0"/>
          </a:p>
          <a:p>
            <a:pPr marL="457200" indent="-457200">
              <a:buFont typeface="Arial" panose="020B0604020202020204" pitchFamily="34" charset="0"/>
              <a:buChar char="•"/>
            </a:pPr>
            <a:r>
              <a:rPr lang="en-US" sz="2800" dirty="0" smtClean="0"/>
              <a:t>They </a:t>
            </a:r>
            <a:r>
              <a:rPr lang="en-US" sz="2800" dirty="0"/>
              <a:t>are arranged in a way that each constructor performs a different task. </a:t>
            </a:r>
            <a:endParaRPr lang="en-US" sz="2800" dirty="0" smtClean="0"/>
          </a:p>
          <a:p>
            <a:pPr marL="457200" indent="-457200">
              <a:buFont typeface="Arial" panose="020B0604020202020204" pitchFamily="34" charset="0"/>
              <a:buChar char="•"/>
            </a:pPr>
            <a:r>
              <a:rPr lang="en-US" sz="2800" dirty="0" smtClean="0"/>
              <a:t>They </a:t>
            </a:r>
            <a:r>
              <a:rPr lang="en-US" sz="2800" dirty="0"/>
              <a:t>are differentiated by the compiler by the number of parameters in the list and their types.</a:t>
            </a:r>
          </a:p>
        </p:txBody>
      </p:sp>
    </p:spTree>
    <p:extLst>
      <p:ext uri="{BB962C8B-B14F-4D97-AF65-F5344CB8AC3E}">
        <p14:creationId xmlns:p14="http://schemas.microsoft.com/office/powerpoint/2010/main" val="2310979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198352" y="6408140"/>
            <a:ext cx="424180" cy="254635"/>
          </a:xfrm>
          <a:prstGeom prst="rect">
            <a:avLst/>
          </a:prstGeom>
        </p:spPr>
        <p:txBody>
          <a:bodyPr vert="horz" wrap="square" lIns="0" tIns="0" rIns="0" bIns="0" rtlCol="0">
            <a:spAutoFit/>
          </a:bodyPr>
          <a:lstStyle/>
          <a:p>
            <a:pPr marL="38100">
              <a:lnSpc>
                <a:spcPts val="1810"/>
              </a:lnSpc>
            </a:pPr>
            <a:fld id="{81D60167-4931-47E6-BA6A-407CBD079E47}" type="slidenum">
              <a:rPr sz="1800" dirty="0">
                <a:solidFill>
                  <a:srgbClr val="888888"/>
                </a:solidFill>
                <a:latin typeface="Carlito"/>
                <a:cs typeface="Carlito"/>
              </a:rPr>
              <a:t>15</a:t>
            </a:fld>
            <a:endParaRPr sz="1800">
              <a:latin typeface="Carlito"/>
              <a:cs typeface="Carlito"/>
            </a:endParaRPr>
          </a:p>
        </p:txBody>
      </p:sp>
      <p:sp>
        <p:nvSpPr>
          <p:cNvPr id="3" name="object 3"/>
          <p:cNvSpPr txBox="1">
            <a:spLocks noGrp="1"/>
          </p:cNvSpPr>
          <p:nvPr>
            <p:ph type="title"/>
          </p:nvPr>
        </p:nvSpPr>
        <p:spPr>
          <a:xfrm>
            <a:off x="1600200" y="533400"/>
            <a:ext cx="10439400" cy="2228815"/>
          </a:xfrm>
          <a:prstGeom prst="rect">
            <a:avLst/>
          </a:prstGeom>
        </p:spPr>
        <p:txBody>
          <a:bodyPr vert="horz" wrap="square" lIns="0" tIns="12700" rIns="0" bIns="0" rtlCol="0">
            <a:spAutoFit/>
          </a:bodyPr>
          <a:lstStyle/>
          <a:p>
            <a:pPr marL="12700">
              <a:spcBef>
                <a:spcPts val="100"/>
              </a:spcBef>
            </a:pPr>
            <a:r>
              <a:rPr lang="en-US" u="none" dirty="0"/>
              <a:t>Constructor Overloading in java</a:t>
            </a:r>
            <a:r>
              <a:rPr lang="en-US" b="0" dirty="0"/>
              <a:t/>
            </a:r>
            <a:br>
              <a:rPr lang="en-US" b="0" dirty="0"/>
            </a:br>
            <a:r>
              <a:rPr lang="en-US" b="0" dirty="0">
                <a:latin typeface="+mn-lt"/>
              </a:rPr>
              <a:t/>
            </a:r>
            <a:br>
              <a:rPr lang="en-US" b="0" dirty="0">
                <a:latin typeface="+mn-lt"/>
              </a:rPr>
            </a:br>
            <a:endParaRPr b="0" u="none" spc="-560" dirty="0">
              <a:solidFill>
                <a:srgbClr val="404040"/>
              </a:solidFill>
              <a:latin typeface="+mn-lt"/>
              <a:cs typeface="Arial"/>
            </a:endParaRPr>
          </a:p>
        </p:txBody>
      </p:sp>
      <p:sp>
        <p:nvSpPr>
          <p:cNvPr id="6" name="object 2"/>
          <p:cNvSpPr txBox="1">
            <a:spLocks/>
          </p:cNvSpPr>
          <p:nvPr/>
        </p:nvSpPr>
        <p:spPr>
          <a:xfrm>
            <a:off x="9045074" y="212359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5" name="Picture 4"/>
          <p:cNvPicPr>
            <a:picLocks noChangeAspect="1"/>
          </p:cNvPicPr>
          <p:nvPr/>
        </p:nvPicPr>
        <p:blipFill>
          <a:blip r:embed="rId3"/>
          <a:stretch>
            <a:fillRect/>
          </a:stretch>
        </p:blipFill>
        <p:spPr>
          <a:xfrm>
            <a:off x="457200" y="1371600"/>
            <a:ext cx="8382000" cy="5036540"/>
          </a:xfrm>
          <a:prstGeom prst="rect">
            <a:avLst/>
          </a:prstGeom>
        </p:spPr>
      </p:pic>
      <p:pic>
        <p:nvPicPr>
          <p:cNvPr id="8" name="Picture 7"/>
          <p:cNvPicPr>
            <a:picLocks noChangeAspect="1"/>
          </p:cNvPicPr>
          <p:nvPr/>
        </p:nvPicPr>
        <p:blipFill>
          <a:blip r:embed="rId4"/>
          <a:stretch>
            <a:fillRect/>
          </a:stretch>
        </p:blipFill>
        <p:spPr>
          <a:xfrm>
            <a:off x="9011735" y="2762215"/>
            <a:ext cx="3027865" cy="979604"/>
          </a:xfrm>
          <a:prstGeom prst="rect">
            <a:avLst/>
          </a:prstGeom>
        </p:spPr>
      </p:pic>
      <p:graphicFrame>
        <p:nvGraphicFramePr>
          <p:cNvPr id="2" name="Object 1"/>
          <p:cNvGraphicFramePr>
            <a:graphicFrameLocks noChangeAspect="1"/>
          </p:cNvGraphicFramePr>
          <p:nvPr>
            <p:extLst>
              <p:ext uri="{D42A27DB-BD31-4B8C-83A1-F6EECF244321}">
                <p14:modId xmlns:p14="http://schemas.microsoft.com/office/powerpoint/2010/main" val="1881560019"/>
              </p:ext>
            </p:extLst>
          </p:nvPr>
        </p:nvGraphicFramePr>
        <p:xfrm>
          <a:off x="9045074" y="4419600"/>
          <a:ext cx="2843715" cy="871538"/>
        </p:xfrm>
        <a:graphic>
          <a:graphicData uri="http://schemas.openxmlformats.org/presentationml/2006/ole">
            <mc:AlternateContent xmlns:mc="http://schemas.openxmlformats.org/markup-compatibility/2006">
              <mc:Choice xmlns:v="urn:schemas-microsoft-com:vml" Requires="v">
                <p:oleObj spid="_x0000_s7173" name="Packager Shell Object" showAsIcon="1" r:id="rId5" imgW="1567440" imgH="437400" progId="Package">
                  <p:embed/>
                </p:oleObj>
              </mc:Choice>
              <mc:Fallback>
                <p:oleObj name="Packager Shell Object" showAsIcon="1" r:id="rId5" imgW="1567440" imgH="437400" progId="Package">
                  <p:embed/>
                  <p:pic>
                    <p:nvPicPr>
                      <p:cNvPr id="0" name=""/>
                      <p:cNvPicPr/>
                      <p:nvPr/>
                    </p:nvPicPr>
                    <p:blipFill>
                      <a:blip r:embed="rId6"/>
                      <a:stretch>
                        <a:fillRect/>
                      </a:stretch>
                    </p:blipFill>
                    <p:spPr>
                      <a:xfrm>
                        <a:off x="9045074" y="4419600"/>
                        <a:ext cx="2843715" cy="871538"/>
                      </a:xfrm>
                      <a:prstGeom prst="rect">
                        <a:avLst/>
                      </a:prstGeom>
                    </p:spPr>
                  </p:pic>
                </p:oleObj>
              </mc:Fallback>
            </mc:AlternateContent>
          </a:graphicData>
        </a:graphic>
      </p:graphicFrame>
    </p:spTree>
    <p:extLst>
      <p:ext uri="{BB962C8B-B14F-4D97-AF65-F5344CB8AC3E}">
        <p14:creationId xmlns:p14="http://schemas.microsoft.com/office/powerpoint/2010/main" val="1548482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198352" y="6408140"/>
            <a:ext cx="424180" cy="254635"/>
          </a:xfrm>
          <a:prstGeom prst="rect">
            <a:avLst/>
          </a:prstGeom>
        </p:spPr>
        <p:txBody>
          <a:bodyPr vert="horz" wrap="square" lIns="0" tIns="0" rIns="0" bIns="0" rtlCol="0">
            <a:spAutoFit/>
          </a:bodyPr>
          <a:lstStyle/>
          <a:p>
            <a:pPr marL="38100">
              <a:lnSpc>
                <a:spcPts val="1810"/>
              </a:lnSpc>
            </a:pPr>
            <a:fld id="{81D60167-4931-47E6-BA6A-407CBD079E47}" type="slidenum">
              <a:rPr sz="1800" dirty="0">
                <a:solidFill>
                  <a:srgbClr val="888888"/>
                </a:solidFill>
                <a:latin typeface="Carlito"/>
                <a:cs typeface="Carlito"/>
              </a:rPr>
              <a:t>16</a:t>
            </a:fld>
            <a:endParaRPr sz="1800">
              <a:latin typeface="Carlito"/>
              <a:cs typeface="Carlito"/>
            </a:endParaRPr>
          </a:p>
        </p:txBody>
      </p:sp>
      <p:sp>
        <p:nvSpPr>
          <p:cNvPr id="3" name="object 3"/>
          <p:cNvSpPr txBox="1">
            <a:spLocks noGrp="1"/>
          </p:cNvSpPr>
          <p:nvPr>
            <p:ph type="title"/>
          </p:nvPr>
        </p:nvSpPr>
        <p:spPr>
          <a:xfrm>
            <a:off x="1216469" y="838200"/>
            <a:ext cx="10439400" cy="566822"/>
          </a:xfrm>
          <a:prstGeom prst="rect">
            <a:avLst/>
          </a:prstGeom>
        </p:spPr>
        <p:txBody>
          <a:bodyPr vert="horz" wrap="square" lIns="0" tIns="12700" rIns="0" bIns="0" rtlCol="0">
            <a:spAutoFit/>
          </a:bodyPr>
          <a:lstStyle/>
          <a:p>
            <a:r>
              <a:rPr lang="en-US" sz="3600" u="none" dirty="0">
                <a:latin typeface="+mn-lt"/>
              </a:rPr>
              <a:t>Difference between constructor and method in Java</a:t>
            </a:r>
          </a:p>
        </p:txBody>
      </p:sp>
      <p:sp>
        <p:nvSpPr>
          <p:cNvPr id="6" name="object 3"/>
          <p:cNvSpPr/>
          <p:nvPr/>
        </p:nvSpPr>
        <p:spPr>
          <a:xfrm>
            <a:off x="2057400" y="1905000"/>
            <a:ext cx="7519346" cy="374236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72142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198352" y="6408140"/>
            <a:ext cx="424180" cy="254635"/>
          </a:xfrm>
          <a:prstGeom prst="rect">
            <a:avLst/>
          </a:prstGeom>
        </p:spPr>
        <p:txBody>
          <a:bodyPr vert="horz" wrap="square" lIns="0" tIns="0" rIns="0" bIns="0" rtlCol="0">
            <a:spAutoFit/>
          </a:bodyPr>
          <a:lstStyle/>
          <a:p>
            <a:pPr marL="38100">
              <a:lnSpc>
                <a:spcPts val="1810"/>
              </a:lnSpc>
            </a:pPr>
            <a:fld id="{81D60167-4931-47E6-BA6A-407CBD079E47}" type="slidenum">
              <a:rPr sz="1800" dirty="0">
                <a:solidFill>
                  <a:srgbClr val="888888"/>
                </a:solidFill>
                <a:latin typeface="Carlito"/>
                <a:cs typeface="Carlito"/>
              </a:rPr>
              <a:t>17</a:t>
            </a:fld>
            <a:endParaRPr sz="1800">
              <a:latin typeface="Carlito"/>
              <a:cs typeface="Carlito"/>
            </a:endParaRPr>
          </a:p>
        </p:txBody>
      </p:sp>
      <p:pic>
        <p:nvPicPr>
          <p:cNvPr id="5" name="Picture 4"/>
          <p:cNvPicPr>
            <a:picLocks noChangeAspect="1"/>
          </p:cNvPicPr>
          <p:nvPr/>
        </p:nvPicPr>
        <p:blipFill>
          <a:blip r:embed="rId2"/>
          <a:stretch>
            <a:fillRect/>
          </a:stretch>
        </p:blipFill>
        <p:spPr>
          <a:xfrm>
            <a:off x="762000" y="952500"/>
            <a:ext cx="10860532" cy="5295900"/>
          </a:xfrm>
          <a:prstGeom prst="rect">
            <a:avLst/>
          </a:prstGeom>
        </p:spPr>
      </p:pic>
    </p:spTree>
    <p:extLst>
      <p:ext uri="{BB962C8B-B14F-4D97-AF65-F5344CB8AC3E}">
        <p14:creationId xmlns:p14="http://schemas.microsoft.com/office/powerpoint/2010/main" val="285430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1477328"/>
          </a:xfrm>
        </p:spPr>
        <p:txBody>
          <a:bodyPr/>
          <a:lstStyle/>
          <a:p>
            <a:pPr algn="ctr"/>
            <a:r>
              <a:rPr lang="en-US" u="none" dirty="0">
                <a:latin typeface="+mn-lt"/>
              </a:rPr>
              <a:t>Java Copy Constructor</a:t>
            </a:r>
            <a:r>
              <a:rPr lang="en-US" b="0" dirty="0"/>
              <a:t/>
            </a:r>
            <a:br>
              <a:rPr lang="en-US" b="0" dirty="0"/>
            </a:br>
            <a:endParaRPr lang="en-US" dirty="0"/>
          </a:p>
        </p:txBody>
      </p:sp>
      <p:sp>
        <p:nvSpPr>
          <p:cNvPr id="3" name="Text Placeholder 2"/>
          <p:cNvSpPr>
            <a:spLocks noGrp="1"/>
          </p:cNvSpPr>
          <p:nvPr>
            <p:ph idx="1"/>
          </p:nvPr>
        </p:nvSpPr>
        <p:spPr>
          <a:xfrm>
            <a:off x="1176019" y="1825498"/>
            <a:ext cx="9947275" cy="3631763"/>
          </a:xfrm>
        </p:spPr>
        <p:txBody>
          <a:bodyPr/>
          <a:lstStyle/>
          <a:p>
            <a:pPr marL="342900" indent="-342900">
              <a:buFont typeface="Arial" panose="020B0604020202020204" pitchFamily="34" charset="0"/>
              <a:buChar char="•"/>
            </a:pPr>
            <a:r>
              <a:rPr lang="en-US" sz="3200" dirty="0"/>
              <a:t>There is no copy constructor in Java. However, we can copy the values from one object to another like copy constructor in C++.</a:t>
            </a:r>
          </a:p>
          <a:p>
            <a:pPr marL="342900" indent="-342900">
              <a:buFont typeface="Arial" panose="020B0604020202020204" pitchFamily="34" charset="0"/>
              <a:buChar char="•"/>
            </a:pPr>
            <a:r>
              <a:rPr lang="en-US" sz="3200" dirty="0"/>
              <a:t>There are many ways to copy the values of one object into another in Java. They are:</a:t>
            </a:r>
          </a:p>
          <a:p>
            <a:pPr marL="800100" lvl="1" indent="-342900">
              <a:buFont typeface="Arial" panose="020B0604020202020204" pitchFamily="34" charset="0"/>
              <a:buChar char="•"/>
            </a:pPr>
            <a:r>
              <a:rPr lang="en-US" sz="2800" dirty="0"/>
              <a:t>By constructor</a:t>
            </a:r>
          </a:p>
          <a:p>
            <a:pPr marL="800100" lvl="1" indent="-342900">
              <a:buFont typeface="Arial" panose="020B0604020202020204" pitchFamily="34" charset="0"/>
              <a:buChar char="•"/>
            </a:pPr>
            <a:r>
              <a:rPr lang="en-US" sz="2800" dirty="0"/>
              <a:t>By assigning the values of one object into another</a:t>
            </a:r>
          </a:p>
          <a:p>
            <a:endParaRPr lang="en-US" dirty="0"/>
          </a:p>
        </p:txBody>
      </p:sp>
    </p:spTree>
    <p:extLst>
      <p:ext uri="{BB962C8B-B14F-4D97-AF65-F5344CB8AC3E}">
        <p14:creationId xmlns:p14="http://schemas.microsoft.com/office/powerpoint/2010/main" val="3197442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061719"/>
            <a:ext cx="9144000" cy="5262881"/>
          </a:xfrm>
          <a:prstGeom prst="rect">
            <a:avLst/>
          </a:prstGeom>
        </p:spPr>
      </p:pic>
      <p:sp>
        <p:nvSpPr>
          <p:cNvPr id="5" name="Title 1"/>
          <p:cNvSpPr>
            <a:spLocks noGrp="1"/>
          </p:cNvSpPr>
          <p:nvPr>
            <p:ph type="title"/>
          </p:nvPr>
        </p:nvSpPr>
        <p:spPr>
          <a:xfrm>
            <a:off x="1176019" y="304800"/>
            <a:ext cx="10156952" cy="756919"/>
          </a:xfrm>
        </p:spPr>
        <p:txBody>
          <a:bodyPr>
            <a:normAutofit fontScale="90000"/>
          </a:bodyPr>
          <a:lstStyle/>
          <a:p>
            <a:pPr algn="ctr"/>
            <a:r>
              <a:rPr lang="en-US" u="none" dirty="0">
                <a:latin typeface="+mn-lt"/>
              </a:rPr>
              <a:t>Java Copy Constructor</a:t>
            </a:r>
            <a:r>
              <a:rPr lang="en-US" b="0" dirty="0"/>
              <a:t/>
            </a:r>
            <a:br>
              <a:rPr lang="en-US" b="0" dirty="0"/>
            </a:br>
            <a:endParaRPr lang="en-US" dirty="0"/>
          </a:p>
        </p:txBody>
      </p:sp>
      <p:sp>
        <p:nvSpPr>
          <p:cNvPr id="6" name="object 2"/>
          <p:cNvSpPr txBox="1">
            <a:spLocks/>
          </p:cNvSpPr>
          <p:nvPr/>
        </p:nvSpPr>
        <p:spPr>
          <a:xfrm>
            <a:off x="10208894" y="2178639"/>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7" name="Picture 6"/>
          <p:cNvPicPr>
            <a:picLocks noChangeAspect="1"/>
          </p:cNvPicPr>
          <p:nvPr/>
        </p:nvPicPr>
        <p:blipFill>
          <a:blip r:embed="rId4"/>
          <a:stretch>
            <a:fillRect/>
          </a:stretch>
        </p:blipFill>
        <p:spPr>
          <a:xfrm>
            <a:off x="10208894" y="2819400"/>
            <a:ext cx="1181100" cy="807210"/>
          </a:xfrm>
          <a:prstGeom prst="rect">
            <a:avLst/>
          </a:prstGeom>
        </p:spPr>
      </p:pic>
      <p:graphicFrame>
        <p:nvGraphicFramePr>
          <p:cNvPr id="2" name="Object 1"/>
          <p:cNvGraphicFramePr>
            <a:graphicFrameLocks noChangeAspect="1"/>
          </p:cNvGraphicFramePr>
          <p:nvPr>
            <p:extLst>
              <p:ext uri="{D42A27DB-BD31-4B8C-83A1-F6EECF244321}">
                <p14:modId xmlns:p14="http://schemas.microsoft.com/office/powerpoint/2010/main" val="337978967"/>
              </p:ext>
            </p:extLst>
          </p:nvPr>
        </p:nvGraphicFramePr>
        <p:xfrm>
          <a:off x="9829800" y="4343400"/>
          <a:ext cx="2212975" cy="438150"/>
        </p:xfrm>
        <a:graphic>
          <a:graphicData uri="http://schemas.openxmlformats.org/presentationml/2006/ole">
            <mc:AlternateContent xmlns:mc="http://schemas.openxmlformats.org/markup-compatibility/2006">
              <mc:Choice xmlns:v="urn:schemas-microsoft-com:vml" Requires="v">
                <p:oleObj spid="_x0000_s8197" name="Packager Shell Object" showAsIcon="1" r:id="rId5" imgW="2212200" imgH="437400" progId="Package">
                  <p:embed/>
                </p:oleObj>
              </mc:Choice>
              <mc:Fallback>
                <p:oleObj name="Packager Shell Object" showAsIcon="1" r:id="rId5" imgW="2212200" imgH="437400" progId="Package">
                  <p:embed/>
                  <p:pic>
                    <p:nvPicPr>
                      <p:cNvPr id="0" name=""/>
                      <p:cNvPicPr/>
                      <p:nvPr/>
                    </p:nvPicPr>
                    <p:blipFill>
                      <a:blip r:embed="rId6"/>
                      <a:stretch>
                        <a:fillRect/>
                      </a:stretch>
                    </p:blipFill>
                    <p:spPr>
                      <a:xfrm>
                        <a:off x="9829800" y="4343400"/>
                        <a:ext cx="2212975" cy="438150"/>
                      </a:xfrm>
                      <a:prstGeom prst="rect">
                        <a:avLst/>
                      </a:prstGeom>
                    </p:spPr>
                  </p:pic>
                </p:oleObj>
              </mc:Fallback>
            </mc:AlternateContent>
          </a:graphicData>
        </a:graphic>
      </p:graphicFrame>
    </p:spTree>
    <p:extLst>
      <p:ext uri="{BB962C8B-B14F-4D97-AF65-F5344CB8AC3E}">
        <p14:creationId xmlns:p14="http://schemas.microsoft.com/office/powerpoint/2010/main" val="177514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1" y="400253"/>
            <a:ext cx="6898894" cy="751488"/>
          </a:xfrm>
          <a:prstGeom prst="rect">
            <a:avLst/>
          </a:prstGeom>
        </p:spPr>
        <p:txBody>
          <a:bodyPr vert="horz" wrap="square" lIns="0" tIns="12700" rIns="0" bIns="0" rtlCol="0">
            <a:spAutoFit/>
          </a:bodyPr>
          <a:lstStyle/>
          <a:p>
            <a:pPr marL="12700">
              <a:lnSpc>
                <a:spcPct val="100000"/>
              </a:lnSpc>
              <a:spcBef>
                <a:spcPts val="100"/>
              </a:spcBef>
            </a:pPr>
            <a:r>
              <a:rPr u="none" spc="-305" dirty="0"/>
              <a:t>Understanding</a:t>
            </a:r>
            <a:r>
              <a:rPr u="none" spc="-520" dirty="0"/>
              <a:t> </a:t>
            </a:r>
            <a:r>
              <a:rPr u="none" spc="-225" dirty="0" smtClean="0"/>
              <a:t>static</a:t>
            </a:r>
            <a:r>
              <a:rPr lang="en-US" u="none" spc="-225" dirty="0" smtClean="0"/>
              <a:t> Variable</a:t>
            </a:r>
            <a:endParaRPr u="none" spc="-225" dirty="0"/>
          </a:p>
        </p:txBody>
      </p:sp>
      <p:pic>
        <p:nvPicPr>
          <p:cNvPr id="4" name="Picture 3"/>
          <p:cNvPicPr>
            <a:picLocks noChangeAspect="1"/>
          </p:cNvPicPr>
          <p:nvPr/>
        </p:nvPicPr>
        <p:blipFill>
          <a:blip r:embed="rId3"/>
          <a:stretch>
            <a:fillRect/>
          </a:stretch>
        </p:blipFill>
        <p:spPr>
          <a:xfrm>
            <a:off x="9906000" y="2667000"/>
            <a:ext cx="1600200" cy="1828800"/>
          </a:xfrm>
          <a:prstGeom prst="rect">
            <a:avLst/>
          </a:prstGeom>
        </p:spPr>
      </p:pic>
      <p:sp>
        <p:nvSpPr>
          <p:cNvPr id="5" name="object 2"/>
          <p:cNvSpPr txBox="1">
            <a:spLocks/>
          </p:cNvSpPr>
          <p:nvPr/>
        </p:nvSpPr>
        <p:spPr>
          <a:xfrm>
            <a:off x="9791700" y="2335949"/>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6" name="Picture 5"/>
          <p:cNvPicPr>
            <a:picLocks noChangeAspect="1"/>
          </p:cNvPicPr>
          <p:nvPr/>
        </p:nvPicPr>
        <p:blipFill>
          <a:blip r:embed="rId4"/>
          <a:stretch>
            <a:fillRect/>
          </a:stretch>
        </p:blipFill>
        <p:spPr>
          <a:xfrm>
            <a:off x="838200" y="1371600"/>
            <a:ext cx="7772400" cy="48768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20740291"/>
              </p:ext>
            </p:extLst>
          </p:nvPr>
        </p:nvGraphicFramePr>
        <p:xfrm>
          <a:off x="9372600" y="4826851"/>
          <a:ext cx="1954821" cy="717461"/>
        </p:xfrm>
        <a:graphic>
          <a:graphicData uri="http://schemas.openxmlformats.org/presentationml/2006/ole">
            <mc:AlternateContent xmlns:mc="http://schemas.openxmlformats.org/markup-compatibility/2006">
              <mc:Choice xmlns:v="urn:schemas-microsoft-com:vml" Requires="v">
                <p:oleObj spid="_x0000_s1029" name="Packager Shell Object" showAsIcon="1" r:id="rId5" imgW="1193400" imgH="437400" progId="Package">
                  <p:embed/>
                </p:oleObj>
              </mc:Choice>
              <mc:Fallback>
                <p:oleObj name="Packager Shell Object" showAsIcon="1" r:id="rId5" imgW="1193400" imgH="437400" progId="Package">
                  <p:embed/>
                  <p:pic>
                    <p:nvPicPr>
                      <p:cNvPr id="0" name=""/>
                      <p:cNvPicPr/>
                      <p:nvPr/>
                    </p:nvPicPr>
                    <p:blipFill>
                      <a:blip r:embed="rId6"/>
                      <a:stretch>
                        <a:fillRect/>
                      </a:stretch>
                    </p:blipFill>
                    <p:spPr>
                      <a:xfrm>
                        <a:off x="9372600" y="4826851"/>
                        <a:ext cx="1954821" cy="717461"/>
                      </a:xfrm>
                      <a:prstGeom prst="rect">
                        <a:avLst/>
                      </a:prstGeom>
                    </p:spPr>
                  </p:pic>
                </p:oleObj>
              </mc:Fallback>
            </mc:AlternateContent>
          </a:graphicData>
        </a:graphic>
      </p:graphicFrame>
    </p:spTree>
    <p:extLst>
      <p:ext uri="{BB962C8B-B14F-4D97-AF65-F5344CB8AC3E}">
        <p14:creationId xmlns:p14="http://schemas.microsoft.com/office/powerpoint/2010/main" val="1108355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76019" y="304800"/>
            <a:ext cx="10156952" cy="756919"/>
          </a:xfrm>
        </p:spPr>
        <p:txBody>
          <a:bodyPr>
            <a:normAutofit fontScale="90000"/>
          </a:bodyPr>
          <a:lstStyle/>
          <a:p>
            <a:pPr algn="ctr"/>
            <a:r>
              <a:rPr lang="en-US" u="none" dirty="0">
                <a:latin typeface="+mn-lt"/>
              </a:rPr>
              <a:t>Java Copy Constructor</a:t>
            </a:r>
            <a:r>
              <a:rPr lang="en-US" b="0" dirty="0"/>
              <a:t/>
            </a:r>
            <a:br>
              <a:rPr lang="en-US" b="0" dirty="0"/>
            </a:br>
            <a:endParaRPr lang="en-US" dirty="0"/>
          </a:p>
        </p:txBody>
      </p:sp>
      <p:sp>
        <p:nvSpPr>
          <p:cNvPr id="6" name="object 2"/>
          <p:cNvSpPr txBox="1">
            <a:spLocks/>
          </p:cNvSpPr>
          <p:nvPr/>
        </p:nvSpPr>
        <p:spPr>
          <a:xfrm>
            <a:off x="10208894" y="2178639"/>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7" name="Picture 6"/>
          <p:cNvPicPr>
            <a:picLocks noChangeAspect="1"/>
          </p:cNvPicPr>
          <p:nvPr/>
        </p:nvPicPr>
        <p:blipFill>
          <a:blip r:embed="rId3"/>
          <a:stretch>
            <a:fillRect/>
          </a:stretch>
        </p:blipFill>
        <p:spPr>
          <a:xfrm>
            <a:off x="10208894" y="2819400"/>
            <a:ext cx="1181100" cy="807210"/>
          </a:xfrm>
          <a:prstGeom prst="rect">
            <a:avLst/>
          </a:prstGeom>
        </p:spPr>
      </p:pic>
      <p:pic>
        <p:nvPicPr>
          <p:cNvPr id="2" name="Picture 1"/>
          <p:cNvPicPr>
            <a:picLocks noChangeAspect="1"/>
          </p:cNvPicPr>
          <p:nvPr/>
        </p:nvPicPr>
        <p:blipFill>
          <a:blip r:embed="rId4"/>
          <a:stretch>
            <a:fillRect/>
          </a:stretch>
        </p:blipFill>
        <p:spPr>
          <a:xfrm>
            <a:off x="457200" y="1257300"/>
            <a:ext cx="8458200" cy="52197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2406924478"/>
              </p:ext>
            </p:extLst>
          </p:nvPr>
        </p:nvGraphicFramePr>
        <p:xfrm>
          <a:off x="8991600" y="4343400"/>
          <a:ext cx="3124200" cy="685800"/>
        </p:xfrm>
        <a:graphic>
          <a:graphicData uri="http://schemas.openxmlformats.org/presentationml/2006/ole">
            <mc:AlternateContent xmlns:mc="http://schemas.openxmlformats.org/markup-compatibility/2006">
              <mc:Choice xmlns:v="urn:schemas-microsoft-com:vml" Requires="v">
                <p:oleObj spid="_x0000_s9221" name="Packager Shell Object" showAsIcon="1" r:id="rId5" imgW="2296080" imgH="437400" progId="Package">
                  <p:embed/>
                </p:oleObj>
              </mc:Choice>
              <mc:Fallback>
                <p:oleObj name="Packager Shell Object" showAsIcon="1" r:id="rId5" imgW="2296080" imgH="437400" progId="Package">
                  <p:embed/>
                  <p:pic>
                    <p:nvPicPr>
                      <p:cNvPr id="0" name=""/>
                      <p:cNvPicPr/>
                      <p:nvPr/>
                    </p:nvPicPr>
                    <p:blipFill>
                      <a:blip r:embed="rId6"/>
                      <a:stretch>
                        <a:fillRect/>
                      </a:stretch>
                    </p:blipFill>
                    <p:spPr>
                      <a:xfrm>
                        <a:off x="8991600" y="4343400"/>
                        <a:ext cx="3124200" cy="685800"/>
                      </a:xfrm>
                      <a:prstGeom prst="rect">
                        <a:avLst/>
                      </a:prstGeom>
                    </p:spPr>
                  </p:pic>
                </p:oleObj>
              </mc:Fallback>
            </mc:AlternateContent>
          </a:graphicData>
        </a:graphic>
      </p:graphicFrame>
    </p:spTree>
    <p:extLst>
      <p:ext uri="{BB962C8B-B14F-4D97-AF65-F5344CB8AC3E}">
        <p14:creationId xmlns:p14="http://schemas.microsoft.com/office/powerpoint/2010/main" val="3453879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1477328"/>
          </a:xfrm>
        </p:spPr>
        <p:txBody>
          <a:bodyPr/>
          <a:lstStyle/>
          <a:p>
            <a:pPr algn="ctr"/>
            <a:r>
              <a:rPr lang="en-US" u="none" dirty="0">
                <a:latin typeface="+mn-lt"/>
              </a:rPr>
              <a:t>this keyword in java</a:t>
            </a:r>
            <a:r>
              <a:rPr lang="en-US" b="0" dirty="0"/>
              <a:t/>
            </a:r>
            <a:br>
              <a:rPr lang="en-US" b="0" dirty="0"/>
            </a:br>
            <a:endParaRPr lang="en-US" dirty="0"/>
          </a:p>
        </p:txBody>
      </p:sp>
      <p:sp>
        <p:nvSpPr>
          <p:cNvPr id="4" name="Rectangle 3"/>
          <p:cNvSpPr/>
          <p:nvPr/>
        </p:nvSpPr>
        <p:spPr>
          <a:xfrm>
            <a:off x="1041335" y="2075859"/>
            <a:ext cx="10133140" cy="646331"/>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There can be a lot of usage of </a:t>
            </a:r>
            <a:r>
              <a:rPr lang="en-US" b="1" i="0" dirty="0" smtClean="0">
                <a:effectLst/>
                <a:latin typeface="verdana" panose="020B0604030504040204" pitchFamily="34" charset="0"/>
              </a:rPr>
              <a:t>java this keyword</a:t>
            </a:r>
            <a:r>
              <a:rPr lang="en-US" b="0" i="0" dirty="0" smtClean="0">
                <a:solidFill>
                  <a:srgbClr val="000000"/>
                </a:solidFill>
                <a:effectLst/>
                <a:latin typeface="verdana" panose="020B0604030504040204" pitchFamily="34" charset="0"/>
              </a:rPr>
              <a:t>. In java, this is a </a:t>
            </a:r>
            <a:r>
              <a:rPr lang="en-US" b="1" i="0" dirty="0" smtClean="0">
                <a:effectLst/>
                <a:latin typeface="verdana" panose="020B0604030504040204" pitchFamily="34" charset="0"/>
              </a:rPr>
              <a:t>reference variable</a:t>
            </a:r>
            <a:r>
              <a:rPr lang="en-US" b="0" i="0" dirty="0" smtClean="0">
                <a:solidFill>
                  <a:srgbClr val="000000"/>
                </a:solidFill>
                <a:effectLst/>
                <a:latin typeface="verdana" panose="020B0604030504040204" pitchFamily="34" charset="0"/>
              </a:rPr>
              <a:t> that refers to the current object.</a:t>
            </a:r>
            <a:endParaRPr lang="en-US" dirty="0"/>
          </a:p>
        </p:txBody>
      </p:sp>
      <p:pic>
        <p:nvPicPr>
          <p:cNvPr id="5" name="Picture 4"/>
          <p:cNvPicPr>
            <a:picLocks noChangeAspect="1"/>
          </p:cNvPicPr>
          <p:nvPr/>
        </p:nvPicPr>
        <p:blipFill>
          <a:blip r:embed="rId2"/>
          <a:stretch>
            <a:fillRect/>
          </a:stretch>
        </p:blipFill>
        <p:spPr>
          <a:xfrm>
            <a:off x="3810000" y="2828215"/>
            <a:ext cx="4286250" cy="1819275"/>
          </a:xfrm>
          <a:prstGeom prst="rect">
            <a:avLst/>
          </a:prstGeom>
        </p:spPr>
      </p:pic>
    </p:spTree>
    <p:extLst>
      <p:ext uri="{BB962C8B-B14F-4D97-AF65-F5344CB8AC3E}">
        <p14:creationId xmlns:p14="http://schemas.microsoft.com/office/powerpoint/2010/main" val="3062918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9802877" cy="984885"/>
          </a:xfrm>
        </p:spPr>
        <p:txBody>
          <a:bodyPr/>
          <a:lstStyle/>
          <a:p>
            <a:pPr algn="l"/>
            <a:r>
              <a:rPr lang="en-US" sz="3200" u="none" dirty="0" smtClean="0">
                <a:latin typeface="+mn-lt"/>
              </a:rPr>
              <a:t>Usage of this </a:t>
            </a:r>
            <a:r>
              <a:rPr lang="en-US" sz="3200" u="none" dirty="0">
                <a:latin typeface="+mn-lt"/>
              </a:rPr>
              <a:t>keyword in java</a:t>
            </a:r>
            <a:r>
              <a:rPr lang="en-US" sz="3200" b="0" dirty="0"/>
              <a:t/>
            </a:r>
            <a:br>
              <a:rPr lang="en-US" sz="3200" b="0" dirty="0"/>
            </a:br>
            <a:endParaRPr lang="en-US" sz="3200" dirty="0"/>
          </a:p>
        </p:txBody>
      </p:sp>
      <p:sp>
        <p:nvSpPr>
          <p:cNvPr id="4" name="Rectangle 3"/>
          <p:cNvSpPr/>
          <p:nvPr/>
        </p:nvSpPr>
        <p:spPr>
          <a:xfrm>
            <a:off x="457200" y="2057400"/>
            <a:ext cx="5664265" cy="3785652"/>
          </a:xfrm>
          <a:prstGeom prst="rect">
            <a:avLst/>
          </a:prstGeom>
        </p:spPr>
        <p:txBody>
          <a:bodyPr wrap="square">
            <a:spAutoFit/>
          </a:bodyPr>
          <a:lstStyle/>
          <a:p>
            <a:pPr marL="342900" indent="-342900">
              <a:buFont typeface="+mj-lt"/>
              <a:buAutoNum type="arabicPeriod"/>
            </a:pPr>
            <a:r>
              <a:rPr lang="en-US" sz="2000" dirty="0"/>
              <a:t>this can be used to refer current class instance variable.</a:t>
            </a:r>
          </a:p>
          <a:p>
            <a:pPr marL="342900" indent="-342900">
              <a:buFont typeface="+mj-lt"/>
              <a:buAutoNum type="arabicPeriod"/>
            </a:pPr>
            <a:r>
              <a:rPr lang="en-US" sz="2000" dirty="0"/>
              <a:t>this can be used to invoke current class method (implicitly)</a:t>
            </a:r>
          </a:p>
          <a:p>
            <a:pPr marL="342900" indent="-342900">
              <a:buFont typeface="+mj-lt"/>
              <a:buAutoNum type="arabicPeriod"/>
            </a:pPr>
            <a:r>
              <a:rPr lang="en-US" sz="2000" dirty="0"/>
              <a:t>this() can be used to invoke current class constructor.</a:t>
            </a:r>
          </a:p>
          <a:p>
            <a:pPr marL="342900" indent="-342900">
              <a:buFont typeface="+mj-lt"/>
              <a:buAutoNum type="arabicPeriod"/>
            </a:pPr>
            <a:r>
              <a:rPr lang="en-US" sz="2000" dirty="0"/>
              <a:t>this can be passed as an argument in the method call.</a:t>
            </a:r>
          </a:p>
          <a:p>
            <a:pPr marL="342900" indent="-342900">
              <a:buFont typeface="+mj-lt"/>
              <a:buAutoNum type="arabicPeriod"/>
            </a:pPr>
            <a:r>
              <a:rPr lang="en-US" sz="2000" dirty="0"/>
              <a:t>this can be passed as argument in the constructor call.</a:t>
            </a:r>
          </a:p>
          <a:p>
            <a:pPr marL="342900" indent="-342900">
              <a:buFont typeface="+mj-lt"/>
              <a:buAutoNum type="arabicPeriod"/>
            </a:pPr>
            <a:r>
              <a:rPr lang="en-US" sz="2000" dirty="0"/>
              <a:t>this can be used to return the current class instance from the method.</a:t>
            </a:r>
          </a:p>
        </p:txBody>
      </p:sp>
      <p:pic>
        <p:nvPicPr>
          <p:cNvPr id="3" name="Picture 2"/>
          <p:cNvPicPr>
            <a:picLocks noChangeAspect="1"/>
          </p:cNvPicPr>
          <p:nvPr/>
        </p:nvPicPr>
        <p:blipFill>
          <a:blip r:embed="rId2"/>
          <a:stretch>
            <a:fillRect/>
          </a:stretch>
        </p:blipFill>
        <p:spPr>
          <a:xfrm>
            <a:off x="6248400" y="152400"/>
            <a:ext cx="5105400" cy="6553200"/>
          </a:xfrm>
          <a:prstGeom prst="rect">
            <a:avLst/>
          </a:prstGeom>
        </p:spPr>
      </p:pic>
    </p:spTree>
    <p:extLst>
      <p:ext uri="{BB962C8B-B14F-4D97-AF65-F5344CB8AC3E}">
        <p14:creationId xmlns:p14="http://schemas.microsoft.com/office/powerpoint/2010/main" val="1477043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1107996"/>
          </a:xfrm>
        </p:spPr>
        <p:txBody>
          <a:bodyPr/>
          <a:lstStyle/>
          <a:p>
            <a:r>
              <a:rPr lang="en-US" sz="3600" u="none" dirty="0">
                <a:latin typeface="+mn-lt"/>
              </a:rPr>
              <a:t>1) this: to refer current class instance variable</a:t>
            </a:r>
            <a:br>
              <a:rPr lang="en-US" sz="3600" u="none" dirty="0">
                <a:latin typeface="+mn-lt"/>
              </a:rPr>
            </a:br>
            <a:endParaRPr lang="en-US" sz="3600" u="none" dirty="0">
              <a:latin typeface="+mn-lt"/>
            </a:endParaRPr>
          </a:p>
        </p:txBody>
      </p:sp>
      <p:sp>
        <p:nvSpPr>
          <p:cNvPr id="3" name="Text Placeholder 2"/>
          <p:cNvSpPr>
            <a:spLocks noGrp="1"/>
          </p:cNvSpPr>
          <p:nvPr>
            <p:ph idx="1"/>
          </p:nvPr>
        </p:nvSpPr>
        <p:spPr>
          <a:xfrm>
            <a:off x="1176019" y="1825498"/>
            <a:ext cx="9947275" cy="923330"/>
          </a:xfrm>
        </p:spPr>
        <p:txBody>
          <a:bodyPr>
            <a:normAutofit fontScale="85000" lnSpcReduction="20000"/>
          </a:bodyPr>
          <a:lstStyle/>
          <a:p>
            <a:r>
              <a:rPr lang="en-US" dirty="0"/>
              <a:t>The this keyword can be used to refer current class instance variable. If there is ambiguity between the instance variables and parameters, this keyword resolves the problem of ambiguity.</a:t>
            </a:r>
          </a:p>
        </p:txBody>
      </p:sp>
    </p:spTree>
    <p:extLst>
      <p:ext uri="{BB962C8B-B14F-4D97-AF65-F5344CB8AC3E}">
        <p14:creationId xmlns:p14="http://schemas.microsoft.com/office/powerpoint/2010/main" val="1187301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1107996"/>
          </a:xfrm>
        </p:spPr>
        <p:txBody>
          <a:bodyPr/>
          <a:lstStyle/>
          <a:p>
            <a:r>
              <a:rPr lang="en-US" sz="3600" u="none" dirty="0">
                <a:latin typeface="+mn-lt"/>
              </a:rPr>
              <a:t>Understanding the problem without this keyword</a:t>
            </a:r>
            <a:br>
              <a:rPr lang="en-US" sz="3600" u="none" dirty="0">
                <a:latin typeface="+mn-lt"/>
              </a:rPr>
            </a:br>
            <a:endParaRPr lang="en-US" sz="3600" u="none" dirty="0">
              <a:latin typeface="+mn-lt"/>
            </a:endParaRPr>
          </a:p>
        </p:txBody>
      </p:sp>
      <p:pic>
        <p:nvPicPr>
          <p:cNvPr id="4" name="Picture 3"/>
          <p:cNvPicPr>
            <a:picLocks noChangeAspect="1"/>
          </p:cNvPicPr>
          <p:nvPr/>
        </p:nvPicPr>
        <p:blipFill>
          <a:blip r:embed="rId3"/>
          <a:stretch>
            <a:fillRect/>
          </a:stretch>
        </p:blipFill>
        <p:spPr>
          <a:xfrm>
            <a:off x="457200" y="1828800"/>
            <a:ext cx="7725578" cy="4572000"/>
          </a:xfrm>
          <a:prstGeom prst="rect">
            <a:avLst/>
          </a:prstGeom>
        </p:spPr>
      </p:pic>
      <p:sp>
        <p:nvSpPr>
          <p:cNvPr id="5" name="object 2"/>
          <p:cNvSpPr txBox="1">
            <a:spLocks/>
          </p:cNvSpPr>
          <p:nvPr/>
        </p:nvSpPr>
        <p:spPr>
          <a:xfrm>
            <a:off x="9272587" y="2404470"/>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6" name="Picture 5"/>
          <p:cNvPicPr>
            <a:picLocks noChangeAspect="1"/>
          </p:cNvPicPr>
          <p:nvPr/>
        </p:nvPicPr>
        <p:blipFill>
          <a:blip r:embed="rId4"/>
          <a:stretch>
            <a:fillRect/>
          </a:stretch>
        </p:blipFill>
        <p:spPr>
          <a:xfrm>
            <a:off x="9220200" y="2971800"/>
            <a:ext cx="2781300" cy="7620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1563191668"/>
              </p:ext>
            </p:extLst>
          </p:nvPr>
        </p:nvGraphicFramePr>
        <p:xfrm>
          <a:off x="9144000" y="4267200"/>
          <a:ext cx="2209799" cy="841375"/>
        </p:xfrm>
        <a:graphic>
          <a:graphicData uri="http://schemas.openxmlformats.org/presentationml/2006/ole">
            <mc:AlternateContent xmlns:mc="http://schemas.openxmlformats.org/markup-compatibility/2006">
              <mc:Choice xmlns:v="urn:schemas-microsoft-com:vml" Requires="v">
                <p:oleObj spid="_x0000_s10245" name="Packager Shell Object" showAsIcon="1" r:id="rId5" imgW="729000" imgH="437400" progId="Package">
                  <p:embed/>
                </p:oleObj>
              </mc:Choice>
              <mc:Fallback>
                <p:oleObj name="Packager Shell Object" showAsIcon="1" r:id="rId5" imgW="729000" imgH="437400" progId="Package">
                  <p:embed/>
                  <p:pic>
                    <p:nvPicPr>
                      <p:cNvPr id="0" name=""/>
                      <p:cNvPicPr/>
                      <p:nvPr/>
                    </p:nvPicPr>
                    <p:blipFill>
                      <a:blip r:embed="rId6"/>
                      <a:stretch>
                        <a:fillRect/>
                      </a:stretch>
                    </p:blipFill>
                    <p:spPr>
                      <a:xfrm>
                        <a:off x="9144000" y="4267200"/>
                        <a:ext cx="2209799" cy="841375"/>
                      </a:xfrm>
                      <a:prstGeom prst="rect">
                        <a:avLst/>
                      </a:prstGeom>
                    </p:spPr>
                  </p:pic>
                </p:oleObj>
              </mc:Fallback>
            </mc:AlternateContent>
          </a:graphicData>
        </a:graphic>
      </p:graphicFrame>
    </p:spTree>
    <p:extLst>
      <p:ext uri="{BB962C8B-B14F-4D97-AF65-F5344CB8AC3E}">
        <p14:creationId xmlns:p14="http://schemas.microsoft.com/office/powerpoint/2010/main" val="3032413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1107996"/>
          </a:xfrm>
        </p:spPr>
        <p:txBody>
          <a:bodyPr/>
          <a:lstStyle/>
          <a:p>
            <a:r>
              <a:rPr lang="en-US" sz="3600" u="none" dirty="0" smtClean="0">
                <a:latin typeface="+mn-lt"/>
              </a:rPr>
              <a:t>Solution to the problem using </a:t>
            </a:r>
            <a:r>
              <a:rPr lang="en-US" sz="3600" u="none" dirty="0">
                <a:latin typeface="+mn-lt"/>
              </a:rPr>
              <a:t>this keyword</a:t>
            </a:r>
            <a:br>
              <a:rPr lang="en-US" sz="3600" u="none" dirty="0">
                <a:latin typeface="+mn-lt"/>
              </a:rPr>
            </a:br>
            <a:endParaRPr lang="en-US" sz="3600" u="none" dirty="0">
              <a:latin typeface="+mn-lt"/>
            </a:endParaRPr>
          </a:p>
        </p:txBody>
      </p:sp>
      <p:sp>
        <p:nvSpPr>
          <p:cNvPr id="5" name="object 2"/>
          <p:cNvSpPr txBox="1">
            <a:spLocks/>
          </p:cNvSpPr>
          <p:nvPr/>
        </p:nvSpPr>
        <p:spPr>
          <a:xfrm>
            <a:off x="9272587" y="2404470"/>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3" name="Picture 2"/>
          <p:cNvPicPr>
            <a:picLocks noChangeAspect="1"/>
          </p:cNvPicPr>
          <p:nvPr/>
        </p:nvPicPr>
        <p:blipFill>
          <a:blip r:embed="rId3"/>
          <a:stretch>
            <a:fillRect/>
          </a:stretch>
        </p:blipFill>
        <p:spPr>
          <a:xfrm>
            <a:off x="381000" y="1752600"/>
            <a:ext cx="8508538" cy="4724400"/>
          </a:xfrm>
          <a:prstGeom prst="rect">
            <a:avLst/>
          </a:prstGeom>
        </p:spPr>
      </p:pic>
      <p:pic>
        <p:nvPicPr>
          <p:cNvPr id="7" name="Picture 6"/>
          <p:cNvPicPr>
            <a:picLocks noChangeAspect="1"/>
          </p:cNvPicPr>
          <p:nvPr/>
        </p:nvPicPr>
        <p:blipFill>
          <a:blip r:embed="rId4"/>
          <a:stretch>
            <a:fillRect/>
          </a:stretch>
        </p:blipFill>
        <p:spPr>
          <a:xfrm>
            <a:off x="9244012" y="2725996"/>
            <a:ext cx="2157413" cy="1143000"/>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4130609328"/>
              </p:ext>
            </p:extLst>
          </p:nvPr>
        </p:nvGraphicFramePr>
        <p:xfrm>
          <a:off x="9272588" y="4426800"/>
          <a:ext cx="2309812" cy="781788"/>
        </p:xfrm>
        <a:graphic>
          <a:graphicData uri="http://schemas.openxmlformats.org/presentationml/2006/ole">
            <mc:AlternateContent xmlns:mc="http://schemas.openxmlformats.org/markup-compatibility/2006">
              <mc:Choice xmlns:v="urn:schemas-microsoft-com:vml" Requires="v">
                <p:oleObj spid="_x0000_s11269" name="Packager Shell Object" showAsIcon="1" r:id="rId5" imgW="729000" imgH="437400" progId="Package">
                  <p:embed/>
                </p:oleObj>
              </mc:Choice>
              <mc:Fallback>
                <p:oleObj name="Packager Shell Object" showAsIcon="1" r:id="rId5" imgW="729000" imgH="437400" progId="Package">
                  <p:embed/>
                  <p:pic>
                    <p:nvPicPr>
                      <p:cNvPr id="0" name=""/>
                      <p:cNvPicPr/>
                      <p:nvPr/>
                    </p:nvPicPr>
                    <p:blipFill>
                      <a:blip r:embed="rId6"/>
                      <a:stretch>
                        <a:fillRect/>
                      </a:stretch>
                    </p:blipFill>
                    <p:spPr>
                      <a:xfrm>
                        <a:off x="9272588" y="4426800"/>
                        <a:ext cx="2309812" cy="781788"/>
                      </a:xfrm>
                      <a:prstGeom prst="rect">
                        <a:avLst/>
                      </a:prstGeom>
                    </p:spPr>
                  </p:pic>
                </p:oleObj>
              </mc:Fallback>
            </mc:AlternateContent>
          </a:graphicData>
        </a:graphic>
      </p:graphicFrame>
    </p:spTree>
    <p:extLst>
      <p:ext uri="{BB962C8B-B14F-4D97-AF65-F5344CB8AC3E}">
        <p14:creationId xmlns:p14="http://schemas.microsoft.com/office/powerpoint/2010/main" val="2527620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553998"/>
          </a:xfrm>
        </p:spPr>
        <p:txBody>
          <a:bodyPr>
            <a:normAutofit fontScale="90000"/>
          </a:bodyPr>
          <a:lstStyle/>
          <a:p>
            <a:r>
              <a:rPr lang="en-US" sz="3600" u="none" dirty="0">
                <a:latin typeface="+mn-lt"/>
              </a:rPr>
              <a:t>Program where this keyword is not required</a:t>
            </a:r>
          </a:p>
        </p:txBody>
      </p:sp>
      <p:sp>
        <p:nvSpPr>
          <p:cNvPr id="5" name="object 2"/>
          <p:cNvSpPr txBox="1">
            <a:spLocks/>
          </p:cNvSpPr>
          <p:nvPr/>
        </p:nvSpPr>
        <p:spPr>
          <a:xfrm>
            <a:off x="9225724" y="188857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7" name="Picture 6"/>
          <p:cNvPicPr>
            <a:picLocks noChangeAspect="1"/>
          </p:cNvPicPr>
          <p:nvPr/>
        </p:nvPicPr>
        <p:blipFill>
          <a:blip r:embed="rId3"/>
          <a:stretch>
            <a:fillRect/>
          </a:stretch>
        </p:blipFill>
        <p:spPr>
          <a:xfrm>
            <a:off x="9061417" y="2219623"/>
            <a:ext cx="2157413" cy="1143000"/>
          </a:xfrm>
          <a:prstGeom prst="rect">
            <a:avLst/>
          </a:prstGeom>
        </p:spPr>
      </p:pic>
      <p:pic>
        <p:nvPicPr>
          <p:cNvPr id="8" name="Picture 7"/>
          <p:cNvPicPr>
            <a:picLocks noChangeAspect="1"/>
          </p:cNvPicPr>
          <p:nvPr/>
        </p:nvPicPr>
        <p:blipFill>
          <a:blip r:embed="rId4"/>
          <a:stretch>
            <a:fillRect/>
          </a:stretch>
        </p:blipFill>
        <p:spPr>
          <a:xfrm>
            <a:off x="381000" y="1828800"/>
            <a:ext cx="8529810" cy="4343400"/>
          </a:xfrm>
          <a:prstGeom prst="rect">
            <a:avLst/>
          </a:prstGeom>
        </p:spPr>
      </p:pic>
      <p:sp>
        <p:nvSpPr>
          <p:cNvPr id="9" name="Rectangle 8"/>
          <p:cNvSpPr/>
          <p:nvPr/>
        </p:nvSpPr>
        <p:spPr>
          <a:xfrm>
            <a:off x="9144000" y="4143374"/>
            <a:ext cx="2667000" cy="2031325"/>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If local variables(formal arguments) and instance variables are different, there is no need to use this keyword</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266530331"/>
              </p:ext>
            </p:extLst>
          </p:nvPr>
        </p:nvGraphicFramePr>
        <p:xfrm>
          <a:off x="9225724" y="3563938"/>
          <a:ext cx="2280476" cy="438150"/>
        </p:xfrm>
        <a:graphic>
          <a:graphicData uri="http://schemas.openxmlformats.org/presentationml/2006/ole">
            <mc:AlternateContent xmlns:mc="http://schemas.openxmlformats.org/markup-compatibility/2006">
              <mc:Choice xmlns:v="urn:schemas-microsoft-com:vml" Requires="v">
                <p:oleObj spid="_x0000_s12293" name="Packager Shell Object" showAsIcon="1" r:id="rId5" imgW="729000" imgH="437400" progId="Package">
                  <p:embed/>
                </p:oleObj>
              </mc:Choice>
              <mc:Fallback>
                <p:oleObj name="Packager Shell Object" showAsIcon="1" r:id="rId5" imgW="729000" imgH="437400" progId="Package">
                  <p:embed/>
                  <p:pic>
                    <p:nvPicPr>
                      <p:cNvPr id="0" name=""/>
                      <p:cNvPicPr/>
                      <p:nvPr/>
                    </p:nvPicPr>
                    <p:blipFill>
                      <a:blip r:embed="rId6"/>
                      <a:stretch>
                        <a:fillRect/>
                      </a:stretch>
                    </p:blipFill>
                    <p:spPr>
                      <a:xfrm>
                        <a:off x="9225724" y="3563938"/>
                        <a:ext cx="2280476" cy="438150"/>
                      </a:xfrm>
                      <a:prstGeom prst="rect">
                        <a:avLst/>
                      </a:prstGeom>
                    </p:spPr>
                  </p:pic>
                </p:oleObj>
              </mc:Fallback>
            </mc:AlternateContent>
          </a:graphicData>
        </a:graphic>
      </p:graphicFrame>
    </p:spTree>
    <p:extLst>
      <p:ext uri="{BB962C8B-B14F-4D97-AF65-F5344CB8AC3E}">
        <p14:creationId xmlns:p14="http://schemas.microsoft.com/office/powerpoint/2010/main" val="196049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1354217"/>
          </a:xfrm>
        </p:spPr>
        <p:txBody>
          <a:bodyPr/>
          <a:lstStyle/>
          <a:p>
            <a:r>
              <a:rPr lang="en-US" sz="4000" u="none" dirty="0">
                <a:latin typeface="+mn-lt"/>
              </a:rPr>
              <a:t>2) this: to invoke current class method</a:t>
            </a:r>
            <a:r>
              <a:rPr lang="en-US" b="0" dirty="0"/>
              <a:t/>
            </a:r>
            <a:br>
              <a:rPr lang="en-US" b="0" dirty="0"/>
            </a:br>
            <a:endParaRPr lang="en-US" dirty="0"/>
          </a:p>
        </p:txBody>
      </p:sp>
      <p:sp>
        <p:nvSpPr>
          <p:cNvPr id="4" name="Rectangle 3"/>
          <p:cNvSpPr/>
          <p:nvPr/>
        </p:nvSpPr>
        <p:spPr>
          <a:xfrm>
            <a:off x="1017523" y="1981200"/>
            <a:ext cx="10156952" cy="1015663"/>
          </a:xfrm>
          <a:prstGeom prst="rect">
            <a:avLst/>
          </a:prstGeom>
        </p:spPr>
        <p:txBody>
          <a:bodyPr wrap="square">
            <a:spAutoFit/>
          </a:bodyPr>
          <a:lstStyle/>
          <a:p>
            <a:pPr marL="285750" indent="-285750">
              <a:buFont typeface="Arial" panose="020B0604020202020204" pitchFamily="34" charset="0"/>
              <a:buChar char="•"/>
            </a:pPr>
            <a:r>
              <a:rPr lang="en-US" sz="2000" b="0" i="0" dirty="0" smtClean="0">
                <a:solidFill>
                  <a:srgbClr val="000000"/>
                </a:solidFill>
                <a:effectLst/>
                <a:latin typeface="verdana" panose="020B0604030504040204" pitchFamily="34" charset="0"/>
              </a:rPr>
              <a:t>You may invoke the method of the current class by using the this keyword. </a:t>
            </a:r>
          </a:p>
          <a:p>
            <a:pPr marL="285750" indent="-285750">
              <a:buFont typeface="Arial" panose="020B0604020202020204" pitchFamily="34" charset="0"/>
              <a:buChar char="•"/>
            </a:pPr>
            <a:r>
              <a:rPr lang="en-US" sz="2000" b="0" i="0" dirty="0" smtClean="0">
                <a:solidFill>
                  <a:srgbClr val="000000"/>
                </a:solidFill>
                <a:effectLst/>
                <a:latin typeface="verdana" panose="020B0604030504040204" pitchFamily="34" charset="0"/>
              </a:rPr>
              <a:t>If you don't use the this keyword, compiler automatically adds this keyword while invoking the method.</a:t>
            </a:r>
            <a:endParaRPr lang="en-US" sz="2000" dirty="0"/>
          </a:p>
        </p:txBody>
      </p:sp>
      <p:pic>
        <p:nvPicPr>
          <p:cNvPr id="5" name="Picture 4"/>
          <p:cNvPicPr>
            <a:picLocks noChangeAspect="1"/>
          </p:cNvPicPr>
          <p:nvPr/>
        </p:nvPicPr>
        <p:blipFill>
          <a:blip r:embed="rId2"/>
          <a:stretch>
            <a:fillRect/>
          </a:stretch>
        </p:blipFill>
        <p:spPr>
          <a:xfrm>
            <a:off x="1828800" y="2996862"/>
            <a:ext cx="9220200" cy="3251537"/>
          </a:xfrm>
          <a:prstGeom prst="rect">
            <a:avLst/>
          </a:prstGeom>
        </p:spPr>
      </p:pic>
    </p:spTree>
    <p:extLst>
      <p:ext uri="{BB962C8B-B14F-4D97-AF65-F5344CB8AC3E}">
        <p14:creationId xmlns:p14="http://schemas.microsoft.com/office/powerpoint/2010/main" val="573769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1354217"/>
          </a:xfrm>
        </p:spPr>
        <p:txBody>
          <a:bodyPr/>
          <a:lstStyle/>
          <a:p>
            <a:r>
              <a:rPr lang="en-US" sz="4000" u="none" dirty="0">
                <a:latin typeface="+mn-lt"/>
              </a:rPr>
              <a:t>2) this: to invoke current class method</a:t>
            </a:r>
            <a:r>
              <a:rPr lang="en-US" b="0" dirty="0"/>
              <a:t/>
            </a:r>
            <a:br>
              <a:rPr lang="en-US" b="0" dirty="0"/>
            </a:br>
            <a:endParaRPr lang="en-US" dirty="0"/>
          </a:p>
        </p:txBody>
      </p:sp>
      <p:pic>
        <p:nvPicPr>
          <p:cNvPr id="3" name="Picture 2"/>
          <p:cNvPicPr>
            <a:picLocks noChangeAspect="1"/>
          </p:cNvPicPr>
          <p:nvPr/>
        </p:nvPicPr>
        <p:blipFill>
          <a:blip r:embed="rId3"/>
          <a:stretch>
            <a:fillRect/>
          </a:stretch>
        </p:blipFill>
        <p:spPr>
          <a:xfrm>
            <a:off x="609599" y="2057400"/>
            <a:ext cx="7359227" cy="4038600"/>
          </a:xfrm>
          <a:prstGeom prst="rect">
            <a:avLst/>
          </a:prstGeom>
        </p:spPr>
      </p:pic>
      <p:pic>
        <p:nvPicPr>
          <p:cNvPr id="6" name="Picture 5"/>
          <p:cNvPicPr>
            <a:picLocks noChangeAspect="1"/>
          </p:cNvPicPr>
          <p:nvPr/>
        </p:nvPicPr>
        <p:blipFill>
          <a:blip r:embed="rId4"/>
          <a:stretch>
            <a:fillRect/>
          </a:stretch>
        </p:blipFill>
        <p:spPr>
          <a:xfrm>
            <a:off x="8763000" y="3597980"/>
            <a:ext cx="3398706" cy="1202619"/>
          </a:xfrm>
          <a:prstGeom prst="rect">
            <a:avLst/>
          </a:prstGeom>
        </p:spPr>
      </p:pic>
      <p:sp>
        <p:nvSpPr>
          <p:cNvPr id="7" name="object 2"/>
          <p:cNvSpPr txBox="1">
            <a:spLocks/>
          </p:cNvSpPr>
          <p:nvPr/>
        </p:nvSpPr>
        <p:spPr>
          <a:xfrm>
            <a:off x="8991600" y="3124200"/>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graphicFrame>
        <p:nvGraphicFramePr>
          <p:cNvPr id="4" name="Object 3"/>
          <p:cNvGraphicFramePr>
            <a:graphicFrameLocks noChangeAspect="1"/>
          </p:cNvGraphicFramePr>
          <p:nvPr>
            <p:extLst>
              <p:ext uri="{D42A27DB-BD31-4B8C-83A1-F6EECF244321}">
                <p14:modId xmlns:p14="http://schemas.microsoft.com/office/powerpoint/2010/main" val="2529610539"/>
              </p:ext>
            </p:extLst>
          </p:nvPr>
        </p:nvGraphicFramePr>
        <p:xfrm>
          <a:off x="8763000" y="5181600"/>
          <a:ext cx="2411475" cy="785813"/>
        </p:xfrm>
        <a:graphic>
          <a:graphicData uri="http://schemas.openxmlformats.org/presentationml/2006/ole">
            <mc:AlternateContent xmlns:mc="http://schemas.openxmlformats.org/markup-compatibility/2006">
              <mc:Choice xmlns:v="urn:schemas-microsoft-com:vml" Requires="v">
                <p:oleObj spid="_x0000_s13317" name="Packager Shell Object" showAsIcon="1" r:id="rId5" imgW="729000" imgH="437400" progId="Package">
                  <p:embed/>
                </p:oleObj>
              </mc:Choice>
              <mc:Fallback>
                <p:oleObj name="Packager Shell Object" showAsIcon="1" r:id="rId5" imgW="729000" imgH="437400" progId="Package">
                  <p:embed/>
                  <p:pic>
                    <p:nvPicPr>
                      <p:cNvPr id="0" name=""/>
                      <p:cNvPicPr/>
                      <p:nvPr/>
                    </p:nvPicPr>
                    <p:blipFill>
                      <a:blip r:embed="rId6"/>
                      <a:stretch>
                        <a:fillRect/>
                      </a:stretch>
                    </p:blipFill>
                    <p:spPr>
                      <a:xfrm>
                        <a:off x="8763000" y="5181600"/>
                        <a:ext cx="2411475" cy="785813"/>
                      </a:xfrm>
                      <a:prstGeom prst="rect">
                        <a:avLst/>
                      </a:prstGeom>
                    </p:spPr>
                  </p:pic>
                </p:oleObj>
              </mc:Fallback>
            </mc:AlternateContent>
          </a:graphicData>
        </a:graphic>
      </p:graphicFrame>
    </p:spTree>
    <p:extLst>
      <p:ext uri="{BB962C8B-B14F-4D97-AF65-F5344CB8AC3E}">
        <p14:creationId xmlns:p14="http://schemas.microsoft.com/office/powerpoint/2010/main" val="2098089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1107996"/>
          </a:xfrm>
        </p:spPr>
        <p:txBody>
          <a:bodyPr/>
          <a:lstStyle/>
          <a:p>
            <a:r>
              <a:rPr lang="en-US" sz="3600" u="none" dirty="0">
                <a:latin typeface="+mn-lt"/>
              </a:rPr>
              <a:t>3) this() : to invoke current class constructor</a:t>
            </a:r>
            <a:br>
              <a:rPr lang="en-US" sz="3600" u="none" dirty="0">
                <a:latin typeface="+mn-lt"/>
              </a:rPr>
            </a:br>
            <a:endParaRPr lang="en-US" sz="3600" u="none" dirty="0">
              <a:latin typeface="+mn-lt"/>
            </a:endParaRPr>
          </a:p>
        </p:txBody>
      </p:sp>
      <p:sp>
        <p:nvSpPr>
          <p:cNvPr id="3" name="Text Placeholder 2"/>
          <p:cNvSpPr>
            <a:spLocks noGrp="1"/>
          </p:cNvSpPr>
          <p:nvPr>
            <p:ph idx="1"/>
          </p:nvPr>
        </p:nvSpPr>
        <p:spPr>
          <a:xfrm>
            <a:off x="1176019" y="1825498"/>
            <a:ext cx="9947275" cy="1723549"/>
          </a:xfrm>
        </p:spPr>
        <p:txBody>
          <a:bodyPr>
            <a:normAutofit lnSpcReduction="10000"/>
          </a:bodyPr>
          <a:lstStyle/>
          <a:p>
            <a:pPr marL="342900" indent="-342900">
              <a:buFont typeface="Arial" panose="020B0604020202020204" pitchFamily="34" charset="0"/>
              <a:buChar char="•"/>
            </a:pPr>
            <a:r>
              <a:rPr lang="en-US" sz="2800" dirty="0"/>
              <a:t>The this() constructor call can be used to invoke the current class constructor. </a:t>
            </a:r>
            <a:endParaRPr lang="en-US" sz="2800" dirty="0" smtClean="0"/>
          </a:p>
          <a:p>
            <a:pPr marL="342900" indent="-342900">
              <a:buFont typeface="Arial" panose="020B0604020202020204" pitchFamily="34" charset="0"/>
              <a:buChar char="•"/>
            </a:pPr>
            <a:r>
              <a:rPr lang="en-US" sz="2800" dirty="0" smtClean="0"/>
              <a:t>It </a:t>
            </a:r>
            <a:r>
              <a:rPr lang="en-US" sz="2800" dirty="0"/>
              <a:t>is used to reuse the constructor. In other words, it is used for constructor chaining.</a:t>
            </a:r>
          </a:p>
        </p:txBody>
      </p:sp>
    </p:spTree>
    <p:extLst>
      <p:ext uri="{BB962C8B-B14F-4D97-AF65-F5344CB8AC3E}">
        <p14:creationId xmlns:p14="http://schemas.microsoft.com/office/powerpoint/2010/main" val="337923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3335" y="400253"/>
            <a:ext cx="6887465" cy="751488"/>
          </a:xfrm>
          <a:prstGeom prst="rect">
            <a:avLst/>
          </a:prstGeom>
        </p:spPr>
        <p:txBody>
          <a:bodyPr vert="horz" wrap="square" lIns="0" tIns="12700" rIns="0" bIns="0" rtlCol="0">
            <a:spAutoFit/>
          </a:bodyPr>
          <a:lstStyle/>
          <a:p>
            <a:pPr marL="12700">
              <a:lnSpc>
                <a:spcPct val="100000"/>
              </a:lnSpc>
              <a:spcBef>
                <a:spcPts val="100"/>
              </a:spcBef>
            </a:pPr>
            <a:r>
              <a:rPr u="none" spc="-305" dirty="0"/>
              <a:t>Understanding</a:t>
            </a:r>
            <a:r>
              <a:rPr u="none" spc="-520" dirty="0"/>
              <a:t> </a:t>
            </a:r>
            <a:r>
              <a:rPr u="none" spc="-225" dirty="0" smtClean="0"/>
              <a:t>static</a:t>
            </a:r>
            <a:r>
              <a:rPr lang="en-US" u="none" spc="-225" dirty="0" smtClean="0"/>
              <a:t> block</a:t>
            </a:r>
            <a:endParaRPr u="none" spc="-225" dirty="0"/>
          </a:p>
        </p:txBody>
      </p:sp>
      <p:pic>
        <p:nvPicPr>
          <p:cNvPr id="6" name="Picture 5"/>
          <p:cNvPicPr>
            <a:picLocks noChangeAspect="1"/>
          </p:cNvPicPr>
          <p:nvPr/>
        </p:nvPicPr>
        <p:blipFill>
          <a:blip r:embed="rId3"/>
          <a:stretch>
            <a:fillRect/>
          </a:stretch>
        </p:blipFill>
        <p:spPr>
          <a:xfrm>
            <a:off x="9067800" y="3074251"/>
            <a:ext cx="2143125" cy="1852613"/>
          </a:xfrm>
          <a:prstGeom prst="rect">
            <a:avLst/>
          </a:prstGeom>
        </p:spPr>
      </p:pic>
      <p:sp>
        <p:nvSpPr>
          <p:cNvPr id="7" name="object 2"/>
          <p:cNvSpPr txBox="1">
            <a:spLocks/>
          </p:cNvSpPr>
          <p:nvPr/>
        </p:nvSpPr>
        <p:spPr>
          <a:xfrm>
            <a:off x="9067800" y="2743200"/>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8" name="Picture 7"/>
          <p:cNvPicPr>
            <a:picLocks noChangeAspect="1"/>
          </p:cNvPicPr>
          <p:nvPr/>
        </p:nvPicPr>
        <p:blipFill>
          <a:blip r:embed="rId4"/>
          <a:stretch>
            <a:fillRect/>
          </a:stretch>
        </p:blipFill>
        <p:spPr>
          <a:xfrm>
            <a:off x="796352" y="1380731"/>
            <a:ext cx="7391400" cy="4910924"/>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3297213456"/>
              </p:ext>
            </p:extLst>
          </p:nvPr>
        </p:nvGraphicFramePr>
        <p:xfrm>
          <a:off x="8686800" y="5285347"/>
          <a:ext cx="2767496" cy="609600"/>
        </p:xfrm>
        <a:graphic>
          <a:graphicData uri="http://schemas.openxmlformats.org/presentationml/2006/ole">
            <mc:AlternateContent xmlns:mc="http://schemas.openxmlformats.org/markup-compatibility/2006">
              <mc:Choice xmlns:v="urn:schemas-microsoft-com:vml" Requires="v">
                <p:oleObj spid="_x0000_s2053" name="Packager Shell Object" showAsIcon="1" r:id="rId5" imgW="1032120" imgH="437400" progId="Package">
                  <p:embed/>
                </p:oleObj>
              </mc:Choice>
              <mc:Fallback>
                <p:oleObj name="Packager Shell Object" showAsIcon="1" r:id="rId5" imgW="1032120" imgH="437400" progId="Package">
                  <p:embed/>
                  <p:pic>
                    <p:nvPicPr>
                      <p:cNvPr id="0" name=""/>
                      <p:cNvPicPr/>
                      <p:nvPr/>
                    </p:nvPicPr>
                    <p:blipFill>
                      <a:blip r:embed="rId6"/>
                      <a:stretch>
                        <a:fillRect/>
                      </a:stretch>
                    </p:blipFill>
                    <p:spPr>
                      <a:xfrm>
                        <a:off x="8686800" y="5285347"/>
                        <a:ext cx="2767496" cy="609600"/>
                      </a:xfrm>
                      <a:prstGeom prst="rect">
                        <a:avLst/>
                      </a:prstGeom>
                    </p:spPr>
                  </p:pic>
                </p:oleObj>
              </mc:Fallback>
            </mc:AlternateContent>
          </a:graphicData>
        </a:graphic>
      </p:graphicFrame>
    </p:spTree>
    <p:extLst>
      <p:ext uri="{BB962C8B-B14F-4D97-AF65-F5344CB8AC3E}">
        <p14:creationId xmlns:p14="http://schemas.microsoft.com/office/powerpoint/2010/main" val="3180732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430887"/>
          </a:xfrm>
        </p:spPr>
        <p:txBody>
          <a:bodyPr>
            <a:normAutofit fontScale="90000"/>
          </a:bodyPr>
          <a:lstStyle/>
          <a:p>
            <a:r>
              <a:rPr lang="en-US" sz="2800" u="none" dirty="0">
                <a:latin typeface="+mn-lt"/>
              </a:rPr>
              <a:t>Calling default constructor from parameterized constructor</a:t>
            </a:r>
          </a:p>
        </p:txBody>
      </p:sp>
      <p:pic>
        <p:nvPicPr>
          <p:cNvPr id="4" name="Picture 3"/>
          <p:cNvPicPr>
            <a:picLocks noChangeAspect="1"/>
          </p:cNvPicPr>
          <p:nvPr/>
        </p:nvPicPr>
        <p:blipFill>
          <a:blip r:embed="rId3"/>
          <a:stretch>
            <a:fillRect/>
          </a:stretch>
        </p:blipFill>
        <p:spPr>
          <a:xfrm>
            <a:off x="762000" y="1981200"/>
            <a:ext cx="7065818" cy="3886200"/>
          </a:xfrm>
          <a:prstGeom prst="rect">
            <a:avLst/>
          </a:prstGeom>
        </p:spPr>
      </p:pic>
      <p:sp>
        <p:nvSpPr>
          <p:cNvPr id="5" name="object 2"/>
          <p:cNvSpPr txBox="1">
            <a:spLocks/>
          </p:cNvSpPr>
          <p:nvPr/>
        </p:nvSpPr>
        <p:spPr>
          <a:xfrm>
            <a:off x="8991600" y="3124200"/>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6" name="Picture 5"/>
          <p:cNvPicPr>
            <a:picLocks noChangeAspect="1"/>
          </p:cNvPicPr>
          <p:nvPr/>
        </p:nvPicPr>
        <p:blipFill>
          <a:blip r:embed="rId4"/>
          <a:stretch>
            <a:fillRect/>
          </a:stretch>
        </p:blipFill>
        <p:spPr>
          <a:xfrm>
            <a:off x="8763000" y="3657600"/>
            <a:ext cx="1957841" cy="923925"/>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4094103191"/>
              </p:ext>
            </p:extLst>
          </p:nvPr>
        </p:nvGraphicFramePr>
        <p:xfrm>
          <a:off x="8610600" y="4783874"/>
          <a:ext cx="2563875" cy="827939"/>
        </p:xfrm>
        <a:graphic>
          <a:graphicData uri="http://schemas.openxmlformats.org/presentationml/2006/ole">
            <mc:AlternateContent xmlns:mc="http://schemas.openxmlformats.org/markup-compatibility/2006">
              <mc:Choice xmlns:v="urn:schemas-microsoft-com:vml" Requires="v">
                <p:oleObj spid="_x0000_s14341" name="Packager Shell Object" showAsIcon="1" r:id="rId5" imgW="729000" imgH="437400" progId="Package">
                  <p:embed/>
                </p:oleObj>
              </mc:Choice>
              <mc:Fallback>
                <p:oleObj name="Packager Shell Object" showAsIcon="1" r:id="rId5" imgW="729000" imgH="437400" progId="Package">
                  <p:embed/>
                  <p:pic>
                    <p:nvPicPr>
                      <p:cNvPr id="0" name=""/>
                      <p:cNvPicPr/>
                      <p:nvPr/>
                    </p:nvPicPr>
                    <p:blipFill>
                      <a:blip r:embed="rId6"/>
                      <a:stretch>
                        <a:fillRect/>
                      </a:stretch>
                    </p:blipFill>
                    <p:spPr>
                      <a:xfrm>
                        <a:off x="8610600" y="4783874"/>
                        <a:ext cx="2563875" cy="827939"/>
                      </a:xfrm>
                      <a:prstGeom prst="rect">
                        <a:avLst/>
                      </a:prstGeom>
                    </p:spPr>
                  </p:pic>
                </p:oleObj>
              </mc:Fallback>
            </mc:AlternateContent>
          </a:graphicData>
        </a:graphic>
      </p:graphicFrame>
    </p:spTree>
    <p:extLst>
      <p:ext uri="{BB962C8B-B14F-4D97-AF65-F5344CB8AC3E}">
        <p14:creationId xmlns:p14="http://schemas.microsoft.com/office/powerpoint/2010/main" val="1709860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430887"/>
          </a:xfrm>
        </p:spPr>
        <p:txBody>
          <a:bodyPr>
            <a:normAutofit fontScale="90000"/>
          </a:bodyPr>
          <a:lstStyle/>
          <a:p>
            <a:r>
              <a:rPr lang="en-US" sz="2800" u="none" dirty="0">
                <a:latin typeface="+mn-lt"/>
              </a:rPr>
              <a:t>Calling parameterized constructor from default constructor</a:t>
            </a:r>
          </a:p>
        </p:txBody>
      </p:sp>
      <p:sp>
        <p:nvSpPr>
          <p:cNvPr id="5" name="object 2"/>
          <p:cNvSpPr txBox="1">
            <a:spLocks/>
          </p:cNvSpPr>
          <p:nvPr/>
        </p:nvSpPr>
        <p:spPr>
          <a:xfrm>
            <a:off x="8991600" y="3124200"/>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3" name="Picture 2"/>
          <p:cNvPicPr>
            <a:picLocks noChangeAspect="1"/>
          </p:cNvPicPr>
          <p:nvPr/>
        </p:nvPicPr>
        <p:blipFill>
          <a:blip r:embed="rId3"/>
          <a:stretch>
            <a:fillRect/>
          </a:stretch>
        </p:blipFill>
        <p:spPr>
          <a:xfrm>
            <a:off x="1017523" y="1962149"/>
            <a:ext cx="6754877" cy="4133851"/>
          </a:xfrm>
          <a:prstGeom prst="rect">
            <a:avLst/>
          </a:prstGeom>
        </p:spPr>
      </p:pic>
      <p:pic>
        <p:nvPicPr>
          <p:cNvPr id="7" name="Picture 6"/>
          <p:cNvPicPr>
            <a:picLocks noChangeAspect="1"/>
          </p:cNvPicPr>
          <p:nvPr/>
        </p:nvPicPr>
        <p:blipFill>
          <a:blip r:embed="rId4"/>
          <a:stretch>
            <a:fillRect/>
          </a:stretch>
        </p:blipFill>
        <p:spPr>
          <a:xfrm>
            <a:off x="8967786" y="3790948"/>
            <a:ext cx="2160273" cy="857251"/>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3719530110"/>
              </p:ext>
            </p:extLst>
          </p:nvPr>
        </p:nvGraphicFramePr>
        <p:xfrm>
          <a:off x="8458199" y="5108574"/>
          <a:ext cx="2716275" cy="835025"/>
        </p:xfrm>
        <a:graphic>
          <a:graphicData uri="http://schemas.openxmlformats.org/presentationml/2006/ole">
            <mc:AlternateContent xmlns:mc="http://schemas.openxmlformats.org/markup-compatibility/2006">
              <mc:Choice xmlns:v="urn:schemas-microsoft-com:vml" Requires="v">
                <p:oleObj spid="_x0000_s15365" name="Packager Shell Object" showAsIcon="1" r:id="rId5" imgW="729000" imgH="437400" progId="Package">
                  <p:embed/>
                </p:oleObj>
              </mc:Choice>
              <mc:Fallback>
                <p:oleObj name="Packager Shell Object" showAsIcon="1" r:id="rId5" imgW="729000" imgH="437400" progId="Package">
                  <p:embed/>
                  <p:pic>
                    <p:nvPicPr>
                      <p:cNvPr id="0" name=""/>
                      <p:cNvPicPr/>
                      <p:nvPr/>
                    </p:nvPicPr>
                    <p:blipFill>
                      <a:blip r:embed="rId6"/>
                      <a:stretch>
                        <a:fillRect/>
                      </a:stretch>
                    </p:blipFill>
                    <p:spPr>
                      <a:xfrm>
                        <a:off x="8458199" y="5108574"/>
                        <a:ext cx="2716275" cy="835025"/>
                      </a:xfrm>
                      <a:prstGeom prst="rect">
                        <a:avLst/>
                      </a:prstGeom>
                    </p:spPr>
                  </p:pic>
                </p:oleObj>
              </mc:Fallback>
            </mc:AlternateContent>
          </a:graphicData>
        </a:graphic>
      </p:graphicFrame>
    </p:spTree>
    <p:extLst>
      <p:ext uri="{BB962C8B-B14F-4D97-AF65-F5344CB8AC3E}">
        <p14:creationId xmlns:p14="http://schemas.microsoft.com/office/powerpoint/2010/main" val="3808889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430887"/>
          </a:xfrm>
        </p:spPr>
        <p:txBody>
          <a:bodyPr>
            <a:normAutofit fontScale="90000"/>
          </a:bodyPr>
          <a:lstStyle/>
          <a:p>
            <a:r>
              <a:rPr lang="en-US" sz="2800" u="none" dirty="0">
                <a:latin typeface="+mn-lt"/>
              </a:rPr>
              <a:t>Real usage of this() constructor call</a:t>
            </a:r>
          </a:p>
        </p:txBody>
      </p:sp>
      <p:sp>
        <p:nvSpPr>
          <p:cNvPr id="4" name="Rectangle 3"/>
          <p:cNvSpPr/>
          <p:nvPr/>
        </p:nvSpPr>
        <p:spPr>
          <a:xfrm>
            <a:off x="1050860" y="2057400"/>
            <a:ext cx="9845740" cy="1200329"/>
          </a:xfrm>
          <a:prstGeom prst="rect">
            <a:avLst/>
          </a:prstGeom>
        </p:spPr>
        <p:txBody>
          <a:bodyPr wrap="square">
            <a:spAutoFit/>
          </a:bodyPr>
          <a:lstStyle/>
          <a:p>
            <a:pPr marL="285750" indent="-285750">
              <a:buFont typeface="Arial" panose="020B0604020202020204" pitchFamily="34" charset="0"/>
              <a:buChar char="•"/>
            </a:pPr>
            <a:r>
              <a:rPr lang="en-US" b="0" i="0" dirty="0" smtClean="0">
                <a:solidFill>
                  <a:srgbClr val="000000"/>
                </a:solidFill>
                <a:effectLst/>
                <a:latin typeface="verdana" panose="020B0604030504040204" pitchFamily="34" charset="0"/>
              </a:rPr>
              <a:t>The this() constructor call should be used to reuse the constructor from the constructor. </a:t>
            </a:r>
          </a:p>
          <a:p>
            <a:pPr marL="285750" indent="-285750">
              <a:buFont typeface="Arial" panose="020B0604020202020204" pitchFamily="34" charset="0"/>
              <a:buChar char="•"/>
            </a:pPr>
            <a:r>
              <a:rPr lang="en-US" b="0" i="0" dirty="0" smtClean="0">
                <a:solidFill>
                  <a:srgbClr val="000000"/>
                </a:solidFill>
                <a:effectLst/>
                <a:latin typeface="verdana" panose="020B0604030504040204" pitchFamily="34" charset="0"/>
              </a:rPr>
              <a:t>It maintains the chain between the constructors i.e. it is used for constructor chaining. </a:t>
            </a:r>
            <a:endParaRPr lang="en-US" dirty="0"/>
          </a:p>
        </p:txBody>
      </p:sp>
    </p:spTree>
    <p:extLst>
      <p:ext uri="{BB962C8B-B14F-4D97-AF65-F5344CB8AC3E}">
        <p14:creationId xmlns:p14="http://schemas.microsoft.com/office/powerpoint/2010/main" val="2007219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430887"/>
          </a:xfrm>
        </p:spPr>
        <p:txBody>
          <a:bodyPr>
            <a:normAutofit fontScale="90000"/>
          </a:bodyPr>
          <a:lstStyle/>
          <a:p>
            <a:r>
              <a:rPr lang="en-US" sz="2800" u="none" dirty="0">
                <a:latin typeface="+mn-lt"/>
              </a:rPr>
              <a:t>Real usage of this() constructor call</a:t>
            </a:r>
          </a:p>
        </p:txBody>
      </p:sp>
      <p:pic>
        <p:nvPicPr>
          <p:cNvPr id="3" name="Picture 2"/>
          <p:cNvPicPr>
            <a:picLocks noChangeAspect="1"/>
          </p:cNvPicPr>
          <p:nvPr/>
        </p:nvPicPr>
        <p:blipFill>
          <a:blip r:embed="rId3"/>
          <a:stretch>
            <a:fillRect/>
          </a:stretch>
        </p:blipFill>
        <p:spPr>
          <a:xfrm>
            <a:off x="514348" y="1500608"/>
            <a:ext cx="8401051" cy="4900192"/>
          </a:xfrm>
          <a:prstGeom prst="rect">
            <a:avLst/>
          </a:prstGeom>
        </p:spPr>
      </p:pic>
      <p:pic>
        <p:nvPicPr>
          <p:cNvPr id="5" name="Picture 4"/>
          <p:cNvPicPr>
            <a:picLocks noChangeAspect="1"/>
          </p:cNvPicPr>
          <p:nvPr/>
        </p:nvPicPr>
        <p:blipFill>
          <a:blip r:embed="rId4"/>
          <a:stretch>
            <a:fillRect/>
          </a:stretch>
        </p:blipFill>
        <p:spPr>
          <a:xfrm>
            <a:off x="9144000" y="3048000"/>
            <a:ext cx="3268980" cy="838200"/>
          </a:xfrm>
          <a:prstGeom prst="rect">
            <a:avLst/>
          </a:prstGeom>
        </p:spPr>
      </p:pic>
      <p:sp>
        <p:nvSpPr>
          <p:cNvPr id="6" name="object 2"/>
          <p:cNvSpPr txBox="1">
            <a:spLocks/>
          </p:cNvSpPr>
          <p:nvPr/>
        </p:nvSpPr>
        <p:spPr>
          <a:xfrm>
            <a:off x="9158287" y="2664561"/>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graphicFrame>
        <p:nvGraphicFramePr>
          <p:cNvPr id="4" name="Object 3"/>
          <p:cNvGraphicFramePr>
            <a:graphicFrameLocks noChangeAspect="1"/>
          </p:cNvGraphicFramePr>
          <p:nvPr>
            <p:extLst>
              <p:ext uri="{D42A27DB-BD31-4B8C-83A1-F6EECF244321}">
                <p14:modId xmlns:p14="http://schemas.microsoft.com/office/powerpoint/2010/main" val="1882940947"/>
              </p:ext>
            </p:extLst>
          </p:nvPr>
        </p:nvGraphicFramePr>
        <p:xfrm>
          <a:off x="9448800" y="4495800"/>
          <a:ext cx="2133600" cy="887413"/>
        </p:xfrm>
        <a:graphic>
          <a:graphicData uri="http://schemas.openxmlformats.org/presentationml/2006/ole">
            <mc:AlternateContent xmlns:mc="http://schemas.openxmlformats.org/markup-compatibility/2006">
              <mc:Choice xmlns:v="urn:schemas-microsoft-com:vml" Requires="v">
                <p:oleObj spid="_x0000_s16389" name="Packager Shell Object" showAsIcon="1" r:id="rId5" imgW="729000" imgH="437400" progId="Package">
                  <p:embed/>
                </p:oleObj>
              </mc:Choice>
              <mc:Fallback>
                <p:oleObj name="Packager Shell Object" showAsIcon="1" r:id="rId5" imgW="729000" imgH="437400" progId="Package">
                  <p:embed/>
                  <p:pic>
                    <p:nvPicPr>
                      <p:cNvPr id="0" name=""/>
                      <p:cNvPicPr/>
                      <p:nvPr/>
                    </p:nvPicPr>
                    <p:blipFill>
                      <a:blip r:embed="rId6"/>
                      <a:stretch>
                        <a:fillRect/>
                      </a:stretch>
                    </p:blipFill>
                    <p:spPr>
                      <a:xfrm>
                        <a:off x="9448800" y="4495800"/>
                        <a:ext cx="2133600" cy="887413"/>
                      </a:xfrm>
                      <a:prstGeom prst="rect">
                        <a:avLst/>
                      </a:prstGeom>
                    </p:spPr>
                  </p:pic>
                </p:oleObj>
              </mc:Fallback>
            </mc:AlternateContent>
          </a:graphicData>
        </a:graphic>
      </p:graphicFrame>
    </p:spTree>
    <p:extLst>
      <p:ext uri="{BB962C8B-B14F-4D97-AF65-F5344CB8AC3E}">
        <p14:creationId xmlns:p14="http://schemas.microsoft.com/office/powerpoint/2010/main" val="88624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none" dirty="0" smtClean="0">
                <a:latin typeface="+mn-lt"/>
              </a:rPr>
              <a:t>Garbage Collection in Java</a:t>
            </a:r>
            <a:endParaRPr lang="en-US" u="none" dirty="0">
              <a:latin typeface="+mn-lt"/>
            </a:endParaRPr>
          </a:p>
        </p:txBody>
      </p:sp>
      <p:sp>
        <p:nvSpPr>
          <p:cNvPr id="3" name="Text Placeholder 2"/>
          <p:cNvSpPr>
            <a:spLocks noGrp="1"/>
          </p:cNvSpPr>
          <p:nvPr>
            <p:ph idx="1"/>
          </p:nvPr>
        </p:nvSpPr>
        <p:spPr>
          <a:xfrm>
            <a:off x="1176019" y="1825498"/>
            <a:ext cx="9947275" cy="4308872"/>
          </a:xfrm>
        </p:spPr>
        <p:txBody>
          <a:bodyPr/>
          <a:lstStyle/>
          <a:p>
            <a:pPr marL="342900" indent="-342900" algn="just">
              <a:buFont typeface="Arial" panose="020B0604020202020204" pitchFamily="34" charset="0"/>
              <a:buChar char="•"/>
            </a:pPr>
            <a:r>
              <a:rPr lang="en-US" sz="2800" dirty="0"/>
              <a:t>Java garbage collection is the process by which Java programs perform automatic memory management. </a:t>
            </a:r>
            <a:endParaRPr lang="en-US" sz="2800" dirty="0" smtClean="0"/>
          </a:p>
          <a:p>
            <a:pPr marL="342900" indent="-342900" algn="just">
              <a:buFont typeface="Arial" panose="020B0604020202020204" pitchFamily="34" charset="0"/>
              <a:buChar char="•"/>
            </a:pPr>
            <a:r>
              <a:rPr lang="en-US" sz="2800" dirty="0" smtClean="0"/>
              <a:t>Java </a:t>
            </a:r>
            <a:r>
              <a:rPr lang="en-US" sz="2800" dirty="0"/>
              <a:t>programs compile to bytecode that can be run on a Java Virtual Machine, or JVM for short. </a:t>
            </a:r>
            <a:endParaRPr lang="en-US" sz="2800" dirty="0" smtClean="0"/>
          </a:p>
          <a:p>
            <a:pPr marL="342900" indent="-342900" algn="just">
              <a:buFont typeface="Arial" panose="020B0604020202020204" pitchFamily="34" charset="0"/>
              <a:buChar char="•"/>
            </a:pPr>
            <a:r>
              <a:rPr lang="en-US" sz="2800" dirty="0" smtClean="0"/>
              <a:t>When </a:t>
            </a:r>
            <a:r>
              <a:rPr lang="en-US" sz="2800" dirty="0"/>
              <a:t>Java programs run on the JVM, objects are created on the heap, which is a portion of memory dedicated to the program. </a:t>
            </a:r>
            <a:endParaRPr lang="en-US" sz="2800" dirty="0" smtClean="0"/>
          </a:p>
          <a:p>
            <a:pPr marL="342900" indent="-342900" algn="just">
              <a:buFont typeface="Arial" panose="020B0604020202020204" pitchFamily="34" charset="0"/>
              <a:buChar char="•"/>
            </a:pPr>
            <a:r>
              <a:rPr lang="en-US" sz="2800" dirty="0" smtClean="0"/>
              <a:t>Eventually</a:t>
            </a:r>
            <a:r>
              <a:rPr lang="en-US" sz="2800" dirty="0"/>
              <a:t>, some objects will no longer be needed. The garbage collector finds these unused objects and deletes them to free up memory.</a:t>
            </a:r>
          </a:p>
        </p:txBody>
      </p:sp>
    </p:spTree>
    <p:extLst>
      <p:ext uri="{BB962C8B-B14F-4D97-AF65-F5344CB8AC3E}">
        <p14:creationId xmlns:p14="http://schemas.microsoft.com/office/powerpoint/2010/main" val="99558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1477328"/>
          </a:xfrm>
        </p:spPr>
        <p:txBody>
          <a:bodyPr/>
          <a:lstStyle/>
          <a:p>
            <a:r>
              <a:rPr lang="en-US" u="none" dirty="0">
                <a:latin typeface="+mn-lt"/>
              </a:rPr>
              <a:t>How Java Garbage Collection Works</a:t>
            </a:r>
            <a:r>
              <a:rPr lang="en-US" b="0" dirty="0"/>
              <a:t/>
            </a:r>
            <a:br>
              <a:rPr lang="en-US" b="0" dirty="0"/>
            </a:br>
            <a:endParaRPr lang="en-US" dirty="0"/>
          </a:p>
        </p:txBody>
      </p:sp>
      <p:sp>
        <p:nvSpPr>
          <p:cNvPr id="3" name="Text Placeholder 2"/>
          <p:cNvSpPr>
            <a:spLocks noGrp="1"/>
          </p:cNvSpPr>
          <p:nvPr>
            <p:ph idx="1"/>
          </p:nvPr>
        </p:nvSpPr>
        <p:spPr>
          <a:xfrm>
            <a:off x="1176019" y="1825498"/>
            <a:ext cx="9947275" cy="4308872"/>
          </a:xfrm>
        </p:spPr>
        <p:txBody>
          <a:bodyPr/>
          <a:lstStyle/>
          <a:p>
            <a:pPr marL="342900" indent="-342900">
              <a:buFont typeface="Arial" panose="020B0604020202020204" pitchFamily="34" charset="0"/>
              <a:buChar char="•"/>
            </a:pPr>
            <a:r>
              <a:rPr lang="en-US" sz="2800" dirty="0"/>
              <a:t>Java garbage collection is an automatic process. </a:t>
            </a:r>
            <a:endParaRPr lang="en-US" sz="2800" dirty="0" smtClean="0"/>
          </a:p>
          <a:p>
            <a:pPr marL="342900" indent="-342900">
              <a:buFont typeface="Arial" panose="020B0604020202020204" pitchFamily="34" charset="0"/>
              <a:buChar char="•"/>
            </a:pPr>
            <a:r>
              <a:rPr lang="en-US" sz="2800" dirty="0" smtClean="0"/>
              <a:t>The </a:t>
            </a:r>
            <a:r>
              <a:rPr lang="en-US" sz="2800" dirty="0"/>
              <a:t>programmer does not need to explicitly mark objects to be deleted. </a:t>
            </a:r>
            <a:endParaRPr lang="en-US" sz="2800" dirty="0" smtClean="0"/>
          </a:p>
          <a:p>
            <a:pPr marL="342900" indent="-342900">
              <a:buFont typeface="Arial" panose="020B0604020202020204" pitchFamily="34" charset="0"/>
              <a:buChar char="•"/>
            </a:pPr>
            <a:r>
              <a:rPr lang="en-US" sz="2800" dirty="0" smtClean="0"/>
              <a:t>The </a:t>
            </a:r>
            <a:r>
              <a:rPr lang="en-US" sz="2800" dirty="0"/>
              <a:t>garbage collection implementation lives in the JVM. </a:t>
            </a:r>
            <a:endParaRPr lang="en-US" sz="2800" dirty="0" smtClean="0"/>
          </a:p>
          <a:p>
            <a:pPr marL="342900" indent="-342900">
              <a:buFont typeface="Arial" panose="020B0604020202020204" pitchFamily="34" charset="0"/>
              <a:buChar char="•"/>
            </a:pPr>
            <a:r>
              <a:rPr lang="en-US" sz="2800" dirty="0" smtClean="0"/>
              <a:t>Each </a:t>
            </a:r>
            <a:r>
              <a:rPr lang="en-US" sz="2800" dirty="0"/>
              <a:t>JVM can implement garbage collection however it pleases; the only requirement is that it meets the JVM specification. </a:t>
            </a:r>
            <a:endParaRPr lang="en-US" sz="2800" dirty="0" smtClean="0"/>
          </a:p>
          <a:p>
            <a:pPr marL="342900" indent="-342900">
              <a:buFont typeface="Arial" panose="020B0604020202020204" pitchFamily="34" charset="0"/>
              <a:buChar char="•"/>
            </a:pPr>
            <a:r>
              <a:rPr lang="en-US" sz="2800" dirty="0" smtClean="0"/>
              <a:t>Although </a:t>
            </a:r>
            <a:r>
              <a:rPr lang="en-US" sz="2800" dirty="0"/>
              <a:t>there are many JVMs, Oracle’s </a:t>
            </a:r>
            <a:r>
              <a:rPr lang="en-US" sz="2800" dirty="0" err="1"/>
              <a:t>HotSpot</a:t>
            </a:r>
            <a:r>
              <a:rPr lang="en-US" sz="2800" dirty="0"/>
              <a:t> is by far the most common. It offers a robust and mature set of garbage collection options.</a:t>
            </a:r>
          </a:p>
        </p:txBody>
      </p:sp>
    </p:spTree>
    <p:extLst>
      <p:ext uri="{BB962C8B-B14F-4D97-AF65-F5344CB8AC3E}">
        <p14:creationId xmlns:p14="http://schemas.microsoft.com/office/powerpoint/2010/main" val="3455674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1477328"/>
          </a:xfrm>
        </p:spPr>
        <p:txBody>
          <a:bodyPr/>
          <a:lstStyle/>
          <a:p>
            <a:r>
              <a:rPr lang="en-US" u="none" dirty="0">
                <a:latin typeface="+mn-lt"/>
              </a:rPr>
              <a:t>How Java Garbage Collection Works</a:t>
            </a:r>
            <a:r>
              <a:rPr lang="en-US" b="0" dirty="0"/>
              <a:t/>
            </a:r>
            <a:br>
              <a:rPr lang="en-US" b="0" dirty="0"/>
            </a:br>
            <a:endParaRPr lang="en-US" dirty="0"/>
          </a:p>
        </p:txBody>
      </p:sp>
      <p:sp>
        <p:nvSpPr>
          <p:cNvPr id="5" name="Rectangle 2"/>
          <p:cNvSpPr>
            <a:spLocks noChangeArrowheads="1"/>
          </p:cNvSpPr>
          <p:nvPr/>
        </p:nvSpPr>
        <p:spPr bwMode="auto">
          <a:xfrm>
            <a:off x="1017523" y="2065888"/>
            <a:ext cx="965047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smtClean="0">
                <a:ln>
                  <a:noFill/>
                </a:ln>
                <a:solidFill>
                  <a:srgbClr val="242729"/>
                </a:solidFill>
                <a:effectLst/>
                <a:latin typeface="+mn-lt"/>
                <a:cs typeface="Arial" panose="020B0604020202020204" pitchFamily="34" charset="0"/>
              </a:rPr>
              <a:t>When a typical Java application is running, it is creating new objects, such as </a:t>
            </a:r>
            <a:r>
              <a:rPr kumimoji="0" lang="en-US" altLang="en-US" sz="2000" b="1" i="0" u="none" strike="noStrike" cap="none" normalizeH="0" baseline="0" dirty="0" smtClean="0">
                <a:ln>
                  <a:noFill/>
                </a:ln>
                <a:solidFill>
                  <a:srgbClr val="242729"/>
                </a:solidFill>
                <a:effectLst/>
                <a:latin typeface="+mn-lt"/>
                <a:cs typeface="Consolas" panose="020B0609020204030204" pitchFamily="49" charset="0"/>
              </a:rPr>
              <a:t>String</a:t>
            </a:r>
            <a:r>
              <a:rPr kumimoji="0" lang="en-US" altLang="en-US" sz="2000" b="1" i="0" u="none" strike="noStrike" cap="none" normalizeH="0" baseline="0" dirty="0" smtClean="0">
                <a:ln>
                  <a:noFill/>
                </a:ln>
                <a:solidFill>
                  <a:srgbClr val="242729"/>
                </a:solidFill>
                <a:effectLst/>
                <a:latin typeface="+mn-lt"/>
                <a:cs typeface="Arial" panose="020B0604020202020204" pitchFamily="34" charset="0"/>
              </a:rPr>
              <a:t>s</a:t>
            </a:r>
            <a:r>
              <a:rPr kumimoji="0" lang="en-US" altLang="en-US" sz="2000" i="0" u="none" strike="noStrike" cap="none" normalizeH="0" baseline="0" dirty="0" smtClean="0">
                <a:ln>
                  <a:noFill/>
                </a:ln>
                <a:solidFill>
                  <a:srgbClr val="242729"/>
                </a:solidFill>
                <a:effectLst/>
                <a:latin typeface="+mn-lt"/>
                <a:cs typeface="Arial" panose="020B0604020202020204" pitchFamily="34" charset="0"/>
              </a:rPr>
              <a:t> and </a:t>
            </a:r>
            <a:r>
              <a:rPr kumimoji="0" lang="en-US" altLang="en-US" sz="2000" b="1" i="0" u="none" strike="noStrike" cap="none" normalizeH="0" baseline="0" dirty="0" smtClean="0">
                <a:ln>
                  <a:noFill/>
                </a:ln>
                <a:solidFill>
                  <a:srgbClr val="242729"/>
                </a:solidFill>
                <a:effectLst/>
                <a:latin typeface="+mn-lt"/>
                <a:cs typeface="Consolas" panose="020B0609020204030204" pitchFamily="49" charset="0"/>
              </a:rPr>
              <a:t>File</a:t>
            </a:r>
            <a:r>
              <a:rPr kumimoji="0" lang="en-US" altLang="en-US" sz="2000" b="1" i="0" u="none" strike="noStrike" cap="none" normalizeH="0" baseline="0" dirty="0" smtClean="0">
                <a:ln>
                  <a:noFill/>
                </a:ln>
                <a:solidFill>
                  <a:srgbClr val="242729"/>
                </a:solidFill>
                <a:effectLst/>
                <a:latin typeface="+mn-lt"/>
                <a:cs typeface="Arial" panose="020B0604020202020204" pitchFamily="34" charset="0"/>
              </a:rPr>
              <a:t>s</a:t>
            </a:r>
            <a:r>
              <a:rPr kumimoji="0" lang="en-US" altLang="en-US" sz="2000" i="0" u="none" strike="noStrike" cap="none" normalizeH="0" baseline="0" dirty="0" smtClean="0">
                <a:ln>
                  <a:noFill/>
                </a:ln>
                <a:solidFill>
                  <a:srgbClr val="242729"/>
                </a:solidFill>
                <a:effectLst/>
                <a:latin typeface="+mn-lt"/>
                <a:cs typeface="Arial" panose="020B0604020202020204" pitchFamily="34" charset="0"/>
              </a:rPr>
              <a:t>, but after a certain time, those objects are not used anymore. </a:t>
            </a:r>
            <a:r>
              <a:rPr kumimoji="0" lang="en-US" altLang="en-US" sz="2000" i="0" u="none" strike="noStrike" cap="none" normalizeH="0" baseline="0" dirty="0" smtClean="0">
                <a:ln>
                  <a:noFill/>
                </a:ln>
                <a:solidFill>
                  <a:schemeClr val="tx1"/>
                </a:solidFill>
                <a:effectLst/>
              </a:rPr>
              <a:t> </a:t>
            </a:r>
            <a:endParaRPr kumimoji="0" lang="en-US" altLang="en-US" sz="3600" i="0" u="none" strike="noStrike" cap="none" normalizeH="0" baseline="0" dirty="0" smtClean="0">
              <a:ln>
                <a:noFill/>
              </a:ln>
              <a:solidFill>
                <a:schemeClr val="tx1"/>
              </a:solidFill>
              <a:effectLst/>
            </a:endParaRPr>
          </a:p>
        </p:txBody>
      </p:sp>
      <p:sp>
        <p:nvSpPr>
          <p:cNvPr id="6" name="Rectangle 3"/>
          <p:cNvSpPr>
            <a:spLocks noChangeArrowheads="1"/>
          </p:cNvSpPr>
          <p:nvPr/>
        </p:nvSpPr>
        <p:spPr bwMode="auto">
          <a:xfrm>
            <a:off x="1524000" y="2895600"/>
            <a:ext cx="304800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inherit"/>
                <a:cs typeface="Consolas" panose="020B0609020204030204" pitchFamily="49" charset="0"/>
              </a:rPr>
              <a:t>for (File f : files)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inherit"/>
                <a:cs typeface="Consolas" panose="020B0609020204030204" pitchFamily="49" charset="0"/>
              </a:rPr>
              <a:t>String s = </a:t>
            </a:r>
            <a:r>
              <a:rPr kumimoji="0" lang="en-US" altLang="en-US" b="0" i="0" u="none" strike="noStrike" cap="none" normalizeH="0" baseline="0" dirty="0" err="1" smtClean="0">
                <a:ln>
                  <a:noFill/>
                </a:ln>
                <a:solidFill>
                  <a:schemeClr val="tx1"/>
                </a:solidFill>
                <a:effectLst/>
                <a:latin typeface="inherit"/>
                <a:cs typeface="Consolas" panose="020B0609020204030204" pitchFamily="49" charset="0"/>
              </a:rPr>
              <a:t>f.getName</a:t>
            </a:r>
            <a:r>
              <a:rPr kumimoji="0" lang="en-US" altLang="en-US" b="0" i="0" u="none" strike="noStrike" cap="none" normalizeH="0" baseline="0" dirty="0" smtClean="0">
                <a:ln>
                  <a:noFill/>
                </a:ln>
                <a:solidFill>
                  <a:schemeClr val="tx1"/>
                </a:solidFill>
                <a:effectLst/>
                <a:latin typeface="inheri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inherit"/>
                <a:cs typeface="Consolas" panose="020B0609020204030204" pitchFamily="49" charset="0"/>
              </a:rPr>
              <a:t>}</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699261" y="4622862"/>
            <a:ext cx="102870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42729"/>
                </a:solidFill>
                <a:effectLst/>
                <a:latin typeface="+mn-lt"/>
                <a:cs typeface="Arial" panose="020B0604020202020204" pitchFamily="34" charset="0"/>
              </a:rPr>
              <a:t>In the above code, the </a:t>
            </a:r>
            <a:r>
              <a:rPr kumimoji="0" lang="en-US" altLang="en-US" sz="2000" b="0" i="0" u="none" strike="noStrike" cap="none" normalizeH="0" baseline="0" dirty="0" smtClean="0">
                <a:ln>
                  <a:noFill/>
                </a:ln>
                <a:solidFill>
                  <a:srgbClr val="242729"/>
                </a:solidFill>
                <a:effectLst/>
                <a:latin typeface="+mn-lt"/>
                <a:cs typeface="Consolas" panose="020B0609020204030204" pitchFamily="49" charset="0"/>
              </a:rPr>
              <a:t>String s</a:t>
            </a:r>
            <a:r>
              <a:rPr kumimoji="0" lang="en-US" altLang="en-US" sz="2000" b="0" i="0" u="none" strike="noStrike" cap="none" normalizeH="0" baseline="0" dirty="0" smtClean="0">
                <a:ln>
                  <a:noFill/>
                </a:ln>
                <a:solidFill>
                  <a:srgbClr val="242729"/>
                </a:solidFill>
                <a:effectLst/>
                <a:latin typeface="+mn-lt"/>
                <a:cs typeface="Arial" panose="020B0604020202020204" pitchFamily="34" charset="0"/>
              </a:rPr>
              <a:t> is being created on each iteration of the </a:t>
            </a:r>
            <a:r>
              <a:rPr kumimoji="0" lang="en-US" altLang="en-US" sz="2000" b="0" i="0" u="none" strike="noStrike" cap="none" normalizeH="0" baseline="0" dirty="0" smtClean="0">
                <a:ln>
                  <a:noFill/>
                </a:ln>
                <a:solidFill>
                  <a:srgbClr val="242729"/>
                </a:solidFill>
                <a:effectLst/>
                <a:latin typeface="+mn-lt"/>
                <a:cs typeface="Consolas" panose="020B0609020204030204" pitchFamily="49" charset="0"/>
              </a:rPr>
              <a:t>for</a:t>
            </a:r>
            <a:r>
              <a:rPr kumimoji="0" lang="en-US" altLang="en-US" sz="2000" b="0" i="0" u="none" strike="noStrike" cap="none" normalizeH="0" baseline="0" dirty="0" smtClean="0">
                <a:ln>
                  <a:noFill/>
                </a:ln>
                <a:solidFill>
                  <a:srgbClr val="242729"/>
                </a:solidFill>
                <a:effectLst/>
                <a:latin typeface="+mn-lt"/>
                <a:cs typeface="Arial" panose="020B0604020202020204" pitchFamily="34" charset="0"/>
              </a:rPr>
              <a:t> loop. This means that in every iteration, a little bit of memory is being allocated to make a </a:t>
            </a:r>
            <a:r>
              <a:rPr kumimoji="0" lang="en-US" altLang="en-US" sz="2000" b="0" i="0" u="none" strike="noStrike" cap="none" normalizeH="0" baseline="0" dirty="0" smtClean="0">
                <a:ln>
                  <a:noFill/>
                </a:ln>
                <a:solidFill>
                  <a:srgbClr val="242729"/>
                </a:solidFill>
                <a:effectLst/>
                <a:latin typeface="+mn-lt"/>
                <a:cs typeface="Consolas" panose="020B0609020204030204" pitchFamily="49" charset="0"/>
              </a:rPr>
              <a:t>String</a:t>
            </a:r>
            <a:r>
              <a:rPr kumimoji="0" lang="en-US" altLang="en-US" sz="2000" b="0" i="0" u="none" strike="noStrike" cap="none" normalizeH="0" baseline="0" dirty="0" smtClean="0">
                <a:ln>
                  <a:noFill/>
                </a:ln>
                <a:solidFill>
                  <a:srgbClr val="242729"/>
                </a:solidFill>
                <a:effectLst/>
                <a:latin typeface="+mn-lt"/>
                <a:cs typeface="Arial" panose="020B0604020202020204" pitchFamily="34" charset="0"/>
              </a:rPr>
              <a:t> object.</a:t>
            </a:r>
            <a:r>
              <a:rPr kumimoji="0" lang="en-US" altLang="en-US" sz="2000" b="0" i="0" u="none" strike="noStrike" cap="none" normalizeH="0" baseline="0" dirty="0" smtClean="0">
                <a:ln>
                  <a:noFill/>
                </a:ln>
                <a:solidFill>
                  <a:schemeClr val="tx1"/>
                </a:solidFill>
                <a:effectLst/>
                <a:latin typeface="+mn-lt"/>
              </a:rPr>
              <a:t> </a:t>
            </a:r>
          </a:p>
        </p:txBody>
      </p:sp>
      <p:sp>
        <p:nvSpPr>
          <p:cNvPr id="8" name="Rectangle 7"/>
          <p:cNvSpPr/>
          <p:nvPr/>
        </p:nvSpPr>
        <p:spPr>
          <a:xfrm>
            <a:off x="571501" y="5579152"/>
            <a:ext cx="10287000" cy="646331"/>
          </a:xfrm>
          <a:prstGeom prst="rect">
            <a:avLst/>
          </a:prstGeom>
        </p:spPr>
        <p:txBody>
          <a:bodyPr wrap="square">
            <a:spAutoFit/>
          </a:bodyPr>
          <a:lstStyle/>
          <a:p>
            <a:r>
              <a:rPr lang="en-US" b="0" i="0" dirty="0" smtClean="0">
                <a:solidFill>
                  <a:srgbClr val="242729"/>
                </a:solidFill>
                <a:effectLst/>
              </a:rPr>
              <a:t>The garbage collector will look for objects which aren't being used anymore, and gets rid of them, freeing up the memory so other new objects can use that piece of memory.</a:t>
            </a:r>
            <a:endParaRPr lang="en-US" dirty="0"/>
          </a:p>
        </p:txBody>
      </p:sp>
      <p:pic>
        <p:nvPicPr>
          <p:cNvPr id="9" name="Picture 8"/>
          <p:cNvPicPr>
            <a:picLocks noChangeAspect="1"/>
          </p:cNvPicPr>
          <p:nvPr/>
        </p:nvPicPr>
        <p:blipFill>
          <a:blip r:embed="rId2"/>
          <a:stretch>
            <a:fillRect/>
          </a:stretch>
        </p:blipFill>
        <p:spPr>
          <a:xfrm>
            <a:off x="5715000" y="2874683"/>
            <a:ext cx="5791199" cy="1604261"/>
          </a:xfrm>
          <a:prstGeom prst="rect">
            <a:avLst/>
          </a:prstGeom>
        </p:spPr>
      </p:pic>
    </p:spTree>
    <p:extLst>
      <p:ext uri="{BB962C8B-B14F-4D97-AF65-F5344CB8AC3E}">
        <p14:creationId xmlns:p14="http://schemas.microsoft.com/office/powerpoint/2010/main" val="3526702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6F2F9F"/>
            </a:solidFill>
          </p:spPr>
          <p:txBody>
            <a:bodyPr wrap="square" lIns="0" tIns="0" rIns="0" bIns="0" rtlCol="0"/>
            <a:lstStyle/>
            <a:p>
              <a:endParaRPr/>
            </a:p>
          </p:txBody>
        </p:sp>
        <p:sp>
          <p:nvSpPr>
            <p:cNvPr id="4" name="object 4"/>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93B6D2"/>
            </a:solidFill>
          </p:spPr>
          <p:txBody>
            <a:bodyPr wrap="square" lIns="0" tIns="0" rIns="0" bIns="0" rtlCol="0"/>
            <a:lstStyle/>
            <a:p>
              <a:endParaRPr/>
            </a:p>
          </p:txBody>
        </p:sp>
      </p:grpSp>
      <p:sp>
        <p:nvSpPr>
          <p:cNvPr id="5" name="object 5"/>
          <p:cNvSpPr/>
          <p:nvPr/>
        </p:nvSpPr>
        <p:spPr>
          <a:xfrm>
            <a:off x="1194816" y="1737360"/>
            <a:ext cx="485140" cy="0"/>
          </a:xfrm>
          <a:custGeom>
            <a:avLst/>
            <a:gdLst/>
            <a:ahLst/>
            <a:cxnLst/>
            <a:rect l="l" t="t" r="r" b="b"/>
            <a:pathLst>
              <a:path w="485139">
                <a:moveTo>
                  <a:pt x="0" y="0"/>
                </a:moveTo>
                <a:lnTo>
                  <a:pt x="484632" y="0"/>
                </a:lnTo>
              </a:path>
            </a:pathLst>
          </a:custGeom>
          <a:ln w="6096">
            <a:solidFill>
              <a:srgbClr val="7E7E7E"/>
            </a:solidFill>
          </a:ln>
        </p:spPr>
        <p:txBody>
          <a:bodyPr wrap="square" lIns="0" tIns="0" rIns="0" bIns="0" rtlCol="0"/>
          <a:lstStyle/>
          <a:p>
            <a:endParaRPr/>
          </a:p>
        </p:txBody>
      </p:sp>
      <p:sp>
        <p:nvSpPr>
          <p:cNvPr id="6" name="object 6"/>
          <p:cNvSpPr/>
          <p:nvPr/>
        </p:nvSpPr>
        <p:spPr>
          <a:xfrm>
            <a:off x="5254752" y="1737360"/>
            <a:ext cx="5907405" cy="0"/>
          </a:xfrm>
          <a:custGeom>
            <a:avLst/>
            <a:gdLst/>
            <a:ahLst/>
            <a:cxnLst/>
            <a:rect l="l" t="t" r="r" b="b"/>
            <a:pathLst>
              <a:path w="5907405">
                <a:moveTo>
                  <a:pt x="0" y="0"/>
                </a:moveTo>
                <a:lnTo>
                  <a:pt x="5907024" y="0"/>
                </a:lnTo>
              </a:path>
            </a:pathLst>
          </a:custGeom>
          <a:ln w="6096">
            <a:solidFill>
              <a:srgbClr val="7E7E7E"/>
            </a:solidFill>
          </a:ln>
        </p:spPr>
        <p:txBody>
          <a:bodyPr wrap="square" lIns="0" tIns="0" rIns="0" bIns="0" rtlCol="0"/>
          <a:lstStyle/>
          <a:p>
            <a:endParaRPr/>
          </a:p>
        </p:txBody>
      </p:sp>
      <p:sp>
        <p:nvSpPr>
          <p:cNvPr id="8" name="object 8"/>
          <p:cNvSpPr txBox="1"/>
          <p:nvPr/>
        </p:nvSpPr>
        <p:spPr>
          <a:xfrm>
            <a:off x="8017509" y="6492341"/>
            <a:ext cx="160020" cy="186690"/>
          </a:xfrm>
          <a:prstGeom prst="rect">
            <a:avLst/>
          </a:prstGeom>
        </p:spPr>
        <p:txBody>
          <a:bodyPr vert="horz" wrap="square" lIns="0" tIns="13335" rIns="0" bIns="0" rtlCol="0">
            <a:spAutoFit/>
          </a:bodyPr>
          <a:lstStyle/>
          <a:p>
            <a:pPr marL="12700">
              <a:lnSpc>
                <a:spcPct val="100000"/>
              </a:lnSpc>
              <a:spcBef>
                <a:spcPts val="105"/>
              </a:spcBef>
            </a:pPr>
            <a:r>
              <a:rPr sz="1050" spc="-10" dirty="0">
                <a:solidFill>
                  <a:srgbClr val="FFFFFF"/>
                </a:solidFill>
                <a:latin typeface="Carlito"/>
                <a:cs typeface="Carlito"/>
              </a:rPr>
              <a:t>26</a:t>
            </a:r>
            <a:endParaRPr sz="1050">
              <a:latin typeface="Carlito"/>
              <a:cs typeface="Carlito"/>
            </a:endParaRPr>
          </a:p>
        </p:txBody>
      </p:sp>
      <p:sp>
        <p:nvSpPr>
          <p:cNvPr id="9" name="object 9"/>
          <p:cNvSpPr txBox="1">
            <a:spLocks noGrp="1"/>
          </p:cNvSpPr>
          <p:nvPr>
            <p:ph type="title"/>
          </p:nvPr>
        </p:nvSpPr>
        <p:spPr>
          <a:xfrm>
            <a:off x="1452892" y="769612"/>
            <a:ext cx="9525000" cy="677750"/>
          </a:xfrm>
          <a:prstGeom prst="rect">
            <a:avLst/>
          </a:prstGeom>
        </p:spPr>
        <p:txBody>
          <a:bodyPr vert="horz" wrap="square" lIns="0" tIns="112395" rIns="0" bIns="0" rtlCol="0">
            <a:spAutoFit/>
          </a:bodyPr>
          <a:lstStyle/>
          <a:p>
            <a:pPr marL="12700" marR="5080">
              <a:lnSpc>
                <a:spcPts val="4390"/>
              </a:lnSpc>
              <a:spcBef>
                <a:spcPts val="885"/>
              </a:spcBef>
            </a:pPr>
            <a:r>
              <a:rPr sz="3600" u="none" spc="-320" dirty="0">
                <a:latin typeface="+mn-lt"/>
              </a:rPr>
              <a:t>Copying </a:t>
            </a:r>
            <a:r>
              <a:rPr sz="3600" u="none" spc="-310" dirty="0">
                <a:latin typeface="+mn-lt"/>
              </a:rPr>
              <a:t>Variables </a:t>
            </a:r>
            <a:r>
              <a:rPr sz="3600" u="none" spc="-65" dirty="0">
                <a:latin typeface="+mn-lt"/>
              </a:rPr>
              <a:t>of</a:t>
            </a:r>
            <a:r>
              <a:rPr sz="3600" u="none" spc="-350" dirty="0">
                <a:latin typeface="+mn-lt"/>
              </a:rPr>
              <a:t> </a:t>
            </a:r>
            <a:r>
              <a:rPr sz="3600" u="none" spc="-180" dirty="0">
                <a:latin typeface="+mn-lt"/>
              </a:rPr>
              <a:t>Primitive  </a:t>
            </a:r>
            <a:r>
              <a:rPr sz="3600" u="none" spc="-320" dirty="0">
                <a:latin typeface="+mn-lt"/>
              </a:rPr>
              <a:t>Data </a:t>
            </a:r>
            <a:r>
              <a:rPr sz="3600" u="none" spc="-434" dirty="0">
                <a:latin typeface="+mn-lt"/>
              </a:rPr>
              <a:t>Types </a:t>
            </a:r>
            <a:r>
              <a:rPr sz="3600" u="none" spc="-265" dirty="0">
                <a:latin typeface="+mn-lt"/>
              </a:rPr>
              <a:t>and </a:t>
            </a:r>
            <a:r>
              <a:rPr sz="3600" u="none" spc="-225" dirty="0">
                <a:latin typeface="+mn-lt"/>
              </a:rPr>
              <a:t>Object</a:t>
            </a:r>
            <a:r>
              <a:rPr sz="3600" u="none" spc="-220" dirty="0">
                <a:latin typeface="+mn-lt"/>
              </a:rPr>
              <a:t> </a:t>
            </a:r>
            <a:r>
              <a:rPr sz="3600" u="none" spc="-434" dirty="0">
                <a:latin typeface="+mn-lt"/>
              </a:rPr>
              <a:t>Types</a:t>
            </a:r>
            <a:endParaRPr sz="3600" u="none" dirty="0">
              <a:latin typeface="+mn-lt"/>
            </a:endParaRPr>
          </a:p>
        </p:txBody>
      </p:sp>
      <p:pic>
        <p:nvPicPr>
          <p:cNvPr id="73" name="Picture 72"/>
          <p:cNvPicPr>
            <a:picLocks noChangeAspect="1"/>
          </p:cNvPicPr>
          <p:nvPr/>
        </p:nvPicPr>
        <p:blipFill>
          <a:blip r:embed="rId2"/>
          <a:stretch>
            <a:fillRect/>
          </a:stretch>
        </p:blipFill>
        <p:spPr>
          <a:xfrm>
            <a:off x="533400" y="1913666"/>
            <a:ext cx="4572000" cy="2729772"/>
          </a:xfrm>
          <a:prstGeom prst="rect">
            <a:avLst/>
          </a:prstGeom>
        </p:spPr>
      </p:pic>
      <p:pic>
        <p:nvPicPr>
          <p:cNvPr id="74" name="Picture 73"/>
          <p:cNvPicPr>
            <a:picLocks noChangeAspect="1"/>
          </p:cNvPicPr>
          <p:nvPr/>
        </p:nvPicPr>
        <p:blipFill>
          <a:blip r:embed="rId3"/>
          <a:stretch>
            <a:fillRect/>
          </a:stretch>
        </p:blipFill>
        <p:spPr>
          <a:xfrm>
            <a:off x="5943600" y="2027358"/>
            <a:ext cx="5514576" cy="2616079"/>
          </a:xfrm>
          <a:prstGeom prst="rect">
            <a:avLst/>
          </a:prstGeom>
        </p:spPr>
      </p:pic>
      <p:sp>
        <p:nvSpPr>
          <p:cNvPr id="75" name="Rectangle 74"/>
          <p:cNvSpPr/>
          <p:nvPr/>
        </p:nvSpPr>
        <p:spPr>
          <a:xfrm>
            <a:off x="533400" y="4933434"/>
            <a:ext cx="11039475" cy="840230"/>
          </a:xfrm>
          <a:prstGeom prst="rect">
            <a:avLst/>
          </a:prstGeom>
        </p:spPr>
        <p:txBody>
          <a:bodyPr wrap="square">
            <a:spAutoFit/>
          </a:bodyPr>
          <a:lstStyle/>
          <a:p>
            <a:pPr marL="12700" marR="5080">
              <a:lnSpc>
                <a:spcPct val="90000"/>
              </a:lnSpc>
              <a:spcBef>
                <a:spcPts val="535"/>
              </a:spcBef>
            </a:pPr>
            <a:r>
              <a:rPr lang="en-US" dirty="0" smtClean="0">
                <a:solidFill>
                  <a:srgbClr val="404040"/>
                </a:solidFill>
                <a:latin typeface="Carlito"/>
                <a:cs typeface="Carlito"/>
              </a:rPr>
              <a:t>As </a:t>
            </a:r>
            <a:r>
              <a:rPr lang="en-US" spc="-5" dirty="0" smtClean="0">
                <a:solidFill>
                  <a:srgbClr val="404040"/>
                </a:solidFill>
                <a:latin typeface="Carlito"/>
                <a:cs typeface="Carlito"/>
              </a:rPr>
              <a:t>shown </a:t>
            </a:r>
            <a:r>
              <a:rPr lang="en-US" spc="-10" dirty="0" smtClean="0">
                <a:solidFill>
                  <a:srgbClr val="404040"/>
                </a:solidFill>
                <a:latin typeface="Carlito"/>
                <a:cs typeface="Carlito"/>
              </a:rPr>
              <a:t>in </a:t>
            </a:r>
            <a:r>
              <a:rPr lang="en-US" dirty="0" smtClean="0">
                <a:solidFill>
                  <a:srgbClr val="404040"/>
                </a:solidFill>
                <a:latin typeface="Carlito"/>
                <a:cs typeface="Carlito"/>
              </a:rPr>
              <a:t>the </a:t>
            </a:r>
            <a:r>
              <a:rPr lang="en-US" spc="-10" dirty="0" smtClean="0">
                <a:solidFill>
                  <a:srgbClr val="404040"/>
                </a:solidFill>
                <a:latin typeface="Carlito"/>
                <a:cs typeface="Carlito"/>
              </a:rPr>
              <a:t>figure, </a:t>
            </a:r>
            <a:r>
              <a:rPr lang="en-US" spc="-20" dirty="0" smtClean="0">
                <a:solidFill>
                  <a:srgbClr val="404040"/>
                </a:solidFill>
                <a:latin typeface="Carlito"/>
                <a:cs typeface="Carlito"/>
              </a:rPr>
              <a:t>after </a:t>
            </a:r>
            <a:r>
              <a:rPr lang="en-US" dirty="0" smtClean="0">
                <a:solidFill>
                  <a:srgbClr val="404040"/>
                </a:solidFill>
                <a:latin typeface="Carlito"/>
                <a:cs typeface="Carlito"/>
              </a:rPr>
              <a:t>the assignment  </a:t>
            </a:r>
            <a:r>
              <a:rPr lang="en-US" spc="-20" dirty="0" smtClean="0">
                <a:solidFill>
                  <a:srgbClr val="404040"/>
                </a:solidFill>
                <a:latin typeface="Carlito"/>
                <a:cs typeface="Carlito"/>
              </a:rPr>
              <a:t>statement </a:t>
            </a:r>
            <a:r>
              <a:rPr lang="en-US" spc="-10" dirty="0" smtClean="0">
                <a:solidFill>
                  <a:srgbClr val="404040"/>
                </a:solidFill>
                <a:latin typeface="Carlito"/>
                <a:cs typeface="Carlito"/>
              </a:rPr>
              <a:t>c1 </a:t>
            </a:r>
            <a:r>
              <a:rPr lang="en-US" dirty="0" smtClean="0">
                <a:solidFill>
                  <a:srgbClr val="404040"/>
                </a:solidFill>
                <a:latin typeface="Carlito"/>
                <a:cs typeface="Carlito"/>
              </a:rPr>
              <a:t>= </a:t>
            </a:r>
            <a:r>
              <a:rPr lang="en-US" spc="-5" dirty="0" smtClean="0">
                <a:solidFill>
                  <a:srgbClr val="404040"/>
                </a:solidFill>
                <a:latin typeface="Carlito"/>
                <a:cs typeface="Carlito"/>
              </a:rPr>
              <a:t>c2, </a:t>
            </a:r>
            <a:r>
              <a:rPr lang="en-US" spc="-10" dirty="0" smtClean="0">
                <a:solidFill>
                  <a:srgbClr val="404040"/>
                </a:solidFill>
                <a:latin typeface="Carlito"/>
                <a:cs typeface="Carlito"/>
              </a:rPr>
              <a:t>c1 points </a:t>
            </a:r>
            <a:r>
              <a:rPr lang="en-US" spc="-15" dirty="0" smtClean="0">
                <a:solidFill>
                  <a:srgbClr val="404040"/>
                </a:solidFill>
                <a:latin typeface="Carlito"/>
                <a:cs typeface="Carlito"/>
              </a:rPr>
              <a:t>to </a:t>
            </a:r>
            <a:r>
              <a:rPr lang="en-US" dirty="0" smtClean="0">
                <a:solidFill>
                  <a:srgbClr val="404040"/>
                </a:solidFill>
                <a:latin typeface="Carlito"/>
                <a:cs typeface="Carlito"/>
              </a:rPr>
              <a:t>the same </a:t>
            </a:r>
            <a:r>
              <a:rPr lang="en-US" spc="-5" dirty="0" smtClean="0">
                <a:solidFill>
                  <a:srgbClr val="404040"/>
                </a:solidFill>
                <a:latin typeface="Carlito"/>
                <a:cs typeface="Carlito"/>
              </a:rPr>
              <a:t>object  </a:t>
            </a:r>
            <a:r>
              <a:rPr lang="en-US" spc="-25" dirty="0" smtClean="0">
                <a:solidFill>
                  <a:srgbClr val="404040"/>
                </a:solidFill>
                <a:latin typeface="Carlito"/>
                <a:cs typeface="Carlito"/>
              </a:rPr>
              <a:t>referenced </a:t>
            </a:r>
            <a:r>
              <a:rPr lang="en-US" spc="-10" dirty="0" smtClean="0">
                <a:solidFill>
                  <a:srgbClr val="404040"/>
                </a:solidFill>
                <a:latin typeface="Carlito"/>
                <a:cs typeface="Carlito"/>
              </a:rPr>
              <a:t>by </a:t>
            </a:r>
            <a:r>
              <a:rPr lang="en-US" spc="-5" dirty="0" smtClean="0">
                <a:solidFill>
                  <a:srgbClr val="404040"/>
                </a:solidFill>
                <a:latin typeface="Carlito"/>
                <a:cs typeface="Carlito"/>
              </a:rPr>
              <a:t>c2. The object </a:t>
            </a:r>
            <a:r>
              <a:rPr lang="en-US" spc="-10" dirty="0" smtClean="0">
                <a:solidFill>
                  <a:srgbClr val="404040"/>
                </a:solidFill>
                <a:latin typeface="Carlito"/>
                <a:cs typeface="Carlito"/>
              </a:rPr>
              <a:t>previously </a:t>
            </a:r>
            <a:r>
              <a:rPr lang="en-US" spc="-25" dirty="0" smtClean="0">
                <a:solidFill>
                  <a:srgbClr val="404040"/>
                </a:solidFill>
                <a:latin typeface="Carlito"/>
                <a:cs typeface="Carlito"/>
              </a:rPr>
              <a:t>referenced </a:t>
            </a:r>
            <a:r>
              <a:rPr lang="en-US" spc="-10" dirty="0" smtClean="0">
                <a:solidFill>
                  <a:srgbClr val="404040"/>
                </a:solidFill>
                <a:latin typeface="Carlito"/>
                <a:cs typeface="Carlito"/>
              </a:rPr>
              <a:t>by  c1 is </a:t>
            </a:r>
            <a:r>
              <a:rPr lang="en-US" spc="-5" dirty="0" smtClean="0">
                <a:solidFill>
                  <a:srgbClr val="404040"/>
                </a:solidFill>
                <a:latin typeface="Carlito"/>
                <a:cs typeface="Carlito"/>
              </a:rPr>
              <a:t>no </a:t>
            </a:r>
            <a:r>
              <a:rPr lang="en-US" spc="-10" dirty="0" smtClean="0">
                <a:solidFill>
                  <a:srgbClr val="404040"/>
                </a:solidFill>
                <a:latin typeface="Carlito"/>
                <a:cs typeface="Carlito"/>
              </a:rPr>
              <a:t>longer </a:t>
            </a:r>
            <a:r>
              <a:rPr lang="en-US" spc="-20" dirty="0" smtClean="0">
                <a:solidFill>
                  <a:srgbClr val="404040"/>
                </a:solidFill>
                <a:latin typeface="Carlito"/>
                <a:cs typeface="Carlito"/>
              </a:rPr>
              <a:t>referenced. </a:t>
            </a:r>
            <a:r>
              <a:rPr lang="en-US" spc="-5" dirty="0" smtClean="0">
                <a:solidFill>
                  <a:srgbClr val="404040"/>
                </a:solidFill>
                <a:latin typeface="Carlito"/>
                <a:cs typeface="Carlito"/>
              </a:rPr>
              <a:t>This object is known </a:t>
            </a:r>
            <a:r>
              <a:rPr lang="en-US" dirty="0" smtClean="0">
                <a:solidFill>
                  <a:srgbClr val="404040"/>
                </a:solidFill>
                <a:latin typeface="Carlito"/>
                <a:cs typeface="Carlito"/>
              </a:rPr>
              <a:t>as  </a:t>
            </a:r>
            <a:r>
              <a:rPr lang="en-US" spc="-10" dirty="0" smtClean="0">
                <a:solidFill>
                  <a:srgbClr val="404040"/>
                </a:solidFill>
                <a:latin typeface="Carlito"/>
                <a:cs typeface="Carlito"/>
              </a:rPr>
              <a:t>garbage. </a:t>
            </a:r>
            <a:r>
              <a:rPr lang="en-US" spc="-5" dirty="0" smtClean="0">
                <a:solidFill>
                  <a:srgbClr val="404040"/>
                </a:solidFill>
                <a:latin typeface="Carlito"/>
                <a:cs typeface="Carlito"/>
              </a:rPr>
              <a:t>Garbage is </a:t>
            </a:r>
            <a:r>
              <a:rPr lang="en-US" spc="-15" dirty="0" smtClean="0">
                <a:solidFill>
                  <a:srgbClr val="404040"/>
                </a:solidFill>
                <a:latin typeface="Carlito"/>
                <a:cs typeface="Carlito"/>
              </a:rPr>
              <a:t>automatically collected </a:t>
            </a:r>
            <a:r>
              <a:rPr lang="en-US" spc="-10" dirty="0" smtClean="0">
                <a:solidFill>
                  <a:srgbClr val="404040"/>
                </a:solidFill>
                <a:latin typeface="Carlito"/>
                <a:cs typeface="Carlito"/>
              </a:rPr>
              <a:t>by</a:t>
            </a:r>
            <a:r>
              <a:rPr lang="en-US" spc="-25" dirty="0" smtClean="0">
                <a:solidFill>
                  <a:srgbClr val="404040"/>
                </a:solidFill>
                <a:latin typeface="Carlito"/>
                <a:cs typeface="Carlito"/>
              </a:rPr>
              <a:t> </a:t>
            </a:r>
            <a:r>
              <a:rPr lang="en-US" dirty="0" smtClean="0">
                <a:solidFill>
                  <a:srgbClr val="404040"/>
                </a:solidFill>
                <a:latin typeface="Carlito"/>
                <a:cs typeface="Carlito"/>
              </a:rPr>
              <a:t>JVM.</a:t>
            </a:r>
            <a:endParaRPr lang="en-US" dirty="0">
              <a:latin typeface="Carlito"/>
              <a:cs typeface="Carlito"/>
            </a:endParaRPr>
          </a:p>
        </p:txBody>
      </p:sp>
    </p:spTree>
    <p:extLst>
      <p:ext uri="{BB962C8B-B14F-4D97-AF65-F5344CB8AC3E}">
        <p14:creationId xmlns:p14="http://schemas.microsoft.com/office/powerpoint/2010/main" val="217604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u="none" dirty="0" smtClean="0">
                <a:latin typeface="+mn-lt"/>
              </a:rPr>
              <a:t>The finalize() method</a:t>
            </a:r>
            <a:endParaRPr lang="en-US" b="0" u="none" dirty="0">
              <a:latin typeface="+mn-lt"/>
            </a:endParaRPr>
          </a:p>
        </p:txBody>
      </p:sp>
      <p:sp>
        <p:nvSpPr>
          <p:cNvPr id="3" name="Text Placeholder 2"/>
          <p:cNvSpPr>
            <a:spLocks noGrp="1"/>
          </p:cNvSpPr>
          <p:nvPr>
            <p:ph idx="1"/>
          </p:nvPr>
        </p:nvSpPr>
        <p:spPr>
          <a:xfrm>
            <a:off x="1176019" y="1825498"/>
            <a:ext cx="9947275" cy="1231106"/>
          </a:xfrm>
        </p:spPr>
        <p:txBody>
          <a:bodyPr>
            <a:normAutofit fontScale="92500" lnSpcReduction="20000"/>
          </a:bodyPr>
          <a:lstStyle/>
          <a:p>
            <a:r>
              <a:rPr lang="en-US" dirty="0"/>
              <a:t>The </a:t>
            </a:r>
            <a:r>
              <a:rPr lang="en-US" b="1" dirty="0" err="1"/>
              <a:t>java.lang.Object.finalize</a:t>
            </a:r>
            <a:r>
              <a:rPr lang="en-US" b="1" dirty="0"/>
              <a:t>()</a:t>
            </a:r>
            <a:r>
              <a:rPr lang="en-US" dirty="0"/>
              <a:t> is called by the garbage collector on an object when garbage collection determines that there are no more references to the object. A subclass overrides the finalize method to dispose of system resources or to perform other cleanup.</a:t>
            </a:r>
          </a:p>
        </p:txBody>
      </p:sp>
      <p:sp>
        <p:nvSpPr>
          <p:cNvPr id="4" name="Rectangle 1"/>
          <p:cNvSpPr>
            <a:spLocks noChangeArrowheads="1"/>
          </p:cNvSpPr>
          <p:nvPr/>
        </p:nvSpPr>
        <p:spPr bwMode="auto">
          <a:xfrm>
            <a:off x="1017522" y="3461266"/>
            <a:ext cx="8659877" cy="83099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cs typeface="Arial" panose="020B0604020202020204" pitchFamily="34" charset="0"/>
              </a:rPr>
              <a:t>Following is the declaration for </a:t>
            </a:r>
            <a:r>
              <a:rPr kumimoji="0" lang="en-US" altLang="en-US" sz="2400" b="1" i="0" u="none" strike="noStrike" cap="none" normalizeH="0" baseline="0" dirty="0" err="1" smtClean="0">
                <a:ln>
                  <a:noFill/>
                </a:ln>
                <a:solidFill>
                  <a:srgbClr val="000000"/>
                </a:solidFill>
                <a:effectLst/>
                <a:cs typeface="Arial" panose="020B0604020202020204" pitchFamily="34" charset="0"/>
              </a:rPr>
              <a:t>java.lang.Object.finalize</a:t>
            </a:r>
            <a:r>
              <a:rPr kumimoji="0" lang="en-US" altLang="en-US" sz="2400" b="1" i="0" u="none" strike="noStrike" cap="none" normalizeH="0" baseline="0" dirty="0" smtClean="0">
                <a:ln>
                  <a:noFill/>
                </a:ln>
                <a:solidFill>
                  <a:srgbClr val="000000"/>
                </a:solidFill>
                <a:effectLst/>
                <a:cs typeface="Arial" panose="020B0604020202020204" pitchFamily="34" charset="0"/>
              </a:rPr>
              <a:t>()</a:t>
            </a:r>
            <a:r>
              <a:rPr kumimoji="0" lang="en-US" altLang="en-US" sz="2400" b="0" i="0" u="none" strike="noStrike" cap="none" normalizeH="0" baseline="0" dirty="0" smtClean="0">
                <a:ln>
                  <a:noFill/>
                </a:ln>
                <a:solidFill>
                  <a:srgbClr val="000000"/>
                </a:solidFill>
                <a:effectLst/>
                <a:cs typeface="Arial" panose="020B0604020202020204" pitchFamily="34" charset="0"/>
              </a:rPr>
              <a:t> method</a:t>
            </a:r>
            <a:endParaRPr kumimoji="0" lang="en-US" altLang="en-US" sz="2400" b="0" i="0" u="none" strike="noStrike" cap="none" normalizeH="0" baseline="0" dirty="0" smtClean="0">
              <a:ln>
                <a:noFill/>
              </a:ln>
              <a:solidFill>
                <a:schemeClr val="tx1"/>
              </a:solidFill>
              <a:effectLs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cs typeface="Courier New" panose="02070309020205020404" pitchFamily="49" charset="0"/>
              </a:rPr>
              <a:t>protected void finalize()</a:t>
            </a:r>
            <a:r>
              <a:rPr kumimoji="0" lang="en-US" altLang="en-US" sz="2400" b="1"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427215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u="none" dirty="0" smtClean="0">
                <a:latin typeface="+mn-lt"/>
              </a:rPr>
              <a:t>The finalize() method</a:t>
            </a:r>
            <a:endParaRPr lang="en-US" b="0" u="none" dirty="0">
              <a:latin typeface="+mn-lt"/>
            </a:endParaRPr>
          </a:p>
        </p:txBody>
      </p:sp>
      <p:pic>
        <p:nvPicPr>
          <p:cNvPr id="6" name="Picture 5"/>
          <p:cNvPicPr>
            <a:picLocks noChangeAspect="1"/>
          </p:cNvPicPr>
          <p:nvPr/>
        </p:nvPicPr>
        <p:blipFill>
          <a:blip r:embed="rId3"/>
          <a:stretch>
            <a:fillRect/>
          </a:stretch>
        </p:blipFill>
        <p:spPr>
          <a:xfrm>
            <a:off x="533400" y="1817114"/>
            <a:ext cx="7239000" cy="4812285"/>
          </a:xfrm>
          <a:prstGeom prst="rect">
            <a:avLst/>
          </a:prstGeom>
        </p:spPr>
      </p:pic>
      <p:sp>
        <p:nvSpPr>
          <p:cNvPr id="7" name="object 2"/>
          <p:cNvSpPr txBox="1">
            <a:spLocks/>
          </p:cNvSpPr>
          <p:nvPr/>
        </p:nvSpPr>
        <p:spPr>
          <a:xfrm>
            <a:off x="9158287" y="2664561"/>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8" name="Picture 7"/>
          <p:cNvPicPr>
            <a:picLocks noChangeAspect="1"/>
          </p:cNvPicPr>
          <p:nvPr/>
        </p:nvPicPr>
        <p:blipFill>
          <a:blip r:embed="rId4"/>
          <a:stretch>
            <a:fillRect/>
          </a:stretch>
        </p:blipFill>
        <p:spPr>
          <a:xfrm>
            <a:off x="9158287" y="3252508"/>
            <a:ext cx="2171700" cy="1319492"/>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1195338946"/>
              </p:ext>
            </p:extLst>
          </p:nvPr>
        </p:nvGraphicFramePr>
        <p:xfrm>
          <a:off x="8458200" y="4953000"/>
          <a:ext cx="2971800" cy="722313"/>
        </p:xfrm>
        <a:graphic>
          <a:graphicData uri="http://schemas.openxmlformats.org/presentationml/2006/ole">
            <mc:AlternateContent xmlns:mc="http://schemas.openxmlformats.org/markup-compatibility/2006">
              <mc:Choice xmlns:v="urn:schemas-microsoft-com:vml" Requires="v">
                <p:oleObj spid="_x0000_s17413" name="Packager Shell Object" showAsIcon="1" r:id="rId5" imgW="1257840" imgH="437400" progId="Package">
                  <p:embed/>
                </p:oleObj>
              </mc:Choice>
              <mc:Fallback>
                <p:oleObj name="Packager Shell Object" showAsIcon="1" r:id="rId5" imgW="1257840" imgH="437400" progId="Package">
                  <p:embed/>
                  <p:pic>
                    <p:nvPicPr>
                      <p:cNvPr id="0" name=""/>
                      <p:cNvPicPr/>
                      <p:nvPr/>
                    </p:nvPicPr>
                    <p:blipFill>
                      <a:blip r:embed="rId6"/>
                      <a:stretch>
                        <a:fillRect/>
                      </a:stretch>
                    </p:blipFill>
                    <p:spPr>
                      <a:xfrm>
                        <a:off x="8458200" y="4953000"/>
                        <a:ext cx="2971800" cy="722313"/>
                      </a:xfrm>
                      <a:prstGeom prst="rect">
                        <a:avLst/>
                      </a:prstGeom>
                    </p:spPr>
                  </p:pic>
                </p:oleObj>
              </mc:Fallback>
            </mc:AlternateContent>
          </a:graphicData>
        </a:graphic>
      </p:graphicFrame>
    </p:spTree>
    <p:extLst>
      <p:ext uri="{BB962C8B-B14F-4D97-AF65-F5344CB8AC3E}">
        <p14:creationId xmlns:p14="http://schemas.microsoft.com/office/powerpoint/2010/main" val="226064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8390" y="395681"/>
            <a:ext cx="7115810" cy="751488"/>
          </a:xfrm>
          <a:prstGeom prst="rect">
            <a:avLst/>
          </a:prstGeom>
        </p:spPr>
        <p:txBody>
          <a:bodyPr vert="horz" wrap="square" lIns="0" tIns="12700" rIns="0" bIns="0" rtlCol="0">
            <a:spAutoFit/>
          </a:bodyPr>
          <a:lstStyle/>
          <a:p>
            <a:pPr marL="12700">
              <a:lnSpc>
                <a:spcPct val="100000"/>
              </a:lnSpc>
              <a:spcBef>
                <a:spcPts val="100"/>
              </a:spcBef>
            </a:pPr>
            <a:r>
              <a:rPr u="none" spc="-305" dirty="0"/>
              <a:t>Understanding</a:t>
            </a:r>
            <a:r>
              <a:rPr u="none" spc="-520" dirty="0"/>
              <a:t> </a:t>
            </a:r>
            <a:r>
              <a:rPr u="none" spc="-225" dirty="0" smtClean="0"/>
              <a:t>static</a:t>
            </a:r>
            <a:r>
              <a:rPr lang="en-US" u="none" spc="-225" dirty="0" smtClean="0"/>
              <a:t> method</a:t>
            </a:r>
            <a:endParaRPr u="none" spc="-225" dirty="0"/>
          </a:p>
        </p:txBody>
      </p:sp>
      <p:pic>
        <p:nvPicPr>
          <p:cNvPr id="4" name="Picture 3"/>
          <p:cNvPicPr>
            <a:picLocks noChangeAspect="1"/>
          </p:cNvPicPr>
          <p:nvPr/>
        </p:nvPicPr>
        <p:blipFill>
          <a:blip r:embed="rId3"/>
          <a:stretch>
            <a:fillRect/>
          </a:stretch>
        </p:blipFill>
        <p:spPr>
          <a:xfrm>
            <a:off x="914400" y="1371600"/>
            <a:ext cx="6862762" cy="4724399"/>
          </a:xfrm>
          <a:prstGeom prst="rect">
            <a:avLst/>
          </a:prstGeom>
        </p:spPr>
      </p:pic>
      <p:sp>
        <p:nvSpPr>
          <p:cNvPr id="5" name="object 2"/>
          <p:cNvSpPr txBox="1">
            <a:spLocks/>
          </p:cNvSpPr>
          <p:nvPr/>
        </p:nvSpPr>
        <p:spPr>
          <a:xfrm>
            <a:off x="9067800" y="2743200"/>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6" name="Picture 5"/>
          <p:cNvPicPr>
            <a:picLocks noChangeAspect="1"/>
          </p:cNvPicPr>
          <p:nvPr/>
        </p:nvPicPr>
        <p:blipFill>
          <a:blip r:embed="rId4"/>
          <a:stretch>
            <a:fillRect/>
          </a:stretch>
        </p:blipFill>
        <p:spPr>
          <a:xfrm>
            <a:off x="9067800" y="3219449"/>
            <a:ext cx="1228725" cy="1200151"/>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573082048"/>
              </p:ext>
            </p:extLst>
          </p:nvPr>
        </p:nvGraphicFramePr>
        <p:xfrm>
          <a:off x="8686800" y="4876800"/>
          <a:ext cx="2251075" cy="854075"/>
        </p:xfrm>
        <a:graphic>
          <a:graphicData uri="http://schemas.openxmlformats.org/presentationml/2006/ole">
            <mc:AlternateContent xmlns:mc="http://schemas.openxmlformats.org/markup-compatibility/2006">
              <mc:Choice xmlns:v="urn:schemas-microsoft-com:vml" Requires="v">
                <p:oleObj spid="_x0000_s3077" name="Packager Shell Object" showAsIcon="1" r:id="rId5" imgW="1173960" imgH="437400" progId="Package">
                  <p:embed/>
                </p:oleObj>
              </mc:Choice>
              <mc:Fallback>
                <p:oleObj name="Packager Shell Object" showAsIcon="1" r:id="rId5" imgW="1173960" imgH="437400" progId="Package">
                  <p:embed/>
                  <p:pic>
                    <p:nvPicPr>
                      <p:cNvPr id="0" name=""/>
                      <p:cNvPicPr/>
                      <p:nvPr/>
                    </p:nvPicPr>
                    <p:blipFill>
                      <a:blip r:embed="rId6"/>
                      <a:stretch>
                        <a:fillRect/>
                      </a:stretch>
                    </p:blipFill>
                    <p:spPr>
                      <a:xfrm>
                        <a:off x="8686800" y="4876800"/>
                        <a:ext cx="2251075" cy="854075"/>
                      </a:xfrm>
                      <a:prstGeom prst="rect">
                        <a:avLst/>
                      </a:prstGeom>
                    </p:spPr>
                  </p:pic>
                </p:oleObj>
              </mc:Fallback>
            </mc:AlternateContent>
          </a:graphicData>
        </a:graphic>
      </p:graphicFrame>
    </p:spTree>
    <p:extLst>
      <p:ext uri="{BB962C8B-B14F-4D97-AF65-F5344CB8AC3E}">
        <p14:creationId xmlns:p14="http://schemas.microsoft.com/office/powerpoint/2010/main" val="1549017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838200"/>
            <a:ext cx="6350000" cy="680720"/>
          </a:xfrm>
          <a:prstGeom prst="rect">
            <a:avLst/>
          </a:prstGeom>
        </p:spPr>
        <p:txBody>
          <a:bodyPr vert="horz" wrap="square" lIns="0" tIns="12065" rIns="0" bIns="0" rtlCol="0">
            <a:spAutoFit/>
          </a:bodyPr>
          <a:lstStyle/>
          <a:p>
            <a:pPr marL="12700">
              <a:lnSpc>
                <a:spcPct val="100000"/>
              </a:lnSpc>
              <a:spcBef>
                <a:spcPts val="95"/>
              </a:spcBef>
            </a:pPr>
            <a:r>
              <a:rPr sz="4300" b="0" u="none" spc="-455" dirty="0">
                <a:latin typeface="+mn-lt"/>
              </a:rPr>
              <a:t>Types</a:t>
            </a:r>
            <a:r>
              <a:rPr sz="4300" b="0" u="none" spc="-445" dirty="0">
                <a:latin typeface="+mn-lt"/>
              </a:rPr>
              <a:t> </a:t>
            </a:r>
            <a:r>
              <a:rPr sz="4300" b="0" u="none" spc="-60" dirty="0">
                <a:latin typeface="+mn-lt"/>
              </a:rPr>
              <a:t>of</a:t>
            </a:r>
            <a:r>
              <a:rPr sz="4300" b="0" u="none" spc="-425" dirty="0">
                <a:latin typeface="+mn-lt"/>
              </a:rPr>
              <a:t> </a:t>
            </a:r>
            <a:r>
              <a:rPr sz="4300" b="0" u="none" spc="-229" dirty="0">
                <a:latin typeface="+mn-lt"/>
              </a:rPr>
              <a:t>polymorphism</a:t>
            </a:r>
            <a:r>
              <a:rPr sz="4300" b="0" u="none" spc="-495" dirty="0">
                <a:latin typeface="+mn-lt"/>
              </a:rPr>
              <a:t> </a:t>
            </a:r>
            <a:r>
              <a:rPr sz="4300" b="0" u="none" spc="-105" dirty="0">
                <a:latin typeface="+mn-lt"/>
              </a:rPr>
              <a:t>in</a:t>
            </a:r>
            <a:r>
              <a:rPr sz="4300" b="0" u="none" spc="-415" dirty="0">
                <a:latin typeface="+mn-lt"/>
              </a:rPr>
              <a:t> </a:t>
            </a:r>
            <a:r>
              <a:rPr sz="4300" b="0" u="none" spc="-325" dirty="0">
                <a:latin typeface="+mn-lt"/>
              </a:rPr>
              <a:t>java</a:t>
            </a:r>
            <a:endParaRPr sz="4300" b="0" u="none" dirty="0">
              <a:latin typeface="+mn-lt"/>
            </a:endParaRPr>
          </a:p>
        </p:txBody>
      </p:sp>
      <p:sp>
        <p:nvSpPr>
          <p:cNvPr id="3" name="object 3"/>
          <p:cNvSpPr txBox="1"/>
          <p:nvPr/>
        </p:nvSpPr>
        <p:spPr>
          <a:xfrm>
            <a:off x="1243685" y="1871599"/>
            <a:ext cx="9348115" cy="242252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404040"/>
                </a:solidFill>
                <a:latin typeface="Carlito"/>
                <a:cs typeface="Carlito"/>
              </a:rPr>
              <a:t>There are two </a:t>
            </a:r>
            <a:r>
              <a:rPr sz="2000" spc="-5" dirty="0">
                <a:solidFill>
                  <a:srgbClr val="404040"/>
                </a:solidFill>
                <a:latin typeface="Carlito"/>
                <a:cs typeface="Carlito"/>
              </a:rPr>
              <a:t>types of polymorphism in</a:t>
            </a:r>
            <a:r>
              <a:rPr sz="2000" spc="110" dirty="0">
                <a:solidFill>
                  <a:srgbClr val="404040"/>
                </a:solidFill>
                <a:latin typeface="Carlito"/>
                <a:cs typeface="Carlito"/>
              </a:rPr>
              <a:t> </a:t>
            </a:r>
            <a:r>
              <a:rPr sz="2000" spc="-20" dirty="0">
                <a:solidFill>
                  <a:srgbClr val="404040"/>
                </a:solidFill>
                <a:latin typeface="Carlito"/>
                <a:cs typeface="Carlito"/>
              </a:rPr>
              <a:t>java</a:t>
            </a:r>
            <a:endParaRPr sz="2000" dirty="0">
              <a:latin typeface="Carlito"/>
              <a:cs typeface="Carlito"/>
            </a:endParaRPr>
          </a:p>
          <a:p>
            <a:pPr marL="305435" indent="-183515">
              <a:lnSpc>
                <a:spcPct val="100000"/>
              </a:lnSpc>
              <a:spcBef>
                <a:spcPts val="80"/>
              </a:spcBef>
              <a:buClr>
                <a:srgbClr val="93B6D2"/>
              </a:buClr>
              <a:buFont typeface="Carlito"/>
              <a:buChar char="◦"/>
              <a:tabLst>
                <a:tab pos="306070" algn="l"/>
              </a:tabLst>
            </a:pPr>
            <a:r>
              <a:rPr sz="2400" b="1" spc="-5" dirty="0">
                <a:solidFill>
                  <a:srgbClr val="404040"/>
                </a:solidFill>
                <a:latin typeface="Carlito"/>
                <a:cs typeface="Carlito"/>
              </a:rPr>
              <a:t>Runtime </a:t>
            </a:r>
            <a:r>
              <a:rPr sz="2400" b="1" dirty="0">
                <a:solidFill>
                  <a:srgbClr val="404040"/>
                </a:solidFill>
                <a:latin typeface="Carlito"/>
                <a:cs typeface="Carlito"/>
              </a:rPr>
              <a:t>polymorphism( </a:t>
            </a:r>
            <a:r>
              <a:rPr sz="2400" b="1" spc="-5" dirty="0">
                <a:solidFill>
                  <a:srgbClr val="404040"/>
                </a:solidFill>
                <a:latin typeface="Carlito"/>
                <a:cs typeface="Carlito"/>
              </a:rPr>
              <a:t>Dynamic</a:t>
            </a:r>
            <a:r>
              <a:rPr sz="2400" b="1" spc="-95" dirty="0">
                <a:solidFill>
                  <a:srgbClr val="404040"/>
                </a:solidFill>
                <a:latin typeface="Carlito"/>
                <a:cs typeface="Carlito"/>
              </a:rPr>
              <a:t> </a:t>
            </a:r>
            <a:r>
              <a:rPr sz="2400" b="1" dirty="0">
                <a:solidFill>
                  <a:srgbClr val="404040"/>
                </a:solidFill>
                <a:latin typeface="Carlito"/>
                <a:cs typeface="Carlito"/>
              </a:rPr>
              <a:t>polymorphism)</a:t>
            </a:r>
            <a:endParaRPr sz="2400" dirty="0">
              <a:latin typeface="Carlito"/>
              <a:cs typeface="Carlito"/>
            </a:endParaRPr>
          </a:p>
          <a:p>
            <a:pPr marL="305435" indent="-183515">
              <a:lnSpc>
                <a:spcPct val="100000"/>
              </a:lnSpc>
              <a:spcBef>
                <a:spcPts val="315"/>
              </a:spcBef>
              <a:buClr>
                <a:srgbClr val="93B6D2"/>
              </a:buClr>
              <a:buFont typeface="Carlito"/>
              <a:buChar char="◦"/>
              <a:tabLst>
                <a:tab pos="306070" algn="l"/>
              </a:tabLst>
            </a:pPr>
            <a:r>
              <a:rPr sz="2400" b="1" dirty="0">
                <a:solidFill>
                  <a:srgbClr val="404040"/>
                </a:solidFill>
                <a:latin typeface="Carlito"/>
                <a:cs typeface="Carlito"/>
              </a:rPr>
              <a:t>Compile time polymorphism </a:t>
            </a:r>
            <a:r>
              <a:rPr sz="2400" b="1" spc="-10" dirty="0">
                <a:solidFill>
                  <a:srgbClr val="404040"/>
                </a:solidFill>
                <a:latin typeface="Carlito"/>
                <a:cs typeface="Carlito"/>
              </a:rPr>
              <a:t>(Static</a:t>
            </a:r>
            <a:r>
              <a:rPr sz="2400" b="1" spc="-114" dirty="0">
                <a:solidFill>
                  <a:srgbClr val="404040"/>
                </a:solidFill>
                <a:latin typeface="Carlito"/>
                <a:cs typeface="Carlito"/>
              </a:rPr>
              <a:t> </a:t>
            </a:r>
            <a:r>
              <a:rPr sz="2400" b="1" dirty="0">
                <a:solidFill>
                  <a:srgbClr val="404040"/>
                </a:solidFill>
                <a:latin typeface="Carlito"/>
                <a:cs typeface="Carlito"/>
              </a:rPr>
              <a:t>polymorphism)</a:t>
            </a:r>
            <a:r>
              <a:rPr sz="2400" dirty="0">
                <a:solidFill>
                  <a:srgbClr val="404040"/>
                </a:solidFill>
                <a:latin typeface="Carlito"/>
                <a:cs typeface="Carlito"/>
              </a:rPr>
              <a:t>.</a:t>
            </a:r>
            <a:endParaRPr sz="2400" dirty="0">
              <a:latin typeface="Carlito"/>
              <a:cs typeface="Carlito"/>
            </a:endParaRPr>
          </a:p>
          <a:p>
            <a:pPr marL="12700">
              <a:lnSpc>
                <a:spcPct val="100000"/>
              </a:lnSpc>
              <a:spcBef>
                <a:spcPts val="1385"/>
              </a:spcBef>
            </a:pPr>
            <a:r>
              <a:rPr sz="2000" b="1" u="heavy" spc="-5" dirty="0">
                <a:solidFill>
                  <a:srgbClr val="F7B615"/>
                </a:solidFill>
                <a:uFill>
                  <a:solidFill>
                    <a:srgbClr val="F7B615"/>
                  </a:solidFill>
                </a:uFill>
                <a:latin typeface="Carlito"/>
                <a:cs typeface="Carlito"/>
                <a:hlinkClick r:id="rId2"/>
              </a:rPr>
              <a:t>Method </a:t>
            </a:r>
            <a:r>
              <a:rPr sz="2000" b="1" u="heavy" spc="-10" dirty="0">
                <a:solidFill>
                  <a:srgbClr val="F7B615"/>
                </a:solidFill>
                <a:uFill>
                  <a:solidFill>
                    <a:srgbClr val="F7B615"/>
                  </a:solidFill>
                </a:uFill>
                <a:latin typeface="Carlito"/>
                <a:cs typeface="Carlito"/>
                <a:hlinkClick r:id="rId2"/>
              </a:rPr>
              <a:t>overriding</a:t>
            </a:r>
            <a:r>
              <a:rPr sz="2000" b="1" spc="-10" dirty="0">
                <a:solidFill>
                  <a:srgbClr val="F7B615"/>
                </a:solidFill>
                <a:latin typeface="Carlito"/>
                <a:cs typeface="Carlito"/>
                <a:hlinkClick r:id="rId2"/>
              </a:rPr>
              <a:t> </a:t>
            </a:r>
            <a:r>
              <a:rPr sz="2000" spc="-5" dirty="0">
                <a:solidFill>
                  <a:srgbClr val="404040"/>
                </a:solidFill>
                <a:latin typeface="Carlito"/>
                <a:cs typeface="Carlito"/>
              </a:rPr>
              <a:t>is a </a:t>
            </a:r>
            <a:r>
              <a:rPr sz="2000" spc="-15" dirty="0">
                <a:solidFill>
                  <a:srgbClr val="404040"/>
                </a:solidFill>
                <a:latin typeface="Carlito"/>
                <a:cs typeface="Carlito"/>
              </a:rPr>
              <a:t>perfect example </a:t>
            </a:r>
            <a:r>
              <a:rPr sz="2000" spc="-5" dirty="0">
                <a:solidFill>
                  <a:srgbClr val="404040"/>
                </a:solidFill>
                <a:latin typeface="Carlito"/>
                <a:cs typeface="Carlito"/>
              </a:rPr>
              <a:t>of </a:t>
            </a:r>
            <a:r>
              <a:rPr sz="2000" spc="-10" dirty="0">
                <a:solidFill>
                  <a:srgbClr val="404040"/>
                </a:solidFill>
                <a:latin typeface="Carlito"/>
                <a:cs typeface="Carlito"/>
              </a:rPr>
              <a:t>runtime</a:t>
            </a:r>
            <a:r>
              <a:rPr sz="2000" spc="225" dirty="0">
                <a:solidFill>
                  <a:srgbClr val="404040"/>
                </a:solidFill>
                <a:latin typeface="Carlito"/>
                <a:cs typeface="Carlito"/>
              </a:rPr>
              <a:t> </a:t>
            </a:r>
            <a:r>
              <a:rPr sz="2000" spc="-5" dirty="0">
                <a:solidFill>
                  <a:srgbClr val="404040"/>
                </a:solidFill>
                <a:latin typeface="Carlito"/>
                <a:cs typeface="Carlito"/>
              </a:rPr>
              <a:t>polymorphism.</a:t>
            </a:r>
            <a:endParaRPr sz="2000" dirty="0">
              <a:latin typeface="Carlito"/>
              <a:cs typeface="Carlito"/>
            </a:endParaRPr>
          </a:p>
          <a:p>
            <a:pPr marL="12700">
              <a:lnSpc>
                <a:spcPct val="100000"/>
              </a:lnSpc>
              <a:spcBef>
                <a:spcPts val="1175"/>
              </a:spcBef>
            </a:pPr>
            <a:r>
              <a:rPr sz="2000" b="1" u="heavy" spc="-5" dirty="0">
                <a:solidFill>
                  <a:srgbClr val="F7B615"/>
                </a:solidFill>
                <a:uFill>
                  <a:solidFill>
                    <a:srgbClr val="F7B615"/>
                  </a:solidFill>
                </a:uFill>
                <a:latin typeface="Carlito"/>
                <a:cs typeface="Carlito"/>
                <a:hlinkClick r:id="rId2"/>
              </a:rPr>
              <a:t>Method </a:t>
            </a:r>
            <a:r>
              <a:rPr sz="2000" b="1" u="heavy" spc="-10" dirty="0">
                <a:solidFill>
                  <a:srgbClr val="F7B615"/>
                </a:solidFill>
                <a:uFill>
                  <a:solidFill>
                    <a:srgbClr val="F7B615"/>
                  </a:solidFill>
                </a:uFill>
                <a:latin typeface="Carlito"/>
                <a:cs typeface="Carlito"/>
                <a:hlinkClick r:id="rId2"/>
              </a:rPr>
              <a:t>overloading</a:t>
            </a:r>
            <a:r>
              <a:rPr sz="2000" b="1" spc="-10" dirty="0">
                <a:solidFill>
                  <a:srgbClr val="F7B615"/>
                </a:solidFill>
                <a:latin typeface="Carlito"/>
                <a:cs typeface="Carlito"/>
                <a:hlinkClick r:id="rId2"/>
              </a:rPr>
              <a:t> </a:t>
            </a:r>
            <a:r>
              <a:rPr sz="2000" spc="-5" dirty="0">
                <a:solidFill>
                  <a:srgbClr val="404040"/>
                </a:solidFill>
                <a:latin typeface="Carlito"/>
                <a:cs typeface="Carlito"/>
              </a:rPr>
              <a:t>is a </a:t>
            </a:r>
            <a:r>
              <a:rPr sz="2000" spc="-15" dirty="0">
                <a:solidFill>
                  <a:srgbClr val="404040"/>
                </a:solidFill>
                <a:latin typeface="Carlito"/>
                <a:cs typeface="Carlito"/>
              </a:rPr>
              <a:t>perfect </a:t>
            </a:r>
            <a:r>
              <a:rPr sz="2000" spc="-20" dirty="0">
                <a:solidFill>
                  <a:srgbClr val="404040"/>
                </a:solidFill>
                <a:latin typeface="Carlito"/>
                <a:cs typeface="Carlito"/>
              </a:rPr>
              <a:t>example </a:t>
            </a:r>
            <a:r>
              <a:rPr sz="2000" spc="-5" dirty="0">
                <a:solidFill>
                  <a:srgbClr val="404040"/>
                </a:solidFill>
                <a:latin typeface="Carlito"/>
                <a:cs typeface="Carlito"/>
              </a:rPr>
              <a:t>of </a:t>
            </a:r>
            <a:r>
              <a:rPr sz="2000" spc="-10" dirty="0">
                <a:solidFill>
                  <a:srgbClr val="404040"/>
                </a:solidFill>
                <a:latin typeface="Carlito"/>
                <a:cs typeface="Carlito"/>
              </a:rPr>
              <a:t>compile </a:t>
            </a:r>
            <a:r>
              <a:rPr sz="2000" spc="-5" dirty="0">
                <a:solidFill>
                  <a:srgbClr val="404040"/>
                </a:solidFill>
                <a:latin typeface="Carlito"/>
                <a:cs typeface="Carlito"/>
              </a:rPr>
              <a:t>time</a:t>
            </a:r>
            <a:r>
              <a:rPr sz="2000" spc="315" dirty="0">
                <a:solidFill>
                  <a:srgbClr val="404040"/>
                </a:solidFill>
                <a:latin typeface="Carlito"/>
                <a:cs typeface="Carlito"/>
              </a:rPr>
              <a:t> </a:t>
            </a:r>
            <a:r>
              <a:rPr sz="2000" spc="-5" dirty="0">
                <a:solidFill>
                  <a:srgbClr val="404040"/>
                </a:solidFill>
                <a:latin typeface="Carlito"/>
                <a:cs typeface="Carlito"/>
              </a:rPr>
              <a:t>polymorphism.</a:t>
            </a:r>
            <a:endParaRPr sz="2000" dirty="0">
              <a:latin typeface="Carlito"/>
              <a:cs typeface="Carlito"/>
            </a:endParaRPr>
          </a:p>
          <a:p>
            <a:pPr marL="287020" indent="-257175">
              <a:lnSpc>
                <a:spcPct val="100000"/>
              </a:lnSpc>
              <a:spcBef>
                <a:spcPts val="85"/>
              </a:spcBef>
              <a:buClr>
                <a:srgbClr val="A4AB81"/>
              </a:buClr>
              <a:buFont typeface="Georgia"/>
              <a:buChar char="•"/>
              <a:tabLst>
                <a:tab pos="287020" algn="l"/>
                <a:tab pos="287655" algn="l"/>
              </a:tabLst>
            </a:pPr>
            <a:r>
              <a:rPr sz="2400" spc="-15" dirty="0">
                <a:solidFill>
                  <a:srgbClr val="404040"/>
                </a:solidFill>
                <a:latin typeface="Carlito"/>
                <a:cs typeface="Carlito"/>
              </a:rPr>
              <a:t>Operator </a:t>
            </a:r>
            <a:r>
              <a:rPr sz="2400" spc="-5" dirty="0">
                <a:solidFill>
                  <a:srgbClr val="404040"/>
                </a:solidFill>
                <a:latin typeface="Carlito"/>
                <a:cs typeface="Carlito"/>
              </a:rPr>
              <a:t>Overloading (Supported </a:t>
            </a:r>
            <a:r>
              <a:rPr sz="2400" dirty="0">
                <a:solidFill>
                  <a:srgbClr val="404040"/>
                </a:solidFill>
                <a:latin typeface="Carlito"/>
                <a:cs typeface="Carlito"/>
              </a:rPr>
              <a:t>in C++, </a:t>
            </a:r>
            <a:r>
              <a:rPr sz="2400" spc="5" dirty="0">
                <a:solidFill>
                  <a:srgbClr val="404040"/>
                </a:solidFill>
                <a:latin typeface="Carlito"/>
                <a:cs typeface="Carlito"/>
              </a:rPr>
              <a:t>but </a:t>
            </a:r>
            <a:r>
              <a:rPr sz="2400" dirty="0">
                <a:solidFill>
                  <a:srgbClr val="404040"/>
                </a:solidFill>
                <a:latin typeface="Carlito"/>
                <a:cs typeface="Carlito"/>
              </a:rPr>
              <a:t>not in</a:t>
            </a:r>
            <a:r>
              <a:rPr sz="2400" spc="-130" dirty="0">
                <a:solidFill>
                  <a:srgbClr val="404040"/>
                </a:solidFill>
                <a:latin typeface="Carlito"/>
                <a:cs typeface="Carlito"/>
              </a:rPr>
              <a:t> </a:t>
            </a:r>
            <a:r>
              <a:rPr sz="2400" spc="-15" dirty="0">
                <a:solidFill>
                  <a:srgbClr val="404040"/>
                </a:solidFill>
                <a:latin typeface="Carlito"/>
                <a:cs typeface="Carlito"/>
              </a:rPr>
              <a:t>Java)</a:t>
            </a:r>
            <a:endParaRPr sz="2400" dirty="0">
              <a:latin typeface="Carlito"/>
              <a:cs typeface="Carlito"/>
            </a:endParaRPr>
          </a:p>
        </p:txBody>
      </p:sp>
    </p:spTree>
    <p:extLst>
      <p:ext uri="{BB962C8B-B14F-4D97-AF65-F5344CB8AC3E}">
        <p14:creationId xmlns:p14="http://schemas.microsoft.com/office/powerpoint/2010/main" val="592748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latin typeface="+mn-lt"/>
              </a:rPr>
              <a:t>Method Overloading in java</a:t>
            </a:r>
            <a:endParaRPr lang="en-US" sz="4000" u="none" dirty="0">
              <a:latin typeface="+mn-lt"/>
            </a:endParaRPr>
          </a:p>
        </p:txBody>
      </p:sp>
      <p:sp>
        <p:nvSpPr>
          <p:cNvPr id="3" name="Text Placeholder 2"/>
          <p:cNvSpPr>
            <a:spLocks noGrp="1"/>
          </p:cNvSpPr>
          <p:nvPr>
            <p:ph idx="1"/>
          </p:nvPr>
        </p:nvSpPr>
        <p:spPr>
          <a:xfrm>
            <a:off x="1176019" y="1825498"/>
            <a:ext cx="9947275" cy="4616648"/>
          </a:xfrm>
        </p:spPr>
        <p:txBody>
          <a:bodyPr/>
          <a:lstStyle/>
          <a:p>
            <a:pPr marL="342900" indent="-342900" algn="just">
              <a:buFont typeface="Arial" panose="020B0604020202020204" pitchFamily="34" charset="0"/>
              <a:buChar char="•"/>
            </a:pPr>
            <a:r>
              <a:rPr lang="en-US" sz="2800" dirty="0">
                <a:latin typeface="+mn-lt"/>
              </a:rPr>
              <a:t>If a </a:t>
            </a:r>
            <a:r>
              <a:rPr lang="en-US" sz="2800" dirty="0">
                <a:latin typeface="+mn-lt"/>
                <a:hlinkClick r:id="rId2"/>
              </a:rPr>
              <a:t>class</a:t>
            </a:r>
            <a:r>
              <a:rPr lang="en-US" sz="2800" dirty="0">
                <a:latin typeface="+mn-lt"/>
              </a:rPr>
              <a:t> has multiple methods having same name but different in parameters, it is known as </a:t>
            </a:r>
            <a:r>
              <a:rPr lang="en-US" sz="2800" b="1" dirty="0">
                <a:latin typeface="+mn-lt"/>
              </a:rPr>
              <a:t>Method Overloading</a:t>
            </a:r>
            <a:r>
              <a:rPr lang="en-US" sz="2800" dirty="0">
                <a:latin typeface="+mn-lt"/>
              </a:rPr>
              <a:t>.</a:t>
            </a:r>
          </a:p>
          <a:p>
            <a:pPr marL="342900" indent="-342900" algn="just">
              <a:buFont typeface="Arial" panose="020B0604020202020204" pitchFamily="34" charset="0"/>
              <a:buChar char="•"/>
            </a:pPr>
            <a:r>
              <a:rPr lang="en-US" sz="2800" dirty="0">
                <a:latin typeface="+mn-lt"/>
              </a:rPr>
              <a:t>If we have to perform only one operation, having same name of the methods increases the readability of the </a:t>
            </a:r>
            <a:r>
              <a:rPr lang="en-US" sz="2800" dirty="0" smtClean="0">
                <a:latin typeface="+mn-lt"/>
                <a:hlinkClick r:id="rId3"/>
              </a:rPr>
              <a:t>program</a:t>
            </a:r>
            <a:r>
              <a:rPr lang="en-US" sz="2800" dirty="0" smtClean="0">
                <a:latin typeface="+mn-lt"/>
              </a:rPr>
              <a:t>.</a:t>
            </a:r>
          </a:p>
          <a:p>
            <a:pPr marL="342900" indent="-342900" algn="just">
              <a:buFont typeface="Arial" panose="020B0604020202020204" pitchFamily="34" charset="0"/>
              <a:buChar char="•"/>
            </a:pPr>
            <a:r>
              <a:rPr lang="en-US" sz="2800" dirty="0" smtClean="0">
                <a:latin typeface="+mn-lt"/>
              </a:rPr>
              <a:t>Suppose </a:t>
            </a:r>
            <a:r>
              <a:rPr lang="en-US" sz="2800" dirty="0">
                <a:latin typeface="+mn-lt"/>
              </a:rPr>
              <a:t>you have to perform addition of the given numbers but there can be any number of arguments, if you write the method such as </a:t>
            </a:r>
            <a:r>
              <a:rPr lang="en-US" sz="2800" b="1" dirty="0">
                <a:latin typeface="+mn-lt"/>
              </a:rPr>
              <a:t>a(</a:t>
            </a:r>
            <a:r>
              <a:rPr lang="en-US" sz="2800" b="1" dirty="0" err="1">
                <a:latin typeface="+mn-lt"/>
              </a:rPr>
              <a:t>int,int</a:t>
            </a:r>
            <a:r>
              <a:rPr lang="en-US" sz="2800" b="1" dirty="0">
                <a:latin typeface="+mn-lt"/>
              </a:rPr>
              <a:t>)</a:t>
            </a:r>
            <a:r>
              <a:rPr lang="en-US" sz="2800" dirty="0">
                <a:latin typeface="+mn-lt"/>
              </a:rPr>
              <a:t> for two parameters, and </a:t>
            </a:r>
            <a:r>
              <a:rPr lang="en-US" sz="2800" b="1" dirty="0">
                <a:latin typeface="+mn-lt"/>
              </a:rPr>
              <a:t>b(</a:t>
            </a:r>
            <a:r>
              <a:rPr lang="en-US" sz="2800" b="1" dirty="0" err="1">
                <a:latin typeface="+mn-lt"/>
              </a:rPr>
              <a:t>int,int,int</a:t>
            </a:r>
            <a:r>
              <a:rPr lang="en-US" sz="2800" b="1" dirty="0">
                <a:latin typeface="+mn-lt"/>
              </a:rPr>
              <a:t>)</a:t>
            </a:r>
            <a:r>
              <a:rPr lang="en-US" sz="2800" dirty="0">
                <a:latin typeface="+mn-lt"/>
              </a:rPr>
              <a:t> for three parameters then it may be difficult for you as well as other programmers to understand the behavior of the method because its name differs.</a:t>
            </a:r>
          </a:p>
          <a:p>
            <a:endParaRPr lang="en-US" dirty="0"/>
          </a:p>
        </p:txBody>
      </p:sp>
    </p:spTree>
    <p:extLst>
      <p:ext uri="{BB962C8B-B14F-4D97-AF65-F5344CB8AC3E}">
        <p14:creationId xmlns:p14="http://schemas.microsoft.com/office/powerpoint/2010/main" val="683991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latin typeface="+mn-lt"/>
              </a:rPr>
              <a:t>Method Overloading in java</a:t>
            </a:r>
            <a:endParaRPr lang="en-US" sz="4000" u="none" dirty="0">
              <a:latin typeface="+mn-lt"/>
            </a:endParaRPr>
          </a:p>
        </p:txBody>
      </p:sp>
      <p:sp>
        <p:nvSpPr>
          <p:cNvPr id="5" name="Rectangle 4"/>
          <p:cNvSpPr/>
          <p:nvPr/>
        </p:nvSpPr>
        <p:spPr>
          <a:xfrm>
            <a:off x="1017522" y="1981200"/>
            <a:ext cx="9574277" cy="3539430"/>
          </a:xfrm>
          <a:prstGeom prst="rect">
            <a:avLst/>
          </a:prstGeom>
        </p:spPr>
        <p:txBody>
          <a:bodyPr wrap="square">
            <a:spAutoFit/>
          </a:bodyPr>
          <a:lstStyle/>
          <a:p>
            <a:r>
              <a:rPr lang="en-US" sz="3200" b="0" i="0" dirty="0" smtClean="0">
                <a:solidFill>
                  <a:srgbClr val="610B4B"/>
                </a:solidFill>
                <a:effectLst/>
              </a:rPr>
              <a:t>Advantage of method overloading</a:t>
            </a:r>
          </a:p>
          <a:p>
            <a:r>
              <a:rPr lang="en-US" sz="3200" b="0" i="0" dirty="0" smtClean="0">
                <a:solidFill>
                  <a:srgbClr val="000000"/>
                </a:solidFill>
                <a:effectLst/>
              </a:rPr>
              <a:t>Method overloading </a:t>
            </a:r>
            <a:r>
              <a:rPr lang="en-US" sz="3200" b="0" i="1" dirty="0" smtClean="0">
                <a:solidFill>
                  <a:srgbClr val="000000"/>
                </a:solidFill>
                <a:effectLst/>
              </a:rPr>
              <a:t>increases the readability of the program</a:t>
            </a:r>
            <a:r>
              <a:rPr lang="en-US" sz="3200" b="0" i="0" dirty="0" smtClean="0">
                <a:solidFill>
                  <a:srgbClr val="000000"/>
                </a:solidFill>
                <a:effectLst/>
              </a:rPr>
              <a:t>.</a:t>
            </a:r>
          </a:p>
          <a:p>
            <a:r>
              <a:rPr lang="en-US" sz="3200" b="0" i="0" dirty="0" smtClean="0">
                <a:solidFill>
                  <a:srgbClr val="610B4B"/>
                </a:solidFill>
                <a:effectLst/>
              </a:rPr>
              <a:t>Different ways to overload the method</a:t>
            </a:r>
          </a:p>
          <a:p>
            <a:r>
              <a:rPr lang="en-US" sz="3200" b="0" i="0" dirty="0" smtClean="0">
                <a:solidFill>
                  <a:srgbClr val="000000"/>
                </a:solidFill>
                <a:effectLst/>
              </a:rPr>
              <a:t>There are two ways to overload the method in java</a:t>
            </a:r>
          </a:p>
          <a:p>
            <a:pPr>
              <a:buFont typeface="+mj-lt"/>
              <a:buAutoNum type="arabicPeriod"/>
            </a:pPr>
            <a:r>
              <a:rPr lang="en-US" sz="3200" b="0" i="0" dirty="0" smtClean="0">
                <a:solidFill>
                  <a:srgbClr val="000000"/>
                </a:solidFill>
                <a:effectLst/>
              </a:rPr>
              <a:t>By changing number of arguments</a:t>
            </a:r>
          </a:p>
          <a:p>
            <a:pPr>
              <a:buFont typeface="+mj-lt"/>
              <a:buAutoNum type="arabicPeriod"/>
            </a:pPr>
            <a:r>
              <a:rPr lang="en-US" sz="3200" b="0" i="0" dirty="0" smtClean="0">
                <a:solidFill>
                  <a:srgbClr val="000000"/>
                </a:solidFill>
                <a:effectLst/>
              </a:rPr>
              <a:t>By changing the data type</a:t>
            </a:r>
            <a:endParaRPr lang="en-US" sz="3200" b="0" i="0" dirty="0">
              <a:solidFill>
                <a:srgbClr val="000000"/>
              </a:solidFill>
              <a:effectLst/>
            </a:endParaRPr>
          </a:p>
        </p:txBody>
      </p:sp>
      <p:sp>
        <p:nvSpPr>
          <p:cNvPr id="6" name="Rectangle 5"/>
          <p:cNvSpPr/>
          <p:nvPr/>
        </p:nvSpPr>
        <p:spPr>
          <a:xfrm>
            <a:off x="1031808" y="5638800"/>
            <a:ext cx="10626791" cy="369332"/>
          </a:xfrm>
          <a:prstGeom prst="rect">
            <a:avLst/>
          </a:prstGeom>
        </p:spPr>
        <p:txBody>
          <a:bodyPr wrap="square">
            <a:spAutoFit/>
          </a:bodyPr>
          <a:lstStyle/>
          <a:p>
            <a:r>
              <a:rPr lang="en-US" b="1" i="0" dirty="0" smtClean="0">
                <a:solidFill>
                  <a:srgbClr val="000000"/>
                </a:solidFill>
                <a:effectLst/>
                <a:latin typeface="Arial" panose="020B0604020202020204" pitchFamily="34" charset="0"/>
              </a:rPr>
              <a:t>Note:</a:t>
            </a:r>
            <a:r>
              <a:rPr lang="en-US" b="0" i="0" dirty="0" smtClean="0">
                <a:solidFill>
                  <a:srgbClr val="000000"/>
                </a:solidFill>
                <a:effectLst/>
                <a:latin typeface="Arial" panose="020B0604020202020204" pitchFamily="34" charset="0"/>
              </a:rPr>
              <a:t> In Java, Method Overloading is not possible by changing the return type of the method only.</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861087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553998"/>
          </a:xfrm>
        </p:spPr>
        <p:txBody>
          <a:bodyPr>
            <a:normAutofit fontScale="90000"/>
          </a:bodyPr>
          <a:lstStyle/>
          <a:p>
            <a:r>
              <a:rPr lang="en-US" sz="3600" u="none" dirty="0">
                <a:latin typeface="+mn-lt"/>
              </a:rPr>
              <a:t>Method Overloading: changing no. of arguments</a:t>
            </a:r>
          </a:p>
        </p:txBody>
      </p:sp>
      <p:pic>
        <p:nvPicPr>
          <p:cNvPr id="3" name="Picture 2"/>
          <p:cNvPicPr>
            <a:picLocks noChangeAspect="1"/>
          </p:cNvPicPr>
          <p:nvPr/>
        </p:nvPicPr>
        <p:blipFill>
          <a:blip r:embed="rId3"/>
          <a:stretch>
            <a:fillRect/>
          </a:stretch>
        </p:blipFill>
        <p:spPr>
          <a:xfrm>
            <a:off x="1017523" y="2133600"/>
            <a:ext cx="5916677" cy="3657600"/>
          </a:xfrm>
          <a:prstGeom prst="rect">
            <a:avLst/>
          </a:prstGeom>
        </p:spPr>
      </p:pic>
      <p:sp>
        <p:nvSpPr>
          <p:cNvPr id="7" name="object 2"/>
          <p:cNvSpPr txBox="1">
            <a:spLocks/>
          </p:cNvSpPr>
          <p:nvPr/>
        </p:nvSpPr>
        <p:spPr>
          <a:xfrm>
            <a:off x="9158287" y="2664561"/>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4" name="Picture 3"/>
          <p:cNvPicPr>
            <a:picLocks noChangeAspect="1"/>
          </p:cNvPicPr>
          <p:nvPr/>
        </p:nvPicPr>
        <p:blipFill>
          <a:blip r:embed="rId4"/>
          <a:stretch>
            <a:fillRect/>
          </a:stretch>
        </p:blipFill>
        <p:spPr>
          <a:xfrm>
            <a:off x="9172574" y="3276600"/>
            <a:ext cx="781050" cy="1219200"/>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970165453"/>
              </p:ext>
            </p:extLst>
          </p:nvPr>
        </p:nvGraphicFramePr>
        <p:xfrm>
          <a:off x="8001000" y="5137150"/>
          <a:ext cx="2770188" cy="882650"/>
        </p:xfrm>
        <a:graphic>
          <a:graphicData uri="http://schemas.openxmlformats.org/presentationml/2006/ole">
            <mc:AlternateContent xmlns:mc="http://schemas.openxmlformats.org/markup-compatibility/2006">
              <mc:Choice xmlns:v="urn:schemas-microsoft-com:vml" Requires="v">
                <p:oleObj spid="_x0000_s18437" name="Packager Shell Object" showAsIcon="1" r:id="rId5" imgW="1180440" imgH="437400" progId="Package">
                  <p:embed/>
                </p:oleObj>
              </mc:Choice>
              <mc:Fallback>
                <p:oleObj name="Packager Shell Object" showAsIcon="1" r:id="rId5" imgW="1180440" imgH="437400" progId="Package">
                  <p:embed/>
                  <p:pic>
                    <p:nvPicPr>
                      <p:cNvPr id="0" name=""/>
                      <p:cNvPicPr/>
                      <p:nvPr/>
                    </p:nvPicPr>
                    <p:blipFill>
                      <a:blip r:embed="rId6"/>
                      <a:stretch>
                        <a:fillRect/>
                      </a:stretch>
                    </p:blipFill>
                    <p:spPr>
                      <a:xfrm>
                        <a:off x="8001000" y="5137150"/>
                        <a:ext cx="2770188" cy="882650"/>
                      </a:xfrm>
                      <a:prstGeom prst="rect">
                        <a:avLst/>
                      </a:prstGeom>
                    </p:spPr>
                  </p:pic>
                </p:oleObj>
              </mc:Fallback>
            </mc:AlternateContent>
          </a:graphicData>
        </a:graphic>
      </p:graphicFrame>
    </p:spTree>
    <p:extLst>
      <p:ext uri="{BB962C8B-B14F-4D97-AF65-F5344CB8AC3E}">
        <p14:creationId xmlns:p14="http://schemas.microsoft.com/office/powerpoint/2010/main" val="1122399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063704"/>
            <a:ext cx="10820399" cy="553998"/>
          </a:xfrm>
        </p:spPr>
        <p:txBody>
          <a:bodyPr>
            <a:normAutofit fontScale="90000"/>
          </a:bodyPr>
          <a:lstStyle/>
          <a:p>
            <a:r>
              <a:rPr lang="en-US" sz="3600" u="none" dirty="0">
                <a:latin typeface="+mn-lt"/>
              </a:rPr>
              <a:t>Method Overloading: changing data type of arguments</a:t>
            </a:r>
          </a:p>
        </p:txBody>
      </p:sp>
      <p:sp>
        <p:nvSpPr>
          <p:cNvPr id="7" name="object 2"/>
          <p:cNvSpPr txBox="1">
            <a:spLocks/>
          </p:cNvSpPr>
          <p:nvPr/>
        </p:nvSpPr>
        <p:spPr>
          <a:xfrm>
            <a:off x="9158287" y="2664561"/>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5" name="Picture 4"/>
          <p:cNvPicPr>
            <a:picLocks noChangeAspect="1"/>
          </p:cNvPicPr>
          <p:nvPr/>
        </p:nvPicPr>
        <p:blipFill>
          <a:blip r:embed="rId3"/>
          <a:stretch>
            <a:fillRect/>
          </a:stretch>
        </p:blipFill>
        <p:spPr>
          <a:xfrm>
            <a:off x="1143000" y="2224086"/>
            <a:ext cx="6705600" cy="3948113"/>
          </a:xfrm>
          <a:prstGeom prst="rect">
            <a:avLst/>
          </a:prstGeom>
        </p:spPr>
      </p:pic>
      <p:pic>
        <p:nvPicPr>
          <p:cNvPr id="6" name="Picture 5"/>
          <p:cNvPicPr>
            <a:picLocks noChangeAspect="1"/>
          </p:cNvPicPr>
          <p:nvPr/>
        </p:nvPicPr>
        <p:blipFill>
          <a:blip r:embed="rId4"/>
          <a:stretch>
            <a:fillRect/>
          </a:stretch>
        </p:blipFill>
        <p:spPr>
          <a:xfrm>
            <a:off x="9277349" y="3429000"/>
            <a:ext cx="676275" cy="10668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1738811360"/>
              </p:ext>
            </p:extLst>
          </p:nvPr>
        </p:nvGraphicFramePr>
        <p:xfrm>
          <a:off x="8305800" y="4872038"/>
          <a:ext cx="2455863" cy="995362"/>
        </p:xfrm>
        <a:graphic>
          <a:graphicData uri="http://schemas.openxmlformats.org/presentationml/2006/ole">
            <mc:AlternateContent xmlns:mc="http://schemas.openxmlformats.org/markup-compatibility/2006">
              <mc:Choice xmlns:v="urn:schemas-microsoft-com:vml" Requires="v">
                <p:oleObj spid="_x0000_s19461" name="Packager Shell Object" showAsIcon="1" r:id="rId5" imgW="1180440" imgH="437400" progId="Package">
                  <p:embed/>
                </p:oleObj>
              </mc:Choice>
              <mc:Fallback>
                <p:oleObj name="Packager Shell Object" showAsIcon="1" r:id="rId5" imgW="1180440" imgH="437400" progId="Package">
                  <p:embed/>
                  <p:pic>
                    <p:nvPicPr>
                      <p:cNvPr id="0" name=""/>
                      <p:cNvPicPr/>
                      <p:nvPr/>
                    </p:nvPicPr>
                    <p:blipFill>
                      <a:blip r:embed="rId6"/>
                      <a:stretch>
                        <a:fillRect/>
                      </a:stretch>
                    </p:blipFill>
                    <p:spPr>
                      <a:xfrm>
                        <a:off x="8305800" y="4872038"/>
                        <a:ext cx="2455863" cy="995362"/>
                      </a:xfrm>
                      <a:prstGeom prst="rect">
                        <a:avLst/>
                      </a:prstGeom>
                    </p:spPr>
                  </p:pic>
                </p:oleObj>
              </mc:Fallback>
            </mc:AlternateContent>
          </a:graphicData>
        </a:graphic>
      </p:graphicFrame>
    </p:spTree>
    <p:extLst>
      <p:ext uri="{BB962C8B-B14F-4D97-AF65-F5344CB8AC3E}">
        <p14:creationId xmlns:p14="http://schemas.microsoft.com/office/powerpoint/2010/main" val="4119377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063704"/>
            <a:ext cx="10820399" cy="738664"/>
          </a:xfrm>
        </p:spPr>
        <p:txBody>
          <a:bodyPr/>
          <a:lstStyle/>
          <a:p>
            <a:r>
              <a:rPr lang="en-US" sz="2400" u="none" dirty="0">
                <a:latin typeface="+mn-lt"/>
              </a:rPr>
              <a:t>Why Method Overloading is not possible by changing the return type of method only?</a:t>
            </a:r>
          </a:p>
        </p:txBody>
      </p:sp>
      <p:sp>
        <p:nvSpPr>
          <p:cNvPr id="7" name="object 2"/>
          <p:cNvSpPr txBox="1">
            <a:spLocks/>
          </p:cNvSpPr>
          <p:nvPr/>
        </p:nvSpPr>
        <p:spPr>
          <a:xfrm>
            <a:off x="1143000" y="5572125"/>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3" name="Picture 2"/>
          <p:cNvPicPr>
            <a:picLocks noChangeAspect="1"/>
          </p:cNvPicPr>
          <p:nvPr/>
        </p:nvPicPr>
        <p:blipFill>
          <a:blip r:embed="rId3"/>
          <a:stretch>
            <a:fillRect/>
          </a:stretch>
        </p:blipFill>
        <p:spPr>
          <a:xfrm>
            <a:off x="1143000" y="1905000"/>
            <a:ext cx="5943600" cy="3400426"/>
          </a:xfrm>
          <a:prstGeom prst="rect">
            <a:avLst/>
          </a:prstGeom>
        </p:spPr>
      </p:pic>
      <p:pic>
        <p:nvPicPr>
          <p:cNvPr id="8" name="Picture 7"/>
          <p:cNvPicPr>
            <a:picLocks noChangeAspect="1"/>
          </p:cNvPicPr>
          <p:nvPr/>
        </p:nvPicPr>
        <p:blipFill>
          <a:blip r:embed="rId4"/>
          <a:stretch>
            <a:fillRect/>
          </a:stretch>
        </p:blipFill>
        <p:spPr>
          <a:xfrm>
            <a:off x="2362200" y="5572125"/>
            <a:ext cx="8153400" cy="657225"/>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2975914113"/>
              </p:ext>
            </p:extLst>
          </p:nvPr>
        </p:nvGraphicFramePr>
        <p:xfrm>
          <a:off x="8229600" y="3189288"/>
          <a:ext cx="2403475" cy="1001712"/>
        </p:xfrm>
        <a:graphic>
          <a:graphicData uri="http://schemas.openxmlformats.org/presentationml/2006/ole">
            <mc:AlternateContent xmlns:mc="http://schemas.openxmlformats.org/markup-compatibility/2006">
              <mc:Choice xmlns:v="urn:schemas-microsoft-com:vml" Requires="v">
                <p:oleObj spid="_x0000_s20485" name="Packager Shell Object" showAsIcon="1" r:id="rId5" imgW="1180440" imgH="437400" progId="Package">
                  <p:embed/>
                </p:oleObj>
              </mc:Choice>
              <mc:Fallback>
                <p:oleObj name="Packager Shell Object" showAsIcon="1" r:id="rId5" imgW="1180440" imgH="437400" progId="Package">
                  <p:embed/>
                  <p:pic>
                    <p:nvPicPr>
                      <p:cNvPr id="0" name=""/>
                      <p:cNvPicPr/>
                      <p:nvPr/>
                    </p:nvPicPr>
                    <p:blipFill>
                      <a:blip r:embed="rId6"/>
                      <a:stretch>
                        <a:fillRect/>
                      </a:stretch>
                    </p:blipFill>
                    <p:spPr>
                      <a:xfrm>
                        <a:off x="8229600" y="3189288"/>
                        <a:ext cx="2403475" cy="1001712"/>
                      </a:xfrm>
                      <a:prstGeom prst="rect">
                        <a:avLst/>
                      </a:prstGeom>
                    </p:spPr>
                  </p:pic>
                </p:oleObj>
              </mc:Fallback>
            </mc:AlternateContent>
          </a:graphicData>
        </a:graphic>
      </p:graphicFrame>
    </p:spTree>
    <p:extLst>
      <p:ext uri="{BB962C8B-B14F-4D97-AF65-F5344CB8AC3E}">
        <p14:creationId xmlns:p14="http://schemas.microsoft.com/office/powerpoint/2010/main" val="1177805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063704"/>
            <a:ext cx="10820399" cy="369332"/>
          </a:xfrm>
        </p:spPr>
        <p:txBody>
          <a:bodyPr>
            <a:normAutofit fontScale="90000"/>
          </a:bodyPr>
          <a:lstStyle/>
          <a:p>
            <a:r>
              <a:rPr lang="en-US" sz="2400" u="none" dirty="0">
                <a:latin typeface="+mn-lt"/>
              </a:rPr>
              <a:t>Can we overload java main() method?</a:t>
            </a:r>
          </a:p>
        </p:txBody>
      </p:sp>
      <p:sp>
        <p:nvSpPr>
          <p:cNvPr id="7" name="object 2"/>
          <p:cNvSpPr txBox="1">
            <a:spLocks/>
          </p:cNvSpPr>
          <p:nvPr/>
        </p:nvSpPr>
        <p:spPr>
          <a:xfrm>
            <a:off x="1143000" y="505563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4" name="Picture 3"/>
          <p:cNvPicPr>
            <a:picLocks noChangeAspect="1"/>
          </p:cNvPicPr>
          <p:nvPr/>
        </p:nvPicPr>
        <p:blipFill>
          <a:blip r:embed="rId3"/>
          <a:stretch>
            <a:fillRect/>
          </a:stretch>
        </p:blipFill>
        <p:spPr>
          <a:xfrm>
            <a:off x="1143000" y="2145268"/>
            <a:ext cx="6134100" cy="2198132"/>
          </a:xfrm>
          <a:prstGeom prst="rect">
            <a:avLst/>
          </a:prstGeom>
        </p:spPr>
      </p:pic>
      <p:pic>
        <p:nvPicPr>
          <p:cNvPr id="5" name="Picture 4"/>
          <p:cNvPicPr>
            <a:picLocks noChangeAspect="1"/>
          </p:cNvPicPr>
          <p:nvPr/>
        </p:nvPicPr>
        <p:blipFill>
          <a:blip r:embed="rId4"/>
          <a:stretch>
            <a:fillRect/>
          </a:stretch>
        </p:blipFill>
        <p:spPr>
          <a:xfrm>
            <a:off x="2819400" y="5027057"/>
            <a:ext cx="3451386" cy="426097"/>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1825691617"/>
              </p:ext>
            </p:extLst>
          </p:nvPr>
        </p:nvGraphicFramePr>
        <p:xfrm>
          <a:off x="8382000" y="3884612"/>
          <a:ext cx="2471738" cy="839787"/>
        </p:xfrm>
        <a:graphic>
          <a:graphicData uri="http://schemas.openxmlformats.org/presentationml/2006/ole">
            <mc:AlternateContent xmlns:mc="http://schemas.openxmlformats.org/markup-compatibility/2006">
              <mc:Choice xmlns:v="urn:schemas-microsoft-com:vml" Requires="v">
                <p:oleObj spid="_x0000_s21509" name="Packager Shell Object" showAsIcon="1" r:id="rId5" imgW="1180440" imgH="437400" progId="Package">
                  <p:embed/>
                </p:oleObj>
              </mc:Choice>
              <mc:Fallback>
                <p:oleObj name="Packager Shell Object" showAsIcon="1" r:id="rId5" imgW="1180440" imgH="437400" progId="Package">
                  <p:embed/>
                  <p:pic>
                    <p:nvPicPr>
                      <p:cNvPr id="0" name=""/>
                      <p:cNvPicPr/>
                      <p:nvPr/>
                    </p:nvPicPr>
                    <p:blipFill>
                      <a:blip r:embed="rId6"/>
                      <a:stretch>
                        <a:fillRect/>
                      </a:stretch>
                    </p:blipFill>
                    <p:spPr>
                      <a:xfrm>
                        <a:off x="8382000" y="3884612"/>
                        <a:ext cx="2471738" cy="839787"/>
                      </a:xfrm>
                      <a:prstGeom prst="rect">
                        <a:avLst/>
                      </a:prstGeom>
                    </p:spPr>
                  </p:pic>
                </p:oleObj>
              </mc:Fallback>
            </mc:AlternateContent>
          </a:graphicData>
        </a:graphic>
      </p:graphicFrame>
    </p:spTree>
    <p:extLst>
      <p:ext uri="{BB962C8B-B14F-4D97-AF65-F5344CB8AC3E}">
        <p14:creationId xmlns:p14="http://schemas.microsoft.com/office/powerpoint/2010/main" val="3846683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1231106"/>
          </a:xfrm>
        </p:spPr>
        <p:txBody>
          <a:bodyPr/>
          <a:lstStyle/>
          <a:p>
            <a:r>
              <a:rPr lang="en-US" sz="4000" u="none" dirty="0">
                <a:latin typeface="+mn-lt"/>
              </a:rPr>
              <a:t>Method Overloading and Type Promotion</a:t>
            </a:r>
            <a:br>
              <a:rPr lang="en-US" sz="4000" u="none" dirty="0">
                <a:latin typeface="+mn-lt"/>
              </a:rPr>
            </a:br>
            <a:endParaRPr lang="en-US" sz="4000" u="none" dirty="0">
              <a:latin typeface="+mn-lt"/>
            </a:endParaRPr>
          </a:p>
        </p:txBody>
      </p:sp>
      <p:sp>
        <p:nvSpPr>
          <p:cNvPr id="4" name="Rectangle 3"/>
          <p:cNvSpPr/>
          <p:nvPr/>
        </p:nvSpPr>
        <p:spPr>
          <a:xfrm>
            <a:off x="1050860" y="1828800"/>
            <a:ext cx="9312340" cy="369332"/>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One type is promoted to another implicitly if no matching datatype is found.</a:t>
            </a:r>
            <a:endParaRPr lang="en-US" dirty="0"/>
          </a:p>
        </p:txBody>
      </p:sp>
      <p:pic>
        <p:nvPicPr>
          <p:cNvPr id="5" name="Picture 4"/>
          <p:cNvPicPr>
            <a:picLocks noChangeAspect="1"/>
          </p:cNvPicPr>
          <p:nvPr/>
        </p:nvPicPr>
        <p:blipFill>
          <a:blip r:embed="rId2"/>
          <a:stretch>
            <a:fillRect/>
          </a:stretch>
        </p:blipFill>
        <p:spPr>
          <a:xfrm>
            <a:off x="2819400" y="2226707"/>
            <a:ext cx="5334000" cy="3954517"/>
          </a:xfrm>
          <a:prstGeom prst="rect">
            <a:avLst/>
          </a:prstGeom>
        </p:spPr>
      </p:pic>
    </p:spTree>
    <p:extLst>
      <p:ext uri="{BB962C8B-B14F-4D97-AF65-F5344CB8AC3E}">
        <p14:creationId xmlns:p14="http://schemas.microsoft.com/office/powerpoint/2010/main" val="113666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1231106"/>
          </a:xfrm>
        </p:spPr>
        <p:txBody>
          <a:bodyPr/>
          <a:lstStyle/>
          <a:p>
            <a:r>
              <a:rPr lang="en-US" sz="4000" u="none" dirty="0">
                <a:latin typeface="+mn-lt"/>
              </a:rPr>
              <a:t>Method Overloading and Type Promotion</a:t>
            </a:r>
            <a:br>
              <a:rPr lang="en-US" sz="4000" u="none" dirty="0">
                <a:latin typeface="+mn-lt"/>
              </a:rPr>
            </a:br>
            <a:endParaRPr lang="en-US" sz="4000" u="none" dirty="0">
              <a:latin typeface="+mn-lt"/>
            </a:endParaRPr>
          </a:p>
        </p:txBody>
      </p:sp>
      <p:sp>
        <p:nvSpPr>
          <p:cNvPr id="6" name="object 2"/>
          <p:cNvSpPr txBox="1">
            <a:spLocks/>
          </p:cNvSpPr>
          <p:nvPr/>
        </p:nvSpPr>
        <p:spPr>
          <a:xfrm>
            <a:off x="9525000" y="229130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3" name="Picture 2"/>
          <p:cNvPicPr>
            <a:picLocks noChangeAspect="1"/>
          </p:cNvPicPr>
          <p:nvPr/>
        </p:nvPicPr>
        <p:blipFill>
          <a:blip r:embed="rId3"/>
          <a:stretch>
            <a:fillRect/>
          </a:stretch>
        </p:blipFill>
        <p:spPr>
          <a:xfrm>
            <a:off x="952498" y="1981200"/>
            <a:ext cx="6591301" cy="3886200"/>
          </a:xfrm>
          <a:prstGeom prst="rect">
            <a:avLst/>
          </a:prstGeom>
        </p:spPr>
      </p:pic>
      <p:pic>
        <p:nvPicPr>
          <p:cNvPr id="7" name="Picture 6"/>
          <p:cNvPicPr>
            <a:picLocks noChangeAspect="1"/>
          </p:cNvPicPr>
          <p:nvPr/>
        </p:nvPicPr>
        <p:blipFill>
          <a:blip r:embed="rId4"/>
          <a:stretch>
            <a:fillRect/>
          </a:stretch>
        </p:blipFill>
        <p:spPr>
          <a:xfrm>
            <a:off x="9525000" y="2819399"/>
            <a:ext cx="1143000" cy="775607"/>
          </a:xfrm>
          <a:prstGeom prst="rect">
            <a:avLst/>
          </a:prstGeom>
        </p:spPr>
      </p:pic>
      <p:sp>
        <p:nvSpPr>
          <p:cNvPr id="8" name="Rectangle 7"/>
          <p:cNvSpPr/>
          <p:nvPr/>
        </p:nvSpPr>
        <p:spPr>
          <a:xfrm>
            <a:off x="8458200" y="3853459"/>
            <a:ext cx="2961974" cy="646331"/>
          </a:xfrm>
          <a:prstGeom prst="rect">
            <a:avLst/>
          </a:prstGeom>
        </p:spPr>
        <p:txBody>
          <a:bodyPr wrap="square">
            <a:spAutoFit/>
          </a:bodyPr>
          <a:lstStyle/>
          <a:p>
            <a:r>
              <a:rPr lang="en-US" b="0" dirty="0" smtClean="0">
                <a:solidFill>
                  <a:srgbClr val="610B4B"/>
                </a:solidFill>
                <a:effectLst/>
                <a:latin typeface="tahoma" panose="020B0604030504040204" pitchFamily="34" charset="0"/>
              </a:rPr>
              <a:t>Method Overloading with </a:t>
            </a:r>
            <a:r>
              <a:rPr lang="en-US" b="0" dirty="0" err="1" smtClean="0">
                <a:solidFill>
                  <a:srgbClr val="610B4B"/>
                </a:solidFill>
                <a:effectLst/>
                <a:latin typeface="tahoma" panose="020B0604030504040204" pitchFamily="34" charset="0"/>
              </a:rPr>
              <a:t>TypePromotion</a:t>
            </a:r>
            <a:endParaRPr lang="en-US" b="0" dirty="0">
              <a:solidFill>
                <a:srgbClr val="610B4B"/>
              </a:solidFill>
              <a:effectLst/>
              <a:latin typeface="tahoma" panose="020B060403050404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11920952"/>
              </p:ext>
            </p:extLst>
          </p:nvPr>
        </p:nvGraphicFramePr>
        <p:xfrm>
          <a:off x="8610600" y="4826112"/>
          <a:ext cx="2857500" cy="904763"/>
        </p:xfrm>
        <a:graphic>
          <a:graphicData uri="http://schemas.openxmlformats.org/presentationml/2006/ole">
            <mc:AlternateContent xmlns:mc="http://schemas.openxmlformats.org/markup-compatibility/2006">
              <mc:Choice xmlns:v="urn:schemas-microsoft-com:vml" Requires="v">
                <p:oleObj spid="_x0000_s22533" name="Packager Shell Object" showAsIcon="1" r:id="rId5" imgW="1567440" imgH="437400" progId="Package">
                  <p:embed/>
                </p:oleObj>
              </mc:Choice>
              <mc:Fallback>
                <p:oleObj name="Packager Shell Object" showAsIcon="1" r:id="rId5" imgW="1567440" imgH="437400" progId="Package">
                  <p:embed/>
                  <p:pic>
                    <p:nvPicPr>
                      <p:cNvPr id="0" name=""/>
                      <p:cNvPicPr/>
                      <p:nvPr/>
                    </p:nvPicPr>
                    <p:blipFill>
                      <a:blip r:embed="rId6"/>
                      <a:stretch>
                        <a:fillRect/>
                      </a:stretch>
                    </p:blipFill>
                    <p:spPr>
                      <a:xfrm>
                        <a:off x="8610600" y="4826112"/>
                        <a:ext cx="2857500" cy="904763"/>
                      </a:xfrm>
                      <a:prstGeom prst="rect">
                        <a:avLst/>
                      </a:prstGeom>
                    </p:spPr>
                  </p:pic>
                </p:oleObj>
              </mc:Fallback>
            </mc:AlternateContent>
          </a:graphicData>
        </a:graphic>
      </p:graphicFrame>
    </p:spTree>
    <p:extLst>
      <p:ext uri="{BB962C8B-B14F-4D97-AF65-F5344CB8AC3E}">
        <p14:creationId xmlns:p14="http://schemas.microsoft.com/office/powerpoint/2010/main" val="15053220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1231106"/>
          </a:xfrm>
        </p:spPr>
        <p:txBody>
          <a:bodyPr/>
          <a:lstStyle/>
          <a:p>
            <a:r>
              <a:rPr lang="en-US" sz="4000" u="none" dirty="0">
                <a:latin typeface="+mn-lt"/>
              </a:rPr>
              <a:t>Method Overloading and Type Promotion</a:t>
            </a:r>
            <a:br>
              <a:rPr lang="en-US" sz="4000" u="none" dirty="0">
                <a:latin typeface="+mn-lt"/>
              </a:rPr>
            </a:br>
            <a:endParaRPr lang="en-US" sz="4000" u="none" dirty="0">
              <a:latin typeface="+mn-lt"/>
            </a:endParaRPr>
          </a:p>
        </p:txBody>
      </p:sp>
      <p:sp>
        <p:nvSpPr>
          <p:cNvPr id="6" name="object 2"/>
          <p:cNvSpPr txBox="1">
            <a:spLocks/>
          </p:cNvSpPr>
          <p:nvPr/>
        </p:nvSpPr>
        <p:spPr>
          <a:xfrm>
            <a:off x="9525000" y="229130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3" name="Picture 2"/>
          <p:cNvPicPr>
            <a:picLocks noChangeAspect="1"/>
          </p:cNvPicPr>
          <p:nvPr/>
        </p:nvPicPr>
        <p:blipFill>
          <a:blip r:embed="rId3"/>
          <a:stretch>
            <a:fillRect/>
          </a:stretch>
        </p:blipFill>
        <p:spPr>
          <a:xfrm>
            <a:off x="1017522" y="2257964"/>
            <a:ext cx="6526277" cy="3609436"/>
          </a:xfrm>
          <a:prstGeom prst="rect">
            <a:avLst/>
          </a:prstGeom>
        </p:spPr>
      </p:pic>
      <p:pic>
        <p:nvPicPr>
          <p:cNvPr id="4" name="Picture 3"/>
          <p:cNvPicPr>
            <a:picLocks noChangeAspect="1"/>
          </p:cNvPicPr>
          <p:nvPr/>
        </p:nvPicPr>
        <p:blipFill>
          <a:blip r:embed="rId4"/>
          <a:stretch>
            <a:fillRect/>
          </a:stretch>
        </p:blipFill>
        <p:spPr>
          <a:xfrm>
            <a:off x="9296400" y="2971799"/>
            <a:ext cx="2133600" cy="881659"/>
          </a:xfrm>
          <a:prstGeom prst="rect">
            <a:avLst/>
          </a:prstGeom>
        </p:spPr>
      </p:pic>
      <p:sp>
        <p:nvSpPr>
          <p:cNvPr id="5" name="Rectangle 4"/>
          <p:cNvSpPr/>
          <p:nvPr/>
        </p:nvSpPr>
        <p:spPr>
          <a:xfrm>
            <a:off x="9296400" y="4024582"/>
            <a:ext cx="2895600" cy="923330"/>
          </a:xfrm>
          <a:prstGeom prst="rect">
            <a:avLst/>
          </a:prstGeom>
        </p:spPr>
        <p:txBody>
          <a:bodyPr wrap="square">
            <a:spAutoFit/>
          </a:bodyPr>
          <a:lstStyle/>
          <a:p>
            <a:r>
              <a:rPr lang="en-US" b="0" dirty="0" smtClean="0">
                <a:solidFill>
                  <a:srgbClr val="610B4B"/>
                </a:solidFill>
                <a:effectLst/>
                <a:latin typeface="tahoma" panose="020B0604030504040204" pitchFamily="34" charset="0"/>
              </a:rPr>
              <a:t>Method Overloading with Type Promotion if matching found</a:t>
            </a:r>
            <a:endParaRPr lang="en-US" b="0" dirty="0">
              <a:solidFill>
                <a:srgbClr val="610B4B"/>
              </a:solidFill>
              <a:effectLst/>
              <a:latin typeface="tahoma" panose="020B0604030504040204"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865715253"/>
              </p:ext>
            </p:extLst>
          </p:nvPr>
        </p:nvGraphicFramePr>
        <p:xfrm>
          <a:off x="8077200" y="5410200"/>
          <a:ext cx="3581401" cy="533400"/>
        </p:xfrm>
        <a:graphic>
          <a:graphicData uri="http://schemas.openxmlformats.org/presentationml/2006/ole">
            <mc:AlternateContent xmlns:mc="http://schemas.openxmlformats.org/markup-compatibility/2006">
              <mc:Choice xmlns:v="urn:schemas-microsoft-com:vml" Requires="v">
                <p:oleObj spid="_x0000_s23557" name="Packager Shell Object" showAsIcon="1" r:id="rId5" imgW="1567440" imgH="437400" progId="Package">
                  <p:embed/>
                </p:oleObj>
              </mc:Choice>
              <mc:Fallback>
                <p:oleObj name="Packager Shell Object" showAsIcon="1" r:id="rId5" imgW="1567440" imgH="437400" progId="Package">
                  <p:embed/>
                  <p:pic>
                    <p:nvPicPr>
                      <p:cNvPr id="0" name=""/>
                      <p:cNvPicPr/>
                      <p:nvPr/>
                    </p:nvPicPr>
                    <p:blipFill>
                      <a:blip r:embed="rId6"/>
                      <a:stretch>
                        <a:fillRect/>
                      </a:stretch>
                    </p:blipFill>
                    <p:spPr>
                      <a:xfrm>
                        <a:off x="8077200" y="5410200"/>
                        <a:ext cx="3581401" cy="533400"/>
                      </a:xfrm>
                      <a:prstGeom prst="rect">
                        <a:avLst/>
                      </a:prstGeom>
                    </p:spPr>
                  </p:pic>
                </p:oleObj>
              </mc:Fallback>
            </mc:AlternateContent>
          </a:graphicData>
        </a:graphic>
      </p:graphicFrame>
    </p:spTree>
    <p:extLst>
      <p:ext uri="{BB962C8B-B14F-4D97-AF65-F5344CB8AC3E}">
        <p14:creationId xmlns:p14="http://schemas.microsoft.com/office/powerpoint/2010/main" val="276063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198352" y="6408140"/>
            <a:ext cx="424180" cy="254635"/>
          </a:xfrm>
          <a:prstGeom prst="rect">
            <a:avLst/>
          </a:prstGeom>
        </p:spPr>
        <p:txBody>
          <a:bodyPr vert="horz" wrap="square" lIns="0" tIns="0" rIns="0" bIns="0" rtlCol="0">
            <a:spAutoFit/>
          </a:bodyPr>
          <a:lstStyle/>
          <a:p>
            <a:pPr marL="38100">
              <a:lnSpc>
                <a:spcPts val="1810"/>
              </a:lnSpc>
            </a:pPr>
            <a:fld id="{81D60167-4931-47E6-BA6A-407CBD079E47}" type="slidenum">
              <a:rPr sz="1800" dirty="0">
                <a:solidFill>
                  <a:srgbClr val="888888"/>
                </a:solidFill>
                <a:latin typeface="Carlito"/>
                <a:cs typeface="Carlito"/>
              </a:rPr>
              <a:t>5</a:t>
            </a:fld>
            <a:endParaRPr sz="1800">
              <a:latin typeface="Carlito"/>
              <a:cs typeface="Carlito"/>
            </a:endParaRPr>
          </a:p>
        </p:txBody>
      </p:sp>
      <p:sp>
        <p:nvSpPr>
          <p:cNvPr id="3" name="object 3"/>
          <p:cNvSpPr txBox="1">
            <a:spLocks noGrp="1"/>
          </p:cNvSpPr>
          <p:nvPr>
            <p:ph type="title"/>
          </p:nvPr>
        </p:nvSpPr>
        <p:spPr>
          <a:xfrm>
            <a:off x="3352800" y="541782"/>
            <a:ext cx="5714999" cy="1490152"/>
          </a:xfrm>
          <a:prstGeom prst="rect">
            <a:avLst/>
          </a:prstGeom>
        </p:spPr>
        <p:txBody>
          <a:bodyPr vert="horz" wrap="square" lIns="0" tIns="12700" rIns="0" bIns="0" rtlCol="0">
            <a:spAutoFit/>
          </a:bodyPr>
          <a:lstStyle/>
          <a:p>
            <a:pPr marL="12700">
              <a:spcBef>
                <a:spcPts val="100"/>
              </a:spcBef>
            </a:pPr>
            <a:r>
              <a:rPr lang="en-US" u="none" dirty="0">
                <a:latin typeface="+mn-lt"/>
              </a:rPr>
              <a:t>Constructors in Java</a:t>
            </a:r>
            <a:r>
              <a:rPr lang="en-US" b="0" dirty="0">
                <a:latin typeface="+mn-lt"/>
              </a:rPr>
              <a:t/>
            </a:r>
            <a:br>
              <a:rPr lang="en-US" b="0" dirty="0">
                <a:latin typeface="+mn-lt"/>
              </a:rPr>
            </a:br>
            <a:endParaRPr b="0" u="none" spc="-560" dirty="0">
              <a:solidFill>
                <a:srgbClr val="404040"/>
              </a:solidFill>
              <a:latin typeface="+mn-lt"/>
              <a:cs typeface="Arial"/>
            </a:endParaRPr>
          </a:p>
        </p:txBody>
      </p:sp>
      <p:sp>
        <p:nvSpPr>
          <p:cNvPr id="5" name="Rectangle 4"/>
          <p:cNvSpPr/>
          <p:nvPr/>
        </p:nvSpPr>
        <p:spPr>
          <a:xfrm>
            <a:off x="1066800" y="2065271"/>
            <a:ext cx="9982200" cy="3970318"/>
          </a:xfrm>
          <a:prstGeom prst="rect">
            <a:avLst/>
          </a:prstGeom>
        </p:spPr>
        <p:txBody>
          <a:bodyPr wrap="square">
            <a:spAutoFit/>
          </a:bodyPr>
          <a:lstStyle/>
          <a:p>
            <a:pPr marL="285750" indent="-285750">
              <a:buFont typeface="Arial" panose="020B0604020202020204" pitchFamily="34" charset="0"/>
              <a:buChar char="•"/>
            </a:pPr>
            <a:r>
              <a:rPr lang="en-US" sz="2800" b="0" i="0" dirty="0" smtClean="0">
                <a:solidFill>
                  <a:srgbClr val="000000"/>
                </a:solidFill>
                <a:effectLst/>
                <a:latin typeface="verdana" panose="020B0604030504040204" pitchFamily="34" charset="0"/>
              </a:rPr>
              <a:t>In </a:t>
            </a:r>
            <a:r>
              <a:rPr lang="en-US" sz="2800" b="0" i="0" u="none" strike="noStrike" dirty="0" smtClean="0">
                <a:solidFill>
                  <a:srgbClr val="008000"/>
                </a:solidFill>
                <a:effectLst/>
                <a:latin typeface="verdana" panose="020B0604030504040204" pitchFamily="34" charset="0"/>
                <a:hlinkClick r:id="rId2"/>
              </a:rPr>
              <a:t>Java</a:t>
            </a:r>
            <a:r>
              <a:rPr lang="en-US" sz="2800" b="0" i="0" dirty="0" smtClean="0">
                <a:solidFill>
                  <a:srgbClr val="000000"/>
                </a:solidFill>
                <a:effectLst/>
                <a:latin typeface="verdana" panose="020B0604030504040204" pitchFamily="34" charset="0"/>
              </a:rPr>
              <a:t>, a constructor is a block of codes similar to the method. </a:t>
            </a:r>
          </a:p>
          <a:p>
            <a:pPr marL="285750" indent="-285750">
              <a:buFont typeface="Arial" panose="020B0604020202020204" pitchFamily="34" charset="0"/>
              <a:buChar char="•"/>
            </a:pPr>
            <a:r>
              <a:rPr lang="en-US" sz="2800" b="0" i="0" dirty="0" smtClean="0">
                <a:solidFill>
                  <a:srgbClr val="000000"/>
                </a:solidFill>
                <a:effectLst/>
                <a:latin typeface="verdana" panose="020B0604030504040204" pitchFamily="34" charset="0"/>
              </a:rPr>
              <a:t>It is called when an instance of the </a:t>
            </a:r>
            <a:r>
              <a:rPr lang="en-US" sz="2800" b="0" i="0" u="none" strike="noStrike" dirty="0" smtClean="0">
                <a:solidFill>
                  <a:srgbClr val="008000"/>
                </a:solidFill>
                <a:effectLst/>
                <a:latin typeface="verdana" panose="020B0604030504040204" pitchFamily="34" charset="0"/>
                <a:hlinkClick r:id="rId3"/>
              </a:rPr>
              <a:t>class</a:t>
            </a:r>
            <a:r>
              <a:rPr lang="en-US" sz="2800" b="0" i="0" dirty="0" smtClean="0">
                <a:solidFill>
                  <a:srgbClr val="000000"/>
                </a:solidFill>
                <a:effectLst/>
                <a:latin typeface="verdana" panose="020B0604030504040204" pitchFamily="34" charset="0"/>
              </a:rPr>
              <a:t> is created.</a:t>
            </a:r>
          </a:p>
          <a:p>
            <a:pPr marL="285750" indent="-285750">
              <a:buFont typeface="Arial" panose="020B0604020202020204" pitchFamily="34" charset="0"/>
              <a:buChar char="•"/>
            </a:pPr>
            <a:r>
              <a:rPr lang="en-US" sz="2800" b="0" i="0" dirty="0" smtClean="0">
                <a:solidFill>
                  <a:srgbClr val="000000"/>
                </a:solidFill>
                <a:effectLst/>
                <a:latin typeface="verdana" panose="020B0604030504040204" pitchFamily="34" charset="0"/>
              </a:rPr>
              <a:t>At the time of calling constructor, memory for the object is allocated in the memory.</a:t>
            </a:r>
          </a:p>
          <a:p>
            <a:pPr marL="285750" indent="-285750">
              <a:buFont typeface="Arial" panose="020B0604020202020204" pitchFamily="34" charset="0"/>
              <a:buChar char="•"/>
            </a:pPr>
            <a:r>
              <a:rPr lang="en-US" sz="2800" b="0" i="0" dirty="0" smtClean="0">
                <a:solidFill>
                  <a:srgbClr val="000000"/>
                </a:solidFill>
                <a:effectLst/>
                <a:latin typeface="verdana" panose="020B0604030504040204" pitchFamily="34" charset="0"/>
              </a:rPr>
              <a:t>It is a special type of method which is used to initialize the object.</a:t>
            </a:r>
          </a:p>
          <a:p>
            <a:pPr marL="285750" indent="-285750">
              <a:buFont typeface="Arial" panose="020B0604020202020204" pitchFamily="34" charset="0"/>
              <a:buChar char="•"/>
            </a:pPr>
            <a:r>
              <a:rPr lang="en-US" sz="2800" b="0" i="0" dirty="0" smtClean="0">
                <a:solidFill>
                  <a:srgbClr val="000000"/>
                </a:solidFill>
                <a:effectLst/>
                <a:latin typeface="verdana" panose="020B0604030504040204" pitchFamily="34" charset="0"/>
              </a:rPr>
              <a:t>Every time an object is created using the new() keyword, at least one constructor is called.</a:t>
            </a:r>
            <a:endParaRPr lang="en-US" sz="2800" b="0" i="0" dirty="0">
              <a:solidFill>
                <a:srgbClr val="000000"/>
              </a:solidFill>
              <a:effectLst/>
              <a:latin typeface="verdana" panose="020B060403050404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1231106"/>
          </a:xfrm>
        </p:spPr>
        <p:txBody>
          <a:bodyPr/>
          <a:lstStyle/>
          <a:p>
            <a:r>
              <a:rPr lang="en-US" sz="4000" u="none" dirty="0">
                <a:latin typeface="+mn-lt"/>
              </a:rPr>
              <a:t>Method Overloading and Type Promotion</a:t>
            </a:r>
            <a:br>
              <a:rPr lang="en-US" sz="4000" u="none" dirty="0">
                <a:latin typeface="+mn-lt"/>
              </a:rPr>
            </a:br>
            <a:endParaRPr lang="en-US" sz="4000" u="none" dirty="0">
              <a:latin typeface="+mn-lt"/>
            </a:endParaRPr>
          </a:p>
        </p:txBody>
      </p:sp>
      <p:sp>
        <p:nvSpPr>
          <p:cNvPr id="6" name="object 2"/>
          <p:cNvSpPr txBox="1">
            <a:spLocks/>
          </p:cNvSpPr>
          <p:nvPr/>
        </p:nvSpPr>
        <p:spPr>
          <a:xfrm>
            <a:off x="1162050" y="5123248"/>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3" name="Picture 2"/>
          <p:cNvPicPr>
            <a:picLocks noChangeAspect="1"/>
          </p:cNvPicPr>
          <p:nvPr/>
        </p:nvPicPr>
        <p:blipFill>
          <a:blip r:embed="rId3"/>
          <a:stretch>
            <a:fillRect/>
          </a:stretch>
        </p:blipFill>
        <p:spPr>
          <a:xfrm>
            <a:off x="1017523" y="2133600"/>
            <a:ext cx="9421877" cy="2743200"/>
          </a:xfrm>
          <a:prstGeom prst="rect">
            <a:avLst/>
          </a:prstGeom>
        </p:spPr>
      </p:pic>
      <p:pic>
        <p:nvPicPr>
          <p:cNvPr id="4" name="Picture 3"/>
          <p:cNvPicPr>
            <a:picLocks noChangeAspect="1"/>
          </p:cNvPicPr>
          <p:nvPr/>
        </p:nvPicPr>
        <p:blipFill>
          <a:blip r:embed="rId4"/>
          <a:stretch>
            <a:fillRect/>
          </a:stretch>
        </p:blipFill>
        <p:spPr>
          <a:xfrm>
            <a:off x="2819400" y="4876800"/>
            <a:ext cx="7810500" cy="923925"/>
          </a:xfrm>
          <a:prstGeom prst="rect">
            <a:avLst/>
          </a:prstGeom>
        </p:spPr>
      </p:pic>
      <p:sp>
        <p:nvSpPr>
          <p:cNvPr id="5" name="Rectangle 4"/>
          <p:cNvSpPr/>
          <p:nvPr/>
        </p:nvSpPr>
        <p:spPr>
          <a:xfrm>
            <a:off x="457200" y="5700747"/>
            <a:ext cx="11506200" cy="369332"/>
          </a:xfrm>
          <a:prstGeom prst="rect">
            <a:avLst/>
          </a:prstGeom>
        </p:spPr>
        <p:txBody>
          <a:bodyPr wrap="square">
            <a:spAutoFit/>
          </a:bodyPr>
          <a:lstStyle/>
          <a:p>
            <a:r>
              <a:rPr lang="en-US" b="1" i="0" dirty="0" smtClean="0">
                <a:solidFill>
                  <a:srgbClr val="000000"/>
                </a:solidFill>
                <a:effectLst/>
                <a:latin typeface="Arial" panose="020B0604020202020204" pitchFamily="34" charset="0"/>
              </a:rPr>
              <a:t>One type is not de-promoted implicitly for example double cannot be </a:t>
            </a:r>
            <a:r>
              <a:rPr lang="en-US" b="1" i="0" dirty="0" err="1" smtClean="0">
                <a:solidFill>
                  <a:srgbClr val="000000"/>
                </a:solidFill>
                <a:effectLst/>
                <a:latin typeface="Arial" panose="020B0604020202020204" pitchFamily="34" charset="0"/>
              </a:rPr>
              <a:t>depromoted</a:t>
            </a:r>
            <a:r>
              <a:rPr lang="en-US" b="1" i="0" dirty="0" smtClean="0">
                <a:solidFill>
                  <a:srgbClr val="000000"/>
                </a:solidFill>
                <a:effectLst/>
                <a:latin typeface="Arial" panose="020B0604020202020204" pitchFamily="34" charset="0"/>
              </a:rPr>
              <a:t> to any type implicitly</a:t>
            </a:r>
            <a:r>
              <a:rPr lang="en-US" b="0" i="0" dirty="0" smtClean="0">
                <a:solidFill>
                  <a:srgbClr val="000000"/>
                </a:solidFill>
                <a:effectLst/>
                <a:latin typeface="Arial" panose="020B0604020202020204" pitchFamily="34" charset="0"/>
              </a:rPr>
              <a:t>.</a:t>
            </a:r>
            <a:endParaRPr lang="en-US" b="0" i="0" dirty="0">
              <a:solidFill>
                <a:srgbClr val="000000"/>
              </a:solidFill>
              <a:effectLst/>
              <a:latin typeface="Arial" panose="020B0604020202020204"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969573927"/>
              </p:ext>
            </p:extLst>
          </p:nvPr>
        </p:nvGraphicFramePr>
        <p:xfrm>
          <a:off x="10479024" y="3886200"/>
          <a:ext cx="1566863" cy="438150"/>
        </p:xfrm>
        <a:graphic>
          <a:graphicData uri="http://schemas.openxmlformats.org/presentationml/2006/ole">
            <mc:AlternateContent xmlns:mc="http://schemas.openxmlformats.org/markup-compatibility/2006">
              <mc:Choice xmlns:v="urn:schemas-microsoft-com:vml" Requires="v">
                <p:oleObj spid="_x0000_s24581" name="Packager Shell Object" showAsIcon="1" r:id="rId5" imgW="1567440" imgH="437400" progId="Package">
                  <p:embed/>
                </p:oleObj>
              </mc:Choice>
              <mc:Fallback>
                <p:oleObj name="Packager Shell Object" showAsIcon="1" r:id="rId5" imgW="1567440" imgH="437400" progId="Package">
                  <p:embed/>
                  <p:pic>
                    <p:nvPicPr>
                      <p:cNvPr id="0" name=""/>
                      <p:cNvPicPr/>
                      <p:nvPr/>
                    </p:nvPicPr>
                    <p:blipFill>
                      <a:blip r:embed="rId6"/>
                      <a:stretch>
                        <a:fillRect/>
                      </a:stretch>
                    </p:blipFill>
                    <p:spPr>
                      <a:xfrm>
                        <a:off x="10479024" y="3886200"/>
                        <a:ext cx="1566863" cy="438150"/>
                      </a:xfrm>
                      <a:prstGeom prst="rect">
                        <a:avLst/>
                      </a:prstGeom>
                    </p:spPr>
                  </p:pic>
                </p:oleObj>
              </mc:Fallback>
            </mc:AlternateContent>
          </a:graphicData>
        </a:graphic>
      </p:graphicFrame>
    </p:spTree>
    <p:extLst>
      <p:ext uri="{BB962C8B-B14F-4D97-AF65-F5344CB8AC3E}">
        <p14:creationId xmlns:p14="http://schemas.microsoft.com/office/powerpoint/2010/main" val="2459314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738664"/>
          </a:xfrm>
        </p:spPr>
        <p:txBody>
          <a:bodyPr/>
          <a:lstStyle/>
          <a:p>
            <a:r>
              <a:rPr lang="en-US" u="none" dirty="0">
                <a:latin typeface="+mn-lt"/>
              </a:rPr>
              <a:t>Passing and Returning Objects in Java</a:t>
            </a:r>
          </a:p>
        </p:txBody>
      </p:sp>
      <p:sp>
        <p:nvSpPr>
          <p:cNvPr id="3" name="Text Placeholder 2"/>
          <p:cNvSpPr>
            <a:spLocks noGrp="1"/>
          </p:cNvSpPr>
          <p:nvPr>
            <p:ph idx="1"/>
          </p:nvPr>
        </p:nvSpPr>
        <p:spPr>
          <a:xfrm>
            <a:off x="1176019" y="1825498"/>
            <a:ext cx="9947275" cy="3754874"/>
          </a:xfrm>
        </p:spPr>
        <p:txBody>
          <a:bodyPr/>
          <a:lstStyle/>
          <a:p>
            <a:pPr marL="342900" indent="-342900" fontAlgn="base">
              <a:buFont typeface="Arial" panose="020B0604020202020204" pitchFamily="34" charset="0"/>
              <a:buChar char="•"/>
            </a:pPr>
            <a:r>
              <a:rPr lang="en-US" sz="3200" dirty="0">
                <a:latin typeface="+mn-lt"/>
              </a:rPr>
              <a:t>Java is </a:t>
            </a:r>
            <a:r>
              <a:rPr lang="en-US" sz="3200" u="sng" dirty="0">
                <a:latin typeface="+mn-lt"/>
                <a:hlinkClick r:id="rId2"/>
              </a:rPr>
              <a:t>strictly pass by value</a:t>
            </a:r>
            <a:r>
              <a:rPr lang="en-US" sz="3200" dirty="0">
                <a:latin typeface="+mn-lt"/>
              </a:rPr>
              <a:t>, the precise effect differs between whether a </a:t>
            </a:r>
            <a:r>
              <a:rPr lang="en-US" sz="3200" u="sng" dirty="0">
                <a:latin typeface="+mn-lt"/>
                <a:hlinkClick r:id="rId3"/>
              </a:rPr>
              <a:t>primitive type</a:t>
            </a:r>
            <a:r>
              <a:rPr lang="en-US" sz="3200" dirty="0">
                <a:latin typeface="+mn-lt"/>
              </a:rPr>
              <a:t> or a reference type is passed.</a:t>
            </a:r>
          </a:p>
          <a:p>
            <a:pPr marL="342900" indent="-342900" fontAlgn="base">
              <a:buFont typeface="Arial" panose="020B0604020202020204" pitchFamily="34" charset="0"/>
              <a:buChar char="•"/>
            </a:pPr>
            <a:r>
              <a:rPr lang="en-US" sz="3200" dirty="0">
                <a:latin typeface="+mn-lt"/>
              </a:rPr>
              <a:t>When we pass a primitive type to a method, it is passed by value. But when we pass an object to a method, the situation changes dramatically, because objects are passed by what is effectively call-by-reference.</a:t>
            </a:r>
          </a:p>
          <a:p>
            <a:endParaRPr lang="en-US" dirty="0"/>
          </a:p>
        </p:txBody>
      </p:sp>
    </p:spTree>
    <p:extLst>
      <p:ext uri="{BB962C8B-B14F-4D97-AF65-F5344CB8AC3E}">
        <p14:creationId xmlns:p14="http://schemas.microsoft.com/office/powerpoint/2010/main" val="2750147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latin typeface="+mn-lt"/>
              </a:rPr>
              <a:t>Objects passing to methods</a:t>
            </a:r>
            <a:endParaRPr lang="en-US" sz="4000" u="none" dirty="0">
              <a:latin typeface="+mn-lt"/>
            </a:endParaRPr>
          </a:p>
        </p:txBody>
      </p:sp>
      <p:pic>
        <p:nvPicPr>
          <p:cNvPr id="4" name="Picture 3"/>
          <p:cNvPicPr>
            <a:picLocks noChangeAspect="1"/>
          </p:cNvPicPr>
          <p:nvPr/>
        </p:nvPicPr>
        <p:blipFill>
          <a:blip r:embed="rId3"/>
          <a:stretch>
            <a:fillRect/>
          </a:stretch>
        </p:blipFill>
        <p:spPr>
          <a:xfrm>
            <a:off x="457200" y="1675750"/>
            <a:ext cx="6934200" cy="4801250"/>
          </a:xfrm>
          <a:prstGeom prst="rect">
            <a:avLst/>
          </a:prstGeom>
        </p:spPr>
      </p:pic>
      <p:sp>
        <p:nvSpPr>
          <p:cNvPr id="6" name="object 2"/>
          <p:cNvSpPr txBox="1">
            <a:spLocks/>
          </p:cNvSpPr>
          <p:nvPr/>
        </p:nvSpPr>
        <p:spPr>
          <a:xfrm>
            <a:off x="9525000" y="229130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7" name="Picture 6"/>
          <p:cNvPicPr>
            <a:picLocks noChangeAspect="1"/>
          </p:cNvPicPr>
          <p:nvPr/>
        </p:nvPicPr>
        <p:blipFill>
          <a:blip r:embed="rId4"/>
          <a:stretch>
            <a:fillRect/>
          </a:stretch>
        </p:blipFill>
        <p:spPr>
          <a:xfrm>
            <a:off x="9510712" y="3004543"/>
            <a:ext cx="1857375" cy="466725"/>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2040543641"/>
              </p:ext>
            </p:extLst>
          </p:nvPr>
        </p:nvGraphicFramePr>
        <p:xfrm>
          <a:off x="8610600" y="4419600"/>
          <a:ext cx="2033588" cy="742950"/>
        </p:xfrm>
        <a:graphic>
          <a:graphicData uri="http://schemas.openxmlformats.org/presentationml/2006/ole">
            <mc:AlternateContent xmlns:mc="http://schemas.openxmlformats.org/markup-compatibility/2006">
              <mc:Choice xmlns:v="urn:schemas-microsoft-com:vml" Requires="v">
                <p:oleObj spid="_x0000_s25606" name="Packager Shell Object" showAsIcon="1" r:id="rId5" imgW="457920" imgH="437400" progId="Package">
                  <p:embed/>
                </p:oleObj>
              </mc:Choice>
              <mc:Fallback>
                <p:oleObj name="Packager Shell Object" showAsIcon="1" r:id="rId5" imgW="457920" imgH="437400" progId="Package">
                  <p:embed/>
                  <p:pic>
                    <p:nvPicPr>
                      <p:cNvPr id="0" name=""/>
                      <p:cNvPicPr/>
                      <p:nvPr/>
                    </p:nvPicPr>
                    <p:blipFill>
                      <a:blip r:embed="rId6"/>
                      <a:stretch>
                        <a:fillRect/>
                      </a:stretch>
                    </p:blipFill>
                    <p:spPr>
                      <a:xfrm>
                        <a:off x="8610600" y="4419600"/>
                        <a:ext cx="2033588" cy="742950"/>
                      </a:xfrm>
                      <a:prstGeom prst="rect">
                        <a:avLst/>
                      </a:prstGeom>
                    </p:spPr>
                  </p:pic>
                </p:oleObj>
              </mc:Fallback>
            </mc:AlternateContent>
          </a:graphicData>
        </a:graphic>
      </p:graphicFrame>
    </p:spTree>
    <p:extLst>
      <p:ext uri="{BB962C8B-B14F-4D97-AF65-F5344CB8AC3E}">
        <p14:creationId xmlns:p14="http://schemas.microsoft.com/office/powerpoint/2010/main" val="750708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a:effectLst>
                  <a:outerShdw blurRad="38100" dist="38100" dir="2700000" algn="tl">
                    <a:srgbClr val="000000">
                      <a:alpha val="43137"/>
                    </a:srgbClr>
                  </a:outerShdw>
                </a:effectLst>
                <a:latin typeface="+mn-lt"/>
              </a:rPr>
              <a:t>Returning Objects</a:t>
            </a:r>
          </a:p>
        </p:txBody>
      </p:sp>
      <p:sp>
        <p:nvSpPr>
          <p:cNvPr id="4" name="Rectangle 3"/>
          <p:cNvSpPr/>
          <p:nvPr/>
        </p:nvSpPr>
        <p:spPr>
          <a:xfrm>
            <a:off x="1017523" y="1828800"/>
            <a:ext cx="10156952" cy="2554545"/>
          </a:xfrm>
          <a:prstGeom prst="rect">
            <a:avLst/>
          </a:prstGeom>
        </p:spPr>
        <p:txBody>
          <a:bodyPr wrap="square">
            <a:spAutoFit/>
          </a:bodyPr>
          <a:lstStyle/>
          <a:p>
            <a:pPr algn="just"/>
            <a:r>
              <a:rPr lang="en-US" sz="3200" b="0" i="0" dirty="0" smtClean="0">
                <a:solidFill>
                  <a:srgbClr val="40424E"/>
                </a:solidFill>
                <a:effectLst/>
                <a:latin typeface="urw-din"/>
              </a:rPr>
              <a:t>In java, a method can return any type of data, including objects. For example, in the following program, the </a:t>
            </a:r>
            <a:r>
              <a:rPr lang="en-US" sz="3200" b="1" i="0" dirty="0" err="1" smtClean="0">
                <a:solidFill>
                  <a:srgbClr val="40424E"/>
                </a:solidFill>
                <a:effectLst/>
                <a:latin typeface="urw-din"/>
              </a:rPr>
              <a:t>incrByTen</a:t>
            </a:r>
            <a:r>
              <a:rPr lang="en-US" sz="3200" b="1" i="0" dirty="0" smtClean="0">
                <a:solidFill>
                  <a:srgbClr val="40424E"/>
                </a:solidFill>
                <a:effectLst/>
                <a:latin typeface="urw-din"/>
              </a:rPr>
              <a:t>( )</a:t>
            </a:r>
            <a:r>
              <a:rPr lang="en-US" sz="3200" b="0" i="0" dirty="0" smtClean="0">
                <a:solidFill>
                  <a:srgbClr val="40424E"/>
                </a:solidFill>
                <a:effectLst/>
                <a:latin typeface="urw-din"/>
              </a:rPr>
              <a:t> method returns an object in which the value of a (an integer variable) is ten greater than it is in the invoking object.</a:t>
            </a:r>
            <a:endParaRPr lang="en-US" sz="3200" dirty="0"/>
          </a:p>
        </p:txBody>
      </p:sp>
    </p:spTree>
    <p:extLst>
      <p:ext uri="{BB962C8B-B14F-4D97-AF65-F5344CB8AC3E}">
        <p14:creationId xmlns:p14="http://schemas.microsoft.com/office/powerpoint/2010/main" val="26081954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latin typeface="+mn-lt"/>
              </a:rPr>
              <a:t>Returning Objects</a:t>
            </a:r>
            <a:endParaRPr lang="en-US" sz="4000" u="none" dirty="0">
              <a:latin typeface="+mn-lt"/>
            </a:endParaRPr>
          </a:p>
        </p:txBody>
      </p:sp>
      <p:sp>
        <p:nvSpPr>
          <p:cNvPr id="6" name="object 2"/>
          <p:cNvSpPr txBox="1">
            <a:spLocks/>
          </p:cNvSpPr>
          <p:nvPr/>
        </p:nvSpPr>
        <p:spPr>
          <a:xfrm>
            <a:off x="9525000" y="229130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3" name="Picture 2"/>
          <p:cNvPicPr>
            <a:picLocks noChangeAspect="1"/>
          </p:cNvPicPr>
          <p:nvPr/>
        </p:nvPicPr>
        <p:blipFill>
          <a:blip r:embed="rId3"/>
          <a:stretch>
            <a:fillRect/>
          </a:stretch>
        </p:blipFill>
        <p:spPr>
          <a:xfrm>
            <a:off x="1017523" y="1675749"/>
            <a:ext cx="6293070" cy="4877451"/>
          </a:xfrm>
          <a:prstGeom prst="rect">
            <a:avLst/>
          </a:prstGeom>
        </p:spPr>
      </p:pic>
      <p:pic>
        <p:nvPicPr>
          <p:cNvPr id="5" name="Picture 4"/>
          <p:cNvPicPr>
            <a:picLocks noChangeAspect="1"/>
          </p:cNvPicPr>
          <p:nvPr/>
        </p:nvPicPr>
        <p:blipFill>
          <a:blip r:embed="rId4"/>
          <a:stretch>
            <a:fillRect/>
          </a:stretch>
        </p:blipFill>
        <p:spPr>
          <a:xfrm>
            <a:off x="9421875" y="2866431"/>
            <a:ext cx="1724025" cy="867369"/>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3078038906"/>
              </p:ext>
            </p:extLst>
          </p:nvPr>
        </p:nvGraphicFramePr>
        <p:xfrm>
          <a:off x="8534400" y="4495800"/>
          <a:ext cx="2133600" cy="896938"/>
        </p:xfrm>
        <a:graphic>
          <a:graphicData uri="http://schemas.openxmlformats.org/presentationml/2006/ole">
            <mc:AlternateContent xmlns:mc="http://schemas.openxmlformats.org/markup-compatibility/2006">
              <mc:Choice xmlns:v="urn:schemas-microsoft-com:vml" Requires="v">
                <p:oleObj spid="_x0000_s26629" name="Packager Shell Object" showAsIcon="1" r:id="rId5" imgW="522360" imgH="437400" progId="Package">
                  <p:embed/>
                </p:oleObj>
              </mc:Choice>
              <mc:Fallback>
                <p:oleObj name="Packager Shell Object" showAsIcon="1" r:id="rId5" imgW="522360" imgH="437400" progId="Package">
                  <p:embed/>
                  <p:pic>
                    <p:nvPicPr>
                      <p:cNvPr id="0" name=""/>
                      <p:cNvPicPr/>
                      <p:nvPr/>
                    </p:nvPicPr>
                    <p:blipFill>
                      <a:blip r:embed="rId6"/>
                      <a:stretch>
                        <a:fillRect/>
                      </a:stretch>
                    </p:blipFill>
                    <p:spPr>
                      <a:xfrm>
                        <a:off x="8534400" y="4495800"/>
                        <a:ext cx="2133600" cy="896938"/>
                      </a:xfrm>
                      <a:prstGeom prst="rect">
                        <a:avLst/>
                      </a:prstGeom>
                    </p:spPr>
                  </p:pic>
                </p:oleObj>
              </mc:Fallback>
            </mc:AlternateContent>
          </a:graphicData>
        </a:graphic>
      </p:graphicFrame>
    </p:spTree>
    <p:extLst>
      <p:ext uri="{BB962C8B-B14F-4D97-AF65-F5344CB8AC3E}">
        <p14:creationId xmlns:p14="http://schemas.microsoft.com/office/powerpoint/2010/main" val="124685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14399" y="1828800"/>
            <a:ext cx="8229601" cy="2819400"/>
          </a:xfrm>
          <a:prstGeom prst="rect">
            <a:avLst/>
          </a:prstGeom>
        </p:spPr>
      </p:pic>
      <p:sp>
        <p:nvSpPr>
          <p:cNvPr id="6" name="Rectangle 5"/>
          <p:cNvSpPr/>
          <p:nvPr/>
        </p:nvSpPr>
        <p:spPr>
          <a:xfrm>
            <a:off x="914398" y="4800600"/>
            <a:ext cx="10134601" cy="938719"/>
          </a:xfrm>
          <a:prstGeom prst="rect">
            <a:avLst/>
          </a:prstGeom>
        </p:spPr>
        <p:txBody>
          <a:bodyPr wrap="square">
            <a:spAutoFit/>
          </a:bodyPr>
          <a:lstStyle/>
          <a:p>
            <a:pPr marL="92075" marR="83820" algn="just">
              <a:lnSpc>
                <a:spcPts val="2160"/>
              </a:lnSpc>
              <a:spcBef>
                <a:spcPts val="65"/>
              </a:spcBef>
            </a:pPr>
            <a:r>
              <a:rPr lang="en-US" spc="-15" dirty="0">
                <a:latin typeface="Carlito"/>
                <a:cs typeface="Carlito"/>
              </a:rPr>
              <a:t>Here </a:t>
            </a:r>
            <a:r>
              <a:rPr lang="en-US" spc="-10" dirty="0">
                <a:latin typeface="Carlito"/>
                <a:cs typeface="Carlito"/>
              </a:rPr>
              <a:t>we pass </a:t>
            </a:r>
            <a:r>
              <a:rPr lang="en-US" spc="-15" dirty="0">
                <a:latin typeface="Carlito"/>
                <a:cs typeface="Carlito"/>
              </a:rPr>
              <a:t>exactly </a:t>
            </a:r>
            <a:r>
              <a:rPr lang="en-US" spc="-5" dirty="0">
                <a:latin typeface="Carlito"/>
                <a:cs typeface="Carlito"/>
              </a:rPr>
              <a:t>is </a:t>
            </a:r>
            <a:r>
              <a:rPr lang="en-US" dirty="0">
                <a:latin typeface="Carlito"/>
                <a:cs typeface="Carlito"/>
              </a:rPr>
              <a:t>a </a:t>
            </a:r>
            <a:r>
              <a:rPr lang="en-US" spc="-5" dirty="0">
                <a:latin typeface="Carlito"/>
                <a:cs typeface="Carlito"/>
              </a:rPr>
              <a:t>handle </a:t>
            </a:r>
            <a:r>
              <a:rPr lang="en-US" dirty="0">
                <a:latin typeface="Carlito"/>
                <a:cs typeface="Carlito"/>
              </a:rPr>
              <a:t>of an  </a:t>
            </a:r>
            <a:r>
              <a:rPr lang="en-US" spc="-5" dirty="0">
                <a:latin typeface="Carlito"/>
                <a:cs typeface="Carlito"/>
              </a:rPr>
              <a:t>object, </a:t>
            </a:r>
            <a:r>
              <a:rPr lang="en-US" dirty="0">
                <a:latin typeface="Carlito"/>
                <a:cs typeface="Carlito"/>
              </a:rPr>
              <a:t>and </a:t>
            </a:r>
            <a:r>
              <a:rPr lang="en-US" spc="5" dirty="0">
                <a:latin typeface="Carlito"/>
                <a:cs typeface="Carlito"/>
              </a:rPr>
              <a:t>in </a:t>
            </a:r>
            <a:r>
              <a:rPr lang="en-US" dirty="0">
                <a:latin typeface="Carlito"/>
                <a:cs typeface="Carlito"/>
              </a:rPr>
              <a:t>the called method a </a:t>
            </a:r>
            <a:r>
              <a:rPr lang="en-US" spc="-10" dirty="0">
                <a:latin typeface="Carlito"/>
                <a:cs typeface="Carlito"/>
              </a:rPr>
              <a:t>new  </a:t>
            </a:r>
            <a:r>
              <a:rPr lang="en-US" spc="-5" dirty="0">
                <a:latin typeface="Carlito"/>
                <a:cs typeface="Carlito"/>
              </a:rPr>
              <a:t>handle  </a:t>
            </a:r>
            <a:r>
              <a:rPr lang="en-US" spc="-10" dirty="0">
                <a:latin typeface="Carlito"/>
                <a:cs typeface="Carlito"/>
              </a:rPr>
              <a:t>created  </a:t>
            </a:r>
            <a:r>
              <a:rPr lang="en-US" dirty="0">
                <a:latin typeface="Carlito"/>
                <a:cs typeface="Carlito"/>
              </a:rPr>
              <a:t>and  </a:t>
            </a:r>
            <a:r>
              <a:rPr lang="en-US" spc="-10" dirty="0">
                <a:latin typeface="Carlito"/>
                <a:cs typeface="Carlito"/>
              </a:rPr>
              <a:t>pointed  </a:t>
            </a:r>
            <a:r>
              <a:rPr lang="en-US" spc="-15" dirty="0">
                <a:latin typeface="Carlito"/>
                <a:cs typeface="Carlito"/>
              </a:rPr>
              <a:t>to  </a:t>
            </a:r>
            <a:r>
              <a:rPr lang="en-US" dirty="0">
                <a:latin typeface="Carlito"/>
                <a:cs typeface="Carlito"/>
              </a:rPr>
              <a:t>the  </a:t>
            </a:r>
            <a:r>
              <a:rPr lang="en-US" spc="35" dirty="0">
                <a:latin typeface="Carlito"/>
                <a:cs typeface="Carlito"/>
              </a:rPr>
              <a:t> </a:t>
            </a:r>
            <a:r>
              <a:rPr lang="en-US" dirty="0" smtClean="0">
                <a:latin typeface="Carlito"/>
                <a:cs typeface="Carlito"/>
              </a:rPr>
              <a:t>same </a:t>
            </a:r>
            <a:r>
              <a:rPr lang="en-US" spc="-5" dirty="0" smtClean="0">
                <a:latin typeface="Carlito"/>
                <a:cs typeface="Carlito"/>
              </a:rPr>
              <a:t>object</a:t>
            </a:r>
            <a:r>
              <a:rPr lang="en-US" spc="-5" dirty="0">
                <a:latin typeface="Carlito"/>
                <a:cs typeface="Carlito"/>
              </a:rPr>
              <a:t>.  </a:t>
            </a:r>
            <a:r>
              <a:rPr lang="en-US" spc="-10" dirty="0">
                <a:latin typeface="Carlito"/>
                <a:cs typeface="Carlito"/>
              </a:rPr>
              <a:t>From  </a:t>
            </a:r>
            <a:r>
              <a:rPr lang="en-US" dirty="0">
                <a:latin typeface="Carlito"/>
                <a:cs typeface="Carlito"/>
              </a:rPr>
              <a:t>the  </a:t>
            </a:r>
            <a:r>
              <a:rPr lang="en-US" spc="-10" dirty="0">
                <a:latin typeface="Carlito"/>
                <a:cs typeface="Carlito"/>
              </a:rPr>
              <a:t>example  </a:t>
            </a:r>
            <a:r>
              <a:rPr lang="en-US" spc="-5" dirty="0">
                <a:latin typeface="Carlito"/>
                <a:cs typeface="Carlito"/>
              </a:rPr>
              <a:t>above  </a:t>
            </a:r>
            <a:r>
              <a:rPr lang="en-US" spc="-10" dirty="0">
                <a:latin typeface="Carlito"/>
                <a:cs typeface="Carlito"/>
              </a:rPr>
              <a:t>you </a:t>
            </a:r>
            <a:r>
              <a:rPr lang="en-US" spc="70" dirty="0">
                <a:latin typeface="Carlito"/>
                <a:cs typeface="Carlito"/>
              </a:rPr>
              <a:t> </a:t>
            </a:r>
            <a:r>
              <a:rPr lang="en-US" spc="-10" dirty="0" smtClean="0">
                <a:latin typeface="Carlito"/>
                <a:cs typeface="Carlito"/>
              </a:rPr>
              <a:t>can</a:t>
            </a:r>
            <a:r>
              <a:rPr lang="en-US" dirty="0" smtClean="0">
                <a:latin typeface="Carlito"/>
                <a:cs typeface="Carlito"/>
              </a:rPr>
              <a:t> </a:t>
            </a:r>
            <a:r>
              <a:rPr lang="en-US" spc="-10" dirty="0" smtClean="0">
                <a:latin typeface="Carlito"/>
                <a:cs typeface="Carlito"/>
              </a:rPr>
              <a:t>see  </a:t>
            </a:r>
            <a:r>
              <a:rPr lang="en-US" spc="-5" dirty="0">
                <a:latin typeface="Carlito"/>
                <a:cs typeface="Carlito"/>
              </a:rPr>
              <a:t>that  both  </a:t>
            </a:r>
            <a:r>
              <a:rPr lang="en-US" b="1" dirty="0">
                <a:latin typeface="Carlito"/>
                <a:cs typeface="Carlito"/>
              </a:rPr>
              <a:t>p  </a:t>
            </a:r>
            <a:r>
              <a:rPr lang="en-US" dirty="0">
                <a:latin typeface="Carlito"/>
                <a:cs typeface="Carlito"/>
              </a:rPr>
              <a:t>and  </a:t>
            </a:r>
            <a:r>
              <a:rPr lang="en-US" b="1" dirty="0">
                <a:latin typeface="Carlito"/>
                <a:cs typeface="Carlito"/>
              </a:rPr>
              <a:t>a  </a:t>
            </a:r>
            <a:r>
              <a:rPr lang="en-US" spc="-20" dirty="0">
                <a:latin typeface="Carlito"/>
                <a:cs typeface="Carlito"/>
              </a:rPr>
              <a:t>refer  </a:t>
            </a:r>
            <a:r>
              <a:rPr lang="en-US" spc="-15" dirty="0">
                <a:latin typeface="Carlito"/>
                <a:cs typeface="Carlito"/>
              </a:rPr>
              <a:t>to  </a:t>
            </a:r>
            <a:r>
              <a:rPr lang="en-US" spc="-5" dirty="0">
                <a:latin typeface="Carlito"/>
                <a:cs typeface="Carlito"/>
              </a:rPr>
              <a:t>the</a:t>
            </a:r>
            <a:r>
              <a:rPr lang="en-US" spc="335" dirty="0">
                <a:latin typeface="Carlito"/>
                <a:cs typeface="Carlito"/>
              </a:rPr>
              <a:t> </a:t>
            </a:r>
            <a:r>
              <a:rPr lang="en-US" dirty="0" smtClean="0">
                <a:latin typeface="Carlito"/>
                <a:cs typeface="Carlito"/>
              </a:rPr>
              <a:t>same </a:t>
            </a:r>
            <a:r>
              <a:rPr lang="en-US" spc="-5" dirty="0" smtClean="0">
                <a:latin typeface="Carlito"/>
                <a:cs typeface="Carlito"/>
              </a:rPr>
              <a:t>object</a:t>
            </a:r>
            <a:r>
              <a:rPr lang="en-US" spc="-5" dirty="0">
                <a:latin typeface="Carlito"/>
                <a:cs typeface="Carlito"/>
              </a:rPr>
              <a:t>.</a:t>
            </a:r>
            <a:endParaRPr lang="en-US" dirty="0">
              <a:latin typeface="Carlito"/>
              <a:cs typeface="Carlito"/>
            </a:endParaRPr>
          </a:p>
        </p:txBody>
      </p:sp>
      <p:sp>
        <p:nvSpPr>
          <p:cNvPr id="7" name="object 2"/>
          <p:cNvSpPr txBox="1">
            <a:spLocks/>
          </p:cNvSpPr>
          <p:nvPr/>
        </p:nvSpPr>
        <p:spPr>
          <a:xfrm>
            <a:off x="9525000" y="229130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sp>
        <p:nvSpPr>
          <p:cNvPr id="8" name="Title 1"/>
          <p:cNvSpPr>
            <a:spLocks noGrp="1"/>
          </p:cNvSpPr>
          <p:nvPr>
            <p:ph type="title"/>
          </p:nvPr>
        </p:nvSpPr>
        <p:spPr>
          <a:xfrm>
            <a:off x="1017523" y="1060196"/>
            <a:ext cx="10156952" cy="615553"/>
          </a:xfrm>
        </p:spPr>
        <p:txBody>
          <a:bodyPr>
            <a:normAutofit fontScale="90000"/>
          </a:bodyPr>
          <a:lstStyle/>
          <a:p>
            <a:r>
              <a:rPr lang="en-US" sz="4000" u="none" dirty="0" smtClean="0">
                <a:latin typeface="+mn-lt"/>
              </a:rPr>
              <a:t>Example Passing Object</a:t>
            </a:r>
            <a:endParaRPr lang="en-US" sz="4000" u="none" dirty="0">
              <a:latin typeface="+mn-lt"/>
            </a:endParaRPr>
          </a:p>
        </p:txBody>
      </p:sp>
      <p:pic>
        <p:nvPicPr>
          <p:cNvPr id="9" name="Picture 8"/>
          <p:cNvPicPr>
            <a:picLocks noChangeAspect="1"/>
          </p:cNvPicPr>
          <p:nvPr/>
        </p:nvPicPr>
        <p:blipFill>
          <a:blip r:embed="rId4"/>
          <a:stretch>
            <a:fillRect/>
          </a:stretch>
        </p:blipFill>
        <p:spPr>
          <a:xfrm>
            <a:off x="9491662" y="2866699"/>
            <a:ext cx="1524000" cy="1476701"/>
          </a:xfrm>
          <a:prstGeom prst="rect">
            <a:avLst/>
          </a:prstGeom>
        </p:spPr>
      </p:pic>
      <p:graphicFrame>
        <p:nvGraphicFramePr>
          <p:cNvPr id="2" name="Object 1"/>
          <p:cNvGraphicFramePr>
            <a:graphicFrameLocks noChangeAspect="1"/>
          </p:cNvGraphicFramePr>
          <p:nvPr>
            <p:extLst>
              <p:ext uri="{D42A27DB-BD31-4B8C-83A1-F6EECF244321}">
                <p14:modId xmlns:p14="http://schemas.microsoft.com/office/powerpoint/2010/main" val="1295785942"/>
              </p:ext>
            </p:extLst>
          </p:nvPr>
        </p:nvGraphicFramePr>
        <p:xfrm>
          <a:off x="8534400" y="5534350"/>
          <a:ext cx="2286000" cy="753738"/>
        </p:xfrm>
        <a:graphic>
          <a:graphicData uri="http://schemas.openxmlformats.org/presentationml/2006/ole">
            <mc:AlternateContent xmlns:mc="http://schemas.openxmlformats.org/markup-compatibility/2006">
              <mc:Choice xmlns:v="urn:schemas-microsoft-com:vml" Requires="v">
                <p:oleObj spid="_x0000_s27653" name="Packager Shell Object" showAsIcon="1" r:id="rId5" imgW="658080" imgH="437400" progId="Package">
                  <p:embed/>
                </p:oleObj>
              </mc:Choice>
              <mc:Fallback>
                <p:oleObj name="Packager Shell Object" showAsIcon="1" r:id="rId5" imgW="658080" imgH="437400" progId="Package">
                  <p:embed/>
                  <p:pic>
                    <p:nvPicPr>
                      <p:cNvPr id="0" name=""/>
                      <p:cNvPicPr/>
                      <p:nvPr/>
                    </p:nvPicPr>
                    <p:blipFill>
                      <a:blip r:embed="rId6"/>
                      <a:stretch>
                        <a:fillRect/>
                      </a:stretch>
                    </p:blipFill>
                    <p:spPr>
                      <a:xfrm>
                        <a:off x="8534400" y="5534350"/>
                        <a:ext cx="2286000" cy="753738"/>
                      </a:xfrm>
                      <a:prstGeom prst="rect">
                        <a:avLst/>
                      </a:prstGeom>
                    </p:spPr>
                  </p:pic>
                </p:oleObj>
              </mc:Fallback>
            </mc:AlternateContent>
          </a:graphicData>
        </a:graphic>
      </p:graphicFrame>
    </p:spTree>
    <p:extLst>
      <p:ext uri="{BB962C8B-B14F-4D97-AF65-F5344CB8AC3E}">
        <p14:creationId xmlns:p14="http://schemas.microsoft.com/office/powerpoint/2010/main" val="32071734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14400" y="5257800"/>
            <a:ext cx="10134601" cy="923330"/>
          </a:xfrm>
          <a:prstGeom prst="rect">
            <a:avLst/>
          </a:prstGeom>
        </p:spPr>
        <p:txBody>
          <a:bodyPr wrap="square">
            <a:spAutoFit/>
          </a:bodyPr>
          <a:lstStyle/>
          <a:p>
            <a:pPr marL="92710" marR="80010" algn="just">
              <a:lnSpc>
                <a:spcPct val="100000"/>
              </a:lnSpc>
            </a:pPr>
            <a:r>
              <a:rPr lang="en-US" b="1" spc="-30" dirty="0" smtClean="0">
                <a:latin typeface="Carlito"/>
                <a:cs typeface="Carlito"/>
              </a:rPr>
              <a:t>We </a:t>
            </a:r>
            <a:r>
              <a:rPr lang="en-US" b="1" dirty="0" smtClean="0">
                <a:latin typeface="Carlito"/>
                <a:cs typeface="Carlito"/>
              </a:rPr>
              <a:t>can access the </a:t>
            </a:r>
            <a:r>
              <a:rPr lang="en-US" b="1" spc="-5" dirty="0" smtClean="0">
                <a:latin typeface="Carlito"/>
                <a:cs typeface="Carlito"/>
              </a:rPr>
              <a:t>instance variables </a:t>
            </a:r>
            <a:r>
              <a:rPr lang="en-US" b="1" dirty="0" smtClean="0">
                <a:latin typeface="Carlito"/>
                <a:cs typeface="Carlito"/>
              </a:rPr>
              <a:t>of the  object passed </a:t>
            </a:r>
            <a:r>
              <a:rPr lang="en-US" b="1" spc="-10" dirty="0" smtClean="0">
                <a:latin typeface="Carlito"/>
                <a:cs typeface="Carlito"/>
              </a:rPr>
              <a:t>inside the </a:t>
            </a:r>
            <a:r>
              <a:rPr lang="en-US" b="1" spc="-5" dirty="0" smtClean="0">
                <a:latin typeface="Carlito"/>
                <a:cs typeface="Carlito"/>
              </a:rPr>
              <a:t>called method. </a:t>
            </a:r>
            <a:r>
              <a:rPr lang="en-US" b="1" dirty="0" smtClean="0">
                <a:latin typeface="Carlito"/>
                <a:cs typeface="Carlito"/>
              </a:rPr>
              <a:t>It </a:t>
            </a:r>
            <a:r>
              <a:rPr lang="en-US" b="1" spc="-15" dirty="0" smtClean="0">
                <a:latin typeface="Carlito"/>
                <a:cs typeface="Carlito"/>
              </a:rPr>
              <a:t>is  </a:t>
            </a:r>
            <a:r>
              <a:rPr lang="en-US" b="1" dirty="0" smtClean="0">
                <a:latin typeface="Carlito"/>
                <a:cs typeface="Carlito"/>
              </a:rPr>
              <a:t>good </a:t>
            </a:r>
            <a:r>
              <a:rPr lang="en-US" b="1" spc="-5" dirty="0" smtClean="0">
                <a:latin typeface="Carlito"/>
                <a:cs typeface="Carlito"/>
              </a:rPr>
              <a:t>practice </a:t>
            </a:r>
            <a:r>
              <a:rPr lang="en-US" b="1" spc="-15" dirty="0" smtClean="0">
                <a:latin typeface="Carlito"/>
                <a:cs typeface="Carlito"/>
              </a:rPr>
              <a:t>to </a:t>
            </a:r>
            <a:r>
              <a:rPr lang="en-US" b="1" spc="-10" dirty="0" smtClean="0">
                <a:latin typeface="Carlito"/>
                <a:cs typeface="Carlito"/>
              </a:rPr>
              <a:t>initialize instance </a:t>
            </a:r>
            <a:r>
              <a:rPr lang="en-US" b="1" spc="-5" dirty="0" smtClean="0">
                <a:latin typeface="Carlito"/>
                <a:cs typeface="Carlito"/>
              </a:rPr>
              <a:t>variables of  </a:t>
            </a:r>
            <a:r>
              <a:rPr lang="en-US" b="1" dirty="0" smtClean="0">
                <a:latin typeface="Carlito"/>
                <a:cs typeface="Carlito"/>
              </a:rPr>
              <a:t>an object </a:t>
            </a:r>
            <a:r>
              <a:rPr lang="en-US" b="1" spc="-5" dirty="0" smtClean="0">
                <a:latin typeface="Carlito"/>
                <a:cs typeface="Carlito"/>
              </a:rPr>
              <a:t>before passing object </a:t>
            </a:r>
            <a:r>
              <a:rPr lang="en-US" b="1" dirty="0" smtClean="0">
                <a:latin typeface="Carlito"/>
                <a:cs typeface="Carlito"/>
              </a:rPr>
              <a:t>as </a:t>
            </a:r>
            <a:r>
              <a:rPr lang="en-US" b="1" spc="-10" dirty="0" smtClean="0">
                <a:latin typeface="Carlito"/>
                <a:cs typeface="Carlito"/>
              </a:rPr>
              <a:t>parameter </a:t>
            </a:r>
            <a:r>
              <a:rPr lang="en-US" b="1" spc="-30" dirty="0" smtClean="0">
                <a:latin typeface="Carlito"/>
                <a:cs typeface="Carlito"/>
              </a:rPr>
              <a:t>to  </a:t>
            </a:r>
            <a:r>
              <a:rPr lang="en-US" b="1" dirty="0" smtClean="0">
                <a:latin typeface="Carlito"/>
                <a:cs typeface="Carlito"/>
              </a:rPr>
              <a:t>method </a:t>
            </a:r>
            <a:r>
              <a:rPr lang="en-US" b="1" spc="-5" dirty="0" smtClean="0">
                <a:latin typeface="Carlito"/>
                <a:cs typeface="Carlito"/>
              </a:rPr>
              <a:t>otherwise </a:t>
            </a:r>
            <a:r>
              <a:rPr lang="en-US" b="1" spc="-10" dirty="0" smtClean="0">
                <a:latin typeface="Carlito"/>
                <a:cs typeface="Carlito"/>
              </a:rPr>
              <a:t>it </a:t>
            </a:r>
            <a:r>
              <a:rPr lang="en-US" b="1" spc="-5" dirty="0" smtClean="0">
                <a:latin typeface="Carlito"/>
                <a:cs typeface="Carlito"/>
              </a:rPr>
              <a:t>will </a:t>
            </a:r>
            <a:r>
              <a:rPr lang="en-US" b="1" spc="-20" dirty="0" smtClean="0">
                <a:latin typeface="Carlito"/>
                <a:cs typeface="Carlito"/>
              </a:rPr>
              <a:t>take</a:t>
            </a:r>
            <a:r>
              <a:rPr lang="en-US" b="1" spc="320" dirty="0" smtClean="0">
                <a:latin typeface="Carlito"/>
                <a:cs typeface="Carlito"/>
              </a:rPr>
              <a:t> </a:t>
            </a:r>
            <a:r>
              <a:rPr lang="en-US" b="1" spc="-10" dirty="0" smtClean="0">
                <a:latin typeface="Carlito"/>
                <a:cs typeface="Carlito"/>
              </a:rPr>
              <a:t>default initial  </a:t>
            </a:r>
            <a:r>
              <a:rPr lang="en-US" b="1" spc="-5" dirty="0" smtClean="0">
                <a:latin typeface="Carlito"/>
                <a:cs typeface="Carlito"/>
              </a:rPr>
              <a:t>values.</a:t>
            </a:r>
            <a:endParaRPr lang="en-US" dirty="0">
              <a:latin typeface="Carlito"/>
              <a:cs typeface="Carlito"/>
            </a:endParaRPr>
          </a:p>
        </p:txBody>
      </p:sp>
      <p:sp>
        <p:nvSpPr>
          <p:cNvPr id="7" name="object 2"/>
          <p:cNvSpPr txBox="1">
            <a:spLocks/>
          </p:cNvSpPr>
          <p:nvPr/>
        </p:nvSpPr>
        <p:spPr>
          <a:xfrm>
            <a:off x="9525000" y="229130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sp>
        <p:nvSpPr>
          <p:cNvPr id="8" name="Title 1"/>
          <p:cNvSpPr>
            <a:spLocks noGrp="1"/>
          </p:cNvSpPr>
          <p:nvPr>
            <p:ph type="title"/>
          </p:nvPr>
        </p:nvSpPr>
        <p:spPr>
          <a:xfrm>
            <a:off x="1017523" y="1060196"/>
            <a:ext cx="10156952" cy="615553"/>
          </a:xfrm>
        </p:spPr>
        <p:txBody>
          <a:bodyPr>
            <a:normAutofit fontScale="90000"/>
          </a:bodyPr>
          <a:lstStyle/>
          <a:p>
            <a:r>
              <a:rPr lang="en-US" sz="4000" u="none" dirty="0" smtClean="0">
                <a:latin typeface="+mn-lt"/>
              </a:rPr>
              <a:t>Example Passing Object</a:t>
            </a:r>
            <a:endParaRPr lang="en-US" sz="4000" u="none" dirty="0">
              <a:latin typeface="+mn-lt"/>
            </a:endParaRPr>
          </a:p>
        </p:txBody>
      </p:sp>
      <p:pic>
        <p:nvPicPr>
          <p:cNvPr id="2" name="Picture 1"/>
          <p:cNvPicPr>
            <a:picLocks noChangeAspect="1"/>
          </p:cNvPicPr>
          <p:nvPr/>
        </p:nvPicPr>
        <p:blipFill>
          <a:blip r:embed="rId3"/>
          <a:stretch>
            <a:fillRect/>
          </a:stretch>
        </p:blipFill>
        <p:spPr>
          <a:xfrm>
            <a:off x="1047748" y="1985962"/>
            <a:ext cx="7410452" cy="3271838"/>
          </a:xfrm>
          <a:prstGeom prst="rect">
            <a:avLst/>
          </a:prstGeom>
        </p:spPr>
      </p:pic>
      <p:pic>
        <p:nvPicPr>
          <p:cNvPr id="3" name="Picture 2"/>
          <p:cNvPicPr>
            <a:picLocks noChangeAspect="1"/>
          </p:cNvPicPr>
          <p:nvPr/>
        </p:nvPicPr>
        <p:blipFill>
          <a:blip r:embed="rId4"/>
          <a:stretch>
            <a:fillRect/>
          </a:stretch>
        </p:blipFill>
        <p:spPr>
          <a:xfrm>
            <a:off x="9372600" y="2900036"/>
            <a:ext cx="1571625" cy="1062364"/>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465082651"/>
              </p:ext>
            </p:extLst>
          </p:nvPr>
        </p:nvGraphicFramePr>
        <p:xfrm>
          <a:off x="8991600" y="4038600"/>
          <a:ext cx="2362200" cy="777875"/>
        </p:xfrm>
        <a:graphic>
          <a:graphicData uri="http://schemas.openxmlformats.org/presentationml/2006/ole">
            <mc:AlternateContent xmlns:mc="http://schemas.openxmlformats.org/markup-compatibility/2006">
              <mc:Choice xmlns:v="urn:schemas-microsoft-com:vml" Requires="v">
                <p:oleObj spid="_x0000_s28676" name="Packager Shell Object" showAsIcon="1" r:id="rId5" imgW="722520" imgH="437400" progId="Package">
                  <p:embed/>
                </p:oleObj>
              </mc:Choice>
              <mc:Fallback>
                <p:oleObj name="Packager Shell Object" showAsIcon="1" r:id="rId5" imgW="722520" imgH="437400" progId="Package">
                  <p:embed/>
                  <p:pic>
                    <p:nvPicPr>
                      <p:cNvPr id="0" name=""/>
                      <p:cNvPicPr/>
                      <p:nvPr/>
                    </p:nvPicPr>
                    <p:blipFill>
                      <a:blip r:embed="rId6"/>
                      <a:stretch>
                        <a:fillRect/>
                      </a:stretch>
                    </p:blipFill>
                    <p:spPr>
                      <a:xfrm>
                        <a:off x="8991600" y="4038600"/>
                        <a:ext cx="2362200" cy="777875"/>
                      </a:xfrm>
                      <a:prstGeom prst="rect">
                        <a:avLst/>
                      </a:prstGeom>
                    </p:spPr>
                  </p:pic>
                </p:oleObj>
              </mc:Fallback>
            </mc:AlternateContent>
          </a:graphicData>
        </a:graphic>
      </p:graphicFrame>
    </p:spTree>
    <p:extLst>
      <p:ext uri="{BB962C8B-B14F-4D97-AF65-F5344CB8AC3E}">
        <p14:creationId xmlns:p14="http://schemas.microsoft.com/office/powerpoint/2010/main" val="42683933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latin typeface="+mn-lt"/>
              </a:rPr>
              <a:t>Java Inner Classes</a:t>
            </a:r>
            <a:endParaRPr lang="en-US" sz="4000" u="none" dirty="0">
              <a:latin typeface="+mn-lt"/>
            </a:endParaRPr>
          </a:p>
        </p:txBody>
      </p:sp>
      <p:sp>
        <p:nvSpPr>
          <p:cNvPr id="3" name="Text Placeholder 2"/>
          <p:cNvSpPr>
            <a:spLocks noGrp="1"/>
          </p:cNvSpPr>
          <p:nvPr>
            <p:ph idx="1"/>
          </p:nvPr>
        </p:nvSpPr>
        <p:spPr>
          <a:xfrm>
            <a:off x="1176019" y="1825498"/>
            <a:ext cx="9947275" cy="2523768"/>
          </a:xfrm>
        </p:spPr>
        <p:txBody>
          <a:bodyPr/>
          <a:lstStyle/>
          <a:p>
            <a:pPr marL="342900" indent="-342900">
              <a:buFont typeface="Arial" panose="020B0604020202020204" pitchFamily="34" charset="0"/>
              <a:buChar char="•"/>
            </a:pPr>
            <a:r>
              <a:rPr lang="en-US" sz="2400" b="1" dirty="0">
                <a:latin typeface="+mn-lt"/>
              </a:rPr>
              <a:t>Java inner class</a:t>
            </a:r>
            <a:r>
              <a:rPr lang="en-US" sz="2400" dirty="0">
                <a:latin typeface="+mn-lt"/>
              </a:rPr>
              <a:t> or nested class is a class which is declared inside the class or interface.</a:t>
            </a:r>
          </a:p>
          <a:p>
            <a:pPr marL="342900" indent="-342900">
              <a:buFont typeface="Arial" panose="020B0604020202020204" pitchFamily="34" charset="0"/>
              <a:buChar char="•"/>
            </a:pPr>
            <a:r>
              <a:rPr lang="en-US" sz="2400" dirty="0">
                <a:latin typeface="+mn-lt"/>
              </a:rPr>
              <a:t>We use inner classes to logically group classes and interfaces in one place so that it can be more readable and maintainable.</a:t>
            </a:r>
          </a:p>
          <a:p>
            <a:pPr marL="342900" indent="-342900">
              <a:buFont typeface="Arial" panose="020B0604020202020204" pitchFamily="34" charset="0"/>
              <a:buChar char="•"/>
            </a:pPr>
            <a:r>
              <a:rPr lang="en-US" sz="2400" dirty="0">
                <a:latin typeface="+mn-lt"/>
              </a:rPr>
              <a:t>Additionally, it can access all the members of outer class including private data members and methods.</a:t>
            </a:r>
          </a:p>
          <a:p>
            <a:endParaRPr lang="en-US" dirty="0"/>
          </a:p>
        </p:txBody>
      </p:sp>
      <p:pic>
        <p:nvPicPr>
          <p:cNvPr id="4" name="Picture 3"/>
          <p:cNvPicPr>
            <a:picLocks noChangeAspect="1"/>
          </p:cNvPicPr>
          <p:nvPr/>
        </p:nvPicPr>
        <p:blipFill>
          <a:blip r:embed="rId2"/>
          <a:stretch>
            <a:fillRect/>
          </a:stretch>
        </p:blipFill>
        <p:spPr>
          <a:xfrm>
            <a:off x="1524000" y="4191000"/>
            <a:ext cx="5029200" cy="1981200"/>
          </a:xfrm>
          <a:prstGeom prst="rect">
            <a:avLst/>
          </a:prstGeom>
        </p:spPr>
      </p:pic>
    </p:spTree>
    <p:extLst>
      <p:ext uri="{BB962C8B-B14F-4D97-AF65-F5344CB8AC3E}">
        <p14:creationId xmlns:p14="http://schemas.microsoft.com/office/powerpoint/2010/main" val="28893520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latin typeface="+mn-lt"/>
              </a:rPr>
              <a:t>Advantages of Inner Classes</a:t>
            </a:r>
            <a:endParaRPr lang="en-US" sz="4000" u="none" dirty="0">
              <a:latin typeface="+mn-lt"/>
            </a:endParaRPr>
          </a:p>
        </p:txBody>
      </p:sp>
      <p:sp>
        <p:nvSpPr>
          <p:cNvPr id="3" name="Text Placeholder 2"/>
          <p:cNvSpPr>
            <a:spLocks noGrp="1"/>
          </p:cNvSpPr>
          <p:nvPr>
            <p:ph idx="1"/>
          </p:nvPr>
        </p:nvSpPr>
        <p:spPr>
          <a:xfrm>
            <a:off x="1176019" y="1825498"/>
            <a:ext cx="9947275" cy="2523768"/>
          </a:xfrm>
        </p:spPr>
        <p:txBody>
          <a:bodyPr/>
          <a:lstStyle/>
          <a:p>
            <a:pPr marL="457200" indent="-457200">
              <a:buFont typeface="+mj-lt"/>
              <a:buAutoNum type="arabicPeriod"/>
            </a:pPr>
            <a:r>
              <a:rPr lang="en-US" sz="2400" dirty="0" smtClean="0">
                <a:latin typeface="+mn-lt"/>
              </a:rPr>
              <a:t>Nested </a:t>
            </a:r>
            <a:r>
              <a:rPr lang="en-US" sz="2400" dirty="0">
                <a:latin typeface="+mn-lt"/>
              </a:rPr>
              <a:t>classes represent a special type of relationship that is </a:t>
            </a:r>
            <a:r>
              <a:rPr lang="en-US" sz="2400" b="1" dirty="0">
                <a:latin typeface="+mn-lt"/>
              </a:rPr>
              <a:t>it can access all the members (data members and methods) of outer class</a:t>
            </a:r>
            <a:r>
              <a:rPr lang="en-US" sz="2400" dirty="0">
                <a:latin typeface="+mn-lt"/>
              </a:rPr>
              <a:t> including private.</a:t>
            </a:r>
          </a:p>
          <a:p>
            <a:pPr marL="457200" indent="-457200">
              <a:buFont typeface="+mj-lt"/>
              <a:buAutoNum type="arabicPeriod"/>
            </a:pPr>
            <a:r>
              <a:rPr lang="en-US" sz="2400" dirty="0" smtClean="0">
                <a:latin typeface="+mn-lt"/>
              </a:rPr>
              <a:t>Nested </a:t>
            </a:r>
            <a:r>
              <a:rPr lang="en-US" sz="2400" dirty="0">
                <a:latin typeface="+mn-lt"/>
              </a:rPr>
              <a:t>classes are used </a:t>
            </a:r>
            <a:r>
              <a:rPr lang="en-US" sz="2400" b="1" dirty="0">
                <a:latin typeface="+mn-lt"/>
              </a:rPr>
              <a:t>to develop more readable and maintainable code</a:t>
            </a:r>
            <a:r>
              <a:rPr lang="en-US" sz="2400" dirty="0">
                <a:latin typeface="+mn-lt"/>
              </a:rPr>
              <a:t> because it logically group classes and interfaces in one place only.</a:t>
            </a:r>
          </a:p>
          <a:p>
            <a:pPr marL="457200" indent="-457200">
              <a:buFont typeface="+mj-lt"/>
              <a:buAutoNum type="arabicPeriod"/>
            </a:pPr>
            <a:r>
              <a:rPr lang="en-US" sz="2400" b="1" dirty="0" smtClean="0">
                <a:latin typeface="+mn-lt"/>
              </a:rPr>
              <a:t>Code </a:t>
            </a:r>
            <a:r>
              <a:rPr lang="en-US" sz="2400" b="1" dirty="0">
                <a:latin typeface="+mn-lt"/>
              </a:rPr>
              <a:t>Optimization</a:t>
            </a:r>
            <a:r>
              <a:rPr lang="en-US" sz="2400" dirty="0">
                <a:latin typeface="+mn-lt"/>
              </a:rPr>
              <a:t>: It requires less code to write.</a:t>
            </a:r>
          </a:p>
          <a:p>
            <a:endParaRPr lang="en-US" dirty="0"/>
          </a:p>
        </p:txBody>
      </p:sp>
      <p:sp>
        <p:nvSpPr>
          <p:cNvPr id="5" name="Rectangle 4"/>
          <p:cNvSpPr/>
          <p:nvPr/>
        </p:nvSpPr>
        <p:spPr>
          <a:xfrm>
            <a:off x="1017522" y="4349266"/>
            <a:ext cx="9650477" cy="923330"/>
          </a:xfrm>
          <a:prstGeom prst="rect">
            <a:avLst/>
          </a:prstGeom>
        </p:spPr>
        <p:txBody>
          <a:bodyPr wrap="square">
            <a:spAutoFit/>
          </a:bodyPr>
          <a:lstStyle/>
          <a:p>
            <a:r>
              <a:rPr lang="en-US" b="0" i="0" dirty="0" smtClean="0">
                <a:solidFill>
                  <a:srgbClr val="610B38"/>
                </a:solidFill>
                <a:effectLst/>
                <a:latin typeface="erdana"/>
              </a:rPr>
              <a:t>Difference between nested class and inner class in Java</a:t>
            </a:r>
          </a:p>
          <a:p>
            <a:pPr marL="285750" indent="-285750">
              <a:buFont typeface="Arial" panose="020B0604020202020204" pitchFamily="34" charset="0"/>
              <a:buChar char="•"/>
            </a:pPr>
            <a:r>
              <a:rPr lang="en-US" b="0" i="0" dirty="0" smtClean="0">
                <a:solidFill>
                  <a:srgbClr val="000000"/>
                </a:solidFill>
                <a:effectLst/>
                <a:latin typeface="verdana" panose="020B0604030504040204" pitchFamily="34" charset="0"/>
              </a:rPr>
              <a:t>Inner class is a part of nested class. </a:t>
            </a:r>
          </a:p>
          <a:p>
            <a:pPr marL="285750" indent="-285750">
              <a:buFont typeface="Arial" panose="020B0604020202020204" pitchFamily="34" charset="0"/>
              <a:buChar char="•"/>
            </a:pPr>
            <a:r>
              <a:rPr lang="en-US" b="0" i="0" dirty="0" smtClean="0">
                <a:solidFill>
                  <a:srgbClr val="000000"/>
                </a:solidFill>
                <a:effectLst/>
                <a:latin typeface="verdana" panose="020B0604030504040204" pitchFamily="34" charset="0"/>
              </a:rPr>
              <a:t>Non-static nested classes are known as inner classes.</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6146348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latin typeface="+mn-lt"/>
              </a:rPr>
              <a:t>Types of Nested Classes</a:t>
            </a:r>
            <a:endParaRPr lang="en-US" sz="4000" u="none" dirty="0">
              <a:latin typeface="+mn-lt"/>
            </a:endParaRPr>
          </a:p>
        </p:txBody>
      </p:sp>
      <p:sp>
        <p:nvSpPr>
          <p:cNvPr id="6" name="Rectangle 5"/>
          <p:cNvSpPr/>
          <p:nvPr/>
        </p:nvSpPr>
        <p:spPr>
          <a:xfrm>
            <a:off x="1027048" y="2057400"/>
            <a:ext cx="10021952" cy="3046988"/>
          </a:xfrm>
          <a:prstGeom prst="rect">
            <a:avLst/>
          </a:prstGeom>
        </p:spPr>
        <p:txBody>
          <a:bodyPr wrap="square">
            <a:spAutoFit/>
          </a:bodyPr>
          <a:lstStyle/>
          <a:p>
            <a:r>
              <a:rPr lang="en-US" sz="2400" b="0" i="0" dirty="0" smtClean="0">
                <a:solidFill>
                  <a:srgbClr val="000000"/>
                </a:solidFill>
                <a:effectLst/>
                <a:latin typeface="verdana" panose="020B0604030504040204" pitchFamily="34" charset="0"/>
              </a:rPr>
              <a:t>There are two types of nested classes non-static and static nested classes.</a:t>
            </a:r>
          </a:p>
          <a:p>
            <a:r>
              <a:rPr lang="en-US" sz="2400" b="0" i="0" dirty="0" smtClean="0">
                <a:solidFill>
                  <a:srgbClr val="000000"/>
                </a:solidFill>
                <a:effectLst/>
                <a:latin typeface="verdana" panose="020B0604030504040204" pitchFamily="34" charset="0"/>
              </a:rPr>
              <a:t>The non-static nested classes are also known as inner classes.</a:t>
            </a:r>
          </a:p>
          <a:p>
            <a:pPr marL="342900" indent="-342900">
              <a:buFont typeface="Wingdings" panose="05000000000000000000" pitchFamily="2" charset="2"/>
              <a:buChar char="§"/>
            </a:pPr>
            <a:r>
              <a:rPr lang="en-US" sz="2400" b="0" dirty="0" smtClean="0">
                <a:solidFill>
                  <a:srgbClr val="000000"/>
                </a:solidFill>
                <a:effectLst/>
                <a:latin typeface="verdana" panose="020B0604030504040204" pitchFamily="34" charset="0"/>
              </a:rPr>
              <a:t>Non-static nested class (inner class)</a:t>
            </a:r>
          </a:p>
          <a:p>
            <a:pPr marL="800100" lvl="1" indent="-342900">
              <a:buFont typeface="Courier New" panose="02070309020205020404" pitchFamily="49" charset="0"/>
              <a:buChar char="o"/>
            </a:pPr>
            <a:r>
              <a:rPr lang="en-US" sz="2400" b="0" dirty="0" smtClean="0">
                <a:solidFill>
                  <a:srgbClr val="000000"/>
                </a:solidFill>
                <a:effectLst/>
                <a:latin typeface="verdana" panose="020B0604030504040204" pitchFamily="34" charset="0"/>
              </a:rPr>
              <a:t>Member inner class</a:t>
            </a:r>
          </a:p>
          <a:p>
            <a:pPr marL="800100" lvl="1" indent="-342900">
              <a:buFont typeface="Courier New" panose="02070309020205020404" pitchFamily="49" charset="0"/>
              <a:buChar char="o"/>
            </a:pPr>
            <a:r>
              <a:rPr lang="en-US" sz="2400" b="0" dirty="0" smtClean="0">
                <a:solidFill>
                  <a:srgbClr val="000000"/>
                </a:solidFill>
                <a:effectLst/>
                <a:latin typeface="verdana" panose="020B0604030504040204" pitchFamily="34" charset="0"/>
              </a:rPr>
              <a:t>Anonymous inner class</a:t>
            </a:r>
          </a:p>
          <a:p>
            <a:pPr marL="800100" lvl="1" indent="-342900">
              <a:buFont typeface="Courier New" panose="02070309020205020404" pitchFamily="49" charset="0"/>
              <a:buChar char="o"/>
            </a:pPr>
            <a:r>
              <a:rPr lang="en-US" sz="2400" b="0" dirty="0" smtClean="0">
                <a:solidFill>
                  <a:srgbClr val="000000"/>
                </a:solidFill>
                <a:effectLst/>
                <a:latin typeface="verdana" panose="020B0604030504040204" pitchFamily="34" charset="0"/>
              </a:rPr>
              <a:t>Local inner class</a:t>
            </a:r>
          </a:p>
          <a:p>
            <a:pPr marL="342900" indent="-342900">
              <a:buFont typeface="Wingdings" panose="05000000000000000000" pitchFamily="2" charset="2"/>
              <a:buChar char="§"/>
            </a:pPr>
            <a:r>
              <a:rPr lang="en-US" sz="2400" b="0" dirty="0" smtClean="0">
                <a:solidFill>
                  <a:srgbClr val="000000"/>
                </a:solidFill>
                <a:effectLst/>
                <a:latin typeface="verdana" panose="020B0604030504040204" pitchFamily="34" charset="0"/>
              </a:rPr>
              <a:t>Static nested class</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1225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198352" y="6408140"/>
            <a:ext cx="424180" cy="254635"/>
          </a:xfrm>
          <a:prstGeom prst="rect">
            <a:avLst/>
          </a:prstGeom>
        </p:spPr>
        <p:txBody>
          <a:bodyPr vert="horz" wrap="square" lIns="0" tIns="0" rIns="0" bIns="0" rtlCol="0">
            <a:spAutoFit/>
          </a:bodyPr>
          <a:lstStyle/>
          <a:p>
            <a:pPr marL="38100">
              <a:lnSpc>
                <a:spcPts val="1810"/>
              </a:lnSpc>
            </a:pPr>
            <a:fld id="{81D60167-4931-47E6-BA6A-407CBD079E47}" type="slidenum">
              <a:rPr sz="1800" dirty="0">
                <a:solidFill>
                  <a:srgbClr val="888888"/>
                </a:solidFill>
                <a:latin typeface="Carlito"/>
                <a:cs typeface="Carlito"/>
              </a:rPr>
              <a:t>6</a:t>
            </a:fld>
            <a:endParaRPr sz="1800">
              <a:latin typeface="Carlito"/>
              <a:cs typeface="Carlito"/>
            </a:endParaRPr>
          </a:p>
        </p:txBody>
      </p:sp>
      <p:sp>
        <p:nvSpPr>
          <p:cNvPr id="3" name="object 3"/>
          <p:cNvSpPr txBox="1">
            <a:spLocks noGrp="1"/>
          </p:cNvSpPr>
          <p:nvPr>
            <p:ph type="title"/>
          </p:nvPr>
        </p:nvSpPr>
        <p:spPr>
          <a:xfrm>
            <a:off x="3352800" y="541782"/>
            <a:ext cx="5714999" cy="1490152"/>
          </a:xfrm>
          <a:prstGeom prst="rect">
            <a:avLst/>
          </a:prstGeom>
        </p:spPr>
        <p:txBody>
          <a:bodyPr vert="horz" wrap="square" lIns="0" tIns="12700" rIns="0" bIns="0" rtlCol="0">
            <a:spAutoFit/>
          </a:bodyPr>
          <a:lstStyle/>
          <a:p>
            <a:pPr marL="12700">
              <a:spcBef>
                <a:spcPts val="100"/>
              </a:spcBef>
            </a:pPr>
            <a:r>
              <a:rPr lang="en-US" u="none" dirty="0">
                <a:latin typeface="+mn-lt"/>
              </a:rPr>
              <a:t>Constructors in Java</a:t>
            </a:r>
            <a:r>
              <a:rPr lang="en-US" b="0" u="none" dirty="0">
                <a:latin typeface="+mn-lt"/>
              </a:rPr>
              <a:t/>
            </a:r>
            <a:br>
              <a:rPr lang="en-US" b="0" u="none" dirty="0">
                <a:latin typeface="+mn-lt"/>
              </a:rPr>
            </a:br>
            <a:endParaRPr b="0" u="none" spc="-560" dirty="0">
              <a:solidFill>
                <a:srgbClr val="404040"/>
              </a:solidFill>
              <a:latin typeface="+mn-lt"/>
              <a:cs typeface="Arial"/>
            </a:endParaRPr>
          </a:p>
        </p:txBody>
      </p:sp>
      <p:sp>
        <p:nvSpPr>
          <p:cNvPr id="5" name="Rectangle 4"/>
          <p:cNvSpPr/>
          <p:nvPr/>
        </p:nvSpPr>
        <p:spPr>
          <a:xfrm>
            <a:off x="1066800" y="2065271"/>
            <a:ext cx="9982200" cy="3970318"/>
          </a:xfrm>
          <a:prstGeom prst="rect">
            <a:avLst/>
          </a:prstGeom>
        </p:spPr>
        <p:txBody>
          <a:bodyPr wrap="square">
            <a:spAutoFit/>
          </a:bodyPr>
          <a:lstStyle/>
          <a:p>
            <a:pPr marL="457200" indent="-457200">
              <a:buFont typeface="Arial" panose="020B0604020202020204" pitchFamily="34" charset="0"/>
              <a:buChar char="•"/>
            </a:pPr>
            <a:r>
              <a:rPr lang="en-US" sz="2800" dirty="0"/>
              <a:t>It calls a default constructor if there is no constructor available in the class. In such case, Java compiler provides a default constructor by default.</a:t>
            </a:r>
          </a:p>
          <a:p>
            <a:pPr marL="457200" indent="-457200">
              <a:buFont typeface="Arial" panose="020B0604020202020204" pitchFamily="34" charset="0"/>
              <a:buChar char="•"/>
            </a:pPr>
            <a:r>
              <a:rPr lang="en-US" sz="2800" dirty="0"/>
              <a:t>There are two types of constructors in Java: </a:t>
            </a:r>
            <a:r>
              <a:rPr lang="en-US" sz="2800" b="1" dirty="0"/>
              <a:t>no-</a:t>
            </a:r>
            <a:r>
              <a:rPr lang="en-US" sz="2800" b="1" dirty="0" err="1"/>
              <a:t>arg</a:t>
            </a:r>
            <a:r>
              <a:rPr lang="en-US" sz="2800" b="1" dirty="0"/>
              <a:t> constructor, and parameterized constructor.</a:t>
            </a:r>
          </a:p>
          <a:p>
            <a:pPr marL="457200" indent="-457200">
              <a:buFont typeface="Arial" panose="020B0604020202020204" pitchFamily="34" charset="0"/>
              <a:buChar char="•"/>
            </a:pPr>
            <a:r>
              <a:rPr lang="en-US" sz="2800" b="1" dirty="0"/>
              <a:t>Note:</a:t>
            </a:r>
            <a:r>
              <a:rPr lang="en-US" sz="2800" dirty="0"/>
              <a:t> It is called constructor because it constructs the values at the time of object creation. It is not necessary to write a constructor for a class. It is because java compiler creates a default constructor if your class doesn't have any.</a:t>
            </a:r>
          </a:p>
        </p:txBody>
      </p:sp>
    </p:spTree>
    <p:extLst>
      <p:ext uri="{BB962C8B-B14F-4D97-AF65-F5344CB8AC3E}">
        <p14:creationId xmlns:p14="http://schemas.microsoft.com/office/powerpoint/2010/main" val="35287643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latin typeface="+mn-lt"/>
              </a:rPr>
              <a:t>Types of Nested Classes</a:t>
            </a:r>
            <a:endParaRPr lang="en-US" sz="4000" u="none" dirty="0">
              <a:latin typeface="+mn-lt"/>
            </a:endParaRPr>
          </a:p>
        </p:txBody>
      </p:sp>
      <p:pic>
        <p:nvPicPr>
          <p:cNvPr id="3" name="Picture 2"/>
          <p:cNvPicPr>
            <a:picLocks noChangeAspect="1"/>
          </p:cNvPicPr>
          <p:nvPr/>
        </p:nvPicPr>
        <p:blipFill>
          <a:blip r:embed="rId2"/>
          <a:stretch>
            <a:fillRect/>
          </a:stretch>
        </p:blipFill>
        <p:spPr>
          <a:xfrm>
            <a:off x="321288" y="1981200"/>
            <a:ext cx="11549422" cy="3962400"/>
          </a:xfrm>
          <a:prstGeom prst="rect">
            <a:avLst/>
          </a:prstGeom>
        </p:spPr>
      </p:pic>
    </p:spTree>
    <p:extLst>
      <p:ext uri="{BB962C8B-B14F-4D97-AF65-F5344CB8AC3E}">
        <p14:creationId xmlns:p14="http://schemas.microsoft.com/office/powerpoint/2010/main" val="18646246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latin typeface="+mn-lt"/>
              </a:rPr>
              <a:t>Member Inner class</a:t>
            </a:r>
            <a:endParaRPr lang="en-US" sz="4000" u="none" dirty="0">
              <a:latin typeface="+mn-lt"/>
            </a:endParaRPr>
          </a:p>
        </p:txBody>
      </p:sp>
      <p:sp>
        <p:nvSpPr>
          <p:cNvPr id="4" name="Rectangle 3"/>
          <p:cNvSpPr/>
          <p:nvPr/>
        </p:nvSpPr>
        <p:spPr>
          <a:xfrm>
            <a:off x="1017523" y="1981200"/>
            <a:ext cx="10156952" cy="3139321"/>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A non-static class that is created inside a class but outside a method is called member inner class.</a:t>
            </a:r>
          </a:p>
          <a:p>
            <a:r>
              <a:rPr lang="en-US" b="0" i="0" dirty="0" smtClean="0">
                <a:solidFill>
                  <a:srgbClr val="000000"/>
                </a:solidFill>
                <a:effectLst/>
                <a:latin typeface="verdana" panose="020B0604030504040204" pitchFamily="34" charset="0"/>
              </a:rPr>
              <a:t>Syntax:</a:t>
            </a:r>
          </a:p>
          <a:p>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Outer</a:t>
            </a:r>
          </a:p>
          <a:p>
            <a:r>
              <a:rPr lang="en-US" b="0" i="0" dirty="0" smtClean="0">
                <a:solidFill>
                  <a:srgbClr val="000000"/>
                </a:solidFill>
                <a:effectLst/>
                <a:latin typeface="verdana" panose="020B0604030504040204" pitchFamily="34" charset="0"/>
              </a:rPr>
              <a:t>{  </a:t>
            </a:r>
          </a:p>
          <a:p>
            <a:r>
              <a:rPr lang="en-US" b="0" i="0" dirty="0" smtClean="0">
                <a:solidFill>
                  <a:srgbClr val="008200"/>
                </a:solidFill>
                <a:effectLst/>
                <a:latin typeface="verdana" panose="020B0604030504040204" pitchFamily="34" charset="0"/>
              </a:rPr>
              <a:t>	//code</a:t>
            </a:r>
            <a:r>
              <a:rPr lang="en-US" b="0" i="0" dirty="0" smtClean="0">
                <a:solidFill>
                  <a:srgbClr val="000000"/>
                </a:solidFill>
                <a:effectLst/>
                <a:latin typeface="verdana" panose="020B0604030504040204" pitchFamily="34" charset="0"/>
              </a:rPr>
              <a:t>  </a:t>
            </a:r>
          </a:p>
          <a:p>
            <a:r>
              <a:rPr lang="en-US" b="1" i="0" dirty="0" smtClean="0">
                <a:solidFill>
                  <a:srgbClr val="006699"/>
                </a:solidFill>
                <a:effectLst/>
                <a:latin typeface="verdana" panose="020B0604030504040204" pitchFamily="34" charset="0"/>
              </a:rPr>
              <a:t>	class</a:t>
            </a:r>
            <a:r>
              <a:rPr lang="en-US" b="0" i="0" dirty="0" smtClean="0">
                <a:solidFill>
                  <a:srgbClr val="000000"/>
                </a:solidFill>
                <a:effectLst/>
                <a:latin typeface="verdana" panose="020B0604030504040204" pitchFamily="34" charset="0"/>
              </a:rPr>
              <a:t> Inner</a:t>
            </a:r>
          </a:p>
          <a:p>
            <a:r>
              <a:rPr lang="en-US" b="0" i="0" dirty="0" smtClean="0">
                <a:solidFill>
                  <a:srgbClr val="000000"/>
                </a:solidFill>
                <a:effectLst/>
                <a:latin typeface="verdana" panose="020B0604030504040204" pitchFamily="34" charset="0"/>
              </a:rPr>
              <a:t>	{  </a:t>
            </a:r>
          </a:p>
          <a:p>
            <a:r>
              <a:rPr lang="en-US" b="0" i="0" dirty="0" smtClean="0">
                <a:solidFill>
                  <a:srgbClr val="008200"/>
                </a:solidFill>
                <a:effectLst/>
                <a:latin typeface="verdana" panose="020B0604030504040204" pitchFamily="34" charset="0"/>
              </a:rPr>
              <a:t>		//code</a:t>
            </a:r>
            <a:r>
              <a:rPr lang="en-US" b="0" i="0" dirty="0" smtClean="0">
                <a:solidFill>
                  <a:srgbClr val="000000"/>
                </a:solidFill>
                <a:effectLst/>
                <a:latin typeface="verdana" panose="020B0604030504040204" pitchFamily="34" charset="0"/>
              </a:rPr>
              <a:t>  </a:t>
            </a:r>
          </a:p>
          <a:p>
            <a:r>
              <a:rPr lang="en-US" b="0" i="0" dirty="0" smtClean="0">
                <a:solidFill>
                  <a:srgbClr val="000000"/>
                </a:solidFill>
                <a:effectLst/>
                <a:latin typeface="verdana" panose="020B0604030504040204" pitchFamily="34" charset="0"/>
              </a:rPr>
              <a:t>	}  </a:t>
            </a:r>
          </a:p>
          <a:p>
            <a:r>
              <a:rPr lang="en-US" b="0" i="0" dirty="0" smtClean="0">
                <a:solidFill>
                  <a:srgbClr val="000000"/>
                </a:solidFill>
                <a:effectLst/>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544820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latin typeface="+mn-lt"/>
              </a:rPr>
              <a:t>Member Inner class</a:t>
            </a:r>
            <a:endParaRPr lang="en-US" sz="4000" u="none" dirty="0">
              <a:latin typeface="+mn-lt"/>
            </a:endParaRPr>
          </a:p>
        </p:txBody>
      </p:sp>
      <p:pic>
        <p:nvPicPr>
          <p:cNvPr id="3" name="Picture 2"/>
          <p:cNvPicPr>
            <a:picLocks noChangeAspect="1"/>
          </p:cNvPicPr>
          <p:nvPr/>
        </p:nvPicPr>
        <p:blipFill>
          <a:blip r:embed="rId3"/>
          <a:stretch>
            <a:fillRect/>
          </a:stretch>
        </p:blipFill>
        <p:spPr>
          <a:xfrm>
            <a:off x="1017523" y="2209800"/>
            <a:ext cx="8050213" cy="3352800"/>
          </a:xfrm>
          <a:prstGeom prst="rect">
            <a:avLst/>
          </a:prstGeom>
        </p:spPr>
      </p:pic>
      <p:sp>
        <p:nvSpPr>
          <p:cNvPr id="5" name="object 2"/>
          <p:cNvSpPr txBox="1">
            <a:spLocks/>
          </p:cNvSpPr>
          <p:nvPr/>
        </p:nvSpPr>
        <p:spPr>
          <a:xfrm>
            <a:off x="9525000" y="229130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6" name="Picture 5"/>
          <p:cNvPicPr>
            <a:picLocks noChangeAspect="1"/>
          </p:cNvPicPr>
          <p:nvPr/>
        </p:nvPicPr>
        <p:blipFill>
          <a:blip r:embed="rId4"/>
          <a:stretch>
            <a:fillRect/>
          </a:stretch>
        </p:blipFill>
        <p:spPr>
          <a:xfrm>
            <a:off x="9548812" y="3009306"/>
            <a:ext cx="2728237" cy="648294"/>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3124831224"/>
              </p:ext>
            </p:extLst>
          </p:nvPr>
        </p:nvGraphicFramePr>
        <p:xfrm>
          <a:off x="9525001" y="4495800"/>
          <a:ext cx="2241550" cy="904875"/>
        </p:xfrm>
        <a:graphic>
          <a:graphicData uri="http://schemas.openxmlformats.org/presentationml/2006/ole">
            <mc:AlternateContent xmlns:mc="http://schemas.openxmlformats.org/markup-compatibility/2006">
              <mc:Choice xmlns:v="urn:schemas-microsoft-com:vml" Requires="v">
                <p:oleObj spid="_x0000_s29700" name="Packager Shell Object" showAsIcon="1" r:id="rId5" imgW="1270800" imgH="437400" progId="Package">
                  <p:embed/>
                </p:oleObj>
              </mc:Choice>
              <mc:Fallback>
                <p:oleObj name="Packager Shell Object" showAsIcon="1" r:id="rId5" imgW="1270800" imgH="437400" progId="Package">
                  <p:embed/>
                  <p:pic>
                    <p:nvPicPr>
                      <p:cNvPr id="0" name=""/>
                      <p:cNvPicPr/>
                      <p:nvPr/>
                    </p:nvPicPr>
                    <p:blipFill>
                      <a:blip r:embed="rId6"/>
                      <a:stretch>
                        <a:fillRect/>
                      </a:stretch>
                    </p:blipFill>
                    <p:spPr>
                      <a:xfrm>
                        <a:off x="9525001" y="4495800"/>
                        <a:ext cx="2241550" cy="904875"/>
                      </a:xfrm>
                      <a:prstGeom prst="rect">
                        <a:avLst/>
                      </a:prstGeom>
                    </p:spPr>
                  </p:pic>
                </p:oleObj>
              </mc:Fallback>
            </mc:AlternateContent>
          </a:graphicData>
        </a:graphic>
      </p:graphicFrame>
    </p:spTree>
    <p:extLst>
      <p:ext uri="{BB962C8B-B14F-4D97-AF65-F5344CB8AC3E}">
        <p14:creationId xmlns:p14="http://schemas.microsoft.com/office/powerpoint/2010/main" val="37408721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a:latin typeface="+mn-lt"/>
              </a:rPr>
              <a:t>Java Anonymous inner class</a:t>
            </a:r>
          </a:p>
        </p:txBody>
      </p:sp>
      <p:sp>
        <p:nvSpPr>
          <p:cNvPr id="4" name="Rectangle 3"/>
          <p:cNvSpPr/>
          <p:nvPr/>
        </p:nvSpPr>
        <p:spPr>
          <a:xfrm>
            <a:off x="1017523" y="2057400"/>
            <a:ext cx="10156952" cy="3539430"/>
          </a:xfrm>
          <a:prstGeom prst="rect">
            <a:avLst/>
          </a:prstGeom>
        </p:spPr>
        <p:txBody>
          <a:bodyPr wrap="square">
            <a:spAutoFit/>
          </a:bodyPr>
          <a:lstStyle/>
          <a:p>
            <a:pPr marL="457200" indent="-457200" algn="just">
              <a:buFont typeface="Arial" panose="020B0604020202020204" pitchFamily="34" charset="0"/>
              <a:buChar char="•"/>
            </a:pPr>
            <a:r>
              <a:rPr lang="en-US" sz="3200" dirty="0"/>
              <a:t>A class that have no name is known as anonymous inner class in java. </a:t>
            </a:r>
            <a:endParaRPr lang="en-US" sz="3200" dirty="0" smtClean="0"/>
          </a:p>
          <a:p>
            <a:pPr marL="457200" indent="-457200" algn="just">
              <a:buFont typeface="Arial" panose="020B0604020202020204" pitchFamily="34" charset="0"/>
              <a:buChar char="•"/>
            </a:pPr>
            <a:r>
              <a:rPr lang="en-US" sz="3200" dirty="0" smtClean="0"/>
              <a:t>It </a:t>
            </a:r>
            <a:r>
              <a:rPr lang="en-US" sz="3200" dirty="0"/>
              <a:t>should be used if you have to override method of class or interface. </a:t>
            </a:r>
            <a:endParaRPr lang="en-US" sz="3200" dirty="0" smtClean="0"/>
          </a:p>
          <a:p>
            <a:pPr marL="457200" indent="-457200" algn="just">
              <a:buFont typeface="Arial" panose="020B0604020202020204" pitchFamily="34" charset="0"/>
              <a:buChar char="•"/>
            </a:pPr>
            <a:r>
              <a:rPr lang="en-US" sz="3200" dirty="0" smtClean="0"/>
              <a:t>Java </a:t>
            </a:r>
            <a:r>
              <a:rPr lang="en-US" sz="3200" dirty="0"/>
              <a:t>Anonymous inner class can be created by two ways:</a:t>
            </a:r>
          </a:p>
          <a:p>
            <a:pPr marL="1428750" lvl="2" indent="-514350" algn="just">
              <a:buFont typeface="+mj-lt"/>
              <a:buAutoNum type="arabicPeriod"/>
            </a:pPr>
            <a:r>
              <a:rPr lang="en-US" sz="3200" dirty="0"/>
              <a:t>Class (may be abstract or concrete).</a:t>
            </a:r>
          </a:p>
          <a:p>
            <a:pPr marL="1428750" lvl="2" indent="-514350" algn="just">
              <a:buFont typeface="+mj-lt"/>
              <a:buAutoNum type="arabicPeriod"/>
            </a:pPr>
            <a:r>
              <a:rPr lang="en-US" sz="3200" dirty="0"/>
              <a:t>Interface</a:t>
            </a:r>
          </a:p>
        </p:txBody>
      </p:sp>
    </p:spTree>
    <p:extLst>
      <p:ext uri="{BB962C8B-B14F-4D97-AF65-F5344CB8AC3E}">
        <p14:creationId xmlns:p14="http://schemas.microsoft.com/office/powerpoint/2010/main" val="2183298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a:latin typeface="+mn-lt"/>
              </a:rPr>
              <a:t>Java Anonymous inner class</a:t>
            </a:r>
          </a:p>
        </p:txBody>
      </p:sp>
      <p:sp>
        <p:nvSpPr>
          <p:cNvPr id="5" name="object 2"/>
          <p:cNvSpPr txBox="1">
            <a:spLocks/>
          </p:cNvSpPr>
          <p:nvPr/>
        </p:nvSpPr>
        <p:spPr>
          <a:xfrm>
            <a:off x="9525000" y="229130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3" name="Picture 2"/>
          <p:cNvPicPr>
            <a:picLocks noChangeAspect="1"/>
          </p:cNvPicPr>
          <p:nvPr/>
        </p:nvPicPr>
        <p:blipFill>
          <a:blip r:embed="rId3"/>
          <a:stretch>
            <a:fillRect/>
          </a:stretch>
        </p:blipFill>
        <p:spPr>
          <a:xfrm>
            <a:off x="1017522" y="2057400"/>
            <a:ext cx="6983477" cy="3962400"/>
          </a:xfrm>
          <a:prstGeom prst="rect">
            <a:avLst/>
          </a:prstGeom>
        </p:spPr>
      </p:pic>
      <p:pic>
        <p:nvPicPr>
          <p:cNvPr id="6" name="Picture 5"/>
          <p:cNvPicPr>
            <a:picLocks noChangeAspect="1"/>
          </p:cNvPicPr>
          <p:nvPr/>
        </p:nvPicPr>
        <p:blipFill>
          <a:blip r:embed="rId4"/>
          <a:stretch>
            <a:fillRect/>
          </a:stretch>
        </p:blipFill>
        <p:spPr>
          <a:xfrm>
            <a:off x="9094786" y="2863752"/>
            <a:ext cx="2689228" cy="748307"/>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169276288"/>
              </p:ext>
            </p:extLst>
          </p:nvPr>
        </p:nvGraphicFramePr>
        <p:xfrm>
          <a:off x="8839201" y="4343400"/>
          <a:ext cx="2470150" cy="874713"/>
        </p:xfrm>
        <a:graphic>
          <a:graphicData uri="http://schemas.openxmlformats.org/presentationml/2006/ole">
            <mc:AlternateContent xmlns:mc="http://schemas.openxmlformats.org/markup-compatibility/2006">
              <mc:Choice xmlns:v="urn:schemas-microsoft-com:vml" Requires="v">
                <p:oleObj spid="_x0000_s30724" name="Packager Shell Object" showAsIcon="1" r:id="rId5" imgW="1354680" imgH="437400" progId="Package">
                  <p:embed/>
                </p:oleObj>
              </mc:Choice>
              <mc:Fallback>
                <p:oleObj name="Packager Shell Object" showAsIcon="1" r:id="rId5" imgW="1354680" imgH="437400" progId="Package">
                  <p:embed/>
                  <p:pic>
                    <p:nvPicPr>
                      <p:cNvPr id="0" name=""/>
                      <p:cNvPicPr/>
                      <p:nvPr/>
                    </p:nvPicPr>
                    <p:blipFill>
                      <a:blip r:embed="rId6"/>
                      <a:stretch>
                        <a:fillRect/>
                      </a:stretch>
                    </p:blipFill>
                    <p:spPr>
                      <a:xfrm>
                        <a:off x="8839201" y="4343400"/>
                        <a:ext cx="2470150" cy="874713"/>
                      </a:xfrm>
                      <a:prstGeom prst="rect">
                        <a:avLst/>
                      </a:prstGeom>
                    </p:spPr>
                  </p:pic>
                </p:oleObj>
              </mc:Fallback>
            </mc:AlternateContent>
          </a:graphicData>
        </a:graphic>
      </p:graphicFrame>
    </p:spTree>
    <p:extLst>
      <p:ext uri="{BB962C8B-B14F-4D97-AF65-F5344CB8AC3E}">
        <p14:creationId xmlns:p14="http://schemas.microsoft.com/office/powerpoint/2010/main" val="37470208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a:latin typeface="+mn-lt"/>
              </a:rPr>
              <a:t>Java </a:t>
            </a:r>
            <a:r>
              <a:rPr lang="en-US" sz="4000" u="none" dirty="0" smtClean="0">
                <a:latin typeface="+mn-lt"/>
              </a:rPr>
              <a:t>Local inner </a:t>
            </a:r>
            <a:r>
              <a:rPr lang="en-US" sz="4000" u="none" dirty="0">
                <a:latin typeface="+mn-lt"/>
              </a:rPr>
              <a:t>class</a:t>
            </a:r>
          </a:p>
        </p:txBody>
      </p:sp>
      <p:sp>
        <p:nvSpPr>
          <p:cNvPr id="4" name="Rectangle 3"/>
          <p:cNvSpPr/>
          <p:nvPr/>
        </p:nvSpPr>
        <p:spPr>
          <a:xfrm>
            <a:off x="1017523" y="2057400"/>
            <a:ext cx="10156952" cy="2062103"/>
          </a:xfrm>
          <a:prstGeom prst="rect">
            <a:avLst/>
          </a:prstGeom>
        </p:spPr>
        <p:txBody>
          <a:bodyPr wrap="square">
            <a:spAutoFit/>
          </a:bodyPr>
          <a:lstStyle/>
          <a:p>
            <a:pPr marL="457200" indent="-457200" algn="just">
              <a:buFont typeface="Arial" panose="020B0604020202020204" pitchFamily="34" charset="0"/>
              <a:buChar char="•"/>
            </a:pPr>
            <a:r>
              <a:rPr lang="en-US" sz="3200" dirty="0"/>
              <a:t>A class i.e. created inside a method is called local inner class in java. If you want to invoke the methods of local inner class, you must instantiate this class inside the method.</a:t>
            </a:r>
          </a:p>
        </p:txBody>
      </p:sp>
    </p:spTree>
    <p:extLst>
      <p:ext uri="{BB962C8B-B14F-4D97-AF65-F5344CB8AC3E}">
        <p14:creationId xmlns:p14="http://schemas.microsoft.com/office/powerpoint/2010/main" val="14781572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a:latin typeface="+mn-lt"/>
              </a:rPr>
              <a:t>Java </a:t>
            </a:r>
            <a:r>
              <a:rPr lang="en-US" sz="4000" u="none" dirty="0" smtClean="0">
                <a:latin typeface="+mn-lt"/>
              </a:rPr>
              <a:t>local </a:t>
            </a:r>
            <a:r>
              <a:rPr lang="en-US" sz="4000" u="none" dirty="0">
                <a:latin typeface="+mn-lt"/>
              </a:rPr>
              <a:t>inner class</a:t>
            </a:r>
          </a:p>
        </p:txBody>
      </p:sp>
      <p:sp>
        <p:nvSpPr>
          <p:cNvPr id="5" name="object 2"/>
          <p:cNvSpPr txBox="1">
            <a:spLocks/>
          </p:cNvSpPr>
          <p:nvPr/>
        </p:nvSpPr>
        <p:spPr>
          <a:xfrm>
            <a:off x="9525000" y="229130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4" name="Picture 3"/>
          <p:cNvPicPr>
            <a:picLocks noChangeAspect="1"/>
          </p:cNvPicPr>
          <p:nvPr/>
        </p:nvPicPr>
        <p:blipFill>
          <a:blip r:embed="rId3"/>
          <a:stretch>
            <a:fillRect/>
          </a:stretch>
        </p:blipFill>
        <p:spPr>
          <a:xfrm>
            <a:off x="1017523" y="1905000"/>
            <a:ext cx="6176884" cy="4343400"/>
          </a:xfrm>
          <a:prstGeom prst="rect">
            <a:avLst/>
          </a:prstGeom>
        </p:spPr>
      </p:pic>
      <p:pic>
        <p:nvPicPr>
          <p:cNvPr id="7" name="Picture 6"/>
          <p:cNvPicPr>
            <a:picLocks noChangeAspect="1"/>
          </p:cNvPicPr>
          <p:nvPr/>
        </p:nvPicPr>
        <p:blipFill>
          <a:blip r:embed="rId4"/>
          <a:stretch>
            <a:fillRect/>
          </a:stretch>
        </p:blipFill>
        <p:spPr>
          <a:xfrm>
            <a:off x="9548812" y="2990256"/>
            <a:ext cx="2270060" cy="819744"/>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2617045280"/>
              </p:ext>
            </p:extLst>
          </p:nvPr>
        </p:nvGraphicFramePr>
        <p:xfrm>
          <a:off x="8305800" y="4177903"/>
          <a:ext cx="2662238" cy="721122"/>
        </p:xfrm>
        <a:graphic>
          <a:graphicData uri="http://schemas.openxmlformats.org/presentationml/2006/ole">
            <mc:AlternateContent xmlns:mc="http://schemas.openxmlformats.org/markup-compatibility/2006">
              <mc:Choice xmlns:v="urn:schemas-microsoft-com:vml" Requires="v">
                <p:oleObj spid="_x0000_s31748" name="Packager Shell Object" showAsIcon="1" r:id="rId5" imgW="838440" imgH="437400" progId="Package">
                  <p:embed/>
                </p:oleObj>
              </mc:Choice>
              <mc:Fallback>
                <p:oleObj name="Packager Shell Object" showAsIcon="1" r:id="rId5" imgW="838440" imgH="437400" progId="Package">
                  <p:embed/>
                  <p:pic>
                    <p:nvPicPr>
                      <p:cNvPr id="0" name=""/>
                      <p:cNvPicPr/>
                      <p:nvPr/>
                    </p:nvPicPr>
                    <p:blipFill>
                      <a:blip r:embed="rId6"/>
                      <a:stretch>
                        <a:fillRect/>
                      </a:stretch>
                    </p:blipFill>
                    <p:spPr>
                      <a:xfrm>
                        <a:off x="8305800" y="4177903"/>
                        <a:ext cx="2662238" cy="721122"/>
                      </a:xfrm>
                      <a:prstGeom prst="rect">
                        <a:avLst/>
                      </a:prstGeom>
                    </p:spPr>
                  </p:pic>
                </p:oleObj>
              </mc:Fallback>
            </mc:AlternateContent>
          </a:graphicData>
        </a:graphic>
      </p:graphicFrame>
    </p:spTree>
    <p:extLst>
      <p:ext uri="{BB962C8B-B14F-4D97-AF65-F5344CB8AC3E}">
        <p14:creationId xmlns:p14="http://schemas.microsoft.com/office/powerpoint/2010/main" val="1109441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a:latin typeface="+mn-lt"/>
              </a:rPr>
              <a:t>Java </a:t>
            </a:r>
            <a:r>
              <a:rPr lang="en-US" sz="4000" u="none" dirty="0" smtClean="0">
                <a:latin typeface="+mn-lt"/>
              </a:rPr>
              <a:t>Static inner </a:t>
            </a:r>
            <a:r>
              <a:rPr lang="en-US" sz="4000" u="none" dirty="0">
                <a:latin typeface="+mn-lt"/>
              </a:rPr>
              <a:t>class</a:t>
            </a:r>
          </a:p>
        </p:txBody>
      </p:sp>
      <p:sp>
        <p:nvSpPr>
          <p:cNvPr id="4" name="Rectangle 3"/>
          <p:cNvSpPr/>
          <p:nvPr/>
        </p:nvSpPr>
        <p:spPr>
          <a:xfrm>
            <a:off x="1017523" y="2057400"/>
            <a:ext cx="10156952" cy="4031873"/>
          </a:xfrm>
          <a:prstGeom prst="rect">
            <a:avLst/>
          </a:prstGeom>
        </p:spPr>
        <p:txBody>
          <a:bodyPr wrap="square">
            <a:spAutoFit/>
          </a:bodyPr>
          <a:lstStyle/>
          <a:p>
            <a:pPr marL="457200" indent="-457200">
              <a:buFont typeface="Arial" panose="020B0604020202020204" pitchFamily="34" charset="0"/>
              <a:buChar char="•"/>
            </a:pPr>
            <a:r>
              <a:rPr lang="en-US" sz="3200" dirty="0"/>
              <a:t>A static class i.e. created inside a class is called static nested class in java. It cannot access non-static data members and methods. It can be accessed by outer class name.</a:t>
            </a:r>
          </a:p>
          <a:p>
            <a:pPr marL="457200" indent="-457200">
              <a:buFont typeface="Arial" panose="020B0604020202020204" pitchFamily="34" charset="0"/>
              <a:buChar char="•"/>
            </a:pPr>
            <a:r>
              <a:rPr lang="en-US" sz="3200" dirty="0"/>
              <a:t>It can access static data members of outer class including private.</a:t>
            </a:r>
          </a:p>
          <a:p>
            <a:pPr marL="457200" indent="-457200">
              <a:buFont typeface="Arial" panose="020B0604020202020204" pitchFamily="34" charset="0"/>
              <a:buChar char="•"/>
            </a:pPr>
            <a:r>
              <a:rPr lang="en-US" sz="3200" dirty="0"/>
              <a:t>Static nested class cannot access non-static (instance) data member or method.</a:t>
            </a:r>
          </a:p>
        </p:txBody>
      </p:sp>
    </p:spTree>
    <p:extLst>
      <p:ext uri="{BB962C8B-B14F-4D97-AF65-F5344CB8AC3E}">
        <p14:creationId xmlns:p14="http://schemas.microsoft.com/office/powerpoint/2010/main" val="4344111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a:latin typeface="+mn-lt"/>
              </a:rPr>
              <a:t>Java </a:t>
            </a:r>
            <a:r>
              <a:rPr lang="en-US" sz="4000" u="none" dirty="0" smtClean="0">
                <a:latin typeface="+mn-lt"/>
              </a:rPr>
              <a:t>Static </a:t>
            </a:r>
            <a:r>
              <a:rPr lang="en-US" sz="4000" u="none" dirty="0">
                <a:latin typeface="+mn-lt"/>
              </a:rPr>
              <a:t>inner class</a:t>
            </a:r>
          </a:p>
        </p:txBody>
      </p:sp>
      <p:sp>
        <p:nvSpPr>
          <p:cNvPr id="5" name="object 2"/>
          <p:cNvSpPr txBox="1">
            <a:spLocks/>
          </p:cNvSpPr>
          <p:nvPr/>
        </p:nvSpPr>
        <p:spPr>
          <a:xfrm>
            <a:off x="9525000" y="229130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3" name="Picture 2"/>
          <p:cNvPicPr>
            <a:picLocks noChangeAspect="1"/>
          </p:cNvPicPr>
          <p:nvPr/>
        </p:nvPicPr>
        <p:blipFill>
          <a:blip r:embed="rId3"/>
          <a:stretch>
            <a:fillRect/>
          </a:stretch>
        </p:blipFill>
        <p:spPr>
          <a:xfrm>
            <a:off x="838200" y="2291302"/>
            <a:ext cx="8057637" cy="3433763"/>
          </a:xfrm>
          <a:prstGeom prst="rect">
            <a:avLst/>
          </a:prstGeom>
        </p:spPr>
      </p:pic>
      <p:pic>
        <p:nvPicPr>
          <p:cNvPr id="6" name="Picture 5"/>
          <p:cNvPicPr>
            <a:picLocks noChangeAspect="1"/>
          </p:cNvPicPr>
          <p:nvPr/>
        </p:nvPicPr>
        <p:blipFill>
          <a:blip r:embed="rId4"/>
          <a:stretch>
            <a:fillRect/>
          </a:stretch>
        </p:blipFill>
        <p:spPr>
          <a:xfrm>
            <a:off x="9094848" y="2851846"/>
            <a:ext cx="2689104" cy="772119"/>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1384939428"/>
              </p:ext>
            </p:extLst>
          </p:nvPr>
        </p:nvGraphicFramePr>
        <p:xfrm>
          <a:off x="9296400" y="4038600"/>
          <a:ext cx="1871663" cy="941388"/>
        </p:xfrm>
        <a:graphic>
          <a:graphicData uri="http://schemas.openxmlformats.org/presentationml/2006/ole">
            <mc:AlternateContent xmlns:mc="http://schemas.openxmlformats.org/markup-compatibility/2006">
              <mc:Choice xmlns:v="urn:schemas-microsoft-com:vml" Requires="v">
                <p:oleObj spid="_x0000_s32772" name="Packager Shell Object" showAsIcon="1" r:id="rId5" imgW="819000" imgH="437400" progId="Package">
                  <p:embed/>
                </p:oleObj>
              </mc:Choice>
              <mc:Fallback>
                <p:oleObj name="Packager Shell Object" showAsIcon="1" r:id="rId5" imgW="819000" imgH="437400" progId="Package">
                  <p:embed/>
                  <p:pic>
                    <p:nvPicPr>
                      <p:cNvPr id="0" name=""/>
                      <p:cNvPicPr/>
                      <p:nvPr/>
                    </p:nvPicPr>
                    <p:blipFill>
                      <a:blip r:embed="rId6"/>
                      <a:stretch>
                        <a:fillRect/>
                      </a:stretch>
                    </p:blipFill>
                    <p:spPr>
                      <a:xfrm>
                        <a:off x="9296400" y="4038600"/>
                        <a:ext cx="1871663" cy="941388"/>
                      </a:xfrm>
                      <a:prstGeom prst="rect">
                        <a:avLst/>
                      </a:prstGeom>
                    </p:spPr>
                  </p:pic>
                </p:oleObj>
              </mc:Fallback>
            </mc:AlternateContent>
          </a:graphicData>
        </a:graphic>
      </p:graphicFrame>
    </p:spTree>
    <p:extLst>
      <p:ext uri="{BB962C8B-B14F-4D97-AF65-F5344CB8AC3E}">
        <p14:creationId xmlns:p14="http://schemas.microsoft.com/office/powerpoint/2010/main" val="1267673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a:latin typeface="+mn-lt"/>
              </a:rPr>
              <a:t>Java </a:t>
            </a:r>
            <a:r>
              <a:rPr lang="en-US" sz="4000" u="none" dirty="0" smtClean="0">
                <a:latin typeface="+mn-lt"/>
              </a:rPr>
              <a:t>Static </a:t>
            </a:r>
            <a:r>
              <a:rPr lang="en-US" sz="4000" u="none" dirty="0">
                <a:latin typeface="+mn-lt"/>
              </a:rPr>
              <a:t>inner class</a:t>
            </a:r>
          </a:p>
        </p:txBody>
      </p:sp>
      <p:sp>
        <p:nvSpPr>
          <p:cNvPr id="5" name="object 2"/>
          <p:cNvSpPr txBox="1">
            <a:spLocks/>
          </p:cNvSpPr>
          <p:nvPr/>
        </p:nvSpPr>
        <p:spPr>
          <a:xfrm>
            <a:off x="9525000" y="2291302"/>
            <a:ext cx="914400" cy="331051"/>
          </a:xfrm>
          <a:prstGeom prst="rect">
            <a:avLst/>
          </a:prstGeom>
        </p:spPr>
        <p:txBody>
          <a:bodyPr vert="horz" wrap="square" lIns="0" tIns="12700" rIns="0" bIns="0" rtlCol="0">
            <a:spAutoFit/>
          </a:bodyPr>
          <a:lstStyle>
            <a:lvl1pPr>
              <a:defRPr sz="4800" b="1" i="0" u="sng">
                <a:solidFill>
                  <a:schemeClr val="tx1"/>
                </a:solidFill>
                <a:latin typeface="Times New Roman"/>
                <a:ea typeface="+mj-ea"/>
                <a:cs typeface="Times New Roman"/>
              </a:defRPr>
            </a:lvl1pPr>
          </a:lstStyle>
          <a:p>
            <a:pPr marL="12700">
              <a:spcBef>
                <a:spcPts val="100"/>
              </a:spcBef>
            </a:pPr>
            <a:r>
              <a:rPr lang="en-US" sz="2000" kern="0" spc="-305" dirty="0" smtClean="0"/>
              <a:t>OUTPUT</a:t>
            </a:r>
            <a:endParaRPr lang="en-US" sz="2000" kern="0" spc="-225" dirty="0"/>
          </a:p>
        </p:txBody>
      </p:sp>
      <p:pic>
        <p:nvPicPr>
          <p:cNvPr id="4" name="Picture 3"/>
          <p:cNvPicPr>
            <a:picLocks noChangeAspect="1"/>
          </p:cNvPicPr>
          <p:nvPr/>
        </p:nvPicPr>
        <p:blipFill>
          <a:blip r:embed="rId3"/>
          <a:stretch>
            <a:fillRect/>
          </a:stretch>
        </p:blipFill>
        <p:spPr>
          <a:xfrm>
            <a:off x="1012760" y="2104133"/>
            <a:ext cx="7521640" cy="3153667"/>
          </a:xfrm>
          <a:prstGeom prst="rect">
            <a:avLst/>
          </a:prstGeom>
        </p:spPr>
      </p:pic>
      <p:pic>
        <p:nvPicPr>
          <p:cNvPr id="7" name="Picture 6"/>
          <p:cNvPicPr>
            <a:picLocks noChangeAspect="1"/>
          </p:cNvPicPr>
          <p:nvPr/>
        </p:nvPicPr>
        <p:blipFill>
          <a:blip r:embed="rId4"/>
          <a:stretch>
            <a:fillRect/>
          </a:stretch>
        </p:blipFill>
        <p:spPr>
          <a:xfrm>
            <a:off x="8839201" y="2971800"/>
            <a:ext cx="3124200" cy="853082"/>
          </a:xfrm>
          <a:prstGeom prst="rect">
            <a:avLst/>
          </a:prstGeom>
        </p:spPr>
      </p:pic>
      <p:sp>
        <p:nvSpPr>
          <p:cNvPr id="8" name="Rectangle 7"/>
          <p:cNvSpPr/>
          <p:nvPr/>
        </p:nvSpPr>
        <p:spPr>
          <a:xfrm>
            <a:off x="993710" y="5410200"/>
            <a:ext cx="10283890" cy="646331"/>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If you have the static member inside static nested class, you don't need to create instance of static nested class.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702337912"/>
              </p:ext>
            </p:extLst>
          </p:nvPr>
        </p:nvGraphicFramePr>
        <p:xfrm>
          <a:off x="9067800" y="4174329"/>
          <a:ext cx="2054225" cy="834234"/>
        </p:xfrm>
        <a:graphic>
          <a:graphicData uri="http://schemas.openxmlformats.org/presentationml/2006/ole">
            <mc:AlternateContent xmlns:mc="http://schemas.openxmlformats.org/markup-compatibility/2006">
              <mc:Choice xmlns:v="urn:schemas-microsoft-com:vml" Requires="v">
                <p:oleObj spid="_x0000_s33796" name="Packager Shell Object" showAsIcon="1" r:id="rId5" imgW="819000" imgH="437400" progId="Package">
                  <p:embed/>
                </p:oleObj>
              </mc:Choice>
              <mc:Fallback>
                <p:oleObj name="Packager Shell Object" showAsIcon="1" r:id="rId5" imgW="819000" imgH="437400" progId="Package">
                  <p:embed/>
                  <p:pic>
                    <p:nvPicPr>
                      <p:cNvPr id="0" name=""/>
                      <p:cNvPicPr/>
                      <p:nvPr/>
                    </p:nvPicPr>
                    <p:blipFill>
                      <a:blip r:embed="rId6"/>
                      <a:stretch>
                        <a:fillRect/>
                      </a:stretch>
                    </p:blipFill>
                    <p:spPr>
                      <a:xfrm>
                        <a:off x="9067800" y="4174329"/>
                        <a:ext cx="2054225" cy="834234"/>
                      </a:xfrm>
                      <a:prstGeom prst="rect">
                        <a:avLst/>
                      </a:prstGeom>
                    </p:spPr>
                  </p:pic>
                </p:oleObj>
              </mc:Fallback>
            </mc:AlternateContent>
          </a:graphicData>
        </a:graphic>
      </p:graphicFrame>
    </p:spTree>
    <p:extLst>
      <p:ext uri="{BB962C8B-B14F-4D97-AF65-F5344CB8AC3E}">
        <p14:creationId xmlns:p14="http://schemas.microsoft.com/office/powerpoint/2010/main" val="165604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198352" y="6408140"/>
            <a:ext cx="424180" cy="254635"/>
          </a:xfrm>
          <a:prstGeom prst="rect">
            <a:avLst/>
          </a:prstGeom>
        </p:spPr>
        <p:txBody>
          <a:bodyPr vert="horz" wrap="square" lIns="0" tIns="0" rIns="0" bIns="0" rtlCol="0">
            <a:spAutoFit/>
          </a:bodyPr>
          <a:lstStyle/>
          <a:p>
            <a:pPr marL="38100">
              <a:lnSpc>
                <a:spcPts val="1810"/>
              </a:lnSpc>
            </a:pPr>
            <a:fld id="{81D60167-4931-47E6-BA6A-407CBD079E47}" type="slidenum">
              <a:rPr sz="1800" dirty="0">
                <a:solidFill>
                  <a:srgbClr val="888888"/>
                </a:solidFill>
                <a:latin typeface="Carlito"/>
                <a:cs typeface="Carlito"/>
              </a:rPr>
              <a:t>7</a:t>
            </a:fld>
            <a:endParaRPr sz="1800">
              <a:latin typeface="Carlito"/>
              <a:cs typeface="Carlito"/>
            </a:endParaRPr>
          </a:p>
        </p:txBody>
      </p:sp>
      <p:sp>
        <p:nvSpPr>
          <p:cNvPr id="3" name="object 3"/>
          <p:cNvSpPr txBox="1">
            <a:spLocks noGrp="1"/>
          </p:cNvSpPr>
          <p:nvPr>
            <p:ph type="title"/>
          </p:nvPr>
        </p:nvSpPr>
        <p:spPr>
          <a:xfrm>
            <a:off x="1216469" y="838200"/>
            <a:ext cx="10439400" cy="1490152"/>
          </a:xfrm>
          <a:prstGeom prst="rect">
            <a:avLst/>
          </a:prstGeom>
        </p:spPr>
        <p:txBody>
          <a:bodyPr vert="horz" wrap="square" lIns="0" tIns="12700" rIns="0" bIns="0" rtlCol="0">
            <a:spAutoFit/>
          </a:bodyPr>
          <a:lstStyle/>
          <a:p>
            <a:pPr marL="12700">
              <a:spcBef>
                <a:spcPts val="100"/>
              </a:spcBef>
            </a:pPr>
            <a:r>
              <a:rPr lang="en-US" u="none" dirty="0" smtClean="0">
                <a:latin typeface="+mn-lt"/>
              </a:rPr>
              <a:t>Rules for Creating Constructors in java</a:t>
            </a:r>
            <a:r>
              <a:rPr lang="en-US" b="0" dirty="0">
                <a:latin typeface="+mn-lt"/>
              </a:rPr>
              <a:t/>
            </a:r>
            <a:br>
              <a:rPr lang="en-US" b="0" dirty="0">
                <a:latin typeface="+mn-lt"/>
              </a:rPr>
            </a:br>
            <a:endParaRPr b="0" u="none" spc="-560" dirty="0">
              <a:solidFill>
                <a:srgbClr val="404040"/>
              </a:solidFill>
              <a:latin typeface="+mn-lt"/>
              <a:cs typeface="Arial"/>
            </a:endParaRPr>
          </a:p>
        </p:txBody>
      </p:sp>
      <p:sp>
        <p:nvSpPr>
          <p:cNvPr id="5" name="Rectangle 4"/>
          <p:cNvSpPr/>
          <p:nvPr/>
        </p:nvSpPr>
        <p:spPr>
          <a:xfrm>
            <a:off x="1066800" y="2065271"/>
            <a:ext cx="9982200" cy="3539430"/>
          </a:xfrm>
          <a:prstGeom prst="rect">
            <a:avLst/>
          </a:prstGeom>
        </p:spPr>
        <p:txBody>
          <a:bodyPr wrap="square">
            <a:spAutoFit/>
          </a:bodyPr>
          <a:lstStyle/>
          <a:p>
            <a:pPr marL="457200" indent="-457200">
              <a:buFont typeface="Arial" panose="020B0604020202020204" pitchFamily="34" charset="0"/>
              <a:buChar char="•"/>
            </a:pPr>
            <a:r>
              <a:rPr lang="en-US" sz="2800" dirty="0"/>
              <a:t>There are two rules defined for the constructor.</a:t>
            </a:r>
          </a:p>
          <a:p>
            <a:pPr marL="457200" indent="-457200">
              <a:buFont typeface="Arial" panose="020B0604020202020204" pitchFamily="34" charset="0"/>
              <a:buChar char="•"/>
            </a:pPr>
            <a:r>
              <a:rPr lang="en-US" sz="2800" dirty="0"/>
              <a:t>Constructor name must be the same as its class name</a:t>
            </a:r>
          </a:p>
          <a:p>
            <a:pPr marL="457200" indent="-457200">
              <a:buFont typeface="Arial" panose="020B0604020202020204" pitchFamily="34" charset="0"/>
              <a:buChar char="•"/>
            </a:pPr>
            <a:r>
              <a:rPr lang="en-US" sz="2800" dirty="0"/>
              <a:t>A Constructor must have no explicit return type</a:t>
            </a:r>
          </a:p>
          <a:p>
            <a:pPr marL="457200" indent="-457200">
              <a:buFont typeface="Arial" panose="020B0604020202020204" pitchFamily="34" charset="0"/>
              <a:buChar char="•"/>
            </a:pPr>
            <a:r>
              <a:rPr lang="en-US" sz="2800" dirty="0"/>
              <a:t>A Java constructor cannot be abstract, static, final, and synchronized</a:t>
            </a:r>
          </a:p>
          <a:p>
            <a:pPr marL="457200" indent="-457200">
              <a:buFont typeface="Arial" panose="020B0604020202020204" pitchFamily="34" charset="0"/>
              <a:buChar char="•"/>
            </a:pPr>
            <a:r>
              <a:rPr lang="en-US" sz="2800" b="1" dirty="0"/>
              <a:t>Note: </a:t>
            </a:r>
            <a:r>
              <a:rPr lang="en-US" sz="2800" dirty="0"/>
              <a:t>We can use </a:t>
            </a:r>
            <a:r>
              <a:rPr lang="en-US" sz="2800" dirty="0">
                <a:hlinkClick r:id="rId2"/>
              </a:rPr>
              <a:t>access modifiers</a:t>
            </a:r>
            <a:r>
              <a:rPr lang="en-US" sz="2800" dirty="0"/>
              <a:t> while declaring a constructor. It controls the object creation. In other words, we can have private, protected, public or default constructor in Java.</a:t>
            </a:r>
          </a:p>
        </p:txBody>
      </p:sp>
    </p:spTree>
    <p:extLst>
      <p:ext uri="{BB962C8B-B14F-4D97-AF65-F5344CB8AC3E}">
        <p14:creationId xmlns:p14="http://schemas.microsoft.com/office/powerpoint/2010/main" val="5111969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latin typeface="+mn-lt"/>
              </a:rPr>
              <a:t>Access modifiers in Java</a:t>
            </a:r>
            <a:endParaRPr lang="en-US" sz="4000" u="none" dirty="0">
              <a:latin typeface="+mn-lt"/>
            </a:endParaRPr>
          </a:p>
        </p:txBody>
      </p:sp>
      <p:sp>
        <p:nvSpPr>
          <p:cNvPr id="4" name="Rectangle 3"/>
          <p:cNvSpPr/>
          <p:nvPr/>
        </p:nvSpPr>
        <p:spPr>
          <a:xfrm>
            <a:off x="927860" y="2133600"/>
            <a:ext cx="10336277" cy="4154984"/>
          </a:xfrm>
          <a:prstGeom prst="rect">
            <a:avLst/>
          </a:prstGeom>
        </p:spPr>
        <p:txBody>
          <a:bodyPr wrap="square">
            <a:spAutoFit/>
          </a:bodyPr>
          <a:lstStyle/>
          <a:p>
            <a:pPr marL="342900" indent="-342900" algn="just">
              <a:buFont typeface="+mj-lt"/>
              <a:buAutoNum type="arabicPeriod"/>
            </a:pPr>
            <a:r>
              <a:rPr lang="en-US" sz="2400" b="1" dirty="0"/>
              <a:t>Private</a:t>
            </a:r>
            <a:r>
              <a:rPr lang="en-US" sz="2400" dirty="0"/>
              <a:t>: The access level of a private modifier is only within the class. It cannot be accessed from outside the class.</a:t>
            </a:r>
          </a:p>
          <a:p>
            <a:pPr marL="342900" indent="-342900" algn="just">
              <a:buFont typeface="+mj-lt"/>
              <a:buAutoNum type="arabicPeriod"/>
            </a:pPr>
            <a:r>
              <a:rPr lang="en-US" sz="2400" b="1" dirty="0"/>
              <a:t>Default</a:t>
            </a:r>
            <a:r>
              <a:rPr lang="en-US" sz="2400" dirty="0"/>
              <a:t>: The access level of a default modifier is only within the package. It cannot be accessed from outside the package. If you do not specify any access level, it will be the default.</a:t>
            </a:r>
          </a:p>
          <a:p>
            <a:pPr marL="342900" indent="-342900" algn="just">
              <a:buFont typeface="+mj-lt"/>
              <a:buAutoNum type="arabicPeriod"/>
            </a:pPr>
            <a:r>
              <a:rPr lang="en-US" sz="2400" b="1" dirty="0"/>
              <a:t>Protected</a:t>
            </a:r>
            <a:r>
              <a:rPr lang="en-US" sz="2400" dirty="0"/>
              <a:t>: The access level of a protected modifier is within the package and outside the package through child class. If you do not make the child class, it cannot be accessed from outside the package.</a:t>
            </a:r>
          </a:p>
          <a:p>
            <a:pPr marL="342900" indent="-342900" algn="just">
              <a:buFont typeface="+mj-lt"/>
              <a:buAutoNum type="arabicPeriod"/>
            </a:pPr>
            <a:r>
              <a:rPr lang="en-US" sz="2400" b="1" dirty="0"/>
              <a:t>Public</a:t>
            </a:r>
            <a:r>
              <a:rPr lang="en-US" sz="2400" dirty="0"/>
              <a:t>: The access level of a public modifier is everywhere. It can be accessed from within the class, outside the class, within the package and outside the package.</a:t>
            </a:r>
          </a:p>
        </p:txBody>
      </p:sp>
    </p:spTree>
    <p:extLst>
      <p:ext uri="{BB962C8B-B14F-4D97-AF65-F5344CB8AC3E}">
        <p14:creationId xmlns:p14="http://schemas.microsoft.com/office/powerpoint/2010/main" val="8886388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latin typeface="+mn-lt"/>
              </a:rPr>
              <a:t>Access modifiers in Java</a:t>
            </a:r>
            <a:endParaRPr lang="en-US" sz="4000" u="none" dirty="0">
              <a:latin typeface="+mn-lt"/>
            </a:endParaRPr>
          </a:p>
        </p:txBody>
      </p:sp>
      <p:pic>
        <p:nvPicPr>
          <p:cNvPr id="3" name="Picture 2"/>
          <p:cNvPicPr>
            <a:picLocks noChangeAspect="1"/>
          </p:cNvPicPr>
          <p:nvPr/>
        </p:nvPicPr>
        <p:blipFill>
          <a:blip r:embed="rId2"/>
          <a:stretch>
            <a:fillRect/>
          </a:stretch>
        </p:blipFill>
        <p:spPr>
          <a:xfrm>
            <a:off x="304800" y="2133600"/>
            <a:ext cx="11887200" cy="3429000"/>
          </a:xfrm>
          <a:prstGeom prst="rect">
            <a:avLst/>
          </a:prstGeom>
        </p:spPr>
      </p:pic>
    </p:spTree>
    <p:extLst>
      <p:ext uri="{BB962C8B-B14F-4D97-AF65-F5344CB8AC3E}">
        <p14:creationId xmlns:p14="http://schemas.microsoft.com/office/powerpoint/2010/main" val="2527105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t>private</a:t>
            </a:r>
            <a:endParaRPr lang="en-US" sz="4000" u="none" dirty="0"/>
          </a:p>
        </p:txBody>
      </p:sp>
      <p:pic>
        <p:nvPicPr>
          <p:cNvPr id="4" name="Picture 3"/>
          <p:cNvPicPr>
            <a:picLocks noChangeAspect="1"/>
          </p:cNvPicPr>
          <p:nvPr/>
        </p:nvPicPr>
        <p:blipFill>
          <a:blip r:embed="rId2"/>
          <a:stretch>
            <a:fillRect/>
          </a:stretch>
        </p:blipFill>
        <p:spPr>
          <a:xfrm>
            <a:off x="838199" y="1905000"/>
            <a:ext cx="7312283" cy="2743200"/>
          </a:xfrm>
          <a:prstGeom prst="rect">
            <a:avLst/>
          </a:prstGeom>
        </p:spPr>
      </p:pic>
      <p:pic>
        <p:nvPicPr>
          <p:cNvPr id="5" name="Picture 4"/>
          <p:cNvPicPr>
            <a:picLocks noChangeAspect="1"/>
          </p:cNvPicPr>
          <p:nvPr/>
        </p:nvPicPr>
        <p:blipFill>
          <a:blip r:embed="rId3"/>
          <a:stretch>
            <a:fillRect/>
          </a:stretch>
        </p:blipFill>
        <p:spPr>
          <a:xfrm>
            <a:off x="838199" y="4724400"/>
            <a:ext cx="7312283" cy="1514475"/>
          </a:xfrm>
          <a:prstGeom prst="rect">
            <a:avLst/>
          </a:prstGeom>
        </p:spPr>
      </p:pic>
    </p:spTree>
    <p:extLst>
      <p:ext uri="{BB962C8B-B14F-4D97-AF65-F5344CB8AC3E}">
        <p14:creationId xmlns:p14="http://schemas.microsoft.com/office/powerpoint/2010/main" val="34371736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t>private</a:t>
            </a:r>
            <a:endParaRPr lang="en-US" sz="4000" u="none" dirty="0"/>
          </a:p>
        </p:txBody>
      </p:sp>
      <p:pic>
        <p:nvPicPr>
          <p:cNvPr id="3" name="Picture 2"/>
          <p:cNvPicPr>
            <a:picLocks noChangeAspect="1"/>
          </p:cNvPicPr>
          <p:nvPr/>
        </p:nvPicPr>
        <p:blipFill>
          <a:blip r:embed="rId2"/>
          <a:stretch>
            <a:fillRect/>
          </a:stretch>
        </p:blipFill>
        <p:spPr>
          <a:xfrm>
            <a:off x="1017523" y="1905000"/>
            <a:ext cx="5755610" cy="2590800"/>
          </a:xfrm>
          <a:prstGeom prst="rect">
            <a:avLst/>
          </a:prstGeom>
        </p:spPr>
      </p:pic>
      <p:pic>
        <p:nvPicPr>
          <p:cNvPr id="6" name="Picture 5"/>
          <p:cNvPicPr>
            <a:picLocks noChangeAspect="1"/>
          </p:cNvPicPr>
          <p:nvPr/>
        </p:nvPicPr>
        <p:blipFill>
          <a:blip r:embed="rId3"/>
          <a:stretch>
            <a:fillRect/>
          </a:stretch>
        </p:blipFill>
        <p:spPr>
          <a:xfrm>
            <a:off x="988948" y="4725051"/>
            <a:ext cx="5784185" cy="1076325"/>
          </a:xfrm>
          <a:prstGeom prst="rect">
            <a:avLst/>
          </a:prstGeom>
        </p:spPr>
      </p:pic>
      <p:sp>
        <p:nvSpPr>
          <p:cNvPr id="7" name="Rectangle 6"/>
          <p:cNvSpPr/>
          <p:nvPr/>
        </p:nvSpPr>
        <p:spPr>
          <a:xfrm>
            <a:off x="7086600" y="2291357"/>
            <a:ext cx="4572000" cy="1200329"/>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If you make any class constructor private, you cannot create the instance of that class from outside the class.</a:t>
            </a:r>
            <a:endParaRPr lang="en-US" dirty="0"/>
          </a:p>
        </p:txBody>
      </p:sp>
    </p:spTree>
    <p:extLst>
      <p:ext uri="{BB962C8B-B14F-4D97-AF65-F5344CB8AC3E}">
        <p14:creationId xmlns:p14="http://schemas.microsoft.com/office/powerpoint/2010/main" val="28943834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t>default</a:t>
            </a:r>
            <a:endParaRPr lang="en-US" sz="4000" u="none" dirty="0"/>
          </a:p>
        </p:txBody>
      </p:sp>
      <p:sp>
        <p:nvSpPr>
          <p:cNvPr id="4" name="Rectangle 3"/>
          <p:cNvSpPr/>
          <p:nvPr/>
        </p:nvSpPr>
        <p:spPr>
          <a:xfrm>
            <a:off x="1017523" y="1828800"/>
            <a:ext cx="10156952" cy="1200329"/>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If you don't use any modifier, it is treated as </a:t>
            </a:r>
            <a:r>
              <a:rPr lang="en-US" b="1" i="0" dirty="0" smtClean="0">
                <a:effectLst/>
                <a:latin typeface="verdana" panose="020B0604030504040204" pitchFamily="34" charset="0"/>
              </a:rPr>
              <a:t>default</a:t>
            </a:r>
            <a:r>
              <a:rPr lang="en-US" b="0" i="0" dirty="0" smtClean="0">
                <a:solidFill>
                  <a:srgbClr val="000000"/>
                </a:solidFill>
                <a:effectLst/>
                <a:latin typeface="verdana" panose="020B0604030504040204" pitchFamily="34" charset="0"/>
              </a:rPr>
              <a:t> by </a:t>
            </a:r>
            <a:r>
              <a:rPr lang="en-US" b="0" i="0" dirty="0" err="1" smtClean="0">
                <a:solidFill>
                  <a:srgbClr val="000000"/>
                </a:solidFill>
                <a:effectLst/>
                <a:latin typeface="verdana" panose="020B0604030504040204" pitchFamily="34" charset="0"/>
              </a:rPr>
              <a:t>deaccessible</a:t>
            </a:r>
            <a:r>
              <a:rPr lang="en-US" b="0" i="0" dirty="0" smtClean="0">
                <a:solidFill>
                  <a:srgbClr val="000000"/>
                </a:solidFill>
                <a:effectLst/>
                <a:latin typeface="verdana" panose="020B0604030504040204" pitchFamily="34" charset="0"/>
              </a:rPr>
              <a:t> only within package. It cannot be accessed fault. The default modifier is from outside the package. It provides more accessibility than private. But, it is more restrictive than protected, and public.</a:t>
            </a:r>
            <a:endParaRPr lang="en-US" dirty="0"/>
          </a:p>
        </p:txBody>
      </p:sp>
      <p:pic>
        <p:nvPicPr>
          <p:cNvPr id="5" name="Picture 4"/>
          <p:cNvPicPr>
            <a:picLocks noChangeAspect="1"/>
          </p:cNvPicPr>
          <p:nvPr/>
        </p:nvPicPr>
        <p:blipFill>
          <a:blip r:embed="rId2"/>
          <a:stretch>
            <a:fillRect/>
          </a:stretch>
        </p:blipFill>
        <p:spPr>
          <a:xfrm>
            <a:off x="1017523" y="3182180"/>
            <a:ext cx="3866226" cy="1618420"/>
          </a:xfrm>
          <a:prstGeom prst="rect">
            <a:avLst/>
          </a:prstGeom>
        </p:spPr>
      </p:pic>
      <p:pic>
        <p:nvPicPr>
          <p:cNvPr id="8" name="Picture 7"/>
          <p:cNvPicPr>
            <a:picLocks noChangeAspect="1"/>
          </p:cNvPicPr>
          <p:nvPr/>
        </p:nvPicPr>
        <p:blipFill>
          <a:blip r:embed="rId3"/>
          <a:stretch>
            <a:fillRect/>
          </a:stretch>
        </p:blipFill>
        <p:spPr>
          <a:xfrm>
            <a:off x="5638800" y="3182180"/>
            <a:ext cx="4648200" cy="2837620"/>
          </a:xfrm>
          <a:prstGeom prst="rect">
            <a:avLst/>
          </a:prstGeom>
        </p:spPr>
      </p:pic>
      <p:sp>
        <p:nvSpPr>
          <p:cNvPr id="9" name="Rectangle 8"/>
          <p:cNvSpPr/>
          <p:nvPr/>
        </p:nvSpPr>
        <p:spPr>
          <a:xfrm>
            <a:off x="457200" y="4953651"/>
            <a:ext cx="4572000" cy="923330"/>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the scope of class A and its method </a:t>
            </a:r>
            <a:r>
              <a:rPr lang="en-US" b="0" i="0" dirty="0" err="1" smtClean="0">
                <a:solidFill>
                  <a:srgbClr val="000000"/>
                </a:solidFill>
                <a:effectLst/>
                <a:latin typeface="verdana" panose="020B0604030504040204" pitchFamily="34" charset="0"/>
              </a:rPr>
              <a:t>msg</a:t>
            </a:r>
            <a:r>
              <a:rPr lang="en-US" b="0" i="0" dirty="0" smtClean="0">
                <a:solidFill>
                  <a:srgbClr val="000000"/>
                </a:solidFill>
                <a:effectLst/>
                <a:latin typeface="verdana" panose="020B0604030504040204" pitchFamily="34" charset="0"/>
              </a:rPr>
              <a:t>() is default so it cannot be accessed from outside the package.</a:t>
            </a:r>
            <a:endParaRPr lang="en-US" dirty="0"/>
          </a:p>
        </p:txBody>
      </p:sp>
    </p:spTree>
    <p:extLst>
      <p:ext uri="{BB962C8B-B14F-4D97-AF65-F5344CB8AC3E}">
        <p14:creationId xmlns:p14="http://schemas.microsoft.com/office/powerpoint/2010/main" val="30177663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latin typeface="+mn-lt"/>
              </a:rPr>
              <a:t>protected</a:t>
            </a:r>
            <a:endParaRPr lang="en-US" sz="4000" u="none" dirty="0">
              <a:latin typeface="+mn-lt"/>
            </a:endParaRPr>
          </a:p>
        </p:txBody>
      </p:sp>
      <p:sp>
        <p:nvSpPr>
          <p:cNvPr id="3" name="Text Placeholder 2"/>
          <p:cNvSpPr>
            <a:spLocks noGrp="1"/>
          </p:cNvSpPr>
          <p:nvPr>
            <p:ph idx="1"/>
          </p:nvPr>
        </p:nvSpPr>
        <p:spPr/>
        <p:txBody>
          <a:bodyPr/>
          <a:lstStyle/>
          <a:p>
            <a:pPr marL="342900" indent="-342900">
              <a:buFont typeface="Arial" panose="020B0604020202020204" pitchFamily="34" charset="0"/>
              <a:buChar char="•"/>
            </a:pPr>
            <a:r>
              <a:rPr lang="en-US" dirty="0"/>
              <a:t>The </a:t>
            </a:r>
            <a:r>
              <a:rPr lang="en-US" b="1" dirty="0"/>
              <a:t>protected access modifier</a:t>
            </a:r>
            <a:r>
              <a:rPr lang="en-US" dirty="0"/>
              <a:t> is accessible within package and outside the package but through inheritance only.</a:t>
            </a:r>
          </a:p>
          <a:p>
            <a:pPr marL="342900" indent="-342900">
              <a:buFont typeface="Arial" panose="020B0604020202020204" pitchFamily="34" charset="0"/>
              <a:buChar char="•"/>
            </a:pPr>
            <a:r>
              <a:rPr lang="en-US" dirty="0"/>
              <a:t>The protected access modifier can be applied on the data member, method and constructor. It can't be applied on the class.</a:t>
            </a:r>
          </a:p>
          <a:p>
            <a:pPr marL="342900" indent="-342900">
              <a:buFont typeface="Arial" panose="020B0604020202020204" pitchFamily="34" charset="0"/>
              <a:buChar char="•"/>
            </a:pPr>
            <a:r>
              <a:rPr lang="en-US" dirty="0"/>
              <a:t>It provides more accessibility than the default </a:t>
            </a:r>
            <a:r>
              <a:rPr lang="en-US" dirty="0" err="1"/>
              <a:t>modifer</a:t>
            </a:r>
            <a:r>
              <a:rPr lang="en-US" dirty="0"/>
              <a:t>.</a:t>
            </a:r>
          </a:p>
          <a:p>
            <a:endParaRPr lang="en-US" dirty="0"/>
          </a:p>
        </p:txBody>
      </p:sp>
      <p:pic>
        <p:nvPicPr>
          <p:cNvPr id="4" name="Picture 3"/>
          <p:cNvPicPr>
            <a:picLocks noChangeAspect="1"/>
          </p:cNvPicPr>
          <p:nvPr/>
        </p:nvPicPr>
        <p:blipFill>
          <a:blip r:embed="rId2"/>
          <a:stretch>
            <a:fillRect/>
          </a:stretch>
        </p:blipFill>
        <p:spPr>
          <a:xfrm>
            <a:off x="457200" y="3505200"/>
            <a:ext cx="3914775" cy="1419225"/>
          </a:xfrm>
          <a:prstGeom prst="rect">
            <a:avLst/>
          </a:prstGeom>
        </p:spPr>
      </p:pic>
      <p:pic>
        <p:nvPicPr>
          <p:cNvPr id="5" name="Picture 4"/>
          <p:cNvPicPr>
            <a:picLocks noChangeAspect="1"/>
          </p:cNvPicPr>
          <p:nvPr/>
        </p:nvPicPr>
        <p:blipFill>
          <a:blip r:embed="rId3"/>
          <a:stretch>
            <a:fillRect/>
          </a:stretch>
        </p:blipFill>
        <p:spPr>
          <a:xfrm>
            <a:off x="5818822" y="3505200"/>
            <a:ext cx="3857625" cy="2771775"/>
          </a:xfrm>
          <a:prstGeom prst="rect">
            <a:avLst/>
          </a:prstGeom>
        </p:spPr>
      </p:pic>
      <p:pic>
        <p:nvPicPr>
          <p:cNvPr id="6" name="Picture 5"/>
          <p:cNvPicPr>
            <a:picLocks noChangeAspect="1"/>
          </p:cNvPicPr>
          <p:nvPr/>
        </p:nvPicPr>
        <p:blipFill>
          <a:blip r:embed="rId4"/>
          <a:stretch>
            <a:fillRect/>
          </a:stretch>
        </p:blipFill>
        <p:spPr>
          <a:xfrm>
            <a:off x="762000" y="5617734"/>
            <a:ext cx="2133600" cy="533400"/>
          </a:xfrm>
          <a:prstGeom prst="rect">
            <a:avLst/>
          </a:prstGeom>
        </p:spPr>
      </p:pic>
    </p:spTree>
    <p:extLst>
      <p:ext uri="{BB962C8B-B14F-4D97-AF65-F5344CB8AC3E}">
        <p14:creationId xmlns:p14="http://schemas.microsoft.com/office/powerpoint/2010/main" val="14670872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15553"/>
          </a:xfrm>
        </p:spPr>
        <p:txBody>
          <a:bodyPr>
            <a:normAutofit fontScale="90000"/>
          </a:bodyPr>
          <a:lstStyle/>
          <a:p>
            <a:r>
              <a:rPr lang="en-US" sz="4000" u="none" dirty="0" smtClean="0"/>
              <a:t>public</a:t>
            </a:r>
            <a:endParaRPr lang="en-US" sz="4000" u="none" dirty="0"/>
          </a:p>
        </p:txBody>
      </p:sp>
      <p:sp>
        <p:nvSpPr>
          <p:cNvPr id="3" name="Text Placeholder 2"/>
          <p:cNvSpPr>
            <a:spLocks noGrp="1"/>
          </p:cNvSpPr>
          <p:nvPr>
            <p:ph idx="1"/>
          </p:nvPr>
        </p:nvSpPr>
        <p:spPr>
          <a:xfrm>
            <a:off x="1176019" y="1825498"/>
            <a:ext cx="9947275" cy="615553"/>
          </a:xfrm>
        </p:spPr>
        <p:txBody>
          <a:bodyPr>
            <a:normAutofit fontScale="85000" lnSpcReduction="20000"/>
          </a:bodyPr>
          <a:lstStyle/>
          <a:p>
            <a:r>
              <a:rPr lang="en-US" dirty="0"/>
              <a:t>The </a:t>
            </a:r>
            <a:r>
              <a:rPr lang="en-US" b="1" dirty="0"/>
              <a:t>public access modifier</a:t>
            </a:r>
            <a:r>
              <a:rPr lang="en-US" dirty="0"/>
              <a:t> is accessible everywhere. It has the widest scope among all other modifiers.</a:t>
            </a:r>
          </a:p>
        </p:txBody>
      </p:sp>
      <p:pic>
        <p:nvPicPr>
          <p:cNvPr id="4" name="Picture 3"/>
          <p:cNvPicPr>
            <a:picLocks noChangeAspect="1"/>
          </p:cNvPicPr>
          <p:nvPr/>
        </p:nvPicPr>
        <p:blipFill>
          <a:blip r:embed="rId2"/>
          <a:stretch>
            <a:fillRect/>
          </a:stretch>
        </p:blipFill>
        <p:spPr>
          <a:xfrm>
            <a:off x="609600" y="2743200"/>
            <a:ext cx="4724400" cy="1647825"/>
          </a:xfrm>
          <a:prstGeom prst="rect">
            <a:avLst/>
          </a:prstGeom>
        </p:spPr>
      </p:pic>
      <p:pic>
        <p:nvPicPr>
          <p:cNvPr id="5" name="Picture 4"/>
          <p:cNvPicPr>
            <a:picLocks noChangeAspect="1"/>
          </p:cNvPicPr>
          <p:nvPr/>
        </p:nvPicPr>
        <p:blipFill>
          <a:blip r:embed="rId3"/>
          <a:stretch>
            <a:fillRect/>
          </a:stretch>
        </p:blipFill>
        <p:spPr>
          <a:xfrm>
            <a:off x="6149656" y="2133274"/>
            <a:ext cx="4289744" cy="4059936"/>
          </a:xfrm>
          <a:prstGeom prst="rect">
            <a:avLst/>
          </a:prstGeom>
        </p:spPr>
      </p:pic>
      <p:pic>
        <p:nvPicPr>
          <p:cNvPr id="6" name="Picture 5"/>
          <p:cNvPicPr>
            <a:picLocks noChangeAspect="1"/>
          </p:cNvPicPr>
          <p:nvPr/>
        </p:nvPicPr>
        <p:blipFill>
          <a:blip r:embed="rId4"/>
          <a:stretch>
            <a:fillRect/>
          </a:stretch>
        </p:blipFill>
        <p:spPr>
          <a:xfrm>
            <a:off x="609600" y="5144151"/>
            <a:ext cx="2529373" cy="647049"/>
          </a:xfrm>
          <a:prstGeom prst="rect">
            <a:avLst/>
          </a:prstGeom>
        </p:spPr>
      </p:pic>
    </p:spTree>
    <p:extLst>
      <p:ext uri="{BB962C8B-B14F-4D97-AF65-F5344CB8AC3E}">
        <p14:creationId xmlns:p14="http://schemas.microsoft.com/office/powerpoint/2010/main" val="1342851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23" y="1060196"/>
            <a:ext cx="10156952" cy="677108"/>
          </a:xfrm>
        </p:spPr>
        <p:txBody>
          <a:bodyPr>
            <a:normAutofit fontScale="90000"/>
          </a:bodyPr>
          <a:lstStyle/>
          <a:p>
            <a:r>
              <a:rPr lang="en-US" sz="4400" u="none" dirty="0">
                <a:latin typeface="+mn-lt"/>
              </a:rPr>
              <a:t>f</a:t>
            </a:r>
            <a:r>
              <a:rPr lang="en-US" sz="4400" u="none" dirty="0" smtClean="0">
                <a:latin typeface="+mn-lt"/>
              </a:rPr>
              <a:t>inal keyword in java</a:t>
            </a:r>
            <a:endParaRPr lang="en-US" sz="4400" u="none" dirty="0">
              <a:latin typeface="+mn-lt"/>
            </a:endParaRPr>
          </a:p>
        </p:txBody>
      </p:sp>
      <p:sp>
        <p:nvSpPr>
          <p:cNvPr id="3" name="Text Placeholder 2"/>
          <p:cNvSpPr>
            <a:spLocks noGrp="1"/>
          </p:cNvSpPr>
          <p:nvPr>
            <p:ph idx="1"/>
          </p:nvPr>
        </p:nvSpPr>
        <p:spPr/>
        <p:txBody>
          <a:bodyPr/>
          <a:lstStyle/>
          <a:p>
            <a:r>
              <a:rPr lang="en-US" dirty="0"/>
              <a:t>The </a:t>
            </a:r>
            <a:r>
              <a:rPr lang="en-US" b="1" dirty="0"/>
              <a:t>final keyword</a:t>
            </a:r>
            <a:r>
              <a:rPr lang="en-US" dirty="0"/>
              <a:t> in java is used to restrict the user. The java final keyword can be used in many context. Final can be:</a:t>
            </a:r>
          </a:p>
          <a:p>
            <a:pPr marL="457200" indent="-457200">
              <a:buFont typeface="+mj-lt"/>
              <a:buAutoNum type="arabicPeriod"/>
            </a:pPr>
            <a:r>
              <a:rPr lang="en-US" dirty="0"/>
              <a:t>variable</a:t>
            </a:r>
          </a:p>
          <a:p>
            <a:pPr marL="457200" indent="-457200">
              <a:buFont typeface="+mj-lt"/>
              <a:buAutoNum type="arabicPeriod"/>
            </a:pPr>
            <a:r>
              <a:rPr lang="en-US" dirty="0"/>
              <a:t>method</a:t>
            </a:r>
          </a:p>
          <a:p>
            <a:pPr marL="457200" indent="-457200">
              <a:buFont typeface="+mj-lt"/>
              <a:buAutoNum type="arabicPeriod"/>
            </a:pPr>
            <a:r>
              <a:rPr lang="en-US" dirty="0"/>
              <a:t>class</a:t>
            </a:r>
          </a:p>
          <a:p>
            <a:endParaRPr lang="en-US" dirty="0"/>
          </a:p>
        </p:txBody>
      </p:sp>
    </p:spTree>
    <p:extLst>
      <p:ext uri="{BB962C8B-B14F-4D97-AF65-F5344CB8AC3E}">
        <p14:creationId xmlns:p14="http://schemas.microsoft.com/office/powerpoint/2010/main" val="16750143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none" dirty="0">
                <a:latin typeface="+mn-lt"/>
              </a:rPr>
              <a:t>f</a:t>
            </a:r>
            <a:r>
              <a:rPr lang="en-US" u="none" dirty="0" smtClean="0">
                <a:latin typeface="+mn-lt"/>
              </a:rPr>
              <a:t>inal variable</a:t>
            </a:r>
            <a:endParaRPr lang="en-US" u="none" dirty="0">
              <a:latin typeface="+mn-lt"/>
            </a:endParaRPr>
          </a:p>
        </p:txBody>
      </p:sp>
      <p:pic>
        <p:nvPicPr>
          <p:cNvPr id="4" name="Picture 3"/>
          <p:cNvPicPr>
            <a:picLocks noChangeAspect="1"/>
          </p:cNvPicPr>
          <p:nvPr/>
        </p:nvPicPr>
        <p:blipFill>
          <a:blip r:embed="rId2"/>
          <a:stretch>
            <a:fillRect/>
          </a:stretch>
        </p:blipFill>
        <p:spPr>
          <a:xfrm>
            <a:off x="838201" y="2057400"/>
            <a:ext cx="6172200" cy="3155450"/>
          </a:xfrm>
          <a:prstGeom prst="rect">
            <a:avLst/>
          </a:prstGeom>
        </p:spPr>
      </p:pic>
      <p:pic>
        <p:nvPicPr>
          <p:cNvPr id="6" name="Picture 5"/>
          <p:cNvPicPr>
            <a:picLocks noChangeAspect="1"/>
          </p:cNvPicPr>
          <p:nvPr/>
        </p:nvPicPr>
        <p:blipFill>
          <a:blip r:embed="rId3"/>
          <a:stretch>
            <a:fillRect/>
          </a:stretch>
        </p:blipFill>
        <p:spPr>
          <a:xfrm>
            <a:off x="852488" y="5453135"/>
            <a:ext cx="6310312" cy="771525"/>
          </a:xfrm>
          <a:prstGeom prst="rect">
            <a:avLst/>
          </a:prstGeom>
        </p:spPr>
      </p:pic>
    </p:spTree>
    <p:extLst>
      <p:ext uri="{BB962C8B-B14F-4D97-AF65-F5344CB8AC3E}">
        <p14:creationId xmlns:p14="http://schemas.microsoft.com/office/powerpoint/2010/main" val="17529603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none" dirty="0">
                <a:latin typeface="+mn-lt"/>
              </a:rPr>
              <a:t>f</a:t>
            </a:r>
            <a:r>
              <a:rPr lang="en-US" u="none" dirty="0" smtClean="0">
                <a:latin typeface="+mn-lt"/>
              </a:rPr>
              <a:t>inal method</a:t>
            </a:r>
            <a:endParaRPr lang="en-US" u="none" dirty="0">
              <a:latin typeface="+mn-lt"/>
            </a:endParaRPr>
          </a:p>
        </p:txBody>
      </p:sp>
      <p:pic>
        <p:nvPicPr>
          <p:cNvPr id="5" name="Picture 4"/>
          <p:cNvPicPr>
            <a:picLocks noChangeAspect="1"/>
          </p:cNvPicPr>
          <p:nvPr/>
        </p:nvPicPr>
        <p:blipFill>
          <a:blip r:embed="rId2"/>
          <a:stretch>
            <a:fillRect/>
          </a:stretch>
        </p:blipFill>
        <p:spPr>
          <a:xfrm>
            <a:off x="993710" y="1817114"/>
            <a:ext cx="7845490" cy="3459907"/>
          </a:xfrm>
          <a:prstGeom prst="rect">
            <a:avLst/>
          </a:prstGeom>
        </p:spPr>
      </p:pic>
      <p:pic>
        <p:nvPicPr>
          <p:cNvPr id="7" name="Picture 6"/>
          <p:cNvPicPr>
            <a:picLocks noChangeAspect="1"/>
          </p:cNvPicPr>
          <p:nvPr/>
        </p:nvPicPr>
        <p:blipFill>
          <a:blip r:embed="rId3"/>
          <a:stretch>
            <a:fillRect/>
          </a:stretch>
        </p:blipFill>
        <p:spPr>
          <a:xfrm>
            <a:off x="988946" y="5296071"/>
            <a:ext cx="8155053" cy="847725"/>
          </a:xfrm>
          <a:prstGeom prst="rect">
            <a:avLst/>
          </a:prstGeom>
        </p:spPr>
      </p:pic>
      <p:sp>
        <p:nvSpPr>
          <p:cNvPr id="8" name="Rectangle 7"/>
          <p:cNvSpPr/>
          <p:nvPr/>
        </p:nvSpPr>
        <p:spPr>
          <a:xfrm>
            <a:off x="8991600" y="2587096"/>
            <a:ext cx="2743200" cy="923330"/>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If you make any method as final, you cannot override it.</a:t>
            </a:r>
            <a:endParaRPr lang="en-US" dirty="0"/>
          </a:p>
        </p:txBody>
      </p:sp>
    </p:spTree>
    <p:extLst>
      <p:ext uri="{BB962C8B-B14F-4D97-AF65-F5344CB8AC3E}">
        <p14:creationId xmlns:p14="http://schemas.microsoft.com/office/powerpoint/2010/main" val="2225510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198352" y="6408140"/>
            <a:ext cx="424180" cy="254635"/>
          </a:xfrm>
          <a:prstGeom prst="rect">
            <a:avLst/>
          </a:prstGeom>
        </p:spPr>
        <p:txBody>
          <a:bodyPr vert="horz" wrap="square" lIns="0" tIns="0" rIns="0" bIns="0" rtlCol="0">
            <a:spAutoFit/>
          </a:bodyPr>
          <a:lstStyle/>
          <a:p>
            <a:pPr marL="38100">
              <a:lnSpc>
                <a:spcPts val="1810"/>
              </a:lnSpc>
            </a:pPr>
            <a:fld id="{81D60167-4931-47E6-BA6A-407CBD079E47}" type="slidenum">
              <a:rPr sz="1800" dirty="0">
                <a:solidFill>
                  <a:srgbClr val="888888"/>
                </a:solidFill>
                <a:latin typeface="Carlito"/>
                <a:cs typeface="Carlito"/>
              </a:rPr>
              <a:t>8</a:t>
            </a:fld>
            <a:endParaRPr sz="1800">
              <a:latin typeface="Carlito"/>
              <a:cs typeface="Carlito"/>
            </a:endParaRPr>
          </a:p>
        </p:txBody>
      </p:sp>
      <p:sp>
        <p:nvSpPr>
          <p:cNvPr id="3" name="object 3"/>
          <p:cNvSpPr txBox="1">
            <a:spLocks noGrp="1"/>
          </p:cNvSpPr>
          <p:nvPr>
            <p:ph type="title"/>
          </p:nvPr>
        </p:nvSpPr>
        <p:spPr>
          <a:xfrm>
            <a:off x="1216469" y="838200"/>
            <a:ext cx="10439400" cy="1490152"/>
          </a:xfrm>
          <a:prstGeom prst="rect">
            <a:avLst/>
          </a:prstGeom>
        </p:spPr>
        <p:txBody>
          <a:bodyPr vert="horz" wrap="square" lIns="0" tIns="12700" rIns="0" bIns="0" rtlCol="0">
            <a:spAutoFit/>
          </a:bodyPr>
          <a:lstStyle/>
          <a:p>
            <a:pPr marL="12700">
              <a:spcBef>
                <a:spcPts val="100"/>
              </a:spcBef>
            </a:pPr>
            <a:r>
              <a:rPr lang="en-US" u="none" dirty="0" smtClean="0">
                <a:latin typeface="+mn-lt"/>
              </a:rPr>
              <a:t>Types of Constructors in java</a:t>
            </a:r>
            <a:r>
              <a:rPr lang="en-US" b="0" dirty="0">
                <a:latin typeface="+mn-lt"/>
              </a:rPr>
              <a:t/>
            </a:r>
            <a:br>
              <a:rPr lang="en-US" b="0" dirty="0">
                <a:latin typeface="+mn-lt"/>
              </a:rPr>
            </a:br>
            <a:endParaRPr b="0" u="none" spc="-560" dirty="0">
              <a:solidFill>
                <a:srgbClr val="404040"/>
              </a:solidFill>
              <a:latin typeface="+mn-lt"/>
              <a:cs typeface="Arial"/>
            </a:endParaRPr>
          </a:p>
        </p:txBody>
      </p:sp>
      <p:pic>
        <p:nvPicPr>
          <p:cNvPr id="2" name="Picture 1"/>
          <p:cNvPicPr>
            <a:picLocks noChangeAspect="1"/>
          </p:cNvPicPr>
          <p:nvPr/>
        </p:nvPicPr>
        <p:blipFill>
          <a:blip r:embed="rId2"/>
          <a:stretch>
            <a:fillRect/>
          </a:stretch>
        </p:blipFill>
        <p:spPr>
          <a:xfrm>
            <a:off x="2057400" y="2299777"/>
            <a:ext cx="7924800" cy="3286125"/>
          </a:xfrm>
          <a:prstGeom prst="rect">
            <a:avLst/>
          </a:prstGeom>
        </p:spPr>
      </p:pic>
    </p:spTree>
    <p:extLst>
      <p:ext uri="{BB962C8B-B14F-4D97-AF65-F5344CB8AC3E}">
        <p14:creationId xmlns:p14="http://schemas.microsoft.com/office/powerpoint/2010/main" val="23017223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none" dirty="0">
                <a:latin typeface="+mn-lt"/>
              </a:rPr>
              <a:t>f</a:t>
            </a:r>
            <a:r>
              <a:rPr lang="en-US" u="none" dirty="0" smtClean="0">
                <a:latin typeface="+mn-lt"/>
              </a:rPr>
              <a:t>inal class</a:t>
            </a:r>
            <a:endParaRPr lang="en-US" u="none" dirty="0">
              <a:latin typeface="+mn-lt"/>
            </a:endParaRPr>
          </a:p>
        </p:txBody>
      </p:sp>
      <p:pic>
        <p:nvPicPr>
          <p:cNvPr id="4" name="Picture 3"/>
          <p:cNvPicPr>
            <a:picLocks noChangeAspect="1"/>
          </p:cNvPicPr>
          <p:nvPr/>
        </p:nvPicPr>
        <p:blipFill>
          <a:blip r:embed="rId2"/>
          <a:stretch>
            <a:fillRect/>
          </a:stretch>
        </p:blipFill>
        <p:spPr>
          <a:xfrm>
            <a:off x="1143000" y="1836165"/>
            <a:ext cx="7579102" cy="2667000"/>
          </a:xfrm>
          <a:prstGeom prst="rect">
            <a:avLst/>
          </a:prstGeom>
        </p:spPr>
      </p:pic>
      <p:pic>
        <p:nvPicPr>
          <p:cNvPr id="6" name="Picture 5"/>
          <p:cNvPicPr>
            <a:picLocks noChangeAspect="1"/>
          </p:cNvPicPr>
          <p:nvPr/>
        </p:nvPicPr>
        <p:blipFill>
          <a:blip r:embed="rId3"/>
          <a:stretch>
            <a:fillRect/>
          </a:stretch>
        </p:blipFill>
        <p:spPr>
          <a:xfrm>
            <a:off x="1113026" y="4953000"/>
            <a:ext cx="7609076" cy="666750"/>
          </a:xfrm>
          <a:prstGeom prst="rect">
            <a:avLst/>
          </a:prstGeom>
        </p:spPr>
      </p:pic>
      <p:sp>
        <p:nvSpPr>
          <p:cNvPr id="9" name="Rectangle 8"/>
          <p:cNvSpPr/>
          <p:nvPr/>
        </p:nvSpPr>
        <p:spPr>
          <a:xfrm>
            <a:off x="8839200" y="2523334"/>
            <a:ext cx="2971800" cy="923330"/>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If you make any class as final, you cannot extend it.</a:t>
            </a:r>
            <a:endParaRPr lang="en-US" dirty="0"/>
          </a:p>
        </p:txBody>
      </p:sp>
    </p:spTree>
    <p:extLst>
      <p:ext uri="{BB962C8B-B14F-4D97-AF65-F5344CB8AC3E}">
        <p14:creationId xmlns:p14="http://schemas.microsoft.com/office/powerpoint/2010/main" val="621264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198352" y="6408140"/>
            <a:ext cx="424180" cy="254635"/>
          </a:xfrm>
          <a:prstGeom prst="rect">
            <a:avLst/>
          </a:prstGeom>
        </p:spPr>
        <p:txBody>
          <a:bodyPr vert="horz" wrap="square" lIns="0" tIns="0" rIns="0" bIns="0" rtlCol="0">
            <a:spAutoFit/>
          </a:bodyPr>
          <a:lstStyle/>
          <a:p>
            <a:pPr marL="38100">
              <a:lnSpc>
                <a:spcPts val="1810"/>
              </a:lnSpc>
            </a:pPr>
            <a:fld id="{81D60167-4931-47E6-BA6A-407CBD079E47}" type="slidenum">
              <a:rPr sz="1800" dirty="0">
                <a:solidFill>
                  <a:srgbClr val="888888"/>
                </a:solidFill>
                <a:latin typeface="Carlito"/>
                <a:cs typeface="Carlito"/>
              </a:rPr>
              <a:t>9</a:t>
            </a:fld>
            <a:endParaRPr sz="1800">
              <a:latin typeface="Carlito"/>
              <a:cs typeface="Carlito"/>
            </a:endParaRPr>
          </a:p>
        </p:txBody>
      </p:sp>
      <p:sp>
        <p:nvSpPr>
          <p:cNvPr id="3" name="object 3"/>
          <p:cNvSpPr txBox="1">
            <a:spLocks noGrp="1"/>
          </p:cNvSpPr>
          <p:nvPr>
            <p:ph type="title"/>
          </p:nvPr>
        </p:nvSpPr>
        <p:spPr>
          <a:xfrm>
            <a:off x="1216469" y="838200"/>
            <a:ext cx="10439400" cy="1490152"/>
          </a:xfrm>
          <a:prstGeom prst="rect">
            <a:avLst/>
          </a:prstGeom>
        </p:spPr>
        <p:txBody>
          <a:bodyPr vert="horz" wrap="square" lIns="0" tIns="12700" rIns="0" bIns="0" rtlCol="0">
            <a:spAutoFit/>
          </a:bodyPr>
          <a:lstStyle/>
          <a:p>
            <a:pPr marL="12700">
              <a:spcBef>
                <a:spcPts val="100"/>
              </a:spcBef>
            </a:pPr>
            <a:r>
              <a:rPr lang="en-US" u="none" dirty="0" smtClean="0">
                <a:latin typeface="+mn-lt"/>
              </a:rPr>
              <a:t>Default Constructors in java</a:t>
            </a:r>
            <a:r>
              <a:rPr lang="en-US" b="0" dirty="0">
                <a:latin typeface="+mn-lt"/>
              </a:rPr>
              <a:t/>
            </a:r>
            <a:br>
              <a:rPr lang="en-US" b="0" dirty="0">
                <a:latin typeface="+mn-lt"/>
              </a:rPr>
            </a:br>
            <a:endParaRPr b="0" u="none" spc="-560" dirty="0">
              <a:solidFill>
                <a:srgbClr val="404040"/>
              </a:solidFill>
              <a:latin typeface="+mn-lt"/>
              <a:cs typeface="Arial"/>
            </a:endParaRPr>
          </a:p>
        </p:txBody>
      </p:sp>
      <p:sp>
        <p:nvSpPr>
          <p:cNvPr id="5" name="Rectangle 4"/>
          <p:cNvSpPr/>
          <p:nvPr/>
        </p:nvSpPr>
        <p:spPr>
          <a:xfrm>
            <a:off x="1216468" y="1981200"/>
            <a:ext cx="9981883" cy="2308324"/>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A constructor is called "Default Constructor" when it doesn't have any parameter.</a:t>
            </a:r>
          </a:p>
          <a:p>
            <a:endParaRPr lang="en-US" b="0" i="0" dirty="0" smtClean="0">
              <a:solidFill>
                <a:srgbClr val="610B4B"/>
              </a:solidFill>
              <a:effectLst/>
              <a:latin typeface="erdana"/>
            </a:endParaRPr>
          </a:p>
          <a:p>
            <a:r>
              <a:rPr lang="en-US" b="0" i="0" dirty="0" smtClean="0">
                <a:solidFill>
                  <a:srgbClr val="610B4B"/>
                </a:solidFill>
                <a:effectLst/>
                <a:latin typeface="erdana"/>
              </a:rPr>
              <a:t>Syntax of default constructor:</a:t>
            </a:r>
          </a:p>
          <a:p>
            <a:endParaRPr lang="en-US" b="0" i="0" dirty="0" smtClean="0">
              <a:solidFill>
                <a:srgbClr val="000000"/>
              </a:solidFill>
              <a:effectLst/>
              <a:latin typeface="verdana" panose="020B0604030504040204" pitchFamily="34" charset="0"/>
            </a:endParaRPr>
          </a:p>
          <a:p>
            <a:r>
              <a:rPr lang="en-US" b="0" i="0" dirty="0" err="1" smtClean="0">
                <a:solidFill>
                  <a:srgbClr val="000000"/>
                </a:solidFill>
                <a:effectLst/>
                <a:latin typeface="verdana" panose="020B0604030504040204" pitchFamily="34" charset="0"/>
              </a:rPr>
              <a:t>class_name</a:t>
            </a:r>
            <a:r>
              <a:rPr lang="en-US" b="0" i="0" dirty="0" smtClean="0">
                <a:solidFill>
                  <a:srgbClr val="000000"/>
                </a:solidFill>
                <a:effectLst/>
                <a:latin typeface="verdana" panose="020B0604030504040204" pitchFamily="34" charset="0"/>
              </a:rPr>
              <a:t>()</a:t>
            </a:r>
          </a:p>
          <a:p>
            <a:r>
              <a:rPr lang="en-US" b="0" i="0" dirty="0" smtClean="0">
                <a:solidFill>
                  <a:srgbClr val="000000"/>
                </a:solidFill>
                <a:effectLst/>
                <a:latin typeface="verdana" panose="020B0604030504040204" pitchFamily="34" charset="0"/>
              </a:rPr>
              <a:t>{</a:t>
            </a:r>
          </a:p>
          <a:p>
            <a:endParaRPr lang="en-US" dirty="0">
              <a:solidFill>
                <a:srgbClr val="000000"/>
              </a:solidFill>
              <a:latin typeface="verdana" panose="020B0604030504040204" pitchFamily="34" charset="0"/>
            </a:endParaRPr>
          </a:p>
          <a:p>
            <a:r>
              <a:rPr lang="en-US" b="0" i="0" dirty="0" smtClean="0">
                <a:solidFill>
                  <a:srgbClr val="000000"/>
                </a:solidFill>
                <a:effectLst/>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6" name="Rectangle 5"/>
          <p:cNvSpPr/>
          <p:nvPr/>
        </p:nvSpPr>
        <p:spPr>
          <a:xfrm>
            <a:off x="1066800" y="4377282"/>
            <a:ext cx="9680132" cy="369332"/>
          </a:xfrm>
          <a:prstGeom prst="rect">
            <a:avLst/>
          </a:prstGeom>
        </p:spPr>
        <p:txBody>
          <a:bodyPr wrap="square">
            <a:spAutoFit/>
          </a:bodyPr>
          <a:lstStyle/>
          <a:p>
            <a:r>
              <a:rPr lang="en-US" b="0" i="0" dirty="0" smtClean="0">
                <a:solidFill>
                  <a:srgbClr val="000000"/>
                </a:solidFill>
                <a:effectLst/>
                <a:latin typeface="Arial" panose="020B0604020202020204" pitchFamily="34" charset="0"/>
              </a:rPr>
              <a:t>If there is no constructor in a class, compiler automatically creates a default constructor.</a:t>
            </a:r>
            <a:endParaRPr lang="en-US" b="0" i="0" dirty="0">
              <a:solidFill>
                <a:srgbClr val="000000"/>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3429000" y="4858184"/>
            <a:ext cx="6019800" cy="1367382"/>
          </a:xfrm>
          <a:prstGeom prst="rect">
            <a:avLst/>
          </a:prstGeom>
        </p:spPr>
      </p:pic>
    </p:spTree>
    <p:extLst>
      <p:ext uri="{BB962C8B-B14F-4D97-AF65-F5344CB8AC3E}">
        <p14:creationId xmlns:p14="http://schemas.microsoft.com/office/powerpoint/2010/main" val="292362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TotalTime>
  <Words>2038</Words>
  <Application>Microsoft Office PowerPoint</Application>
  <PresentationFormat>Widescreen</PresentationFormat>
  <Paragraphs>278</Paragraphs>
  <Slides>80</Slides>
  <Notes>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96" baseType="lpstr">
      <vt:lpstr>Arial</vt:lpstr>
      <vt:lpstr>Calibri</vt:lpstr>
      <vt:lpstr>Calibri Light</vt:lpstr>
      <vt:lpstr>Carlito</vt:lpstr>
      <vt:lpstr>Consolas</vt:lpstr>
      <vt:lpstr>Courier New</vt:lpstr>
      <vt:lpstr>erdana</vt:lpstr>
      <vt:lpstr>Georgia</vt:lpstr>
      <vt:lpstr>inherit</vt:lpstr>
      <vt:lpstr>tahoma</vt:lpstr>
      <vt:lpstr>Times New Roman</vt:lpstr>
      <vt:lpstr>urw-din</vt:lpstr>
      <vt:lpstr>verdana</vt:lpstr>
      <vt:lpstr>Wingdings</vt:lpstr>
      <vt:lpstr>Office Theme</vt:lpstr>
      <vt:lpstr>Packager Shell Object</vt:lpstr>
      <vt:lpstr>Understanding static</vt:lpstr>
      <vt:lpstr>Understanding static Variable</vt:lpstr>
      <vt:lpstr>Understanding static block</vt:lpstr>
      <vt:lpstr>Understanding static method</vt:lpstr>
      <vt:lpstr>Constructors in Java </vt:lpstr>
      <vt:lpstr>Constructors in Java </vt:lpstr>
      <vt:lpstr>Rules for Creating Constructors in java </vt:lpstr>
      <vt:lpstr>Types of Constructors in java </vt:lpstr>
      <vt:lpstr>Default Constructors in java </vt:lpstr>
      <vt:lpstr>Default Constructors in java </vt:lpstr>
      <vt:lpstr>Default Constructors in java </vt:lpstr>
      <vt:lpstr>Parameterized Constructors in java </vt:lpstr>
      <vt:lpstr>Parameterized Constructors in java </vt:lpstr>
      <vt:lpstr>Constructor Overloading in java </vt:lpstr>
      <vt:lpstr>Constructor Overloading in java  </vt:lpstr>
      <vt:lpstr>Difference between constructor and method in Java</vt:lpstr>
      <vt:lpstr>PowerPoint Presentation</vt:lpstr>
      <vt:lpstr>Java Copy Constructor </vt:lpstr>
      <vt:lpstr>Java Copy Constructor </vt:lpstr>
      <vt:lpstr>Java Copy Constructor </vt:lpstr>
      <vt:lpstr>this keyword in java </vt:lpstr>
      <vt:lpstr>Usage of this keyword in java </vt:lpstr>
      <vt:lpstr>1) this: to refer current class instance variable </vt:lpstr>
      <vt:lpstr>Understanding the problem without this keyword </vt:lpstr>
      <vt:lpstr>Solution to the problem using this keyword </vt:lpstr>
      <vt:lpstr>Program where this keyword is not required</vt:lpstr>
      <vt:lpstr>2) this: to invoke current class method </vt:lpstr>
      <vt:lpstr>2) this: to invoke current class method </vt:lpstr>
      <vt:lpstr>3) this() : to invoke current class constructor </vt:lpstr>
      <vt:lpstr>Calling default constructor from parameterized constructor</vt:lpstr>
      <vt:lpstr>Calling parameterized constructor from default constructor</vt:lpstr>
      <vt:lpstr>Real usage of this() constructor call</vt:lpstr>
      <vt:lpstr>Real usage of this() constructor call</vt:lpstr>
      <vt:lpstr>Garbage Collection in Java</vt:lpstr>
      <vt:lpstr>How Java Garbage Collection Works </vt:lpstr>
      <vt:lpstr>How Java Garbage Collection Works </vt:lpstr>
      <vt:lpstr>Copying Variables of Primitive  Data Types and Object Types</vt:lpstr>
      <vt:lpstr>The finalize() method</vt:lpstr>
      <vt:lpstr>The finalize() method</vt:lpstr>
      <vt:lpstr>Types of polymorphism in java</vt:lpstr>
      <vt:lpstr>Method Overloading in java</vt:lpstr>
      <vt:lpstr>Method Overloading in java</vt:lpstr>
      <vt:lpstr>Method Overloading: changing no. of arguments</vt:lpstr>
      <vt:lpstr>Method Overloading: changing data type of arguments</vt:lpstr>
      <vt:lpstr>Why Method Overloading is not possible by changing the return type of method only?</vt:lpstr>
      <vt:lpstr>Can we overload java main() method?</vt:lpstr>
      <vt:lpstr>Method Overloading and Type Promotion </vt:lpstr>
      <vt:lpstr>Method Overloading and Type Promotion </vt:lpstr>
      <vt:lpstr>Method Overloading and Type Promotion </vt:lpstr>
      <vt:lpstr>Method Overloading and Type Promotion </vt:lpstr>
      <vt:lpstr>Passing and Returning Objects in Java</vt:lpstr>
      <vt:lpstr>Objects passing to methods</vt:lpstr>
      <vt:lpstr>Returning Objects</vt:lpstr>
      <vt:lpstr>Returning Objects</vt:lpstr>
      <vt:lpstr>Example Passing Object</vt:lpstr>
      <vt:lpstr>Example Passing Object</vt:lpstr>
      <vt:lpstr>Java Inner Classes</vt:lpstr>
      <vt:lpstr>Advantages of Inner Classes</vt:lpstr>
      <vt:lpstr>Types of Nested Classes</vt:lpstr>
      <vt:lpstr>Types of Nested Classes</vt:lpstr>
      <vt:lpstr>Member Inner class</vt:lpstr>
      <vt:lpstr>Member Inner class</vt:lpstr>
      <vt:lpstr>Java Anonymous inner class</vt:lpstr>
      <vt:lpstr>Java Anonymous inner class</vt:lpstr>
      <vt:lpstr>Java Local inner class</vt:lpstr>
      <vt:lpstr>Java local inner class</vt:lpstr>
      <vt:lpstr>Java Static inner class</vt:lpstr>
      <vt:lpstr>Java Static inner class</vt:lpstr>
      <vt:lpstr>Java Static inner class</vt:lpstr>
      <vt:lpstr>Access modifiers in Java</vt:lpstr>
      <vt:lpstr>Access modifiers in Java</vt:lpstr>
      <vt:lpstr>private</vt:lpstr>
      <vt:lpstr>private</vt:lpstr>
      <vt:lpstr>default</vt:lpstr>
      <vt:lpstr>protected</vt:lpstr>
      <vt:lpstr>public</vt:lpstr>
      <vt:lpstr>final keyword in java</vt:lpstr>
      <vt:lpstr>final variable</vt:lpstr>
      <vt:lpstr>final method</vt:lpstr>
      <vt:lpstr>final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Sanjeetha R</dc:creator>
  <cp:lastModifiedBy>Hanumantharaju R</cp:lastModifiedBy>
  <cp:revision>32</cp:revision>
  <dcterms:created xsi:type="dcterms:W3CDTF">2021-04-06T03:34:32Z</dcterms:created>
  <dcterms:modified xsi:type="dcterms:W3CDTF">2022-06-21T11:51:34Z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2021-03-29T00:00:00Z</vt:filetime>
  </property>
  <property fmtid="{D5CDD505-2E9C-101B-9397-08002B2CF9AE}" pid="3" name="Creator">
    <vt:lpwstr>Microsoft® PowerPoint® 2013</vt:lpwstr>
  </property>
  <property fmtid="{D5CDD505-2E9C-101B-9397-08002B2CF9AE}" pid="4" name="LastSaved">
    <vt:filetime>2021-04-06T00:00:00Z</vt:filetime>
  </property>
</Properties>
</file>