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500" r:id="rId2"/>
    <p:sldId id="562" r:id="rId3"/>
    <p:sldId id="563" r:id="rId4"/>
    <p:sldId id="564" r:id="rId5"/>
    <p:sldId id="501" r:id="rId6"/>
    <p:sldId id="502" r:id="rId7"/>
    <p:sldId id="503" r:id="rId8"/>
    <p:sldId id="504" r:id="rId9"/>
    <p:sldId id="505" r:id="rId10"/>
    <p:sldId id="507" r:id="rId11"/>
    <p:sldId id="506" r:id="rId12"/>
    <p:sldId id="508" r:id="rId13"/>
    <p:sldId id="509" r:id="rId14"/>
    <p:sldId id="510" r:id="rId15"/>
    <p:sldId id="511" r:id="rId16"/>
    <p:sldId id="512" r:id="rId17"/>
    <p:sldId id="513" r:id="rId18"/>
    <p:sldId id="514" r:id="rId19"/>
    <p:sldId id="515" r:id="rId20"/>
    <p:sldId id="516" r:id="rId21"/>
    <p:sldId id="517" r:id="rId22"/>
    <p:sldId id="518" r:id="rId23"/>
    <p:sldId id="519" r:id="rId24"/>
    <p:sldId id="529" r:id="rId25"/>
    <p:sldId id="528" r:id="rId26"/>
    <p:sldId id="530" r:id="rId27"/>
    <p:sldId id="531" r:id="rId28"/>
    <p:sldId id="532" r:id="rId29"/>
    <p:sldId id="533" r:id="rId30"/>
    <p:sldId id="534" r:id="rId31"/>
    <p:sldId id="551" r:id="rId32"/>
    <p:sldId id="553" r:id="rId33"/>
    <p:sldId id="554" r:id="rId34"/>
    <p:sldId id="555" r:id="rId35"/>
    <p:sldId id="556" r:id="rId36"/>
    <p:sldId id="557" r:id="rId37"/>
    <p:sldId id="558" r:id="rId38"/>
    <p:sldId id="559" r:id="rId39"/>
    <p:sldId id="560" r:id="rId40"/>
    <p:sldId id="561" r:id="rId41"/>
    <p:sldId id="547" r:id="rId42"/>
    <p:sldId id="548" r:id="rId43"/>
    <p:sldId id="549" r:id="rId44"/>
  </p:sldIdLst>
  <p:sldSz cx="9144000" cy="5143500" type="screen16x9"/>
  <p:notesSz cx="6858000" cy="9144000"/>
  <p:embeddedFontLst>
    <p:embeddedFont>
      <p:font typeface="Open Sans" panose="020B0606030504020204" pitchFamily="34" charset="0"/>
      <p:regular r:id="rId46"/>
      <p:bold r:id="rId47"/>
    </p:embeddedFont>
    <p:embeddedFont>
      <p:font typeface="PT Sans Narrow" panose="020B0604020202020204" pitchFamily="3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CCADC43-CE39-4677-A1B6-355DC5F7B3D3}">
          <p14:sldIdLst>
            <p14:sldId id="500"/>
            <p14:sldId id="562"/>
            <p14:sldId id="563"/>
            <p14:sldId id="564"/>
            <p14:sldId id="501"/>
            <p14:sldId id="502"/>
            <p14:sldId id="503"/>
            <p14:sldId id="504"/>
            <p14:sldId id="505"/>
            <p14:sldId id="507"/>
            <p14:sldId id="506"/>
            <p14:sldId id="508"/>
            <p14:sldId id="509"/>
            <p14:sldId id="510"/>
            <p14:sldId id="511"/>
            <p14:sldId id="512"/>
            <p14:sldId id="513"/>
            <p14:sldId id="514"/>
            <p14:sldId id="515"/>
            <p14:sldId id="516"/>
            <p14:sldId id="517"/>
            <p14:sldId id="518"/>
            <p14:sldId id="519"/>
            <p14:sldId id="529"/>
            <p14:sldId id="528"/>
            <p14:sldId id="530"/>
            <p14:sldId id="531"/>
            <p14:sldId id="532"/>
            <p14:sldId id="533"/>
            <p14:sldId id="534"/>
            <p14:sldId id="551"/>
            <p14:sldId id="553"/>
            <p14:sldId id="554"/>
            <p14:sldId id="555"/>
            <p14:sldId id="556"/>
            <p14:sldId id="557"/>
            <p14:sldId id="558"/>
            <p14:sldId id="559"/>
            <p14:sldId id="560"/>
            <p14:sldId id="561"/>
            <p14:sldId id="547"/>
            <p14:sldId id="548"/>
            <p14:sldId id="549"/>
          </p14:sldIdLst>
        </p14:section>
        <p14:section name="Untitled Section" id="{601B258A-A81E-4334-A48B-462EB41189B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42" autoAdjust="0"/>
  </p:normalViewPr>
  <p:slideViewPr>
    <p:cSldViewPr snapToGrid="0">
      <p:cViewPr>
        <p:scale>
          <a:sx n="66" d="100"/>
          <a:sy n="66" d="100"/>
        </p:scale>
        <p:origin x="765" y="24"/>
      </p:cViewPr>
      <p:guideLst>
        <p:guide orient="horz" pos="1620"/>
        <p:guide pos="2880"/>
      </p:guideLst>
    </p:cSldViewPr>
  </p:slideViewPr>
  <p:notesTextViewPr>
    <p:cViewPr>
      <p:scale>
        <a:sx n="1" d="1"/>
        <a:sy n="1" d="1"/>
      </p:scale>
      <p:origin x="0" y="0"/>
    </p:cViewPr>
  </p:notesTextViewPr>
  <p:sorterViewPr>
    <p:cViewPr varScale="1">
      <p:scale>
        <a:sx n="1" d="1"/>
        <a:sy n="1" d="1"/>
      </p:scale>
      <p:origin x="0" y="-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921444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7984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260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88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29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320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41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510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18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6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848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45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20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953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582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667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64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878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283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90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59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965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40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243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099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348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234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000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391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77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814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0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832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3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2550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33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803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9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48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1e7e18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1e7e18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02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7" r:id="rId5"/>
    <p:sldLayoutId id="2147483658" r:id="rId6"/>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01/api/v1/namespaces/kubernetes-dashboard/services/https:kubernetes-dashboard:/proxy/#/logi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36651" y="1309991"/>
            <a:ext cx="7136700" cy="1824966"/>
          </a:xfrm>
          <a:prstGeom prst="rect">
            <a:avLst/>
          </a:prstGeom>
        </p:spPr>
        <p:txBody>
          <a:bodyPr spcFirstLastPara="1" wrap="square" lIns="91425" tIns="91425" rIns="91425" bIns="91425" anchor="b" anchorCtr="0">
            <a:noAutofit/>
          </a:bodyPr>
          <a:lstStyle/>
          <a:p>
            <a:pPr lvl="0"/>
            <a:r>
              <a:rPr lang="en-US" dirty="0">
                <a:solidFill>
                  <a:schemeClr val="accent1">
                    <a:lumMod val="75000"/>
                  </a:schemeClr>
                </a:solidFill>
              </a:rPr>
              <a:t>Managing Containers Effectively with </a:t>
            </a:r>
            <a:r>
              <a:rPr lang="en-US" dirty="0" err="1">
                <a:solidFill>
                  <a:schemeClr val="accent1">
                    <a:lumMod val="75000"/>
                  </a:schemeClr>
                </a:solidFill>
              </a:rPr>
              <a:t>Kubernetes</a:t>
            </a:r>
            <a:endParaRPr dirty="0">
              <a:solidFill>
                <a:schemeClr val="accent1">
                  <a:lumMod val="75000"/>
                </a:schemeClr>
              </a:solidFill>
            </a:endParaRPr>
          </a:p>
        </p:txBody>
      </p:sp>
    </p:spTree>
    <p:extLst>
      <p:ext uri="{BB962C8B-B14F-4D97-AF65-F5344CB8AC3E}">
        <p14:creationId xmlns:p14="http://schemas.microsoft.com/office/powerpoint/2010/main" val="303578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err="1">
                <a:solidFill>
                  <a:schemeClr val="accent1">
                    <a:lumMod val="50000"/>
                  </a:schemeClr>
                </a:solidFill>
              </a:rPr>
              <a:t>Kubernetes</a:t>
            </a:r>
            <a:r>
              <a:rPr lang="en-US" dirty="0">
                <a:solidFill>
                  <a:schemeClr val="accent1">
                    <a:lumMod val="50000"/>
                  </a:schemeClr>
                </a:solidFill>
              </a:rPr>
              <a:t> Architecture</a:t>
            </a:r>
            <a:endParaRPr dirty="0">
              <a:solidFill>
                <a:schemeClr val="accent1">
                  <a:lumMod val="50000"/>
                </a:schemeClr>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dirty="0"/>
          </a:p>
        </p:txBody>
      </p:sp>
      <p:pic>
        <p:nvPicPr>
          <p:cNvPr id="1026" name="Picture 2" descr="Kubernete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153" y="989140"/>
            <a:ext cx="6183693" cy="404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79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Architecture</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Master Node</a:t>
            </a:r>
            <a:r>
              <a:rPr lang="en-US" dirty="0">
                <a:solidFill>
                  <a:srgbClr val="020202"/>
                </a:solidFill>
              </a:rPr>
              <a:t>:</a:t>
            </a:r>
          </a:p>
          <a:p>
            <a:pPr marL="742950" lvl="1" indent="-285750" algn="just">
              <a:spcAft>
                <a:spcPts val="1200"/>
              </a:spcAft>
              <a:buClrTx/>
              <a:buFont typeface="Wingdings" pitchFamily="2" charset="2"/>
              <a:buChar char="§"/>
            </a:pPr>
            <a:r>
              <a:rPr lang="en-US" sz="1600" dirty="0">
                <a:solidFill>
                  <a:srgbClr val="020202"/>
                </a:solidFill>
              </a:rPr>
              <a:t>The master node is the first and most vital component which is responsible for the management of </a:t>
            </a:r>
            <a:r>
              <a:rPr lang="en-US" sz="1600" dirty="0" err="1">
                <a:solidFill>
                  <a:srgbClr val="020202"/>
                </a:solidFill>
              </a:rPr>
              <a:t>Kubernetes</a:t>
            </a:r>
            <a:r>
              <a:rPr lang="en-US" sz="1600" dirty="0">
                <a:solidFill>
                  <a:srgbClr val="020202"/>
                </a:solidFill>
              </a:rPr>
              <a:t> cluster.</a:t>
            </a:r>
          </a:p>
          <a:p>
            <a:pPr marL="742950" lvl="1" indent="-285750" algn="just">
              <a:spcAft>
                <a:spcPts val="1200"/>
              </a:spcAft>
              <a:buClrTx/>
              <a:buFont typeface="Wingdings" pitchFamily="2" charset="2"/>
              <a:buChar char="§"/>
            </a:pPr>
            <a:r>
              <a:rPr lang="en-US" sz="1600" dirty="0">
                <a:solidFill>
                  <a:srgbClr val="020202"/>
                </a:solidFill>
              </a:rPr>
              <a:t>It is the entry point for all kind of administrative tasks.</a:t>
            </a:r>
          </a:p>
          <a:p>
            <a:pPr marL="742950" lvl="1" indent="-285750" algn="just">
              <a:spcAft>
                <a:spcPts val="1200"/>
              </a:spcAft>
              <a:buClrTx/>
              <a:buFont typeface="Wingdings" pitchFamily="2" charset="2"/>
              <a:buChar char="§"/>
            </a:pPr>
            <a:r>
              <a:rPr lang="en-US" sz="1600" dirty="0">
                <a:solidFill>
                  <a:srgbClr val="020202"/>
                </a:solidFill>
              </a:rPr>
              <a:t>There might be more than one master node in the cluster to check for fault tolerance.</a:t>
            </a:r>
          </a:p>
          <a:p>
            <a:pPr marL="742950" lvl="1" indent="-285750" algn="just">
              <a:spcAft>
                <a:spcPts val="1200"/>
              </a:spcAft>
              <a:buClrTx/>
              <a:buFont typeface="Wingdings" pitchFamily="2" charset="2"/>
              <a:buChar char="§"/>
            </a:pPr>
            <a:r>
              <a:rPr lang="en-US" sz="1600" dirty="0">
                <a:solidFill>
                  <a:srgbClr val="020202"/>
                </a:solidFill>
              </a:rPr>
              <a:t>The master node has various components like API Server, Controller Manager, Scheduler, and ETCD.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dirty="0"/>
          </a:p>
        </p:txBody>
      </p:sp>
    </p:spTree>
    <p:extLst>
      <p:ext uri="{BB962C8B-B14F-4D97-AF65-F5344CB8AC3E}">
        <p14:creationId xmlns:p14="http://schemas.microsoft.com/office/powerpoint/2010/main" val="267242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Architecture</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API Server</a:t>
            </a:r>
            <a:r>
              <a:rPr lang="en-US" dirty="0">
                <a:solidFill>
                  <a:srgbClr val="020202"/>
                </a:solidFill>
              </a:rPr>
              <a:t>: </a:t>
            </a:r>
          </a:p>
          <a:p>
            <a:pPr marL="742950" lvl="1" indent="-285750" algn="just">
              <a:spcAft>
                <a:spcPts val="1200"/>
              </a:spcAft>
              <a:buClrTx/>
              <a:buFont typeface="Wingdings" pitchFamily="2" charset="2"/>
              <a:buChar char="§"/>
            </a:pPr>
            <a:r>
              <a:rPr lang="en-US" sz="1600" dirty="0">
                <a:solidFill>
                  <a:srgbClr val="020202"/>
                </a:solidFill>
              </a:rPr>
              <a:t>The API server acts as an entry point for all the REST commands used for controlling the cluster.</a:t>
            </a:r>
          </a:p>
          <a:p>
            <a:pPr marL="285750" indent="-285750" algn="just">
              <a:spcAft>
                <a:spcPts val="1200"/>
              </a:spcAft>
              <a:buClrTx/>
              <a:buFont typeface="Wingdings" pitchFamily="2" charset="2"/>
              <a:buChar char="§"/>
            </a:pPr>
            <a:r>
              <a:rPr lang="en-US" b="1" dirty="0">
                <a:solidFill>
                  <a:srgbClr val="020202"/>
                </a:solidFill>
              </a:rPr>
              <a:t>Scheduler</a:t>
            </a:r>
            <a:r>
              <a:rPr lang="en-US" dirty="0">
                <a:solidFill>
                  <a:srgbClr val="020202"/>
                </a:solidFill>
              </a:rPr>
              <a:t>: </a:t>
            </a:r>
          </a:p>
          <a:p>
            <a:pPr marL="742950" lvl="1" indent="-285750" algn="just">
              <a:spcAft>
                <a:spcPts val="1200"/>
              </a:spcAft>
              <a:buClrTx/>
              <a:buFont typeface="Wingdings" pitchFamily="2" charset="2"/>
              <a:buChar char="§"/>
            </a:pPr>
            <a:r>
              <a:rPr lang="en-US" sz="1600" dirty="0">
                <a:solidFill>
                  <a:srgbClr val="020202"/>
                </a:solidFill>
              </a:rPr>
              <a:t>The scheduler schedules the tasks to the slave node.</a:t>
            </a:r>
          </a:p>
          <a:p>
            <a:pPr marL="742950" lvl="1" indent="-285750" algn="just">
              <a:spcAft>
                <a:spcPts val="1200"/>
              </a:spcAft>
              <a:buClrTx/>
              <a:buFont typeface="Wingdings" pitchFamily="2" charset="2"/>
              <a:buChar char="§"/>
            </a:pPr>
            <a:r>
              <a:rPr lang="en-US" sz="1600" dirty="0">
                <a:solidFill>
                  <a:srgbClr val="020202"/>
                </a:solidFill>
              </a:rPr>
              <a:t>It stores the resource usage information for every slave node.</a:t>
            </a:r>
          </a:p>
          <a:p>
            <a:pPr marL="742950" lvl="1" indent="-285750" algn="just">
              <a:spcAft>
                <a:spcPts val="1200"/>
              </a:spcAft>
              <a:buClrTx/>
              <a:buFont typeface="Wingdings" pitchFamily="2" charset="2"/>
              <a:buChar char="§"/>
            </a:pPr>
            <a:r>
              <a:rPr lang="en-US" sz="1600" dirty="0">
                <a:solidFill>
                  <a:srgbClr val="020202"/>
                </a:solidFill>
              </a:rPr>
              <a:t>It is responsible for distributing the workload.</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dirty="0"/>
          </a:p>
        </p:txBody>
      </p:sp>
    </p:spTree>
    <p:extLst>
      <p:ext uri="{BB962C8B-B14F-4D97-AF65-F5344CB8AC3E}">
        <p14:creationId xmlns:p14="http://schemas.microsoft.com/office/powerpoint/2010/main" val="17127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Architecture</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Scheduler</a:t>
            </a:r>
            <a:r>
              <a:rPr lang="en-US" dirty="0">
                <a:solidFill>
                  <a:srgbClr val="020202"/>
                </a:solidFill>
              </a:rPr>
              <a:t>: </a:t>
            </a:r>
          </a:p>
          <a:p>
            <a:pPr marL="742950" lvl="1" indent="-285750" algn="just">
              <a:spcAft>
                <a:spcPts val="1200"/>
              </a:spcAft>
              <a:buClrTx/>
              <a:buFont typeface="Wingdings" pitchFamily="2" charset="2"/>
              <a:buChar char="§"/>
            </a:pPr>
            <a:r>
              <a:rPr lang="en-US" sz="1600" dirty="0">
                <a:solidFill>
                  <a:srgbClr val="020202"/>
                </a:solidFill>
              </a:rPr>
              <a:t>It also helps you to track how the working load is used on cluster nodes.</a:t>
            </a:r>
          </a:p>
          <a:p>
            <a:pPr marL="742950" lvl="1" indent="-285750" algn="just">
              <a:spcAft>
                <a:spcPts val="1200"/>
              </a:spcAft>
              <a:buClrTx/>
              <a:buFont typeface="Wingdings" pitchFamily="2" charset="2"/>
              <a:buChar char="§"/>
            </a:pPr>
            <a:r>
              <a:rPr lang="en-US" sz="1600" dirty="0">
                <a:solidFill>
                  <a:srgbClr val="020202"/>
                </a:solidFill>
              </a:rPr>
              <a:t>It helps you to place the workload on resources which are available and accept the workload.</a:t>
            </a:r>
          </a:p>
          <a:p>
            <a:pPr marL="285750" indent="-285750" algn="just">
              <a:spcAft>
                <a:spcPts val="1200"/>
              </a:spcAft>
              <a:buClrTx/>
              <a:buFont typeface="Wingdings" pitchFamily="2" charset="2"/>
              <a:buChar char="§"/>
            </a:pPr>
            <a:r>
              <a:rPr lang="en-US" b="1" dirty="0" err="1">
                <a:solidFill>
                  <a:srgbClr val="020202"/>
                </a:solidFill>
              </a:rPr>
              <a:t>Etcd</a:t>
            </a:r>
            <a:r>
              <a:rPr lang="en-US" b="1" dirty="0">
                <a:solidFill>
                  <a:srgbClr val="020202"/>
                </a:solidFill>
              </a:rPr>
              <a:t>:</a:t>
            </a:r>
          </a:p>
          <a:p>
            <a:pPr marL="742950" lvl="1" indent="-285750" algn="just">
              <a:spcAft>
                <a:spcPts val="1200"/>
              </a:spcAft>
              <a:buClrTx/>
              <a:buFont typeface="Wingdings" pitchFamily="2" charset="2"/>
              <a:buChar char="§"/>
            </a:pPr>
            <a:r>
              <a:rPr lang="en-US" sz="1600" dirty="0" err="1">
                <a:solidFill>
                  <a:srgbClr val="020202"/>
                </a:solidFill>
              </a:rPr>
              <a:t>etcd</a:t>
            </a:r>
            <a:r>
              <a:rPr lang="en-US" sz="1600" dirty="0">
                <a:solidFill>
                  <a:srgbClr val="020202"/>
                </a:solidFill>
              </a:rPr>
              <a:t> components store configuration detail and wright values.</a:t>
            </a:r>
          </a:p>
          <a:p>
            <a:pPr marL="742950" lvl="1" indent="-285750" algn="just">
              <a:spcAft>
                <a:spcPts val="1200"/>
              </a:spcAft>
              <a:buClrTx/>
              <a:buFont typeface="Wingdings" pitchFamily="2" charset="2"/>
              <a:buChar char="§"/>
            </a:pPr>
            <a:r>
              <a:rPr lang="en-US" sz="1600" dirty="0">
                <a:solidFill>
                  <a:srgbClr val="020202"/>
                </a:solidFill>
              </a:rPr>
              <a:t>It communicates with the most component to receive commands and work.</a:t>
            </a:r>
          </a:p>
          <a:p>
            <a:pPr marL="742950" lvl="1" indent="-285750" algn="just">
              <a:spcAft>
                <a:spcPts val="1200"/>
              </a:spcAft>
              <a:buClrTx/>
              <a:buFont typeface="Wingdings" pitchFamily="2" charset="2"/>
              <a:buChar char="§"/>
            </a:pPr>
            <a:r>
              <a:rPr lang="en-US" sz="1600" dirty="0">
                <a:solidFill>
                  <a:srgbClr val="020202"/>
                </a:solidFill>
              </a:rPr>
              <a:t>It also manages network rules and port forwarding activity.</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dirty="0"/>
          </a:p>
        </p:txBody>
      </p:sp>
    </p:spTree>
    <p:extLst>
      <p:ext uri="{BB962C8B-B14F-4D97-AF65-F5344CB8AC3E}">
        <p14:creationId xmlns:p14="http://schemas.microsoft.com/office/powerpoint/2010/main" val="121020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Architecture</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Worker/Slave nodes</a:t>
            </a:r>
            <a:r>
              <a:rPr lang="en-US" dirty="0">
                <a:solidFill>
                  <a:srgbClr val="020202"/>
                </a:solidFill>
              </a:rPr>
              <a:t>: </a:t>
            </a:r>
          </a:p>
          <a:p>
            <a:pPr marL="742950" lvl="1" indent="-285750" algn="just">
              <a:spcAft>
                <a:spcPts val="1200"/>
              </a:spcAft>
              <a:buClrTx/>
              <a:buFont typeface="Wingdings" pitchFamily="2" charset="2"/>
              <a:buChar char="§"/>
            </a:pPr>
            <a:r>
              <a:rPr lang="en-US" sz="1600" dirty="0">
                <a:solidFill>
                  <a:srgbClr val="020202"/>
                </a:solidFill>
              </a:rPr>
              <a:t>Worker nodes are another essential component which contains all the required services to manage the networking between the containers, communicate with the master node, which allows you to assign resources to the scheduled containers.</a:t>
            </a:r>
          </a:p>
          <a:p>
            <a:pPr marL="285750" indent="-285750" algn="just">
              <a:spcAft>
                <a:spcPts val="1200"/>
              </a:spcAft>
              <a:buClrTx/>
              <a:buFont typeface="Wingdings" pitchFamily="2" charset="2"/>
              <a:buChar char="§"/>
            </a:pPr>
            <a:r>
              <a:rPr lang="en-US" b="1" dirty="0" err="1">
                <a:solidFill>
                  <a:srgbClr val="020202"/>
                </a:solidFill>
              </a:rPr>
              <a:t>Kubelet</a:t>
            </a:r>
            <a:r>
              <a:rPr lang="en-US" b="1" dirty="0">
                <a:solidFill>
                  <a:srgbClr val="020202"/>
                </a:solidFill>
              </a:rPr>
              <a:t>: </a:t>
            </a:r>
          </a:p>
          <a:p>
            <a:pPr marL="742950" lvl="1" indent="-285750" algn="just">
              <a:spcAft>
                <a:spcPts val="1200"/>
              </a:spcAft>
              <a:buClrTx/>
              <a:buFont typeface="Wingdings" pitchFamily="2" charset="2"/>
              <a:buChar char="§"/>
            </a:pPr>
            <a:r>
              <a:rPr lang="en-US" sz="1600" dirty="0">
                <a:solidFill>
                  <a:srgbClr val="020202"/>
                </a:solidFill>
              </a:rPr>
              <a:t>This gets the configuration of a Pod from the API server and ensures that the described containers are up and running.</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dirty="0"/>
          </a:p>
        </p:txBody>
      </p:sp>
    </p:spTree>
    <p:extLst>
      <p:ext uri="{BB962C8B-B14F-4D97-AF65-F5344CB8AC3E}">
        <p14:creationId xmlns:p14="http://schemas.microsoft.com/office/powerpoint/2010/main" val="410670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Architecture</a:t>
            </a:r>
            <a:endParaRPr dirty="0">
              <a:solidFill>
                <a:schemeClr val="accent1">
                  <a:lumMod val="50000"/>
                </a:schemeClr>
              </a:solidFill>
            </a:endParaRPr>
          </a:p>
        </p:txBody>
      </p:sp>
      <p:sp>
        <p:nvSpPr>
          <p:cNvPr id="73" name="Google Shape;73;p14"/>
          <p:cNvSpPr txBox="1">
            <a:spLocks noGrp="1"/>
          </p:cNvSpPr>
          <p:nvPr>
            <p:ph type="body" idx="1"/>
          </p:nvPr>
        </p:nvSpPr>
        <p:spPr>
          <a:xfrm>
            <a:off x="311700" y="1135701"/>
            <a:ext cx="8520600" cy="3921116"/>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err="1">
                <a:solidFill>
                  <a:srgbClr val="020202"/>
                </a:solidFill>
              </a:rPr>
              <a:t>Docker</a:t>
            </a:r>
            <a:r>
              <a:rPr lang="en-US" b="1" dirty="0">
                <a:solidFill>
                  <a:srgbClr val="020202"/>
                </a:solidFill>
              </a:rPr>
              <a:t> Container</a:t>
            </a:r>
            <a:r>
              <a:rPr lang="en-US" dirty="0">
                <a:solidFill>
                  <a:srgbClr val="020202"/>
                </a:solidFill>
              </a:rPr>
              <a:t>: </a:t>
            </a:r>
          </a:p>
          <a:p>
            <a:pPr marL="742950" lvl="1" indent="-285750" algn="just">
              <a:spcAft>
                <a:spcPts val="1200"/>
              </a:spcAft>
              <a:buClrTx/>
              <a:buFont typeface="Wingdings" pitchFamily="2" charset="2"/>
              <a:buChar char="§"/>
            </a:pPr>
            <a:r>
              <a:rPr lang="en-US" sz="1600" dirty="0" err="1">
                <a:solidFill>
                  <a:srgbClr val="020202"/>
                </a:solidFill>
              </a:rPr>
              <a:t>Docker</a:t>
            </a:r>
            <a:r>
              <a:rPr lang="en-US" sz="1600" dirty="0">
                <a:solidFill>
                  <a:srgbClr val="020202"/>
                </a:solidFill>
              </a:rPr>
              <a:t> container runs on each of the worker nodes, which runs the configured pods.</a:t>
            </a:r>
          </a:p>
          <a:p>
            <a:pPr marL="285750" indent="-285750" algn="just">
              <a:spcAft>
                <a:spcPts val="1200"/>
              </a:spcAft>
              <a:buClrTx/>
              <a:buFont typeface="Wingdings" pitchFamily="2" charset="2"/>
              <a:buChar char="§"/>
            </a:pPr>
            <a:r>
              <a:rPr lang="en-US" b="1" dirty="0" err="1">
                <a:solidFill>
                  <a:srgbClr val="020202"/>
                </a:solidFill>
              </a:rPr>
              <a:t>Kube</a:t>
            </a:r>
            <a:r>
              <a:rPr lang="en-US" b="1" dirty="0">
                <a:solidFill>
                  <a:srgbClr val="020202"/>
                </a:solidFill>
              </a:rPr>
              <a:t>-proxy: </a:t>
            </a:r>
          </a:p>
          <a:p>
            <a:pPr marL="742950" lvl="1" indent="-285750" algn="just">
              <a:spcAft>
                <a:spcPts val="1200"/>
              </a:spcAft>
              <a:buClrTx/>
              <a:buFont typeface="Wingdings" pitchFamily="2" charset="2"/>
              <a:buChar char="§"/>
            </a:pPr>
            <a:r>
              <a:rPr lang="en-US" sz="1600" dirty="0" err="1">
                <a:solidFill>
                  <a:srgbClr val="020202"/>
                </a:solidFill>
              </a:rPr>
              <a:t>Kube</a:t>
            </a:r>
            <a:r>
              <a:rPr lang="en-US" sz="1600" dirty="0">
                <a:solidFill>
                  <a:srgbClr val="020202"/>
                </a:solidFill>
              </a:rPr>
              <a:t>-proxy acts as a load balancer and network proxy to perform service on a single worker node.</a:t>
            </a:r>
          </a:p>
          <a:p>
            <a:pPr marL="285750" indent="-285750" algn="just">
              <a:spcAft>
                <a:spcPts val="1200"/>
              </a:spcAft>
              <a:buClrTx/>
              <a:buFont typeface="Wingdings" pitchFamily="2" charset="2"/>
              <a:buChar char="§"/>
            </a:pPr>
            <a:r>
              <a:rPr lang="en-US" b="1" dirty="0">
                <a:solidFill>
                  <a:srgbClr val="020202"/>
                </a:solidFill>
              </a:rPr>
              <a:t>Pods: </a:t>
            </a:r>
          </a:p>
          <a:p>
            <a:pPr marL="742950" lvl="1" indent="-285750" algn="just">
              <a:spcAft>
                <a:spcPts val="1200"/>
              </a:spcAft>
              <a:buClrTx/>
              <a:buFont typeface="Wingdings" pitchFamily="2" charset="2"/>
              <a:buChar char="§"/>
            </a:pPr>
            <a:r>
              <a:rPr lang="en-US" sz="1600" dirty="0">
                <a:solidFill>
                  <a:srgbClr val="020202"/>
                </a:solidFill>
              </a:rPr>
              <a:t>A pod is a combination of single or multiple containers that logically run together on nodes.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dirty="0"/>
          </a:p>
        </p:txBody>
      </p:sp>
    </p:spTree>
    <p:extLst>
      <p:ext uri="{BB962C8B-B14F-4D97-AF65-F5344CB8AC3E}">
        <p14:creationId xmlns:p14="http://schemas.microsoft.com/office/powerpoint/2010/main" val="2892228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 Other Key Terminologies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Replication Controllers</a:t>
            </a:r>
          </a:p>
          <a:p>
            <a:pPr marL="742950" lvl="1" indent="-285750" algn="just">
              <a:spcAft>
                <a:spcPts val="1200"/>
              </a:spcAft>
              <a:buClrTx/>
              <a:buFont typeface="Wingdings" pitchFamily="2" charset="2"/>
              <a:buChar char="§"/>
            </a:pPr>
            <a:r>
              <a:rPr lang="en-US" sz="1600" dirty="0">
                <a:solidFill>
                  <a:srgbClr val="020202"/>
                </a:solidFill>
              </a:rPr>
              <a:t>A replication controller is an object which defines a pod template.</a:t>
            </a:r>
          </a:p>
          <a:p>
            <a:pPr marL="742950" lvl="1" indent="-285750" algn="just">
              <a:spcAft>
                <a:spcPts val="1200"/>
              </a:spcAft>
              <a:buClrTx/>
              <a:buFont typeface="Wingdings" pitchFamily="2" charset="2"/>
              <a:buChar char="§"/>
            </a:pPr>
            <a:r>
              <a:rPr lang="en-US" sz="1600" dirty="0">
                <a:solidFill>
                  <a:srgbClr val="020202"/>
                </a:solidFill>
              </a:rPr>
              <a:t>It also controls parameters to scale identical replicas of Pod horizontally by increasing or decreasing the number of running copies.</a:t>
            </a:r>
          </a:p>
          <a:p>
            <a:pPr marL="285750" indent="-285750" algn="just">
              <a:spcAft>
                <a:spcPts val="1200"/>
              </a:spcAft>
              <a:buClrTx/>
              <a:buFont typeface="Wingdings" pitchFamily="2" charset="2"/>
              <a:buChar char="§"/>
            </a:pPr>
            <a:r>
              <a:rPr lang="en-US" b="1" dirty="0">
                <a:solidFill>
                  <a:srgbClr val="020202"/>
                </a:solidFill>
              </a:rPr>
              <a:t>Replication Sets</a:t>
            </a:r>
          </a:p>
          <a:p>
            <a:pPr marL="742950" lvl="1" indent="-285750" algn="just">
              <a:spcAft>
                <a:spcPts val="1200"/>
              </a:spcAft>
              <a:buClrTx/>
              <a:buFont typeface="Wingdings" pitchFamily="2" charset="2"/>
              <a:buChar char="§"/>
            </a:pPr>
            <a:r>
              <a:rPr lang="en-US" sz="1600" dirty="0">
                <a:solidFill>
                  <a:srgbClr val="020202"/>
                </a:solidFill>
              </a:rPr>
              <a:t>Replication sets are an interaction on the replication controller design with flexibility in how the controller recognizes the pods it is meant to manage.</a:t>
            </a:r>
          </a:p>
          <a:p>
            <a:pPr marL="742950" lvl="1" indent="-285750" algn="just">
              <a:spcAft>
                <a:spcPts val="1200"/>
              </a:spcAft>
              <a:buClrTx/>
              <a:buFont typeface="Wingdings" pitchFamily="2" charset="2"/>
              <a:buChar char="§"/>
            </a:pPr>
            <a:r>
              <a:rPr lang="en-US" sz="1600" dirty="0">
                <a:solidFill>
                  <a:srgbClr val="020202"/>
                </a:solidFill>
              </a:rPr>
              <a:t>It replaces replication controllers because of their higher replicate selection capability.</a:t>
            </a:r>
            <a:endParaRPr lang="en-US" dirty="0">
              <a:solidFill>
                <a:srgbClr val="020202"/>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dirty="0"/>
          </a:p>
        </p:txBody>
      </p:sp>
    </p:spTree>
    <p:extLst>
      <p:ext uri="{BB962C8B-B14F-4D97-AF65-F5344CB8AC3E}">
        <p14:creationId xmlns:p14="http://schemas.microsoft.com/office/powerpoint/2010/main" val="3684211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 Other Key Terminologies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Deployments</a:t>
            </a:r>
          </a:p>
          <a:p>
            <a:pPr marL="742950" lvl="1" indent="-285750" algn="just">
              <a:spcAft>
                <a:spcPts val="1200"/>
              </a:spcAft>
              <a:buClrTx/>
              <a:buFont typeface="Wingdings" pitchFamily="2" charset="2"/>
              <a:buChar char="§"/>
            </a:pPr>
            <a:r>
              <a:rPr lang="en-US" sz="1600" dirty="0">
                <a:solidFill>
                  <a:srgbClr val="020202"/>
                </a:solidFill>
              </a:rPr>
              <a:t>Deployment is a common workload which can be directly created and manage.</a:t>
            </a:r>
          </a:p>
          <a:p>
            <a:pPr marL="742950" lvl="1" indent="-285750" algn="just">
              <a:spcAft>
                <a:spcPts val="1200"/>
              </a:spcAft>
              <a:buClrTx/>
              <a:buFont typeface="Wingdings" pitchFamily="2" charset="2"/>
              <a:buChar char="§"/>
            </a:pPr>
            <a:r>
              <a:rPr lang="en-US" sz="1600" dirty="0">
                <a:solidFill>
                  <a:srgbClr val="020202"/>
                </a:solidFill>
              </a:rPr>
              <a:t>Deployment use replication set as a building block which adds the feature of life cycle management.</a:t>
            </a:r>
          </a:p>
          <a:p>
            <a:pPr marL="285750" indent="-285750" algn="just">
              <a:spcAft>
                <a:spcPts val="1200"/>
              </a:spcAft>
              <a:buClrTx/>
              <a:buFont typeface="Wingdings" pitchFamily="2" charset="2"/>
              <a:buChar char="§"/>
            </a:pPr>
            <a:r>
              <a:rPr lang="en-US" b="1" dirty="0" err="1">
                <a:solidFill>
                  <a:srgbClr val="020202"/>
                </a:solidFill>
              </a:rPr>
              <a:t>Stateful</a:t>
            </a:r>
            <a:r>
              <a:rPr lang="en-US" b="1" dirty="0">
                <a:solidFill>
                  <a:srgbClr val="020202"/>
                </a:solidFill>
              </a:rPr>
              <a:t> Sets</a:t>
            </a:r>
          </a:p>
          <a:p>
            <a:pPr marL="742950" lvl="1" indent="-285750" algn="just">
              <a:spcAft>
                <a:spcPts val="1200"/>
              </a:spcAft>
              <a:buClrTx/>
              <a:buFont typeface="Wingdings" pitchFamily="2" charset="2"/>
              <a:buChar char="§"/>
            </a:pPr>
            <a:r>
              <a:rPr lang="en-US" sz="1600" dirty="0">
                <a:solidFill>
                  <a:srgbClr val="020202"/>
                </a:solidFill>
              </a:rPr>
              <a:t>It is a specialized pod control which offers ordering and uniqueness.</a:t>
            </a:r>
          </a:p>
          <a:p>
            <a:pPr marL="742950" lvl="1" indent="-285750" algn="just">
              <a:spcAft>
                <a:spcPts val="1200"/>
              </a:spcAft>
              <a:buClrTx/>
              <a:buFont typeface="Wingdings" pitchFamily="2" charset="2"/>
              <a:buChar char="§"/>
            </a:pPr>
            <a:r>
              <a:rPr lang="en-US" sz="1600" dirty="0">
                <a:solidFill>
                  <a:srgbClr val="020202"/>
                </a:solidFill>
              </a:rPr>
              <a:t>It is mainly used to have fine-grained control, which you have a particular need regarding deployment order, stable networking, and persistent data.</a:t>
            </a:r>
            <a:endParaRPr lang="en-US" dirty="0">
              <a:solidFill>
                <a:srgbClr val="020202"/>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dirty="0"/>
          </a:p>
        </p:txBody>
      </p:sp>
    </p:spTree>
    <p:extLst>
      <p:ext uri="{BB962C8B-B14F-4D97-AF65-F5344CB8AC3E}">
        <p14:creationId xmlns:p14="http://schemas.microsoft.com/office/powerpoint/2010/main" val="348354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 Other Key Terminologies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Daemon Sets</a:t>
            </a:r>
          </a:p>
          <a:p>
            <a:pPr marL="742950" lvl="1" indent="-285750" algn="just">
              <a:spcAft>
                <a:spcPts val="1200"/>
              </a:spcAft>
              <a:buClrTx/>
              <a:buFont typeface="Wingdings" pitchFamily="2" charset="2"/>
              <a:buChar char="§"/>
            </a:pPr>
            <a:r>
              <a:rPr lang="en-US" sz="1600" dirty="0">
                <a:solidFill>
                  <a:srgbClr val="020202"/>
                </a:solidFill>
              </a:rPr>
              <a:t>Daemon sets are another specialized form of pod controller that runs a copy of a pod on every node in the cluster.</a:t>
            </a:r>
          </a:p>
          <a:p>
            <a:pPr marL="742950" lvl="1" indent="-285750" algn="just">
              <a:spcAft>
                <a:spcPts val="1200"/>
              </a:spcAft>
              <a:buClrTx/>
              <a:buFont typeface="Wingdings" pitchFamily="2" charset="2"/>
              <a:buChar char="§"/>
            </a:pPr>
            <a:r>
              <a:rPr lang="en-US" sz="1600" dirty="0">
                <a:solidFill>
                  <a:srgbClr val="020202"/>
                </a:solidFill>
              </a:rPr>
              <a:t>This type of pod controller is an effective method for deploying pods that allows you to perform maintenance and offers services for the nodes themselves.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dirty="0"/>
          </a:p>
        </p:txBody>
      </p:sp>
    </p:spTree>
    <p:extLst>
      <p:ext uri="{BB962C8B-B14F-4D97-AF65-F5344CB8AC3E}">
        <p14:creationId xmlns:p14="http://schemas.microsoft.com/office/powerpoint/2010/main" val="139736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699" y="61304"/>
            <a:ext cx="8520600" cy="707400"/>
          </a:xfrm>
          <a:prstGeom prst="rect">
            <a:avLst/>
          </a:prstGeom>
        </p:spPr>
        <p:txBody>
          <a:bodyPr spcFirstLastPara="1" wrap="square" lIns="91425" tIns="91425" rIns="91425" bIns="91425" anchor="t" anchorCtr="0">
            <a:normAutofit fontScale="90000"/>
          </a:bodyPr>
          <a:lstStyle/>
          <a:p>
            <a:pPr lvl="0"/>
            <a:r>
              <a:rPr lang="en-US" dirty="0" err="1">
                <a:solidFill>
                  <a:schemeClr val="accent1">
                    <a:lumMod val="50000"/>
                  </a:schemeClr>
                </a:solidFill>
              </a:rPr>
              <a:t>Kubernetes</a:t>
            </a:r>
            <a:r>
              <a:rPr lang="en-US" dirty="0">
                <a:solidFill>
                  <a:schemeClr val="accent1">
                    <a:lumMod val="50000"/>
                  </a:schemeClr>
                </a:solidFill>
              </a:rPr>
              <a:t> vs. </a:t>
            </a:r>
            <a:r>
              <a:rPr lang="en-US" dirty="0" err="1">
                <a:solidFill>
                  <a:schemeClr val="accent1">
                    <a:lumMod val="50000"/>
                  </a:schemeClr>
                </a:solidFill>
              </a:rPr>
              <a:t>Docker</a:t>
            </a:r>
            <a:r>
              <a:rPr lang="en-US" dirty="0">
                <a:solidFill>
                  <a:schemeClr val="accent1">
                    <a:lumMod val="50000"/>
                  </a:schemeClr>
                </a:solidFill>
              </a:rPr>
              <a:t> Swarm</a:t>
            </a:r>
            <a:endParaRPr dirty="0">
              <a:solidFill>
                <a:schemeClr val="accent1">
                  <a:lumMod val="50000"/>
                </a:schemeClr>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dirty="0"/>
          </a:p>
        </p:txBody>
      </p:sp>
      <p:pic>
        <p:nvPicPr>
          <p:cNvPr id="4" name="Picture 3"/>
          <p:cNvPicPr>
            <a:picLocks noChangeAspect="1"/>
          </p:cNvPicPr>
          <p:nvPr/>
        </p:nvPicPr>
        <p:blipFill>
          <a:blip r:embed="rId3"/>
          <a:stretch>
            <a:fillRect/>
          </a:stretch>
        </p:blipFill>
        <p:spPr>
          <a:xfrm>
            <a:off x="1118506" y="659391"/>
            <a:ext cx="6906986" cy="4280002"/>
          </a:xfrm>
          <a:prstGeom prst="rect">
            <a:avLst/>
          </a:prstGeom>
        </p:spPr>
      </p:pic>
    </p:spTree>
    <p:extLst>
      <p:ext uri="{BB962C8B-B14F-4D97-AF65-F5344CB8AC3E}">
        <p14:creationId xmlns:p14="http://schemas.microsoft.com/office/powerpoint/2010/main" val="172597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CF12-2F95-8C0F-798F-FF0933CF0D49}"/>
              </a:ext>
            </a:extLst>
          </p:cNvPr>
          <p:cNvSpPr>
            <a:spLocks noGrp="1"/>
          </p:cNvSpPr>
          <p:nvPr>
            <p:ph type="title"/>
          </p:nvPr>
        </p:nvSpPr>
        <p:spPr/>
        <p:txBody>
          <a:bodyPr>
            <a:normAutofit fontScale="90000"/>
          </a:bodyPr>
          <a:lstStyle/>
          <a:p>
            <a:r>
              <a:rPr lang="en-US" dirty="0"/>
              <a:t>Official Definition of Kubernetes</a:t>
            </a:r>
            <a:endParaRPr lang="en-IN" dirty="0"/>
          </a:p>
        </p:txBody>
      </p:sp>
      <p:sp>
        <p:nvSpPr>
          <p:cNvPr id="3" name="Text Placeholder 2">
            <a:extLst>
              <a:ext uri="{FF2B5EF4-FFF2-40B4-BE49-F238E27FC236}">
                <a16:creationId xmlns:a16="http://schemas.microsoft.com/office/drawing/2014/main" id="{AD69CC2E-7F5F-AAC8-D159-A61F8E0E387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8A1C8C-4289-D8D8-DE80-D5968104B6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pic>
        <p:nvPicPr>
          <p:cNvPr id="6" name="Picture 5">
            <a:extLst>
              <a:ext uri="{FF2B5EF4-FFF2-40B4-BE49-F238E27FC236}">
                <a16:creationId xmlns:a16="http://schemas.microsoft.com/office/drawing/2014/main" id="{38B4F74A-ACFF-FBE9-A52F-17F53AD1DDED}"/>
              </a:ext>
            </a:extLst>
          </p:cNvPr>
          <p:cNvPicPr>
            <a:picLocks noChangeAspect="1"/>
          </p:cNvPicPr>
          <p:nvPr/>
        </p:nvPicPr>
        <p:blipFill>
          <a:blip r:embed="rId2"/>
          <a:stretch>
            <a:fillRect/>
          </a:stretch>
        </p:blipFill>
        <p:spPr>
          <a:xfrm>
            <a:off x="461394" y="1371600"/>
            <a:ext cx="8370905" cy="3171394"/>
          </a:xfrm>
          <a:prstGeom prst="rect">
            <a:avLst/>
          </a:prstGeom>
        </p:spPr>
      </p:pic>
    </p:spTree>
    <p:extLst>
      <p:ext uri="{BB962C8B-B14F-4D97-AF65-F5344CB8AC3E}">
        <p14:creationId xmlns:p14="http://schemas.microsoft.com/office/powerpoint/2010/main" val="163158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Advantages of </a:t>
            </a:r>
            <a:r>
              <a:rPr lang="en-US" b="1" dirty="0" err="1">
                <a:solidFill>
                  <a:srgbClr val="020202"/>
                </a:solidFill>
              </a:rPr>
              <a:t>Kubernetes</a:t>
            </a:r>
            <a:r>
              <a:rPr lang="en-US" b="1" dirty="0">
                <a:solidFill>
                  <a:srgbClr val="020202"/>
                </a:solidFill>
              </a:rPr>
              <a:t>:</a:t>
            </a:r>
          </a:p>
          <a:p>
            <a:pPr marL="742950" lvl="1" indent="-285750" algn="just">
              <a:spcAft>
                <a:spcPts val="1200"/>
              </a:spcAft>
              <a:buClrTx/>
              <a:buFont typeface="Wingdings" pitchFamily="2" charset="2"/>
              <a:buChar char="§"/>
            </a:pPr>
            <a:r>
              <a:rPr lang="en-US" sz="1600" dirty="0">
                <a:solidFill>
                  <a:srgbClr val="020202"/>
                </a:solidFill>
              </a:rPr>
              <a:t>Easy organization of service with pods</a:t>
            </a:r>
          </a:p>
          <a:p>
            <a:pPr marL="742950" lvl="1" indent="-285750" algn="just">
              <a:spcAft>
                <a:spcPts val="1200"/>
              </a:spcAft>
              <a:buClrTx/>
              <a:buFont typeface="Wingdings" pitchFamily="2" charset="2"/>
              <a:buChar char="§"/>
            </a:pPr>
            <a:r>
              <a:rPr lang="en-US" sz="1600" dirty="0">
                <a:solidFill>
                  <a:srgbClr val="020202"/>
                </a:solidFill>
              </a:rPr>
              <a:t>It is developed by Google, who bring years of valuable industry experience to the table</a:t>
            </a:r>
          </a:p>
          <a:p>
            <a:pPr marL="742950" lvl="1" indent="-285750" algn="just">
              <a:spcAft>
                <a:spcPts val="1200"/>
              </a:spcAft>
              <a:buClrTx/>
              <a:buFont typeface="Wingdings" pitchFamily="2" charset="2"/>
              <a:buChar char="§"/>
            </a:pPr>
            <a:r>
              <a:rPr lang="en-US" sz="1600" dirty="0">
                <a:solidFill>
                  <a:srgbClr val="020202"/>
                </a:solidFill>
              </a:rPr>
              <a:t>Largest community among container orchestration tools</a:t>
            </a:r>
          </a:p>
          <a:p>
            <a:pPr marL="742950" lvl="1" indent="-285750" algn="just">
              <a:spcAft>
                <a:spcPts val="1200"/>
              </a:spcAft>
              <a:buClrTx/>
              <a:buFont typeface="Wingdings" pitchFamily="2" charset="2"/>
              <a:buChar char="§"/>
            </a:pPr>
            <a:r>
              <a:rPr lang="en-US" sz="1600" dirty="0">
                <a:solidFill>
                  <a:srgbClr val="020202"/>
                </a:solidFill>
              </a:rPr>
              <a:t>Offers a variety of storage options, including on-premises, SANs and public clouds</a:t>
            </a:r>
          </a:p>
          <a:p>
            <a:pPr marL="742950" lvl="1" indent="-285750" algn="just">
              <a:spcAft>
                <a:spcPts val="1200"/>
              </a:spcAft>
              <a:buClrTx/>
              <a:buFont typeface="Wingdings" pitchFamily="2" charset="2"/>
              <a:buChar char="§"/>
            </a:pPr>
            <a:r>
              <a:rPr lang="en-US" sz="1600" dirty="0">
                <a:solidFill>
                  <a:srgbClr val="020202"/>
                </a:solidFill>
              </a:rPr>
              <a:t>Adheres to the principals of immutable infrastructure</a:t>
            </a:r>
          </a:p>
          <a:p>
            <a:pPr marL="742950" lvl="1" indent="-285750" algn="just">
              <a:spcAft>
                <a:spcPts val="1200"/>
              </a:spcAft>
              <a:buClrTx/>
              <a:buFont typeface="Wingdings" pitchFamily="2" charset="2"/>
              <a:buChar char="§"/>
            </a:pPr>
            <a:r>
              <a:rPr lang="en-US" sz="1600" dirty="0" err="1">
                <a:solidFill>
                  <a:srgbClr val="020202"/>
                </a:solidFill>
              </a:rPr>
              <a:t>Kubernetes</a:t>
            </a:r>
            <a:r>
              <a:rPr lang="en-US" sz="1600" dirty="0">
                <a:solidFill>
                  <a:srgbClr val="020202"/>
                </a:solidFill>
              </a:rPr>
              <a:t> can run on-premises bare metal, </a:t>
            </a:r>
            <a:r>
              <a:rPr lang="en-US" sz="1600" dirty="0" err="1">
                <a:solidFill>
                  <a:srgbClr val="020202"/>
                </a:solidFill>
              </a:rPr>
              <a:t>OpenStack</a:t>
            </a:r>
            <a:r>
              <a:rPr lang="en-US" sz="1600" dirty="0">
                <a:solidFill>
                  <a:srgbClr val="020202"/>
                </a:solidFill>
              </a:rPr>
              <a:t>, public clouds Google, Azure, AWS, etc.</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dirty="0"/>
          </a:p>
        </p:txBody>
      </p:sp>
    </p:spTree>
    <p:extLst>
      <p:ext uri="{BB962C8B-B14F-4D97-AF65-F5344CB8AC3E}">
        <p14:creationId xmlns:p14="http://schemas.microsoft.com/office/powerpoint/2010/main" val="268597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Advantages of </a:t>
            </a:r>
            <a:r>
              <a:rPr lang="en-US" b="1" dirty="0" err="1">
                <a:solidFill>
                  <a:srgbClr val="020202"/>
                </a:solidFill>
              </a:rPr>
              <a:t>Kubernetes</a:t>
            </a:r>
            <a:r>
              <a:rPr lang="en-US" b="1" dirty="0">
                <a:solidFill>
                  <a:srgbClr val="020202"/>
                </a:solidFill>
              </a:rPr>
              <a:t>:</a:t>
            </a:r>
          </a:p>
          <a:p>
            <a:pPr marL="742950" lvl="1" indent="-285750" algn="just">
              <a:spcAft>
                <a:spcPts val="1200"/>
              </a:spcAft>
              <a:buClrTx/>
              <a:buFont typeface="Wingdings" pitchFamily="2" charset="2"/>
              <a:buChar char="§"/>
            </a:pPr>
            <a:r>
              <a:rPr lang="en-US" sz="1600" dirty="0">
                <a:solidFill>
                  <a:srgbClr val="020202"/>
                </a:solidFill>
              </a:rPr>
              <a:t>Helps you to avoid vendor lock issues as it can use any vendor-specific APIs or services except where </a:t>
            </a:r>
            <a:r>
              <a:rPr lang="en-US" sz="1600" dirty="0" err="1">
                <a:solidFill>
                  <a:srgbClr val="020202"/>
                </a:solidFill>
              </a:rPr>
              <a:t>Kubernetes</a:t>
            </a:r>
            <a:r>
              <a:rPr lang="en-US" sz="1600" dirty="0">
                <a:solidFill>
                  <a:srgbClr val="020202"/>
                </a:solidFill>
              </a:rPr>
              <a:t> provides an abstraction, e.g., load balancer and storage.</a:t>
            </a:r>
          </a:p>
          <a:p>
            <a:pPr marL="742950" lvl="1" indent="-285750" algn="just">
              <a:spcAft>
                <a:spcPts val="1200"/>
              </a:spcAft>
              <a:buClrTx/>
              <a:buFont typeface="Wingdings" pitchFamily="2" charset="2"/>
              <a:buChar char="§"/>
            </a:pPr>
            <a:r>
              <a:rPr lang="en-US" sz="1600" dirty="0">
                <a:solidFill>
                  <a:srgbClr val="020202"/>
                </a:solidFill>
              </a:rPr>
              <a:t>Containerization using </a:t>
            </a:r>
            <a:r>
              <a:rPr lang="en-US" sz="1600" dirty="0" err="1">
                <a:solidFill>
                  <a:srgbClr val="020202"/>
                </a:solidFill>
              </a:rPr>
              <a:t>kubernetes</a:t>
            </a:r>
            <a:r>
              <a:rPr lang="en-US" sz="1600" dirty="0">
                <a:solidFill>
                  <a:srgbClr val="020202"/>
                </a:solidFill>
              </a:rPr>
              <a:t> allows package software to serve these goals. It will enable applications that need to be released and updated without any downtime.</a:t>
            </a:r>
          </a:p>
          <a:p>
            <a:pPr marL="742950" lvl="1" indent="-285750" algn="just">
              <a:spcAft>
                <a:spcPts val="1200"/>
              </a:spcAft>
              <a:buClrTx/>
              <a:buFont typeface="Wingdings" pitchFamily="2" charset="2"/>
              <a:buChar char="§"/>
            </a:pPr>
            <a:r>
              <a:rPr lang="en-US" sz="1600" dirty="0" err="1">
                <a:solidFill>
                  <a:srgbClr val="020202"/>
                </a:solidFill>
              </a:rPr>
              <a:t>Kubernetes</a:t>
            </a:r>
            <a:r>
              <a:rPr lang="en-US" sz="1600" dirty="0">
                <a:solidFill>
                  <a:srgbClr val="020202"/>
                </a:solidFill>
              </a:rPr>
              <a:t> allows you to assure those containerized applications run where and when you want and helps you to find resources and tools which you want to work.</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dirty="0"/>
          </a:p>
        </p:txBody>
      </p:sp>
    </p:spTree>
    <p:extLst>
      <p:ext uri="{BB962C8B-B14F-4D97-AF65-F5344CB8AC3E}">
        <p14:creationId xmlns:p14="http://schemas.microsoft.com/office/powerpoint/2010/main" val="223331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Disadvantages of </a:t>
            </a:r>
            <a:r>
              <a:rPr lang="en-US" b="1" dirty="0" err="1">
                <a:solidFill>
                  <a:srgbClr val="020202"/>
                </a:solidFill>
              </a:rPr>
              <a:t>Kubernetes</a:t>
            </a:r>
            <a:r>
              <a:rPr lang="en-US" b="1" dirty="0">
                <a:solidFill>
                  <a:srgbClr val="020202"/>
                </a:solidFill>
              </a:rPr>
              <a:t>:</a:t>
            </a:r>
          </a:p>
          <a:p>
            <a:pPr marL="742950" lvl="1" indent="-285750" algn="just">
              <a:spcAft>
                <a:spcPts val="1200"/>
              </a:spcAft>
              <a:buClrTx/>
              <a:buFont typeface="Wingdings" pitchFamily="2" charset="2"/>
              <a:buChar char="§"/>
            </a:pPr>
            <a:r>
              <a:rPr lang="en-US" sz="1600" dirty="0" err="1">
                <a:solidFill>
                  <a:srgbClr val="020202"/>
                </a:solidFill>
              </a:rPr>
              <a:t>Kubenetes</a:t>
            </a:r>
            <a:r>
              <a:rPr lang="en-US" sz="1600" dirty="0">
                <a:solidFill>
                  <a:srgbClr val="020202"/>
                </a:solidFill>
              </a:rPr>
              <a:t> dashboard not as useful as it should be</a:t>
            </a:r>
          </a:p>
          <a:p>
            <a:pPr marL="742950" lvl="1" indent="-285750" algn="just">
              <a:spcAft>
                <a:spcPts val="1200"/>
              </a:spcAft>
              <a:buClrTx/>
              <a:buFont typeface="Wingdings" pitchFamily="2" charset="2"/>
              <a:buChar char="§"/>
            </a:pPr>
            <a:r>
              <a:rPr lang="en-US" sz="1600" dirty="0" err="1">
                <a:solidFill>
                  <a:srgbClr val="020202"/>
                </a:solidFill>
              </a:rPr>
              <a:t>Kubernetes</a:t>
            </a:r>
            <a:r>
              <a:rPr lang="en-US" sz="1600" dirty="0">
                <a:solidFill>
                  <a:srgbClr val="020202"/>
                </a:solidFill>
              </a:rPr>
              <a:t> is a little bit complicated and unnecessary in environments where all development is done locally.</a:t>
            </a:r>
          </a:p>
          <a:p>
            <a:pPr marL="742950" lvl="1" indent="-285750" algn="just">
              <a:spcAft>
                <a:spcPts val="1200"/>
              </a:spcAft>
              <a:buClrTx/>
              <a:buFont typeface="Wingdings" pitchFamily="2" charset="2"/>
              <a:buChar char="§"/>
            </a:pPr>
            <a:r>
              <a:rPr lang="en-US" sz="1600" dirty="0">
                <a:solidFill>
                  <a:srgbClr val="020202"/>
                </a:solidFill>
              </a:rPr>
              <a:t>Security is not very effective.</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dirty="0"/>
          </a:p>
        </p:txBody>
      </p:sp>
    </p:spTree>
    <p:extLst>
      <p:ext uri="{BB962C8B-B14F-4D97-AF65-F5344CB8AC3E}">
        <p14:creationId xmlns:p14="http://schemas.microsoft.com/office/powerpoint/2010/main" val="269967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a:t>
            </a:r>
            <a:r>
              <a:rPr lang="en-US" dirty="0" err="1">
                <a:solidFill>
                  <a:schemeClr val="accent1">
                    <a:lumMod val="50000"/>
                  </a:schemeClr>
                </a:solidFill>
              </a:rPr>
              <a:t>Kubernetes</a:t>
            </a:r>
            <a:r>
              <a:rPr lang="en-US" dirty="0">
                <a:solidFill>
                  <a:schemeClr val="accent1">
                    <a:lumMod val="50000"/>
                  </a:schemeClr>
                </a:solidFill>
              </a:rPr>
              <a:t> on a local machine</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When developing a containerized application that is to be hosted on </a:t>
            </a:r>
            <a:r>
              <a:rPr lang="en-US" dirty="0" err="1">
                <a:solidFill>
                  <a:srgbClr val="020202"/>
                </a:solidFill>
              </a:rPr>
              <a:t>Kubernetes</a:t>
            </a:r>
            <a:r>
              <a:rPr lang="en-US" dirty="0">
                <a:solidFill>
                  <a:srgbClr val="020202"/>
                </a:solidFill>
              </a:rPr>
              <a:t>, it is important to be able to run the application (with its containers) on your local machine, before deploying it on remote </a:t>
            </a:r>
            <a:r>
              <a:rPr lang="en-US" dirty="0" err="1">
                <a:solidFill>
                  <a:srgbClr val="020202"/>
                </a:solidFill>
              </a:rPr>
              <a:t>Kubernetes</a:t>
            </a:r>
            <a:r>
              <a:rPr lang="en-US" dirty="0">
                <a:solidFill>
                  <a:srgbClr val="020202"/>
                </a:solidFill>
              </a:rPr>
              <a:t> production clusters.</a:t>
            </a:r>
          </a:p>
          <a:p>
            <a:pPr marL="285750" indent="-285750" algn="just">
              <a:spcAft>
                <a:spcPts val="1200"/>
              </a:spcAft>
              <a:buClrTx/>
              <a:buFont typeface="Wingdings" pitchFamily="2" charset="2"/>
              <a:buChar char="§"/>
            </a:pPr>
            <a:r>
              <a:rPr lang="en-US" dirty="0">
                <a:solidFill>
                  <a:srgbClr val="020202"/>
                </a:solidFill>
              </a:rPr>
              <a:t>In order to install a </a:t>
            </a:r>
            <a:r>
              <a:rPr lang="en-US" dirty="0" err="1">
                <a:solidFill>
                  <a:srgbClr val="020202"/>
                </a:solidFill>
              </a:rPr>
              <a:t>Kubernetes</a:t>
            </a:r>
            <a:r>
              <a:rPr lang="en-US" dirty="0">
                <a:solidFill>
                  <a:srgbClr val="020202"/>
                </a:solidFill>
              </a:rPr>
              <a:t> cluster locally, there are several solutions, which are as follows:</a:t>
            </a:r>
          </a:p>
          <a:p>
            <a:pPr marL="285750" indent="-285750" algn="just">
              <a:spcAft>
                <a:spcPts val="1200"/>
              </a:spcAft>
              <a:buClrTx/>
              <a:buFont typeface="Wingdings" pitchFamily="2" charset="2"/>
              <a:buChar char="§"/>
            </a:pPr>
            <a:r>
              <a:rPr lang="en-US" dirty="0">
                <a:solidFill>
                  <a:srgbClr val="020202"/>
                </a:solidFill>
              </a:rPr>
              <a:t>The </a:t>
            </a:r>
            <a:r>
              <a:rPr lang="en-US" b="1" dirty="0">
                <a:solidFill>
                  <a:srgbClr val="020202"/>
                </a:solidFill>
              </a:rPr>
              <a:t>first solution </a:t>
            </a:r>
            <a:r>
              <a:rPr lang="en-US" dirty="0">
                <a:solidFill>
                  <a:srgbClr val="020202"/>
                </a:solidFill>
              </a:rPr>
              <a:t>is to use </a:t>
            </a:r>
            <a:r>
              <a:rPr lang="en-US" dirty="0" err="1">
                <a:solidFill>
                  <a:srgbClr val="020202"/>
                </a:solidFill>
              </a:rPr>
              <a:t>Docker</a:t>
            </a:r>
            <a:r>
              <a:rPr lang="en-US" dirty="0">
                <a:solidFill>
                  <a:srgbClr val="020202"/>
                </a:solidFill>
              </a:rPr>
              <a:t> Desktop.</a:t>
            </a:r>
          </a:p>
          <a:p>
            <a:pPr marL="0" indent="0" algn="just">
              <a:spcAft>
                <a:spcPts val="1200"/>
              </a:spcAft>
              <a:buClrTx/>
              <a:buNone/>
            </a:pPr>
            <a:r>
              <a:rPr lang="en-US" dirty="0">
                <a:solidFill>
                  <a:srgbClr val="020202"/>
                </a:solidFill>
              </a:rPr>
              <a:t>1. In </a:t>
            </a:r>
            <a:r>
              <a:rPr lang="en-US" dirty="0" err="1">
                <a:solidFill>
                  <a:srgbClr val="020202"/>
                </a:solidFill>
              </a:rPr>
              <a:t>Docker</a:t>
            </a:r>
            <a:r>
              <a:rPr lang="en-US" dirty="0">
                <a:solidFill>
                  <a:srgbClr val="020202"/>
                </a:solidFill>
              </a:rPr>
              <a:t> Desktop, activate the Enable </a:t>
            </a:r>
            <a:r>
              <a:rPr lang="en-US" dirty="0" err="1">
                <a:solidFill>
                  <a:srgbClr val="020202"/>
                </a:solidFill>
              </a:rPr>
              <a:t>Kubernetes</a:t>
            </a:r>
            <a:r>
              <a:rPr lang="en-US" dirty="0">
                <a:solidFill>
                  <a:srgbClr val="020202"/>
                </a:solidFill>
              </a:rPr>
              <a:t> option in Settings in </a:t>
            </a:r>
            <a:r>
              <a:rPr lang="en-US" dirty="0" err="1">
                <a:solidFill>
                  <a:srgbClr val="020202"/>
                </a:solidFill>
              </a:rPr>
              <a:t>Kubernetes</a:t>
            </a:r>
            <a:r>
              <a:rPr lang="en-US" dirty="0">
                <a:solidFill>
                  <a:srgbClr val="020202"/>
                </a:solidFill>
              </a:rPr>
              <a:t> tab</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dirty="0"/>
          </a:p>
        </p:txBody>
      </p:sp>
    </p:spTree>
    <p:extLst>
      <p:ext uri="{BB962C8B-B14F-4D97-AF65-F5344CB8AC3E}">
        <p14:creationId xmlns:p14="http://schemas.microsoft.com/office/powerpoint/2010/main" val="340108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a:t>
            </a:r>
            <a:r>
              <a:rPr lang="en-US" dirty="0" err="1">
                <a:solidFill>
                  <a:schemeClr val="accent1">
                    <a:lumMod val="50000"/>
                  </a:schemeClr>
                </a:solidFill>
              </a:rPr>
              <a:t>Kubernetes</a:t>
            </a:r>
            <a:r>
              <a:rPr lang="en-US" dirty="0">
                <a:solidFill>
                  <a:schemeClr val="accent1">
                    <a:lumMod val="50000"/>
                  </a:schemeClr>
                </a:solidFill>
              </a:rPr>
              <a:t> on a local machine</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0" indent="0" algn="just">
              <a:spcAft>
                <a:spcPts val="1200"/>
              </a:spcAft>
              <a:buClrTx/>
              <a:buNone/>
            </a:pPr>
            <a:r>
              <a:rPr lang="en-US" dirty="0">
                <a:solidFill>
                  <a:srgbClr val="020202"/>
                </a:solidFill>
              </a:rPr>
              <a:t>1. In </a:t>
            </a:r>
            <a:r>
              <a:rPr lang="en-US" dirty="0" err="1">
                <a:solidFill>
                  <a:srgbClr val="020202"/>
                </a:solidFill>
              </a:rPr>
              <a:t>Docker</a:t>
            </a:r>
            <a:r>
              <a:rPr lang="en-US" dirty="0">
                <a:solidFill>
                  <a:srgbClr val="020202"/>
                </a:solidFill>
              </a:rPr>
              <a:t> Desktop, activate the Enable </a:t>
            </a:r>
            <a:r>
              <a:rPr lang="en-US" dirty="0" err="1">
                <a:solidFill>
                  <a:srgbClr val="020202"/>
                </a:solidFill>
              </a:rPr>
              <a:t>Kubernetes</a:t>
            </a:r>
            <a:r>
              <a:rPr lang="en-US" dirty="0">
                <a:solidFill>
                  <a:srgbClr val="020202"/>
                </a:solidFill>
              </a:rPr>
              <a:t> option in Settings in </a:t>
            </a:r>
            <a:r>
              <a:rPr lang="en-US" dirty="0" err="1">
                <a:solidFill>
                  <a:srgbClr val="020202"/>
                </a:solidFill>
              </a:rPr>
              <a:t>Kubernetes</a:t>
            </a:r>
            <a:r>
              <a:rPr lang="en-US" dirty="0">
                <a:solidFill>
                  <a:srgbClr val="020202"/>
                </a:solidFill>
              </a:rPr>
              <a:t> tab</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dirty="0"/>
          </a:p>
        </p:txBody>
      </p:sp>
      <p:pic>
        <p:nvPicPr>
          <p:cNvPr id="3" name="Picture 2"/>
          <p:cNvPicPr>
            <a:picLocks noChangeAspect="1"/>
          </p:cNvPicPr>
          <p:nvPr/>
        </p:nvPicPr>
        <p:blipFill>
          <a:blip r:embed="rId3"/>
          <a:stretch>
            <a:fillRect/>
          </a:stretch>
        </p:blipFill>
        <p:spPr>
          <a:xfrm>
            <a:off x="2236956" y="1778657"/>
            <a:ext cx="5650100" cy="3278159"/>
          </a:xfrm>
          <a:prstGeom prst="rect">
            <a:avLst/>
          </a:prstGeom>
        </p:spPr>
      </p:pic>
    </p:spTree>
    <p:extLst>
      <p:ext uri="{BB962C8B-B14F-4D97-AF65-F5344CB8AC3E}">
        <p14:creationId xmlns:p14="http://schemas.microsoft.com/office/powerpoint/2010/main" val="3378515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a:t>
            </a:r>
            <a:r>
              <a:rPr lang="en-US" dirty="0" err="1">
                <a:solidFill>
                  <a:schemeClr val="accent1">
                    <a:lumMod val="50000"/>
                  </a:schemeClr>
                </a:solidFill>
              </a:rPr>
              <a:t>Kubernetes</a:t>
            </a:r>
            <a:r>
              <a:rPr lang="en-US" dirty="0">
                <a:solidFill>
                  <a:schemeClr val="accent1">
                    <a:lumMod val="50000"/>
                  </a:schemeClr>
                </a:solidFill>
              </a:rPr>
              <a:t> on a local machine</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0" indent="0" algn="just">
              <a:spcAft>
                <a:spcPts val="1200"/>
              </a:spcAft>
              <a:buClrTx/>
              <a:buNone/>
            </a:pPr>
            <a:r>
              <a:rPr lang="en-US" dirty="0">
                <a:solidFill>
                  <a:srgbClr val="020202"/>
                </a:solidFill>
              </a:rPr>
              <a:t>2. After clicking on the Apply button, </a:t>
            </a:r>
            <a:r>
              <a:rPr lang="en-US" dirty="0" err="1">
                <a:solidFill>
                  <a:srgbClr val="020202"/>
                </a:solidFill>
              </a:rPr>
              <a:t>Docker</a:t>
            </a:r>
            <a:r>
              <a:rPr lang="en-US" dirty="0">
                <a:solidFill>
                  <a:srgbClr val="020202"/>
                </a:solidFill>
              </a:rPr>
              <a:t> Desktop will install a mini </a:t>
            </a:r>
            <a:r>
              <a:rPr lang="en-US" dirty="0" err="1">
                <a:solidFill>
                  <a:srgbClr val="020202"/>
                </a:solidFill>
              </a:rPr>
              <a:t>Kubernetes</a:t>
            </a:r>
            <a:r>
              <a:rPr lang="en-US" dirty="0">
                <a:solidFill>
                  <a:srgbClr val="020202"/>
                </a:solidFill>
              </a:rPr>
              <a:t> cluster, and the </a:t>
            </a:r>
            <a:r>
              <a:rPr lang="en-US" dirty="0" err="1">
                <a:solidFill>
                  <a:srgbClr val="020202"/>
                </a:solidFill>
              </a:rPr>
              <a:t>kubectl</a:t>
            </a:r>
            <a:r>
              <a:rPr lang="en-US" dirty="0">
                <a:solidFill>
                  <a:srgbClr val="020202"/>
                </a:solidFill>
              </a:rPr>
              <a:t> client tool, on the local machine.</a:t>
            </a:r>
          </a:p>
          <a:p>
            <a:pPr marL="285750" indent="-285750" algn="just">
              <a:spcAft>
                <a:spcPts val="1200"/>
              </a:spcAft>
              <a:buClrTx/>
              <a:buFont typeface="Wingdings" pitchFamily="2" charset="2"/>
              <a:buChar char="§"/>
            </a:pPr>
            <a:r>
              <a:rPr lang="en-US" dirty="0">
                <a:solidFill>
                  <a:srgbClr val="020202"/>
                </a:solidFill>
              </a:rPr>
              <a:t>The second solution is to install </a:t>
            </a:r>
            <a:r>
              <a:rPr lang="en-US" dirty="0" err="1">
                <a:solidFill>
                  <a:srgbClr val="020202"/>
                </a:solidFill>
              </a:rPr>
              <a:t>Minikube</a:t>
            </a:r>
            <a:r>
              <a:rPr lang="en-US" dirty="0">
                <a:solidFill>
                  <a:srgbClr val="020202"/>
                </a:solidFill>
              </a:rPr>
              <a:t>, which also installs a simplified </a:t>
            </a:r>
            <a:r>
              <a:rPr lang="en-US" dirty="0" err="1">
                <a:solidFill>
                  <a:srgbClr val="020202"/>
                </a:solidFill>
              </a:rPr>
              <a:t>Kubernetes</a:t>
            </a:r>
            <a:r>
              <a:rPr lang="en-US" dirty="0">
                <a:solidFill>
                  <a:srgbClr val="020202"/>
                </a:solidFill>
              </a:rPr>
              <a:t> cluster locally.</a:t>
            </a:r>
          </a:p>
          <a:p>
            <a:pPr marL="285750" indent="-285750" algn="just">
              <a:spcAft>
                <a:spcPts val="1200"/>
              </a:spcAft>
              <a:buClrTx/>
              <a:buFont typeface="Wingdings" pitchFamily="2" charset="2"/>
              <a:buChar char="§"/>
            </a:pPr>
            <a:r>
              <a:rPr lang="en-US" sz="1600" dirty="0">
                <a:solidFill>
                  <a:srgbClr val="020202"/>
                </a:solidFill>
              </a:rPr>
              <a:t>Following the local installation of </a:t>
            </a:r>
            <a:r>
              <a:rPr lang="en-US" sz="1600" dirty="0" err="1">
                <a:solidFill>
                  <a:srgbClr val="020202"/>
                </a:solidFill>
              </a:rPr>
              <a:t>Kubernetes</a:t>
            </a:r>
            <a:r>
              <a:rPr lang="en-US" sz="1600" dirty="0">
                <a:solidFill>
                  <a:srgbClr val="020202"/>
                </a:solidFill>
              </a:rPr>
              <a:t>, check its installation by executing the following command in a Terminal:</a:t>
            </a:r>
          </a:p>
          <a:p>
            <a:pPr marL="285750" indent="-285750" algn="just">
              <a:spcAft>
                <a:spcPts val="1200"/>
              </a:spcAft>
              <a:buClrTx/>
              <a:buFont typeface="Wingdings" pitchFamily="2" charset="2"/>
              <a:buChar char="§"/>
            </a:pPr>
            <a:r>
              <a:rPr lang="en-US" sz="1600" b="1" dirty="0" err="1">
                <a:solidFill>
                  <a:srgbClr val="020202"/>
                </a:solidFill>
              </a:rPr>
              <a:t>kubectl</a:t>
            </a:r>
            <a:r>
              <a:rPr lang="en-US" sz="1600" b="1" dirty="0">
                <a:solidFill>
                  <a:srgbClr val="020202"/>
                </a:solidFill>
              </a:rPr>
              <a:t> version --short</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dirty="0"/>
          </a:p>
        </p:txBody>
      </p:sp>
      <p:pic>
        <p:nvPicPr>
          <p:cNvPr id="3" name="Picture 2"/>
          <p:cNvPicPr>
            <a:picLocks noChangeAspect="1"/>
          </p:cNvPicPr>
          <p:nvPr/>
        </p:nvPicPr>
        <p:blipFill>
          <a:blip r:embed="rId3"/>
          <a:stretch>
            <a:fillRect/>
          </a:stretch>
        </p:blipFill>
        <p:spPr>
          <a:xfrm>
            <a:off x="3079764" y="3758836"/>
            <a:ext cx="5647823" cy="1049928"/>
          </a:xfrm>
          <a:prstGeom prst="rect">
            <a:avLst/>
          </a:prstGeom>
        </p:spPr>
      </p:pic>
    </p:spTree>
    <p:extLst>
      <p:ext uri="{BB962C8B-B14F-4D97-AF65-F5344CB8AC3E}">
        <p14:creationId xmlns:p14="http://schemas.microsoft.com/office/powerpoint/2010/main" val="4067290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the </a:t>
            </a:r>
            <a:r>
              <a:rPr lang="en-US" dirty="0" err="1">
                <a:solidFill>
                  <a:schemeClr val="accent1">
                    <a:lumMod val="50000"/>
                  </a:schemeClr>
                </a:solidFill>
              </a:rPr>
              <a:t>Kubernetes</a:t>
            </a:r>
            <a:r>
              <a:rPr lang="en-US" dirty="0">
                <a:solidFill>
                  <a:schemeClr val="accent1">
                    <a:lumMod val="50000"/>
                  </a:schemeClr>
                </a:solidFill>
              </a:rPr>
              <a:t> dashboard</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After installing our </a:t>
            </a:r>
            <a:r>
              <a:rPr lang="en-US" dirty="0" err="1">
                <a:solidFill>
                  <a:srgbClr val="020202"/>
                </a:solidFill>
              </a:rPr>
              <a:t>Kubernetes</a:t>
            </a:r>
            <a:r>
              <a:rPr lang="en-US" dirty="0">
                <a:solidFill>
                  <a:srgbClr val="020202"/>
                </a:solidFill>
              </a:rPr>
              <a:t> cluster, there is a need for another element, which is the </a:t>
            </a:r>
            <a:r>
              <a:rPr lang="en-US" dirty="0" err="1">
                <a:solidFill>
                  <a:srgbClr val="020202"/>
                </a:solidFill>
              </a:rPr>
              <a:t>Kubernetes</a:t>
            </a:r>
            <a:r>
              <a:rPr lang="en-US" dirty="0">
                <a:solidFill>
                  <a:srgbClr val="020202"/>
                </a:solidFill>
              </a:rPr>
              <a:t> dashboard.</a:t>
            </a:r>
          </a:p>
          <a:p>
            <a:pPr marL="285750" indent="-285750" algn="just">
              <a:spcAft>
                <a:spcPts val="1200"/>
              </a:spcAft>
              <a:buClrTx/>
              <a:buFont typeface="Wingdings" pitchFamily="2" charset="2"/>
              <a:buChar char="§"/>
            </a:pPr>
            <a:r>
              <a:rPr lang="en-US" sz="1600" dirty="0">
                <a:solidFill>
                  <a:srgbClr val="020202"/>
                </a:solidFill>
              </a:rPr>
              <a:t>In order to install the </a:t>
            </a:r>
            <a:r>
              <a:rPr lang="en-US" sz="1600" dirty="0" err="1">
                <a:solidFill>
                  <a:srgbClr val="020202"/>
                </a:solidFill>
              </a:rPr>
              <a:t>Kubernetes</a:t>
            </a:r>
            <a:r>
              <a:rPr lang="en-US" sz="1600" dirty="0">
                <a:solidFill>
                  <a:srgbClr val="020202"/>
                </a:solidFill>
              </a:rPr>
              <a:t> dashboard, which is a pre-packaged containerized web application that will be deployed in our cluster, we will run the following command in a Terminal:</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dirty="0"/>
          </a:p>
        </p:txBody>
      </p:sp>
      <p:pic>
        <p:nvPicPr>
          <p:cNvPr id="3" name="Picture 2"/>
          <p:cNvPicPr>
            <a:picLocks noChangeAspect="1"/>
          </p:cNvPicPr>
          <p:nvPr/>
        </p:nvPicPr>
        <p:blipFill>
          <a:blip r:embed="rId3"/>
          <a:stretch>
            <a:fillRect/>
          </a:stretch>
        </p:blipFill>
        <p:spPr>
          <a:xfrm>
            <a:off x="652433" y="3106199"/>
            <a:ext cx="7820025" cy="800100"/>
          </a:xfrm>
          <a:prstGeom prst="rect">
            <a:avLst/>
          </a:prstGeom>
        </p:spPr>
      </p:pic>
    </p:spTree>
    <p:extLst>
      <p:ext uri="{BB962C8B-B14F-4D97-AF65-F5344CB8AC3E}">
        <p14:creationId xmlns:p14="http://schemas.microsoft.com/office/powerpoint/2010/main" val="3979127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the </a:t>
            </a:r>
            <a:r>
              <a:rPr lang="en-US" dirty="0" err="1">
                <a:solidFill>
                  <a:schemeClr val="accent1">
                    <a:lumMod val="50000"/>
                  </a:schemeClr>
                </a:solidFill>
              </a:rPr>
              <a:t>Kubernetes</a:t>
            </a:r>
            <a:r>
              <a:rPr lang="en-US" dirty="0">
                <a:solidFill>
                  <a:schemeClr val="accent1">
                    <a:lumMod val="50000"/>
                  </a:schemeClr>
                </a:solidFill>
              </a:rPr>
              <a:t> dashboard</a:t>
            </a:r>
            <a:endParaRPr dirty="0">
              <a:solidFill>
                <a:schemeClr val="accent1">
                  <a:lumMod val="50000"/>
                </a:schemeClr>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dirty="0"/>
          </a:p>
        </p:txBody>
      </p:sp>
      <p:pic>
        <p:nvPicPr>
          <p:cNvPr id="5" name="Picture 4"/>
          <p:cNvPicPr>
            <a:picLocks noChangeAspect="1"/>
          </p:cNvPicPr>
          <p:nvPr/>
        </p:nvPicPr>
        <p:blipFill>
          <a:blip r:embed="rId3"/>
          <a:stretch>
            <a:fillRect/>
          </a:stretch>
        </p:blipFill>
        <p:spPr>
          <a:xfrm>
            <a:off x="408214" y="1948050"/>
            <a:ext cx="8424086" cy="2658217"/>
          </a:xfrm>
          <a:prstGeom prst="rect">
            <a:avLst/>
          </a:prstGeom>
        </p:spPr>
      </p:pic>
      <p:sp>
        <p:nvSpPr>
          <p:cNvPr id="8" name="Google Shape;73;p14"/>
          <p:cNvSpPr txBox="1">
            <a:spLocks noGrp="1"/>
          </p:cNvSpPr>
          <p:nvPr>
            <p:ph type="body" idx="1"/>
          </p:nvPr>
        </p:nvSpPr>
        <p:spPr>
          <a:xfrm>
            <a:off x="408214" y="1266325"/>
            <a:ext cx="8424086"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Its execution is shown in the following screenshot:</a:t>
            </a:r>
            <a:endParaRPr lang="en-US" sz="1600" dirty="0">
              <a:solidFill>
                <a:srgbClr val="020202"/>
              </a:solidFill>
            </a:endParaRPr>
          </a:p>
        </p:txBody>
      </p:sp>
    </p:spTree>
    <p:extLst>
      <p:ext uri="{BB962C8B-B14F-4D97-AF65-F5344CB8AC3E}">
        <p14:creationId xmlns:p14="http://schemas.microsoft.com/office/powerpoint/2010/main" val="654135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the </a:t>
            </a:r>
            <a:r>
              <a:rPr lang="en-US" dirty="0" err="1">
                <a:solidFill>
                  <a:schemeClr val="accent1">
                    <a:lumMod val="50000"/>
                  </a:schemeClr>
                </a:solidFill>
              </a:rPr>
              <a:t>Kubernetes</a:t>
            </a:r>
            <a:r>
              <a:rPr lang="en-US" dirty="0">
                <a:solidFill>
                  <a:schemeClr val="accent1">
                    <a:lumMod val="50000"/>
                  </a:schemeClr>
                </a:solidFill>
              </a:rPr>
              <a:t> dashboard</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To open the dashboard and connect to it from our local machine, first create a proxy between the </a:t>
            </a:r>
            <a:r>
              <a:rPr lang="en-US" dirty="0" err="1">
                <a:solidFill>
                  <a:srgbClr val="020202"/>
                </a:solidFill>
              </a:rPr>
              <a:t>Kubernetes</a:t>
            </a:r>
            <a:r>
              <a:rPr lang="en-US" dirty="0">
                <a:solidFill>
                  <a:srgbClr val="020202"/>
                </a:solidFill>
              </a:rPr>
              <a:t> cluster and our machine by performing the following steps:</a:t>
            </a:r>
          </a:p>
          <a:p>
            <a:pPr marL="285750" indent="-285750" algn="just">
              <a:spcAft>
                <a:spcPts val="1200"/>
              </a:spcAft>
              <a:buClrTx/>
              <a:buFont typeface="Wingdings" pitchFamily="2" charset="2"/>
              <a:buChar char="§"/>
            </a:pPr>
            <a:r>
              <a:rPr lang="en-US" dirty="0">
                <a:solidFill>
                  <a:srgbClr val="020202"/>
                </a:solidFill>
              </a:rPr>
              <a:t>1. To create the proxy, we execute the </a:t>
            </a:r>
            <a:r>
              <a:rPr lang="en-US" dirty="0" err="1">
                <a:solidFill>
                  <a:srgbClr val="020202"/>
                </a:solidFill>
              </a:rPr>
              <a:t>kubectl</a:t>
            </a:r>
            <a:r>
              <a:rPr lang="en-US" dirty="0">
                <a:solidFill>
                  <a:srgbClr val="020202"/>
                </a:solidFill>
              </a:rPr>
              <a:t> proxy command in a Terminal, and the detail of the execution is shown in the following screenshot:</a:t>
            </a:r>
          </a:p>
          <a:p>
            <a:pPr marL="0" indent="0" algn="just">
              <a:spcAft>
                <a:spcPts val="1200"/>
              </a:spcAft>
              <a:buClrTx/>
              <a:buNone/>
            </a:pPr>
            <a:endParaRPr lang="en-US" dirty="0">
              <a:solidFill>
                <a:srgbClr val="020202"/>
              </a:solidFill>
            </a:endParaRPr>
          </a:p>
          <a:p>
            <a:pPr marL="285750" indent="-285750" algn="just">
              <a:spcAft>
                <a:spcPts val="1200"/>
              </a:spcAft>
              <a:buClrTx/>
              <a:buFont typeface="Wingdings" pitchFamily="2" charset="2"/>
              <a:buChar char="§"/>
            </a:pPr>
            <a:r>
              <a:rPr lang="en-US" dirty="0">
                <a:solidFill>
                  <a:srgbClr val="020202"/>
                </a:solidFill>
              </a:rPr>
              <a:t>The proxy is open on the </a:t>
            </a:r>
            <a:r>
              <a:rPr lang="en-US" dirty="0" err="1">
                <a:solidFill>
                  <a:srgbClr val="020202"/>
                </a:solidFill>
              </a:rPr>
              <a:t>localhost</a:t>
            </a:r>
            <a:r>
              <a:rPr lang="en-US" dirty="0">
                <a:solidFill>
                  <a:srgbClr val="020202"/>
                </a:solidFill>
              </a:rPr>
              <a:t> address (127.0.0.1) with the 8001 port.</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dirty="0"/>
          </a:p>
        </p:txBody>
      </p:sp>
      <p:pic>
        <p:nvPicPr>
          <p:cNvPr id="3" name="Picture 2"/>
          <p:cNvPicPr>
            <a:picLocks noChangeAspect="1"/>
          </p:cNvPicPr>
          <p:nvPr/>
        </p:nvPicPr>
        <p:blipFill>
          <a:blip r:embed="rId3"/>
          <a:stretch>
            <a:fillRect/>
          </a:stretch>
        </p:blipFill>
        <p:spPr>
          <a:xfrm>
            <a:off x="2611021" y="3221716"/>
            <a:ext cx="3757121" cy="502953"/>
          </a:xfrm>
          <a:prstGeom prst="rect">
            <a:avLst/>
          </a:prstGeom>
        </p:spPr>
      </p:pic>
    </p:spTree>
    <p:extLst>
      <p:ext uri="{BB962C8B-B14F-4D97-AF65-F5344CB8AC3E}">
        <p14:creationId xmlns:p14="http://schemas.microsoft.com/office/powerpoint/2010/main" val="3000619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the </a:t>
            </a:r>
            <a:r>
              <a:rPr lang="en-US" dirty="0" err="1">
                <a:solidFill>
                  <a:schemeClr val="accent1">
                    <a:lumMod val="50000"/>
                  </a:schemeClr>
                </a:solidFill>
              </a:rPr>
              <a:t>Kubernetes</a:t>
            </a:r>
            <a:r>
              <a:rPr lang="en-US" dirty="0">
                <a:solidFill>
                  <a:schemeClr val="accent1">
                    <a:lumMod val="50000"/>
                  </a:schemeClr>
                </a:solidFill>
              </a:rPr>
              <a:t> dashboard</a:t>
            </a:r>
            <a:endParaRPr dirty="0">
              <a:solidFill>
                <a:schemeClr val="accent1">
                  <a:lumMod val="50000"/>
                </a:schemeClr>
              </a:solidFill>
            </a:endParaRPr>
          </a:p>
        </p:txBody>
      </p:sp>
      <p:sp>
        <p:nvSpPr>
          <p:cNvPr id="73" name="Google Shape;73;p14"/>
          <p:cNvSpPr txBox="1">
            <a:spLocks noGrp="1"/>
          </p:cNvSpPr>
          <p:nvPr>
            <p:ph type="body" idx="1"/>
          </p:nvPr>
        </p:nvSpPr>
        <p:spPr>
          <a:xfrm>
            <a:off x="181071" y="1152425"/>
            <a:ext cx="4390929"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Then, in a web browser, open the URL</a:t>
            </a:r>
          </a:p>
          <a:p>
            <a:pPr marL="285750" indent="-285750" algn="just">
              <a:spcAft>
                <a:spcPts val="1200"/>
              </a:spcAft>
              <a:buClrTx/>
              <a:buFont typeface="Wingdings" pitchFamily="2" charset="2"/>
              <a:buChar char="§"/>
            </a:pPr>
            <a:r>
              <a:rPr lang="en-US" dirty="0">
                <a:solidFill>
                  <a:srgbClr val="020202"/>
                </a:solidFill>
                <a:hlinkClick r:id="rId3"/>
              </a:rPr>
              <a:t>http://localhost:8001/api/v1/namespaces/kubernetes-dashboard/services/https:kubernetes-dashboard:/proxy/#/login</a:t>
            </a:r>
            <a:endParaRPr lang="en-US" dirty="0">
              <a:solidFill>
                <a:srgbClr val="020202"/>
              </a:solidFill>
            </a:endParaRPr>
          </a:p>
          <a:p>
            <a:pPr marL="285750" indent="-285750" algn="just">
              <a:spcAft>
                <a:spcPts val="1200"/>
              </a:spcAft>
              <a:buClrTx/>
              <a:buFont typeface="Wingdings" pitchFamily="2" charset="2"/>
              <a:buChar char="§"/>
            </a:pPr>
            <a:r>
              <a:rPr lang="en-US" dirty="0">
                <a:solidFill>
                  <a:srgbClr val="020202"/>
                </a:solidFill>
              </a:rPr>
              <a:t>This is a local URL (</a:t>
            </a:r>
            <a:r>
              <a:rPr lang="en-US" dirty="0" err="1">
                <a:solidFill>
                  <a:srgbClr val="020202"/>
                </a:solidFill>
              </a:rPr>
              <a:t>localhost</a:t>
            </a:r>
            <a:r>
              <a:rPr lang="en-US" dirty="0">
                <a:solidFill>
                  <a:srgbClr val="020202"/>
                </a:solidFill>
              </a:rPr>
              <a:t> and 8001) that is created by the proxy, and that points to the </a:t>
            </a:r>
            <a:r>
              <a:rPr lang="en-US" dirty="0" err="1">
                <a:solidFill>
                  <a:srgbClr val="020202"/>
                </a:solidFill>
              </a:rPr>
              <a:t>Kubernetes</a:t>
            </a:r>
            <a:r>
              <a:rPr lang="en-US" dirty="0">
                <a:solidFill>
                  <a:srgbClr val="020202"/>
                </a:solidFill>
              </a:rPr>
              <a:t> dashboard application that we have installed.</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dirty="0"/>
          </a:p>
        </p:txBody>
      </p:sp>
      <p:pic>
        <p:nvPicPr>
          <p:cNvPr id="4" name="Picture 3"/>
          <p:cNvPicPr>
            <a:picLocks noChangeAspect="1"/>
          </p:cNvPicPr>
          <p:nvPr/>
        </p:nvPicPr>
        <p:blipFill rotWithShape="1">
          <a:blip r:embed="rId4"/>
          <a:srcRect l="12359"/>
          <a:stretch/>
        </p:blipFill>
        <p:spPr>
          <a:xfrm>
            <a:off x="4645477" y="1365521"/>
            <a:ext cx="4355680" cy="3297696"/>
          </a:xfrm>
          <a:prstGeom prst="rect">
            <a:avLst/>
          </a:prstGeom>
        </p:spPr>
      </p:pic>
    </p:spTree>
    <p:extLst>
      <p:ext uri="{BB962C8B-B14F-4D97-AF65-F5344CB8AC3E}">
        <p14:creationId xmlns:p14="http://schemas.microsoft.com/office/powerpoint/2010/main" val="39995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D2C8-6324-8A28-941F-BA49C27140A6}"/>
              </a:ext>
            </a:extLst>
          </p:cNvPr>
          <p:cNvSpPr>
            <a:spLocks noGrp="1"/>
          </p:cNvSpPr>
          <p:nvPr>
            <p:ph type="title"/>
          </p:nvPr>
        </p:nvSpPr>
        <p:spPr/>
        <p:txBody>
          <a:bodyPr>
            <a:normAutofit fontScale="90000"/>
          </a:bodyPr>
          <a:lstStyle/>
          <a:p>
            <a:r>
              <a:rPr lang="en-US" dirty="0"/>
              <a:t>Need for container orchestration tool</a:t>
            </a:r>
            <a:endParaRPr lang="en-IN" dirty="0"/>
          </a:p>
        </p:txBody>
      </p:sp>
      <p:sp>
        <p:nvSpPr>
          <p:cNvPr id="3" name="Text Placeholder 2">
            <a:extLst>
              <a:ext uri="{FF2B5EF4-FFF2-40B4-BE49-F238E27FC236}">
                <a16:creationId xmlns:a16="http://schemas.microsoft.com/office/drawing/2014/main" id="{88CEC628-972B-16CC-EADE-5BE80892D3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EE3670-4B90-9F4D-DB2A-28D657944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pic>
        <p:nvPicPr>
          <p:cNvPr id="6" name="Picture 5">
            <a:extLst>
              <a:ext uri="{FF2B5EF4-FFF2-40B4-BE49-F238E27FC236}">
                <a16:creationId xmlns:a16="http://schemas.microsoft.com/office/drawing/2014/main" id="{0344C694-9187-3D6D-DBE0-9CF8774E6206}"/>
              </a:ext>
            </a:extLst>
          </p:cNvPr>
          <p:cNvPicPr>
            <a:picLocks noChangeAspect="1"/>
          </p:cNvPicPr>
          <p:nvPr/>
        </p:nvPicPr>
        <p:blipFill>
          <a:blip r:embed="rId2"/>
          <a:stretch>
            <a:fillRect/>
          </a:stretch>
        </p:blipFill>
        <p:spPr>
          <a:xfrm>
            <a:off x="311700" y="1371600"/>
            <a:ext cx="7765500" cy="3570514"/>
          </a:xfrm>
          <a:prstGeom prst="rect">
            <a:avLst/>
          </a:prstGeom>
        </p:spPr>
      </p:pic>
    </p:spTree>
    <p:extLst>
      <p:ext uri="{BB962C8B-B14F-4D97-AF65-F5344CB8AC3E}">
        <p14:creationId xmlns:p14="http://schemas.microsoft.com/office/powerpoint/2010/main" val="4050508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Installing the </a:t>
            </a:r>
            <a:r>
              <a:rPr lang="en-US" dirty="0" err="1">
                <a:solidFill>
                  <a:schemeClr val="accent1">
                    <a:lumMod val="50000"/>
                  </a:schemeClr>
                </a:solidFill>
              </a:rPr>
              <a:t>Kubernetes</a:t>
            </a:r>
            <a:r>
              <a:rPr lang="en-US" dirty="0">
                <a:solidFill>
                  <a:schemeClr val="accent1">
                    <a:lumMod val="50000"/>
                  </a:schemeClr>
                </a:solidFill>
              </a:rPr>
              <a:t> dashboard</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After clicking on the SIGN IN button, the dashboard is displayed as follows: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dirty="0"/>
          </a:p>
        </p:txBody>
      </p:sp>
      <p:pic>
        <p:nvPicPr>
          <p:cNvPr id="3" name="Picture 2"/>
          <p:cNvPicPr>
            <a:picLocks noChangeAspect="1"/>
          </p:cNvPicPr>
          <p:nvPr/>
        </p:nvPicPr>
        <p:blipFill>
          <a:blip r:embed="rId3"/>
          <a:stretch>
            <a:fillRect/>
          </a:stretch>
        </p:blipFill>
        <p:spPr>
          <a:xfrm>
            <a:off x="1181529" y="1720300"/>
            <a:ext cx="6380251" cy="3240632"/>
          </a:xfrm>
          <a:prstGeom prst="rect">
            <a:avLst/>
          </a:prstGeom>
        </p:spPr>
      </p:pic>
    </p:spTree>
    <p:extLst>
      <p:ext uri="{BB962C8B-B14F-4D97-AF65-F5344CB8AC3E}">
        <p14:creationId xmlns:p14="http://schemas.microsoft.com/office/powerpoint/2010/main" val="127783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After installing our </a:t>
            </a:r>
            <a:r>
              <a:rPr lang="en-US" dirty="0" err="1">
                <a:solidFill>
                  <a:srgbClr val="020202"/>
                </a:solidFill>
              </a:rPr>
              <a:t>Kubernetes</a:t>
            </a:r>
            <a:r>
              <a:rPr lang="en-US" dirty="0">
                <a:solidFill>
                  <a:srgbClr val="020202"/>
                </a:solidFill>
              </a:rPr>
              <a:t> cluster, deploy an application in it.</a:t>
            </a:r>
          </a:p>
          <a:p>
            <a:pPr marL="285750" indent="-285750" algn="just">
              <a:spcAft>
                <a:spcPts val="1200"/>
              </a:spcAft>
              <a:buClrTx/>
              <a:buFont typeface="Wingdings" pitchFamily="2" charset="2"/>
              <a:buChar char="§"/>
            </a:pPr>
            <a:r>
              <a:rPr lang="en-US" dirty="0">
                <a:solidFill>
                  <a:srgbClr val="020202"/>
                </a:solidFill>
              </a:rPr>
              <a:t>First of all, it is important to know that when deploying an application in </a:t>
            </a:r>
            <a:r>
              <a:rPr lang="en-US" dirty="0" err="1">
                <a:solidFill>
                  <a:srgbClr val="020202"/>
                </a:solidFill>
              </a:rPr>
              <a:t>Kubernetes</a:t>
            </a:r>
            <a:r>
              <a:rPr lang="en-US" dirty="0">
                <a:solidFill>
                  <a:srgbClr val="020202"/>
                </a:solidFill>
              </a:rPr>
              <a:t>, create a new instance of the </a:t>
            </a:r>
            <a:r>
              <a:rPr lang="en-US" dirty="0" err="1">
                <a:solidFill>
                  <a:srgbClr val="020202"/>
                </a:solidFill>
              </a:rPr>
              <a:t>Docker</a:t>
            </a:r>
            <a:r>
              <a:rPr lang="en-US" dirty="0">
                <a:solidFill>
                  <a:srgbClr val="020202"/>
                </a:solidFill>
              </a:rPr>
              <a:t> image in a cluster pod, and need to have a </a:t>
            </a:r>
            <a:r>
              <a:rPr lang="en-US" dirty="0" err="1">
                <a:solidFill>
                  <a:srgbClr val="020202"/>
                </a:solidFill>
              </a:rPr>
              <a:t>Docker</a:t>
            </a:r>
            <a:r>
              <a:rPr lang="en-US" dirty="0">
                <a:solidFill>
                  <a:srgbClr val="020202"/>
                </a:solidFill>
              </a:rPr>
              <a:t> image that contains the application.</a:t>
            </a:r>
          </a:p>
          <a:p>
            <a:pPr marL="285750" indent="-285750" algn="just">
              <a:spcAft>
                <a:spcPts val="1200"/>
              </a:spcAft>
              <a:buClrTx/>
              <a:buFont typeface="Wingdings" pitchFamily="2" charset="2"/>
              <a:buChar char="§"/>
            </a:pPr>
            <a:r>
              <a:rPr lang="en-US" dirty="0">
                <a:solidFill>
                  <a:srgbClr val="020202"/>
                </a:solidFill>
              </a:rPr>
              <a:t>To deploy a instance of the </a:t>
            </a:r>
            <a:r>
              <a:rPr lang="en-US" dirty="0" err="1">
                <a:solidFill>
                  <a:srgbClr val="020202"/>
                </a:solidFill>
              </a:rPr>
              <a:t>Docker</a:t>
            </a:r>
            <a:r>
              <a:rPr lang="en-US" dirty="0">
                <a:solidFill>
                  <a:srgbClr val="020202"/>
                </a:solidFill>
              </a:rPr>
              <a:t> image, create a new k8sdeploy folder, and, inside it, create a </a:t>
            </a:r>
            <a:r>
              <a:rPr lang="en-US" dirty="0" err="1">
                <a:solidFill>
                  <a:srgbClr val="020202"/>
                </a:solidFill>
              </a:rPr>
              <a:t>Kubernetes</a:t>
            </a:r>
            <a:r>
              <a:rPr lang="en-US" dirty="0">
                <a:solidFill>
                  <a:srgbClr val="020202"/>
                </a:solidFill>
              </a:rPr>
              <a:t> deployment YAML specification file (</a:t>
            </a:r>
            <a:r>
              <a:rPr lang="en-US" dirty="0" err="1">
                <a:solidFill>
                  <a:srgbClr val="020202"/>
                </a:solidFill>
              </a:rPr>
              <a:t>myappdeployment.yml</a:t>
            </a:r>
            <a:r>
              <a:rPr lang="en-US" dirty="0">
                <a:solidFill>
                  <a:srgbClr val="020202"/>
                </a:solidFill>
              </a:rPr>
              <a:t>) with the following content:</a:t>
            </a:r>
          </a:p>
          <a:p>
            <a:pPr marL="285750" indent="-285750" algn="just">
              <a:spcAft>
                <a:spcPts val="1200"/>
              </a:spcAft>
              <a:buClrTx/>
              <a:buFont typeface="Wingdings" pitchFamily="2" charset="2"/>
              <a:buChar char="§"/>
            </a:pPr>
            <a:endParaRPr lang="en-US" dirty="0">
              <a:solidFill>
                <a:srgbClr val="020202"/>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dirty="0"/>
          </a:p>
        </p:txBody>
      </p:sp>
    </p:spTree>
    <p:extLst>
      <p:ext uri="{BB962C8B-B14F-4D97-AF65-F5344CB8AC3E}">
        <p14:creationId xmlns:p14="http://schemas.microsoft.com/office/powerpoint/2010/main" val="4127799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dirty="0"/>
          </a:p>
        </p:txBody>
      </p:sp>
      <p:pic>
        <p:nvPicPr>
          <p:cNvPr id="4" name="Picture 3"/>
          <p:cNvPicPr>
            <a:picLocks noChangeAspect="1"/>
          </p:cNvPicPr>
          <p:nvPr/>
        </p:nvPicPr>
        <p:blipFill>
          <a:blip r:embed="rId3"/>
          <a:stretch>
            <a:fillRect/>
          </a:stretch>
        </p:blipFill>
        <p:spPr>
          <a:xfrm>
            <a:off x="2476500" y="1065675"/>
            <a:ext cx="4191000" cy="3895725"/>
          </a:xfrm>
          <a:prstGeom prst="rect">
            <a:avLst/>
          </a:prstGeom>
        </p:spPr>
      </p:pic>
    </p:spTree>
    <p:extLst>
      <p:ext uri="{BB962C8B-B14F-4D97-AF65-F5344CB8AC3E}">
        <p14:creationId xmlns:p14="http://schemas.microsoft.com/office/powerpoint/2010/main" val="397151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In this code, description of deployment is as follows:</a:t>
            </a:r>
          </a:p>
          <a:p>
            <a:pPr marL="742950" lvl="1" indent="-285750" algn="just">
              <a:spcAft>
                <a:spcPts val="1200"/>
              </a:spcAft>
              <a:buClrTx/>
              <a:buFont typeface="Wingdings" pitchFamily="2" charset="2"/>
              <a:buChar char="§"/>
            </a:pPr>
            <a:r>
              <a:rPr lang="en-US" sz="1800" dirty="0">
                <a:solidFill>
                  <a:srgbClr val="020202"/>
                </a:solidFill>
              </a:rPr>
              <a:t>The </a:t>
            </a:r>
            <a:r>
              <a:rPr lang="en-US" sz="1800" dirty="0" err="1">
                <a:solidFill>
                  <a:srgbClr val="020202"/>
                </a:solidFill>
              </a:rPr>
              <a:t>apiVersion</a:t>
            </a:r>
            <a:r>
              <a:rPr lang="en-US" sz="1800" dirty="0">
                <a:solidFill>
                  <a:srgbClr val="020202"/>
                </a:solidFill>
              </a:rPr>
              <a:t> property is the version of </a:t>
            </a:r>
            <a:r>
              <a:rPr lang="en-US" sz="1800" dirty="0" err="1">
                <a:solidFill>
                  <a:srgbClr val="020202"/>
                </a:solidFill>
              </a:rPr>
              <a:t>api</a:t>
            </a:r>
            <a:r>
              <a:rPr lang="en-US" sz="1800" dirty="0">
                <a:solidFill>
                  <a:srgbClr val="020202"/>
                </a:solidFill>
              </a:rPr>
              <a:t> that should be used.</a:t>
            </a:r>
          </a:p>
          <a:p>
            <a:pPr marL="742950" lvl="1" indent="-285750" algn="just">
              <a:spcAft>
                <a:spcPts val="1200"/>
              </a:spcAft>
              <a:buClrTx/>
              <a:buFont typeface="Wingdings" pitchFamily="2" charset="2"/>
              <a:buChar char="§"/>
            </a:pPr>
            <a:r>
              <a:rPr lang="en-US" sz="1800" dirty="0">
                <a:solidFill>
                  <a:srgbClr val="020202"/>
                </a:solidFill>
              </a:rPr>
              <a:t>In the Kind property, we indicate that the specification type is deployment.</a:t>
            </a:r>
          </a:p>
          <a:p>
            <a:pPr marL="742950" lvl="1" indent="-285750" algn="just">
              <a:spcAft>
                <a:spcPts val="1200"/>
              </a:spcAft>
              <a:buClrTx/>
              <a:buFont typeface="Wingdings" pitchFamily="2" charset="2"/>
              <a:buChar char="§"/>
            </a:pPr>
            <a:r>
              <a:rPr lang="en-US" sz="1800" dirty="0">
                <a:solidFill>
                  <a:srgbClr val="020202"/>
                </a:solidFill>
              </a:rPr>
              <a:t>The replicas property indicates the number of pods that </a:t>
            </a:r>
            <a:r>
              <a:rPr lang="en-US" sz="1800" dirty="0" err="1">
                <a:solidFill>
                  <a:srgbClr val="020202"/>
                </a:solidFill>
              </a:rPr>
              <a:t>Kubernetes</a:t>
            </a:r>
            <a:r>
              <a:rPr lang="en-US" sz="1800" dirty="0">
                <a:solidFill>
                  <a:srgbClr val="020202"/>
                </a:solidFill>
              </a:rPr>
              <a:t> will create in the cluster; here, we choose two instances.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dirty="0"/>
          </a:p>
        </p:txBody>
      </p:sp>
    </p:spTree>
    <p:extLst>
      <p:ext uri="{BB962C8B-B14F-4D97-AF65-F5344CB8AC3E}">
        <p14:creationId xmlns:p14="http://schemas.microsoft.com/office/powerpoint/2010/main" val="1813909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In this example, chose two replicas, which can, at the very least, distribute the traffic charge of the application (put in more replicas if there is a high volume of load).</a:t>
            </a:r>
          </a:p>
          <a:p>
            <a:pPr marL="285750" indent="-285750" algn="just">
              <a:spcAft>
                <a:spcPts val="1200"/>
              </a:spcAft>
              <a:buClrTx/>
              <a:buFont typeface="Wingdings" pitchFamily="2" charset="2"/>
              <a:buChar char="§"/>
            </a:pPr>
            <a:r>
              <a:rPr lang="en-US" dirty="0">
                <a:solidFill>
                  <a:srgbClr val="020202"/>
                </a:solidFill>
              </a:rPr>
              <a:t>And also ensure the proper functioning of the application.</a:t>
            </a:r>
          </a:p>
          <a:p>
            <a:pPr marL="285750" indent="-285750" algn="just">
              <a:spcAft>
                <a:spcPts val="1200"/>
              </a:spcAft>
              <a:buClrTx/>
              <a:buFont typeface="Wingdings" pitchFamily="2" charset="2"/>
              <a:buChar char="§"/>
            </a:pPr>
            <a:r>
              <a:rPr lang="en-US" dirty="0">
                <a:solidFill>
                  <a:srgbClr val="020202"/>
                </a:solidFill>
              </a:rPr>
              <a:t>Therefore, if one of the two pods has a problem, the other, which is an identical replica, will ensure the proper functioning of the application.</a:t>
            </a:r>
          </a:p>
          <a:p>
            <a:pPr marL="285750" indent="-285750" algn="just">
              <a:spcAft>
                <a:spcPts val="1200"/>
              </a:spcAft>
              <a:buClrTx/>
              <a:buFont typeface="Wingdings" pitchFamily="2" charset="2"/>
              <a:buChar char="§"/>
            </a:pPr>
            <a:r>
              <a:rPr lang="en-US" dirty="0">
                <a:solidFill>
                  <a:srgbClr val="020202"/>
                </a:solidFill>
              </a:rPr>
              <a:t>Then, in the containers section, we indicate the image (from the </a:t>
            </a:r>
            <a:r>
              <a:rPr lang="en-US" dirty="0" err="1">
                <a:solidFill>
                  <a:srgbClr val="020202"/>
                </a:solidFill>
              </a:rPr>
              <a:t>Docker</a:t>
            </a:r>
            <a:r>
              <a:rPr lang="en-US" dirty="0">
                <a:solidFill>
                  <a:srgbClr val="020202"/>
                </a:solidFill>
              </a:rPr>
              <a:t> Hub) with name and tag.</a:t>
            </a:r>
          </a:p>
          <a:p>
            <a:pPr marL="285750" indent="-285750" algn="just">
              <a:spcAft>
                <a:spcPts val="1200"/>
              </a:spcAft>
              <a:buClrTx/>
              <a:buFont typeface="Wingdings" pitchFamily="2" charset="2"/>
              <a:buChar char="§"/>
            </a:pPr>
            <a:r>
              <a:rPr lang="en-US" dirty="0">
                <a:solidFill>
                  <a:srgbClr val="020202"/>
                </a:solidFill>
              </a:rPr>
              <a:t>Finally, the ports property indicates the port that the container will use within the cluster.</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dirty="0"/>
          </a:p>
        </p:txBody>
      </p:sp>
    </p:spTree>
    <p:extLst>
      <p:ext uri="{BB962C8B-B14F-4D97-AF65-F5344CB8AC3E}">
        <p14:creationId xmlns:p14="http://schemas.microsoft.com/office/powerpoint/2010/main" val="2631393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To deploy our application, we go to our Terminal, and execute one of the essential </a:t>
            </a:r>
            <a:r>
              <a:rPr lang="en-US" dirty="0" err="1">
                <a:solidFill>
                  <a:srgbClr val="020202"/>
                </a:solidFill>
              </a:rPr>
              <a:t>kubectl</a:t>
            </a:r>
            <a:r>
              <a:rPr lang="en-US" dirty="0">
                <a:solidFill>
                  <a:srgbClr val="020202"/>
                </a:solidFill>
              </a:rPr>
              <a:t> commands (</a:t>
            </a:r>
            <a:r>
              <a:rPr lang="en-US" dirty="0" err="1">
                <a:solidFill>
                  <a:srgbClr val="020202"/>
                </a:solidFill>
              </a:rPr>
              <a:t>kubectl</a:t>
            </a:r>
            <a:r>
              <a:rPr lang="en-US" dirty="0">
                <a:solidFill>
                  <a:srgbClr val="020202"/>
                </a:solidFill>
              </a:rPr>
              <a:t> apply) as follows:</a:t>
            </a:r>
          </a:p>
          <a:p>
            <a:pPr marL="742950" lvl="1" indent="-285750" algn="just">
              <a:spcAft>
                <a:spcPts val="1200"/>
              </a:spcAft>
              <a:buClrTx/>
              <a:buFont typeface="Wingdings" pitchFamily="2" charset="2"/>
              <a:buChar char="§"/>
            </a:pPr>
            <a:r>
              <a:rPr lang="en-US" sz="1600" b="1" dirty="0" err="1">
                <a:solidFill>
                  <a:srgbClr val="020202"/>
                </a:solidFill>
              </a:rPr>
              <a:t>kubectl</a:t>
            </a:r>
            <a:r>
              <a:rPr lang="en-US" sz="1600" b="1" dirty="0">
                <a:solidFill>
                  <a:srgbClr val="020202"/>
                </a:solidFill>
              </a:rPr>
              <a:t> apply -f </a:t>
            </a:r>
            <a:r>
              <a:rPr lang="en-US" sz="1600" b="1" dirty="0" err="1">
                <a:solidFill>
                  <a:srgbClr val="020202"/>
                </a:solidFill>
              </a:rPr>
              <a:t>myapp-deployment.yml</a:t>
            </a:r>
            <a:endParaRPr lang="en-US" sz="1600" b="1" dirty="0">
              <a:solidFill>
                <a:srgbClr val="020202"/>
              </a:solidFill>
            </a:endParaRPr>
          </a:p>
          <a:p>
            <a:pPr marL="285750" indent="-285750" algn="just">
              <a:spcAft>
                <a:spcPts val="1200"/>
              </a:spcAft>
              <a:buClrTx/>
              <a:buFont typeface="Wingdings" pitchFamily="2" charset="2"/>
              <a:buChar char="§"/>
            </a:pPr>
            <a:r>
              <a:rPr lang="en-US" dirty="0">
                <a:solidFill>
                  <a:srgbClr val="020202"/>
                </a:solidFill>
              </a:rPr>
              <a:t>The -f parameter corresponds to the YAML specification file.</a:t>
            </a:r>
          </a:p>
          <a:p>
            <a:pPr marL="285750" indent="-285750" algn="just">
              <a:spcAft>
                <a:spcPts val="1200"/>
              </a:spcAft>
              <a:buClrTx/>
              <a:buFont typeface="Wingdings" pitchFamily="2" charset="2"/>
              <a:buChar char="§"/>
            </a:pPr>
            <a:r>
              <a:rPr lang="en-US" dirty="0">
                <a:solidFill>
                  <a:srgbClr val="020202"/>
                </a:solidFill>
              </a:rPr>
              <a:t>This command applies the deployment that is described in the YAML specification file on the </a:t>
            </a:r>
            <a:r>
              <a:rPr lang="en-US" dirty="0" err="1">
                <a:solidFill>
                  <a:srgbClr val="020202"/>
                </a:solidFill>
              </a:rPr>
              <a:t>Kubernetes</a:t>
            </a:r>
            <a:r>
              <a:rPr lang="en-US" dirty="0">
                <a:solidFill>
                  <a:srgbClr val="020202"/>
                </a:solidFill>
              </a:rPr>
              <a:t> cluster.</a:t>
            </a:r>
          </a:p>
          <a:p>
            <a:pPr marL="285750" indent="-285750" algn="just">
              <a:spcAft>
                <a:spcPts val="1200"/>
              </a:spcAft>
              <a:buClrTx/>
              <a:buFont typeface="Wingdings" pitchFamily="2" charset="2"/>
              <a:buChar char="§"/>
            </a:pPr>
            <a:r>
              <a:rPr lang="en-US" dirty="0">
                <a:solidFill>
                  <a:srgbClr val="020202"/>
                </a:solidFill>
              </a:rPr>
              <a:t>Following the execution of this command, check the status of this deployment, by displaying the list of pods in the cluster.</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dirty="0"/>
          </a:p>
        </p:txBody>
      </p:sp>
    </p:spTree>
    <p:extLst>
      <p:ext uri="{BB962C8B-B14F-4D97-AF65-F5344CB8AC3E}">
        <p14:creationId xmlns:p14="http://schemas.microsoft.com/office/powerpoint/2010/main" val="2975934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To do this in the Terminal, we execute the </a:t>
            </a:r>
            <a:r>
              <a:rPr lang="en-US" dirty="0" err="1">
                <a:solidFill>
                  <a:srgbClr val="020202"/>
                </a:solidFill>
              </a:rPr>
              <a:t>kubectl</a:t>
            </a:r>
            <a:r>
              <a:rPr lang="en-US" dirty="0">
                <a:solidFill>
                  <a:srgbClr val="020202"/>
                </a:solidFill>
              </a:rPr>
              <a:t> get pods command, which returns the list of cluster pods.</a:t>
            </a:r>
          </a:p>
          <a:p>
            <a:pPr marL="285750" indent="-285750" algn="just">
              <a:spcAft>
                <a:spcPts val="1200"/>
              </a:spcAft>
              <a:buClrTx/>
              <a:buFont typeface="Wingdings" pitchFamily="2" charset="2"/>
              <a:buChar char="§"/>
            </a:pPr>
            <a:r>
              <a:rPr lang="en-US" dirty="0">
                <a:solidFill>
                  <a:srgbClr val="020202"/>
                </a:solidFill>
              </a:rPr>
              <a:t>The following screenshot shows the execution of the deployment and displays the information in the pods, which we use to check the deployment:</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dirty="0"/>
          </a:p>
        </p:txBody>
      </p:sp>
      <p:pic>
        <p:nvPicPr>
          <p:cNvPr id="3" name="Picture 2"/>
          <p:cNvPicPr>
            <a:picLocks noChangeAspect="1"/>
          </p:cNvPicPr>
          <p:nvPr/>
        </p:nvPicPr>
        <p:blipFill>
          <a:blip r:embed="rId3"/>
          <a:stretch>
            <a:fillRect/>
          </a:stretch>
        </p:blipFill>
        <p:spPr>
          <a:xfrm>
            <a:off x="832342" y="3206838"/>
            <a:ext cx="7640116" cy="1809019"/>
          </a:xfrm>
          <a:prstGeom prst="rect">
            <a:avLst/>
          </a:prstGeom>
        </p:spPr>
      </p:pic>
    </p:spTree>
    <p:extLst>
      <p:ext uri="{BB962C8B-B14F-4D97-AF65-F5344CB8AC3E}">
        <p14:creationId xmlns:p14="http://schemas.microsoft.com/office/powerpoint/2010/main" val="2081547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In the preceding screenshot, the second command displays two pods, with the name (</a:t>
            </a:r>
            <a:r>
              <a:rPr lang="en-US" dirty="0" err="1">
                <a:solidFill>
                  <a:srgbClr val="020202"/>
                </a:solidFill>
              </a:rPr>
              <a:t>webapp</a:t>
            </a:r>
            <a:r>
              <a:rPr lang="en-US" dirty="0">
                <a:solidFill>
                  <a:srgbClr val="020202"/>
                </a:solidFill>
              </a:rPr>
              <a:t>) specified in the YAML file, followed by a unique ID, and Running status.</a:t>
            </a:r>
          </a:p>
          <a:p>
            <a:pPr marL="285750" indent="-285750" algn="just">
              <a:spcAft>
                <a:spcPts val="1200"/>
              </a:spcAft>
              <a:buClrTx/>
              <a:buFont typeface="Wingdings" pitchFamily="2" charset="2"/>
              <a:buChar char="§"/>
            </a:pPr>
            <a:r>
              <a:rPr lang="en-US" dirty="0">
                <a:solidFill>
                  <a:srgbClr val="020202"/>
                </a:solidFill>
              </a:rPr>
              <a:t>Also visualize the status of cluster on the </a:t>
            </a:r>
            <a:r>
              <a:rPr lang="en-US" dirty="0" err="1">
                <a:solidFill>
                  <a:srgbClr val="020202"/>
                </a:solidFill>
              </a:rPr>
              <a:t>Kubernetes</a:t>
            </a:r>
            <a:r>
              <a:rPr lang="en-US" dirty="0">
                <a:solidFill>
                  <a:srgbClr val="020202"/>
                </a:solidFill>
              </a:rPr>
              <a:t> web dashboard, the </a:t>
            </a:r>
            <a:r>
              <a:rPr lang="en-US" dirty="0" err="1">
                <a:solidFill>
                  <a:srgbClr val="020202"/>
                </a:solidFill>
              </a:rPr>
              <a:t>webapp</a:t>
            </a:r>
            <a:r>
              <a:rPr lang="en-US" dirty="0">
                <a:solidFill>
                  <a:srgbClr val="020202"/>
                </a:solidFill>
              </a:rPr>
              <a:t> deployment with the </a:t>
            </a:r>
            <a:r>
              <a:rPr lang="en-US" dirty="0" err="1">
                <a:solidFill>
                  <a:srgbClr val="020202"/>
                </a:solidFill>
              </a:rPr>
              <a:t>Docker</a:t>
            </a:r>
            <a:r>
              <a:rPr lang="en-US" dirty="0">
                <a:solidFill>
                  <a:srgbClr val="020202"/>
                </a:solidFill>
              </a:rPr>
              <a:t> image that has been used, and the two pods that have been created.</a:t>
            </a:r>
          </a:p>
          <a:p>
            <a:pPr marL="285750" indent="-285750" algn="just">
              <a:spcAft>
                <a:spcPts val="1200"/>
              </a:spcAft>
              <a:buClrTx/>
              <a:buFont typeface="Wingdings" pitchFamily="2" charset="2"/>
              <a:buChar char="§"/>
            </a:pPr>
            <a:r>
              <a:rPr lang="en-US" dirty="0">
                <a:solidFill>
                  <a:srgbClr val="020202"/>
                </a:solidFill>
              </a:rPr>
              <a:t>The application has been successfully deployed in </a:t>
            </a:r>
            <a:r>
              <a:rPr lang="en-US" dirty="0" err="1">
                <a:solidFill>
                  <a:srgbClr val="020202"/>
                </a:solidFill>
              </a:rPr>
              <a:t>Kubernetes</a:t>
            </a:r>
            <a:r>
              <a:rPr lang="en-US" dirty="0">
                <a:solidFill>
                  <a:srgbClr val="020202"/>
                </a:solidFill>
              </a:rPr>
              <a:t> cluster.</a:t>
            </a:r>
          </a:p>
          <a:p>
            <a:pPr marL="285750" indent="-285750" algn="just">
              <a:spcAft>
                <a:spcPts val="1200"/>
              </a:spcAft>
              <a:buClrTx/>
              <a:buFont typeface="Wingdings" pitchFamily="2" charset="2"/>
              <a:buChar char="§"/>
            </a:pPr>
            <a:r>
              <a:rPr lang="en-US" dirty="0">
                <a:solidFill>
                  <a:srgbClr val="020202"/>
                </a:solidFill>
              </a:rPr>
              <a:t>But, for the moment, it is only accessible inside the cluster only.</a:t>
            </a:r>
          </a:p>
          <a:p>
            <a:pPr marL="285750" indent="-285750" algn="just">
              <a:spcAft>
                <a:spcPts val="1200"/>
              </a:spcAft>
              <a:buClrTx/>
              <a:buFont typeface="Wingdings" pitchFamily="2" charset="2"/>
              <a:buChar char="§"/>
            </a:pPr>
            <a:r>
              <a:rPr lang="en-US" dirty="0">
                <a:solidFill>
                  <a:srgbClr val="020202"/>
                </a:solidFill>
              </a:rPr>
              <a:t>And for it to be usable, we need to expose it outside the cluster.</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dirty="0"/>
          </a:p>
        </p:txBody>
      </p:sp>
    </p:spTree>
    <p:extLst>
      <p:ext uri="{BB962C8B-B14F-4D97-AF65-F5344CB8AC3E}">
        <p14:creationId xmlns:p14="http://schemas.microsoft.com/office/powerpoint/2010/main" val="3365677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5534296"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In order to access the web application outside the cluster, add a service type and a </a:t>
            </a:r>
            <a:r>
              <a:rPr lang="en-US" dirty="0" err="1">
                <a:solidFill>
                  <a:srgbClr val="020202"/>
                </a:solidFill>
              </a:rPr>
              <a:t>NodePort</a:t>
            </a:r>
            <a:r>
              <a:rPr lang="en-US" dirty="0">
                <a:solidFill>
                  <a:srgbClr val="020202"/>
                </a:solidFill>
              </a:rPr>
              <a:t> category element to the cluster.</a:t>
            </a:r>
          </a:p>
          <a:p>
            <a:pPr marL="285750" indent="-285750" algn="just">
              <a:spcAft>
                <a:spcPts val="1200"/>
              </a:spcAft>
              <a:buClrTx/>
              <a:buFont typeface="Wingdings" pitchFamily="2" charset="2"/>
              <a:buChar char="§"/>
            </a:pPr>
            <a:r>
              <a:rPr lang="en-US" dirty="0">
                <a:solidFill>
                  <a:srgbClr val="020202"/>
                </a:solidFill>
              </a:rPr>
              <a:t>To add this service type and </a:t>
            </a:r>
            <a:r>
              <a:rPr lang="en-US" dirty="0" err="1">
                <a:solidFill>
                  <a:srgbClr val="020202"/>
                </a:solidFill>
              </a:rPr>
              <a:t>NodePort</a:t>
            </a:r>
            <a:r>
              <a:rPr lang="en-US" dirty="0">
                <a:solidFill>
                  <a:srgbClr val="020202"/>
                </a:solidFill>
              </a:rPr>
              <a:t>, in the same way as for deployment, create a second YAML file (</a:t>
            </a:r>
            <a:r>
              <a:rPr lang="en-US" dirty="0" err="1">
                <a:solidFill>
                  <a:srgbClr val="020202"/>
                </a:solidFill>
              </a:rPr>
              <a:t>myapp-service.yml</a:t>
            </a:r>
            <a:r>
              <a:rPr lang="en-US" dirty="0">
                <a:solidFill>
                  <a:srgbClr val="020202"/>
                </a:solidFill>
              </a:rPr>
              <a:t>) of the service specification in the same k8sdeploy directory, which has the following code:</a:t>
            </a:r>
          </a:p>
          <a:p>
            <a:pPr marL="285750" indent="-285750" algn="just">
              <a:spcAft>
                <a:spcPts val="1200"/>
              </a:spcAft>
              <a:buClrTx/>
              <a:buFont typeface="Wingdings" pitchFamily="2" charset="2"/>
              <a:buChar char="§"/>
            </a:pPr>
            <a:r>
              <a:rPr lang="en-US" dirty="0">
                <a:solidFill>
                  <a:srgbClr val="020202"/>
                </a:solidFill>
              </a:rPr>
              <a:t>In this code, we specify the kind, Service, as well as the type of service, </a:t>
            </a:r>
            <a:r>
              <a:rPr lang="en-US" dirty="0" err="1">
                <a:solidFill>
                  <a:srgbClr val="020202"/>
                </a:solidFill>
              </a:rPr>
              <a:t>NodePort</a:t>
            </a:r>
            <a:r>
              <a:rPr lang="en-US" dirty="0">
                <a:solidFill>
                  <a:srgbClr val="020202"/>
                </a:solidFill>
              </a:rPr>
              <a:t>.</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dirty="0"/>
          </a:p>
        </p:txBody>
      </p:sp>
      <p:pic>
        <p:nvPicPr>
          <p:cNvPr id="3" name="Picture 2"/>
          <p:cNvPicPr>
            <a:picLocks noChangeAspect="1"/>
          </p:cNvPicPr>
          <p:nvPr/>
        </p:nvPicPr>
        <p:blipFill>
          <a:blip r:embed="rId3"/>
          <a:stretch>
            <a:fillRect/>
          </a:stretch>
        </p:blipFill>
        <p:spPr>
          <a:xfrm>
            <a:off x="5936697" y="1266325"/>
            <a:ext cx="2354548" cy="3619678"/>
          </a:xfrm>
          <a:prstGeom prst="rect">
            <a:avLst/>
          </a:prstGeom>
        </p:spPr>
      </p:pic>
    </p:spTree>
    <p:extLst>
      <p:ext uri="{BB962C8B-B14F-4D97-AF65-F5344CB8AC3E}">
        <p14:creationId xmlns:p14="http://schemas.microsoft.com/office/powerpoint/2010/main" val="3923405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Then, in the ports section, we specify the port translation: the 80 port, which is exposed internally, and the 31000 port, which is exposed externally to the cluster.</a:t>
            </a:r>
          </a:p>
          <a:p>
            <a:pPr marL="285750" indent="-285750" algn="just">
              <a:spcAft>
                <a:spcPts val="1200"/>
              </a:spcAft>
              <a:buClrTx/>
              <a:buFont typeface="Wingdings" pitchFamily="2" charset="2"/>
              <a:buChar char="§"/>
            </a:pPr>
            <a:r>
              <a:rPr lang="en-US" dirty="0">
                <a:solidFill>
                  <a:srgbClr val="020202"/>
                </a:solidFill>
              </a:rPr>
              <a:t>To create this service on the cluster, we execute the </a:t>
            </a:r>
            <a:r>
              <a:rPr lang="en-US" dirty="0" err="1">
                <a:solidFill>
                  <a:srgbClr val="020202"/>
                </a:solidFill>
              </a:rPr>
              <a:t>kubectl</a:t>
            </a:r>
            <a:r>
              <a:rPr lang="en-US" dirty="0">
                <a:solidFill>
                  <a:srgbClr val="020202"/>
                </a:solidFill>
              </a:rPr>
              <a:t> apply command, but this time with our </a:t>
            </a:r>
            <a:r>
              <a:rPr lang="en-US" dirty="0" err="1">
                <a:solidFill>
                  <a:srgbClr val="020202"/>
                </a:solidFill>
              </a:rPr>
              <a:t>myapp-service.yaml</a:t>
            </a:r>
            <a:r>
              <a:rPr lang="en-US" dirty="0">
                <a:solidFill>
                  <a:srgbClr val="020202"/>
                </a:solidFill>
              </a:rPr>
              <a:t> file as a parameter, as follows:</a:t>
            </a:r>
          </a:p>
          <a:p>
            <a:pPr marL="285750" indent="-285750" algn="just">
              <a:spcAft>
                <a:spcPts val="1200"/>
              </a:spcAft>
              <a:buClrTx/>
              <a:buFont typeface="Wingdings" pitchFamily="2" charset="2"/>
              <a:buChar char="§"/>
            </a:pPr>
            <a:r>
              <a:rPr lang="en-US" b="1" dirty="0" err="1">
                <a:solidFill>
                  <a:srgbClr val="020202"/>
                </a:solidFill>
              </a:rPr>
              <a:t>kubectl</a:t>
            </a:r>
            <a:r>
              <a:rPr lang="en-US" b="1" dirty="0">
                <a:solidFill>
                  <a:srgbClr val="020202"/>
                </a:solidFill>
              </a:rPr>
              <a:t> apply -f </a:t>
            </a:r>
            <a:r>
              <a:rPr lang="en-US" b="1" dirty="0" err="1">
                <a:solidFill>
                  <a:srgbClr val="020202"/>
                </a:solidFill>
              </a:rPr>
              <a:t>myapp-service.yml</a:t>
            </a:r>
            <a:endParaRPr lang="en-US" b="1" dirty="0">
              <a:solidFill>
                <a:srgbClr val="020202"/>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dirty="0"/>
          </a:p>
        </p:txBody>
      </p:sp>
    </p:spTree>
    <p:extLst>
      <p:ext uri="{BB962C8B-B14F-4D97-AF65-F5344CB8AC3E}">
        <p14:creationId xmlns:p14="http://schemas.microsoft.com/office/powerpoint/2010/main" val="203544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590F-1C1E-A7D9-CFB9-567AFC57C6EE}"/>
              </a:ext>
            </a:extLst>
          </p:cNvPr>
          <p:cNvSpPr>
            <a:spLocks noGrp="1"/>
          </p:cNvSpPr>
          <p:nvPr>
            <p:ph type="title"/>
          </p:nvPr>
        </p:nvSpPr>
        <p:spPr/>
        <p:txBody>
          <a:bodyPr>
            <a:normAutofit fontScale="90000"/>
          </a:bodyPr>
          <a:lstStyle/>
          <a:p>
            <a:r>
              <a:rPr lang="en-US" dirty="0" err="1"/>
              <a:t>Featuures</a:t>
            </a:r>
            <a:r>
              <a:rPr lang="en-US" dirty="0"/>
              <a:t> </a:t>
            </a:r>
            <a:endParaRPr lang="en-IN" dirty="0"/>
          </a:p>
        </p:txBody>
      </p:sp>
      <p:sp>
        <p:nvSpPr>
          <p:cNvPr id="3" name="Text Placeholder 2">
            <a:extLst>
              <a:ext uri="{FF2B5EF4-FFF2-40B4-BE49-F238E27FC236}">
                <a16:creationId xmlns:a16="http://schemas.microsoft.com/office/drawing/2014/main" id="{038593B2-E7CE-9D61-3100-299D30C783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E96328-0478-9295-EAFD-D77E1A7A5C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6" name="Picture 5">
            <a:extLst>
              <a:ext uri="{FF2B5EF4-FFF2-40B4-BE49-F238E27FC236}">
                <a16:creationId xmlns:a16="http://schemas.microsoft.com/office/drawing/2014/main" id="{3A2CB489-C151-AA0D-9DF9-DE25C7D63F51}"/>
              </a:ext>
            </a:extLst>
          </p:cNvPr>
          <p:cNvPicPr>
            <a:picLocks noChangeAspect="1"/>
          </p:cNvPicPr>
          <p:nvPr/>
        </p:nvPicPr>
        <p:blipFill>
          <a:blip r:embed="rId2"/>
          <a:stretch>
            <a:fillRect/>
          </a:stretch>
        </p:blipFill>
        <p:spPr>
          <a:xfrm>
            <a:off x="236999" y="1246617"/>
            <a:ext cx="8670001" cy="3553983"/>
          </a:xfrm>
          <a:prstGeom prst="rect">
            <a:avLst/>
          </a:prstGeom>
        </p:spPr>
      </p:pic>
    </p:spTree>
    <p:extLst>
      <p:ext uri="{BB962C8B-B14F-4D97-AF65-F5344CB8AC3E}">
        <p14:creationId xmlns:p14="http://schemas.microsoft.com/office/powerpoint/2010/main" val="3678374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First example of </a:t>
            </a:r>
            <a:r>
              <a:rPr lang="en-US" dirty="0" err="1">
                <a:solidFill>
                  <a:schemeClr val="accent1">
                    <a:lumMod val="50000"/>
                  </a:schemeClr>
                </a:solidFill>
              </a:rPr>
              <a:t>Kubernetes</a:t>
            </a:r>
            <a:r>
              <a:rPr lang="en-US" dirty="0">
                <a:solidFill>
                  <a:schemeClr val="accent1">
                    <a:lumMod val="50000"/>
                  </a:schemeClr>
                </a:solidFill>
              </a:rPr>
              <a:t> application deployment</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The execution of the command creates the service within the cluster, and, to test the application, open a web browser with the http://localhost:31000 URL, and the page is displayed as follows:</a:t>
            </a:r>
          </a:p>
          <a:p>
            <a:pPr marL="285750" indent="-285750" algn="just">
              <a:spcAft>
                <a:spcPts val="1200"/>
              </a:spcAft>
              <a:buClrTx/>
              <a:buFont typeface="Wingdings" pitchFamily="2" charset="2"/>
              <a:buChar char="§"/>
            </a:pPr>
            <a:endParaRPr lang="en-US" dirty="0">
              <a:solidFill>
                <a:srgbClr val="020202"/>
              </a:solidFill>
            </a:endParaRPr>
          </a:p>
          <a:p>
            <a:pPr marL="285750" indent="-285750" algn="just">
              <a:spcAft>
                <a:spcPts val="1200"/>
              </a:spcAft>
              <a:buClrTx/>
              <a:buFont typeface="Wingdings" pitchFamily="2" charset="2"/>
              <a:buChar char="§"/>
            </a:pPr>
            <a:endParaRPr lang="en-US" dirty="0">
              <a:solidFill>
                <a:srgbClr val="020202"/>
              </a:solidFill>
            </a:endParaRPr>
          </a:p>
          <a:p>
            <a:pPr marL="285750" indent="-285750" algn="just">
              <a:spcAft>
                <a:spcPts val="1200"/>
              </a:spcAft>
              <a:buClrTx/>
              <a:buFont typeface="Wingdings" pitchFamily="2" charset="2"/>
              <a:buChar char="§"/>
            </a:pPr>
            <a:endParaRPr lang="en-US" dirty="0">
              <a:solidFill>
                <a:srgbClr val="020202"/>
              </a:solidFill>
            </a:endParaRPr>
          </a:p>
          <a:p>
            <a:pPr marL="285750" indent="-285750" algn="just">
              <a:spcAft>
                <a:spcPts val="1200"/>
              </a:spcAft>
              <a:buClrTx/>
              <a:buFont typeface="Wingdings" pitchFamily="2" charset="2"/>
              <a:buChar char="§"/>
            </a:pPr>
            <a:endParaRPr lang="en-US" dirty="0">
              <a:solidFill>
                <a:srgbClr val="020202"/>
              </a:solidFill>
            </a:endParaRPr>
          </a:p>
          <a:p>
            <a:pPr marL="285750" indent="-285750" algn="just">
              <a:spcAft>
                <a:spcPts val="1200"/>
              </a:spcAft>
              <a:buClrTx/>
              <a:buFont typeface="Wingdings" pitchFamily="2" charset="2"/>
              <a:buChar char="§"/>
            </a:pPr>
            <a:r>
              <a:rPr lang="en-US" dirty="0">
                <a:solidFill>
                  <a:srgbClr val="020202"/>
                </a:solidFill>
              </a:rPr>
              <a:t>The application is now deployed on a </a:t>
            </a:r>
            <a:r>
              <a:rPr lang="en-US" dirty="0" err="1">
                <a:solidFill>
                  <a:srgbClr val="020202"/>
                </a:solidFill>
              </a:rPr>
              <a:t>Kubernetes</a:t>
            </a:r>
            <a:r>
              <a:rPr lang="en-US" dirty="0">
                <a:solidFill>
                  <a:srgbClr val="020202"/>
                </a:solidFill>
              </a:rPr>
              <a:t> cluster, and it can be accessed from outside the cluster.</a:t>
            </a:r>
            <a:endParaRPr lang="en-US" b="1" dirty="0">
              <a:solidFill>
                <a:srgbClr val="020202"/>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dirty="0"/>
          </a:p>
        </p:txBody>
      </p:sp>
      <p:pic>
        <p:nvPicPr>
          <p:cNvPr id="3" name="Picture 2"/>
          <p:cNvPicPr>
            <a:picLocks noChangeAspect="1"/>
          </p:cNvPicPr>
          <p:nvPr/>
        </p:nvPicPr>
        <p:blipFill>
          <a:blip r:embed="rId3"/>
          <a:stretch>
            <a:fillRect/>
          </a:stretch>
        </p:blipFill>
        <p:spPr>
          <a:xfrm>
            <a:off x="2281304" y="2355390"/>
            <a:ext cx="3996206" cy="1782447"/>
          </a:xfrm>
          <a:prstGeom prst="rect">
            <a:avLst/>
          </a:prstGeom>
        </p:spPr>
      </p:pic>
    </p:spTree>
    <p:extLst>
      <p:ext uri="{BB962C8B-B14F-4D97-AF65-F5344CB8AC3E}">
        <p14:creationId xmlns:p14="http://schemas.microsoft.com/office/powerpoint/2010/main" val="1217313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116252"/>
            <a:ext cx="8520600" cy="707400"/>
          </a:xfrm>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Automatic deployment of the application in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823652"/>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pPr>
            <a:r>
              <a:rPr lang="en-US" dirty="0">
                <a:solidFill>
                  <a:srgbClr val="020202"/>
                </a:solidFill>
              </a:rPr>
              <a:t>The settings for the Deploy to </a:t>
            </a:r>
            <a:r>
              <a:rPr lang="en-US" dirty="0" err="1">
                <a:solidFill>
                  <a:srgbClr val="020202"/>
                </a:solidFill>
              </a:rPr>
              <a:t>Kubernetes</a:t>
            </a:r>
            <a:r>
              <a:rPr lang="en-US" dirty="0">
                <a:solidFill>
                  <a:srgbClr val="020202"/>
                </a:solidFill>
              </a:rPr>
              <a:t> task are as follows:</a:t>
            </a:r>
          </a:p>
          <a:p>
            <a:pPr marL="742950" lvl="1" indent="-285750" algn="just">
              <a:spcAft>
                <a:spcPts val="1200"/>
              </a:spcAft>
              <a:buClrTx/>
            </a:pPr>
            <a:r>
              <a:rPr lang="en-US" sz="1600" dirty="0">
                <a:solidFill>
                  <a:srgbClr val="020202"/>
                </a:solidFill>
              </a:rPr>
              <a:t>Choose the endpoint of the </a:t>
            </a:r>
            <a:r>
              <a:rPr lang="en-US" sz="1600" dirty="0" err="1">
                <a:solidFill>
                  <a:srgbClr val="020202"/>
                </a:solidFill>
              </a:rPr>
              <a:t>Kubernetes</a:t>
            </a:r>
            <a:r>
              <a:rPr lang="en-US" sz="1600" dirty="0">
                <a:solidFill>
                  <a:srgbClr val="020202"/>
                </a:solidFill>
              </a:rPr>
              <a:t> cluster—the New button allows us to add a new endpoint configuration of a cluster.</a:t>
            </a:r>
          </a:p>
          <a:p>
            <a:pPr marL="742950" lvl="1" indent="-285750" algn="just">
              <a:spcAft>
                <a:spcPts val="1200"/>
              </a:spcAft>
              <a:buClrTx/>
            </a:pPr>
            <a:r>
              <a:rPr lang="en-US" sz="1600" dirty="0">
                <a:solidFill>
                  <a:srgbClr val="020202"/>
                </a:solidFill>
              </a:rPr>
              <a:t>Then, choose the apply command to be executed by </a:t>
            </a:r>
            <a:r>
              <a:rPr lang="en-US" sz="1600" dirty="0" err="1">
                <a:solidFill>
                  <a:srgbClr val="020202"/>
                </a:solidFill>
              </a:rPr>
              <a:t>kubectl</a:t>
            </a:r>
            <a:r>
              <a:rPr lang="en-US" sz="1600" dirty="0">
                <a:solidFill>
                  <a:srgbClr val="020202"/>
                </a:solidFill>
              </a:rPr>
              <a:t>—here, we will execute an application.</a:t>
            </a:r>
          </a:p>
          <a:p>
            <a:pPr marL="742950" lvl="1" indent="-285750" algn="just">
              <a:spcAft>
                <a:spcPts val="1200"/>
              </a:spcAft>
              <a:buClrTx/>
            </a:pPr>
            <a:r>
              <a:rPr lang="en-US" sz="1600" dirty="0">
                <a:solidFill>
                  <a:srgbClr val="020202"/>
                </a:solidFill>
              </a:rPr>
              <a:t>Finally, choose the directory, coming from the artifacts, which contains the YAML specification files.</a:t>
            </a:r>
          </a:p>
          <a:p>
            <a:pPr marL="0" indent="0" algn="just">
              <a:spcAft>
                <a:spcPts val="1200"/>
              </a:spcAft>
              <a:buClrTx/>
              <a:buNone/>
            </a:pPr>
            <a:r>
              <a:rPr lang="en-US" dirty="0">
                <a:solidFill>
                  <a:srgbClr val="020202"/>
                </a:solidFill>
              </a:rPr>
              <a:t>4. We save the release definition by clicking on the Save button.</a:t>
            </a:r>
          </a:p>
          <a:p>
            <a:pPr marL="0" indent="0" algn="just">
              <a:spcAft>
                <a:spcPts val="1200"/>
              </a:spcAft>
              <a:buClrTx/>
              <a:buNone/>
            </a:pPr>
            <a:r>
              <a:rPr lang="en-US" dirty="0">
                <a:solidFill>
                  <a:srgbClr val="020202"/>
                </a:solidFill>
              </a:rPr>
              <a:t>5. Finally, we click on the Create a new release button, which triggers a deployment in our AKS cluster.</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dirty="0"/>
          </a:p>
        </p:txBody>
      </p:sp>
    </p:spTree>
    <p:extLst>
      <p:ext uri="{BB962C8B-B14F-4D97-AF65-F5344CB8AC3E}">
        <p14:creationId xmlns:p14="http://schemas.microsoft.com/office/powerpoint/2010/main" val="660404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116252"/>
            <a:ext cx="8520600" cy="707400"/>
          </a:xfrm>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Automatic deployment of the application in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823652"/>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pPr>
            <a:r>
              <a:rPr lang="en-US" dirty="0">
                <a:solidFill>
                  <a:srgbClr val="020202"/>
                </a:solidFill>
              </a:rPr>
              <a:t>At the end of the release execution, it is possible to check that the application has been deployed by executing the command in a Terminal as follows:</a:t>
            </a:r>
          </a:p>
          <a:p>
            <a:pPr marL="742950" lvl="1" indent="-285750" algn="just">
              <a:spcAft>
                <a:spcPts val="1200"/>
              </a:spcAft>
              <a:buClrTx/>
            </a:pPr>
            <a:r>
              <a:rPr lang="en-US" sz="1600" b="1" dirty="0" err="1">
                <a:solidFill>
                  <a:srgbClr val="020202"/>
                </a:solidFill>
              </a:rPr>
              <a:t>kubectl</a:t>
            </a:r>
            <a:r>
              <a:rPr lang="en-US" sz="1600" b="1" dirty="0">
                <a:solidFill>
                  <a:srgbClr val="020202"/>
                </a:solidFill>
              </a:rPr>
              <a:t> get </a:t>
            </a:r>
            <a:r>
              <a:rPr lang="en-US" sz="1600" b="1" dirty="0" err="1">
                <a:solidFill>
                  <a:srgbClr val="020202"/>
                </a:solidFill>
              </a:rPr>
              <a:t>pods,services</a:t>
            </a:r>
            <a:endParaRPr lang="en-US" sz="1600" b="1" dirty="0">
              <a:solidFill>
                <a:srgbClr val="020202"/>
              </a:solidFill>
            </a:endParaRPr>
          </a:p>
          <a:p>
            <a:pPr marL="285750" indent="-285750" algn="just">
              <a:spcAft>
                <a:spcPts val="1200"/>
              </a:spcAft>
              <a:buClrTx/>
            </a:pPr>
            <a:r>
              <a:rPr lang="en-US" dirty="0">
                <a:solidFill>
                  <a:srgbClr val="020202"/>
                </a:solidFill>
              </a:rPr>
              <a:t>This command displays the list of pods and services that are present in our AKS </a:t>
            </a:r>
            <a:r>
              <a:rPr lang="en-US" dirty="0" err="1">
                <a:solidFill>
                  <a:srgbClr val="020202"/>
                </a:solidFill>
              </a:rPr>
              <a:t>Kubernetes</a:t>
            </a:r>
            <a:r>
              <a:rPr lang="en-US" dirty="0">
                <a:solidFill>
                  <a:srgbClr val="020202"/>
                </a:solidFill>
              </a:rPr>
              <a:t> cluster, and the result of this command is shown in the following screenshot:</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dirty="0"/>
          </a:p>
        </p:txBody>
      </p:sp>
      <p:pic>
        <p:nvPicPr>
          <p:cNvPr id="3" name="Picture 2"/>
          <p:cNvPicPr>
            <a:picLocks noChangeAspect="1"/>
          </p:cNvPicPr>
          <p:nvPr/>
        </p:nvPicPr>
        <p:blipFill>
          <a:blip r:embed="rId3"/>
          <a:stretch>
            <a:fillRect/>
          </a:stretch>
        </p:blipFill>
        <p:spPr>
          <a:xfrm>
            <a:off x="458822" y="3348220"/>
            <a:ext cx="8226356" cy="1576761"/>
          </a:xfrm>
          <a:prstGeom prst="rect">
            <a:avLst/>
          </a:prstGeom>
        </p:spPr>
      </p:pic>
    </p:spTree>
    <p:extLst>
      <p:ext uri="{BB962C8B-B14F-4D97-AF65-F5344CB8AC3E}">
        <p14:creationId xmlns:p14="http://schemas.microsoft.com/office/powerpoint/2010/main" val="2285119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116252"/>
            <a:ext cx="8520600" cy="707400"/>
          </a:xfrm>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rPr>
              <a:t>Automatic deployment of the application in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823652"/>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pPr>
            <a:r>
              <a:rPr lang="en-US" dirty="0">
                <a:solidFill>
                  <a:srgbClr val="020202"/>
                </a:solidFill>
              </a:rPr>
              <a:t>We can see our two deployed web applications pods and the </a:t>
            </a:r>
            <a:r>
              <a:rPr lang="en-US" dirty="0" err="1">
                <a:solidFill>
                  <a:srgbClr val="020202"/>
                </a:solidFill>
              </a:rPr>
              <a:t>NodePort</a:t>
            </a:r>
            <a:r>
              <a:rPr lang="en-US" dirty="0">
                <a:solidFill>
                  <a:srgbClr val="020202"/>
                </a:solidFill>
              </a:rPr>
              <a:t> service that exposes our applications outside the cluster.</a:t>
            </a:r>
          </a:p>
          <a:p>
            <a:pPr marL="285750" indent="-285750" algn="just">
              <a:spcAft>
                <a:spcPts val="1200"/>
              </a:spcAft>
              <a:buClrTx/>
            </a:pPr>
            <a:r>
              <a:rPr lang="en-US" dirty="0">
                <a:solidFill>
                  <a:srgbClr val="020202"/>
                </a:solidFill>
              </a:rPr>
              <a:t>Then, we open a web browser with the http://localhost:31000 URL, and our application is displayed correctly:</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dirty="0"/>
          </a:p>
        </p:txBody>
      </p:sp>
      <p:pic>
        <p:nvPicPr>
          <p:cNvPr id="4" name="Picture 3"/>
          <p:cNvPicPr>
            <a:picLocks noChangeAspect="1"/>
          </p:cNvPicPr>
          <p:nvPr/>
        </p:nvPicPr>
        <p:blipFill>
          <a:blip r:embed="rId3"/>
          <a:stretch>
            <a:fillRect/>
          </a:stretch>
        </p:blipFill>
        <p:spPr>
          <a:xfrm>
            <a:off x="2176221" y="2532857"/>
            <a:ext cx="4318946" cy="1803844"/>
          </a:xfrm>
          <a:prstGeom prst="rect">
            <a:avLst/>
          </a:prstGeom>
        </p:spPr>
      </p:pic>
    </p:spTree>
    <p:extLst>
      <p:ext uri="{BB962C8B-B14F-4D97-AF65-F5344CB8AC3E}">
        <p14:creationId xmlns:p14="http://schemas.microsoft.com/office/powerpoint/2010/main" val="23041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dirty="0">
                <a:solidFill>
                  <a:srgbClr val="020202"/>
                </a:solidFill>
              </a:rPr>
              <a:t>There are two major container orchestration tools on the market:</a:t>
            </a:r>
          </a:p>
          <a:p>
            <a:pPr marL="742950" lvl="1" indent="-285750" algn="just">
              <a:spcAft>
                <a:spcPts val="1200"/>
              </a:spcAft>
              <a:buClrTx/>
              <a:buFont typeface="Wingdings" pitchFamily="2" charset="2"/>
              <a:buChar char="§"/>
            </a:pPr>
            <a:r>
              <a:rPr lang="en-US" sz="1800" dirty="0" err="1">
                <a:solidFill>
                  <a:srgbClr val="020202"/>
                </a:solidFill>
              </a:rPr>
              <a:t>Docker</a:t>
            </a:r>
            <a:r>
              <a:rPr lang="en-US" sz="1800" dirty="0">
                <a:solidFill>
                  <a:srgbClr val="020202"/>
                </a:solidFill>
              </a:rPr>
              <a:t> Swarm</a:t>
            </a:r>
          </a:p>
          <a:p>
            <a:pPr marL="742950" lvl="1" indent="-285750" algn="just">
              <a:spcAft>
                <a:spcPts val="1200"/>
              </a:spcAft>
              <a:buClrTx/>
              <a:buFont typeface="Wingdings" pitchFamily="2" charset="2"/>
              <a:buChar char="§"/>
            </a:pPr>
            <a:r>
              <a:rPr lang="en-US" sz="1800" dirty="0" err="1">
                <a:solidFill>
                  <a:srgbClr val="020202"/>
                </a:solidFill>
              </a:rPr>
              <a:t>Kubernetes</a:t>
            </a:r>
            <a:endParaRPr lang="en-US" sz="1800" dirty="0">
              <a:solidFill>
                <a:srgbClr val="020202"/>
              </a:solidFill>
            </a:endParaRPr>
          </a:p>
          <a:p>
            <a:pPr marL="742950" lvl="1" indent="-285750" algn="just">
              <a:spcAft>
                <a:spcPts val="1200"/>
              </a:spcAft>
              <a:buClrTx/>
              <a:buFont typeface="Wingdings" pitchFamily="2" charset="2"/>
              <a:buChar char="§"/>
            </a:pPr>
            <a:endParaRPr lang="en-US" sz="1800" dirty="0">
              <a:solidFill>
                <a:srgbClr val="020202"/>
              </a:solidFill>
            </a:endParaRPr>
          </a:p>
          <a:p>
            <a:pPr marL="285750" indent="-285750" algn="just">
              <a:spcAft>
                <a:spcPts val="1200"/>
              </a:spcAft>
              <a:buClrTx/>
              <a:buFont typeface="Wingdings" pitchFamily="2" charset="2"/>
              <a:buChar char="§"/>
            </a:pPr>
            <a:r>
              <a:rPr lang="en-US" dirty="0">
                <a:solidFill>
                  <a:srgbClr val="020202"/>
                </a:solidFill>
              </a:rPr>
              <a:t>The major difference between the platforms is based on complexity. </a:t>
            </a:r>
            <a:r>
              <a:rPr lang="en-US" dirty="0" err="1">
                <a:solidFill>
                  <a:srgbClr val="020202"/>
                </a:solidFill>
              </a:rPr>
              <a:t>Kubernetes</a:t>
            </a:r>
            <a:r>
              <a:rPr lang="en-US" dirty="0">
                <a:solidFill>
                  <a:srgbClr val="020202"/>
                </a:solidFill>
              </a:rPr>
              <a:t> is well suited for complex applications.</a:t>
            </a:r>
          </a:p>
          <a:p>
            <a:pPr marL="285750" indent="-285750" algn="just">
              <a:spcAft>
                <a:spcPts val="1200"/>
              </a:spcAft>
              <a:buClrTx/>
              <a:buFont typeface="Wingdings" pitchFamily="2" charset="2"/>
              <a:buChar char="§"/>
            </a:pPr>
            <a:r>
              <a:rPr lang="en-US" dirty="0">
                <a:solidFill>
                  <a:srgbClr val="020202"/>
                </a:solidFill>
              </a:rPr>
              <a:t>On the other hand, </a:t>
            </a:r>
            <a:r>
              <a:rPr lang="en-US" dirty="0" err="1">
                <a:solidFill>
                  <a:srgbClr val="020202"/>
                </a:solidFill>
              </a:rPr>
              <a:t>Docker</a:t>
            </a:r>
            <a:r>
              <a:rPr lang="en-US" dirty="0">
                <a:solidFill>
                  <a:srgbClr val="020202"/>
                </a:solidFill>
              </a:rPr>
              <a:t> Swarm is designed for ease of use, making it a preferable choice for simple applications.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dirty="0"/>
          </a:p>
        </p:txBody>
      </p:sp>
    </p:spTree>
    <p:extLst>
      <p:ext uri="{BB962C8B-B14F-4D97-AF65-F5344CB8AC3E}">
        <p14:creationId xmlns:p14="http://schemas.microsoft.com/office/powerpoint/2010/main" val="311816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Features of </a:t>
            </a:r>
            <a:r>
              <a:rPr lang="en-US" b="1" dirty="0" err="1">
                <a:solidFill>
                  <a:srgbClr val="020202"/>
                </a:solidFill>
              </a:rPr>
              <a:t>Kubernetes</a:t>
            </a:r>
            <a:endParaRPr lang="en-US" b="1" dirty="0">
              <a:solidFill>
                <a:srgbClr val="020202"/>
              </a:solidFill>
            </a:endParaRPr>
          </a:p>
          <a:p>
            <a:pPr marL="742950" lvl="1" indent="-285750" algn="just">
              <a:spcAft>
                <a:spcPts val="1200"/>
              </a:spcAft>
              <a:buClrTx/>
              <a:buFont typeface="Wingdings" pitchFamily="2" charset="2"/>
              <a:buChar char="§"/>
            </a:pPr>
            <a:r>
              <a:rPr lang="en-US" sz="1800" dirty="0">
                <a:solidFill>
                  <a:srgbClr val="020202"/>
                </a:solidFill>
              </a:rPr>
              <a:t>Automated Scheduling</a:t>
            </a:r>
          </a:p>
          <a:p>
            <a:pPr marL="742950" lvl="1" indent="-285750" algn="just">
              <a:spcAft>
                <a:spcPts val="1200"/>
              </a:spcAft>
              <a:buClrTx/>
              <a:buFont typeface="Wingdings" pitchFamily="2" charset="2"/>
              <a:buChar char="§"/>
            </a:pPr>
            <a:r>
              <a:rPr lang="en-US" sz="1800" dirty="0">
                <a:solidFill>
                  <a:srgbClr val="020202"/>
                </a:solidFill>
              </a:rPr>
              <a:t>Self-Healing Capabilities</a:t>
            </a:r>
          </a:p>
          <a:p>
            <a:pPr marL="742950" lvl="1" indent="-285750" algn="just">
              <a:spcAft>
                <a:spcPts val="1200"/>
              </a:spcAft>
              <a:buClrTx/>
              <a:buFont typeface="Wingdings" pitchFamily="2" charset="2"/>
              <a:buChar char="§"/>
            </a:pPr>
            <a:r>
              <a:rPr lang="en-US" sz="1800" dirty="0">
                <a:solidFill>
                  <a:srgbClr val="020202"/>
                </a:solidFill>
              </a:rPr>
              <a:t>Automated rollouts &amp; rollback</a:t>
            </a:r>
          </a:p>
          <a:p>
            <a:pPr marL="742950" lvl="1" indent="-285750" algn="just">
              <a:spcAft>
                <a:spcPts val="1200"/>
              </a:spcAft>
              <a:buClrTx/>
              <a:buFont typeface="Wingdings" pitchFamily="2" charset="2"/>
              <a:buChar char="§"/>
            </a:pPr>
            <a:r>
              <a:rPr lang="en-US" sz="1800" dirty="0">
                <a:solidFill>
                  <a:srgbClr val="020202"/>
                </a:solidFill>
              </a:rPr>
              <a:t>Horizontal Scaling &amp; Load Balancing</a:t>
            </a:r>
          </a:p>
          <a:p>
            <a:pPr marL="742950" lvl="1" indent="-285750" algn="just">
              <a:spcAft>
                <a:spcPts val="1200"/>
              </a:spcAft>
              <a:buClrTx/>
              <a:buFont typeface="Wingdings" pitchFamily="2" charset="2"/>
              <a:buChar char="§"/>
            </a:pPr>
            <a:r>
              <a:rPr lang="en-US" sz="1800" dirty="0">
                <a:solidFill>
                  <a:srgbClr val="020202"/>
                </a:solidFill>
              </a:rPr>
              <a:t>Offers environment consistency for development, testing, and production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dirty="0"/>
          </a:p>
        </p:txBody>
      </p:sp>
    </p:spTree>
    <p:extLst>
      <p:ext uri="{BB962C8B-B14F-4D97-AF65-F5344CB8AC3E}">
        <p14:creationId xmlns:p14="http://schemas.microsoft.com/office/powerpoint/2010/main" val="10475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a:solidFill>
                  <a:srgbClr val="020202"/>
                </a:solidFill>
              </a:rPr>
              <a:t>Features of </a:t>
            </a:r>
            <a:r>
              <a:rPr lang="en-US" b="1" dirty="0" err="1">
                <a:solidFill>
                  <a:srgbClr val="020202"/>
                </a:solidFill>
              </a:rPr>
              <a:t>Kubernetes</a:t>
            </a:r>
            <a:endParaRPr lang="en-US" b="1" dirty="0">
              <a:solidFill>
                <a:srgbClr val="020202"/>
              </a:solidFill>
            </a:endParaRPr>
          </a:p>
          <a:p>
            <a:pPr marL="742950" lvl="1" indent="-285750" algn="just">
              <a:spcAft>
                <a:spcPts val="1200"/>
              </a:spcAft>
              <a:buClrTx/>
              <a:buFont typeface="Wingdings" pitchFamily="2" charset="2"/>
              <a:buChar char="§"/>
            </a:pPr>
            <a:r>
              <a:rPr lang="en-US" sz="1800" dirty="0">
                <a:solidFill>
                  <a:srgbClr val="020202"/>
                </a:solidFill>
              </a:rPr>
              <a:t>Infrastructure is loosely coupled to each component can act as a separate unit.</a:t>
            </a:r>
          </a:p>
          <a:p>
            <a:pPr marL="742950" lvl="1" indent="-285750" algn="just">
              <a:spcAft>
                <a:spcPts val="1200"/>
              </a:spcAft>
              <a:buClrTx/>
              <a:buFont typeface="Wingdings" pitchFamily="2" charset="2"/>
              <a:buChar char="§"/>
            </a:pPr>
            <a:r>
              <a:rPr lang="en-US" sz="1800" dirty="0">
                <a:solidFill>
                  <a:srgbClr val="020202"/>
                </a:solidFill>
              </a:rPr>
              <a:t>Provides a higher density of resource utilization</a:t>
            </a:r>
          </a:p>
          <a:p>
            <a:pPr marL="742950" lvl="1" indent="-285750" algn="just">
              <a:spcAft>
                <a:spcPts val="1200"/>
              </a:spcAft>
              <a:buClrTx/>
              <a:buFont typeface="Wingdings" pitchFamily="2" charset="2"/>
              <a:buChar char="§"/>
            </a:pPr>
            <a:r>
              <a:rPr lang="en-US" sz="1800" dirty="0">
                <a:solidFill>
                  <a:srgbClr val="020202"/>
                </a:solidFill>
              </a:rPr>
              <a:t>Offers enterprise-ready features</a:t>
            </a:r>
          </a:p>
          <a:p>
            <a:pPr marL="742950" lvl="1" indent="-285750" algn="just">
              <a:spcAft>
                <a:spcPts val="1200"/>
              </a:spcAft>
              <a:buClrTx/>
              <a:buFont typeface="Wingdings" pitchFamily="2" charset="2"/>
              <a:buChar char="§"/>
            </a:pPr>
            <a:r>
              <a:rPr lang="en-US" sz="1800" dirty="0">
                <a:solidFill>
                  <a:srgbClr val="020202"/>
                </a:solidFill>
              </a:rPr>
              <a:t>Application-centric management</a:t>
            </a:r>
          </a:p>
          <a:p>
            <a:pPr marL="742950" lvl="1" indent="-285750" algn="just">
              <a:spcAft>
                <a:spcPts val="1200"/>
              </a:spcAft>
              <a:buClrTx/>
              <a:buFont typeface="Wingdings" pitchFamily="2" charset="2"/>
              <a:buChar char="§"/>
            </a:pPr>
            <a:r>
              <a:rPr lang="en-US" sz="1800" dirty="0">
                <a:solidFill>
                  <a:srgbClr val="020202"/>
                </a:solidFill>
              </a:rPr>
              <a:t>Auto-scalable infrastructure</a:t>
            </a:r>
          </a:p>
          <a:p>
            <a:pPr marL="742950" lvl="1" indent="-285750" algn="just">
              <a:spcAft>
                <a:spcPts val="1200"/>
              </a:spcAft>
              <a:buClrTx/>
              <a:buFont typeface="Wingdings" pitchFamily="2" charset="2"/>
              <a:buChar char="§"/>
            </a:pPr>
            <a:r>
              <a:rPr lang="en-US" sz="1800" dirty="0">
                <a:solidFill>
                  <a:srgbClr val="020202"/>
                </a:solidFill>
              </a:rPr>
              <a:t>You can create predictable infrastructure</a:t>
            </a:r>
            <a:endParaRPr sz="1800" dirty="0">
              <a:solidFill>
                <a:srgbClr val="020202"/>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dirty="0"/>
          </a:p>
        </p:txBody>
      </p:sp>
    </p:spTree>
    <p:extLst>
      <p:ext uri="{BB962C8B-B14F-4D97-AF65-F5344CB8AC3E}">
        <p14:creationId xmlns:p14="http://schemas.microsoft.com/office/powerpoint/2010/main" val="358138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err="1">
                <a:solidFill>
                  <a:srgbClr val="020202"/>
                </a:solidFill>
              </a:rPr>
              <a:t>Kubernetes</a:t>
            </a:r>
            <a:r>
              <a:rPr lang="en-US" b="1" dirty="0">
                <a:solidFill>
                  <a:srgbClr val="020202"/>
                </a:solidFill>
              </a:rPr>
              <a:t> Basics</a:t>
            </a:r>
          </a:p>
          <a:p>
            <a:pPr marL="285750" indent="-285750" algn="just">
              <a:spcAft>
                <a:spcPts val="1200"/>
              </a:spcAft>
              <a:buClrTx/>
              <a:buFont typeface="Wingdings" pitchFamily="2" charset="2"/>
              <a:buChar char="§"/>
            </a:pPr>
            <a:r>
              <a:rPr lang="en-US" b="1" dirty="0">
                <a:solidFill>
                  <a:srgbClr val="020202"/>
                </a:solidFill>
              </a:rPr>
              <a:t>Cluster</a:t>
            </a:r>
            <a:r>
              <a:rPr lang="en-US" dirty="0">
                <a:solidFill>
                  <a:srgbClr val="020202"/>
                </a:solidFill>
              </a:rPr>
              <a:t>: It is a collection of hosts(servers) that helps you to aggregate their available resources. That includes ram, CPU, ram, disk, and their devices into a usable pool.</a:t>
            </a:r>
          </a:p>
          <a:p>
            <a:pPr marL="285750" indent="-285750" algn="just">
              <a:spcAft>
                <a:spcPts val="1200"/>
              </a:spcAft>
              <a:buClrTx/>
              <a:buFont typeface="Wingdings" pitchFamily="2" charset="2"/>
              <a:buChar char="§"/>
            </a:pPr>
            <a:r>
              <a:rPr lang="en-US" b="1" dirty="0">
                <a:solidFill>
                  <a:srgbClr val="020202"/>
                </a:solidFill>
              </a:rPr>
              <a:t>Master</a:t>
            </a:r>
            <a:r>
              <a:rPr lang="en-US" dirty="0">
                <a:solidFill>
                  <a:srgbClr val="020202"/>
                </a:solidFill>
              </a:rPr>
              <a:t>: The master is a collection of components which make up the control panel of </a:t>
            </a:r>
            <a:r>
              <a:rPr lang="en-US" dirty="0" err="1">
                <a:solidFill>
                  <a:srgbClr val="020202"/>
                </a:solidFill>
              </a:rPr>
              <a:t>Kubernetes</a:t>
            </a:r>
            <a:r>
              <a:rPr lang="en-US" dirty="0">
                <a:solidFill>
                  <a:srgbClr val="020202"/>
                </a:solidFill>
              </a:rPr>
              <a:t>. These components are used for all cluster decisions. It includes both scheduling and responding to cluster events.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dirty="0"/>
          </a:p>
        </p:txBody>
      </p:sp>
    </p:spTree>
    <p:extLst>
      <p:ext uri="{BB962C8B-B14F-4D97-AF65-F5344CB8AC3E}">
        <p14:creationId xmlns:p14="http://schemas.microsoft.com/office/powerpoint/2010/main" val="112136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chemeClr val="accent1">
                    <a:lumMod val="50000"/>
                  </a:schemeClr>
                </a:solidFill>
              </a:rPr>
              <a:t>Introduction to </a:t>
            </a:r>
            <a:r>
              <a:rPr lang="en-US" dirty="0" err="1">
                <a:solidFill>
                  <a:schemeClr val="accent1">
                    <a:lumMod val="50000"/>
                  </a:schemeClr>
                </a:solidFill>
              </a:rPr>
              <a:t>Kubernetes</a:t>
            </a:r>
            <a:endParaRPr dirty="0">
              <a:solidFill>
                <a:schemeClr val="accent1">
                  <a:lumMod val="50000"/>
                </a:schemeClr>
              </a:solidFill>
            </a:endParaRPr>
          </a:p>
        </p:txBody>
      </p:sp>
      <p:sp>
        <p:nvSpPr>
          <p:cNvPr id="73" name="Google Shape;73;p14"/>
          <p:cNvSpPr txBox="1">
            <a:spLocks noGrp="1"/>
          </p:cNvSpPr>
          <p:nvPr>
            <p:ph type="body" idx="1"/>
          </p:nvPr>
        </p:nvSpPr>
        <p:spPr>
          <a:xfrm>
            <a:off x="311700" y="1266325"/>
            <a:ext cx="8520600" cy="3679748"/>
          </a:xfrm>
          <a:prstGeom prst="rect">
            <a:avLst/>
          </a:prstGeom>
        </p:spPr>
        <p:txBody>
          <a:bodyPr spcFirstLastPara="1" wrap="square" lIns="91425" tIns="91425" rIns="91425" bIns="91425" anchor="t" anchorCtr="0">
            <a:noAutofit/>
          </a:bodyPr>
          <a:lstStyle/>
          <a:p>
            <a:pPr marL="285750" indent="-285750" algn="just">
              <a:spcAft>
                <a:spcPts val="1200"/>
              </a:spcAft>
              <a:buClrTx/>
              <a:buFont typeface="Wingdings" pitchFamily="2" charset="2"/>
              <a:buChar char="§"/>
            </a:pPr>
            <a:r>
              <a:rPr lang="en-US" b="1" dirty="0" err="1">
                <a:solidFill>
                  <a:srgbClr val="020202"/>
                </a:solidFill>
              </a:rPr>
              <a:t>Kubernetes</a:t>
            </a:r>
            <a:r>
              <a:rPr lang="en-US" b="1" dirty="0">
                <a:solidFill>
                  <a:srgbClr val="020202"/>
                </a:solidFill>
              </a:rPr>
              <a:t> Basics</a:t>
            </a:r>
          </a:p>
          <a:p>
            <a:pPr marL="285750" indent="-285750" algn="just">
              <a:spcAft>
                <a:spcPts val="1200"/>
              </a:spcAft>
              <a:buClrTx/>
              <a:buFont typeface="Wingdings" pitchFamily="2" charset="2"/>
              <a:buChar char="§"/>
            </a:pPr>
            <a:r>
              <a:rPr lang="en-US" b="1" dirty="0">
                <a:solidFill>
                  <a:srgbClr val="020202"/>
                </a:solidFill>
              </a:rPr>
              <a:t>Node: </a:t>
            </a:r>
            <a:r>
              <a:rPr lang="en-US" dirty="0">
                <a:solidFill>
                  <a:srgbClr val="020202"/>
                </a:solidFill>
              </a:rPr>
              <a:t>It is a single host which is capable of running on a physical or virtual machine. A node should run both </a:t>
            </a:r>
            <a:r>
              <a:rPr lang="en-US" dirty="0" err="1">
                <a:solidFill>
                  <a:srgbClr val="020202"/>
                </a:solidFill>
              </a:rPr>
              <a:t>kube</a:t>
            </a:r>
            <a:r>
              <a:rPr lang="en-US" dirty="0">
                <a:solidFill>
                  <a:srgbClr val="020202"/>
                </a:solidFill>
              </a:rPr>
              <a:t>-proxy, </a:t>
            </a:r>
            <a:r>
              <a:rPr lang="en-US" dirty="0" err="1">
                <a:solidFill>
                  <a:srgbClr val="020202"/>
                </a:solidFill>
              </a:rPr>
              <a:t>minikube</a:t>
            </a:r>
            <a:r>
              <a:rPr lang="en-US" dirty="0">
                <a:solidFill>
                  <a:srgbClr val="020202"/>
                </a:solidFill>
              </a:rPr>
              <a:t>, and </a:t>
            </a:r>
            <a:r>
              <a:rPr lang="en-US" dirty="0" err="1">
                <a:solidFill>
                  <a:srgbClr val="020202"/>
                </a:solidFill>
              </a:rPr>
              <a:t>kubelet</a:t>
            </a:r>
            <a:r>
              <a:rPr lang="en-US" dirty="0">
                <a:solidFill>
                  <a:srgbClr val="020202"/>
                </a:solidFill>
              </a:rPr>
              <a:t> which are considered as a part of the cluster.</a:t>
            </a:r>
          </a:p>
          <a:p>
            <a:pPr marL="285750" indent="-285750" algn="just">
              <a:spcAft>
                <a:spcPts val="1200"/>
              </a:spcAft>
              <a:buClrTx/>
              <a:buFont typeface="Wingdings" pitchFamily="2" charset="2"/>
              <a:buChar char="§"/>
            </a:pPr>
            <a:r>
              <a:rPr lang="en-US" b="1" dirty="0">
                <a:solidFill>
                  <a:srgbClr val="020202"/>
                </a:solidFill>
              </a:rPr>
              <a:t>Namespace: </a:t>
            </a:r>
            <a:r>
              <a:rPr lang="en-US" dirty="0">
                <a:solidFill>
                  <a:srgbClr val="020202"/>
                </a:solidFill>
              </a:rPr>
              <a:t>It is a logical cluster or environment. It is a widely used method which is used for scoping access or dividing a cluster.</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dirty="0"/>
          </a:p>
        </p:txBody>
      </p:sp>
    </p:spTree>
    <p:extLst>
      <p:ext uri="{BB962C8B-B14F-4D97-AF65-F5344CB8AC3E}">
        <p14:creationId xmlns:p14="http://schemas.microsoft.com/office/powerpoint/2010/main" val="3496343099"/>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2588</TotalTime>
  <Words>2541</Words>
  <Application>Microsoft Office PowerPoint</Application>
  <PresentationFormat>On-screen Show (16:9)</PresentationFormat>
  <Paragraphs>235</Paragraphs>
  <Slides>43</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PT Sans Narrow</vt:lpstr>
      <vt:lpstr>Open Sans</vt:lpstr>
      <vt:lpstr>Wingdings</vt:lpstr>
      <vt:lpstr>Tropic</vt:lpstr>
      <vt:lpstr>Managing Containers Effectively with Kubernetes</vt:lpstr>
      <vt:lpstr>Official Definition of Kubernetes</vt:lpstr>
      <vt:lpstr>Need for container orchestration tool</vt:lpstr>
      <vt:lpstr>Featuures </vt:lpstr>
      <vt:lpstr>Introduction to Kubernetes</vt:lpstr>
      <vt:lpstr>Introduction to Kubernetes</vt:lpstr>
      <vt:lpstr>Introduction to Kubernetes</vt:lpstr>
      <vt:lpstr>Introduction to Kubernetes</vt:lpstr>
      <vt:lpstr>Introduction to Kubernetes</vt:lpstr>
      <vt:lpstr>Kubernetes Architecture</vt:lpstr>
      <vt:lpstr>Kubernetes Architecture</vt:lpstr>
      <vt:lpstr>Kubernetes Architecture</vt:lpstr>
      <vt:lpstr>Kubernetes Architecture</vt:lpstr>
      <vt:lpstr>Kubernetes Architecture</vt:lpstr>
      <vt:lpstr>Kubernetes Architecture</vt:lpstr>
      <vt:lpstr>Kubernetes - Other Key Terminologies</vt:lpstr>
      <vt:lpstr>Kubernetes - Other Key Terminologies</vt:lpstr>
      <vt:lpstr>Kubernetes - Other Key Terminologies</vt:lpstr>
      <vt:lpstr>Kubernetes vs. Docker Swarm</vt:lpstr>
      <vt:lpstr>Introduction to Kubernetes</vt:lpstr>
      <vt:lpstr>Introduction to Kubernetes</vt:lpstr>
      <vt:lpstr>Introduction to Kubernetes</vt:lpstr>
      <vt:lpstr>Installing Kubernetes on a local machine</vt:lpstr>
      <vt:lpstr>Installing Kubernetes on a local machine</vt:lpstr>
      <vt:lpstr>Installing Kubernetes on a local machine</vt:lpstr>
      <vt:lpstr>Installing the Kubernetes dashboard</vt:lpstr>
      <vt:lpstr>Installing the Kubernetes dashboard</vt:lpstr>
      <vt:lpstr>Installing the Kubernetes dashboard</vt:lpstr>
      <vt:lpstr>Installing the Kubernetes dashboard</vt:lpstr>
      <vt:lpstr>Installing the Kubernetes dashboard</vt:lpstr>
      <vt:lpstr>First example of Kubernetes application deployment</vt:lpstr>
      <vt:lpstr>First example of Kubernetes application deployment</vt:lpstr>
      <vt:lpstr>First example of Kubernetes application deployment</vt:lpstr>
      <vt:lpstr>First example of Kubernetes application deployment</vt:lpstr>
      <vt:lpstr>First example of Kubernetes application deployment</vt:lpstr>
      <vt:lpstr>First example of Kubernetes application deployment</vt:lpstr>
      <vt:lpstr>First example of Kubernetes application deployment</vt:lpstr>
      <vt:lpstr>First example of Kubernetes application deployment</vt:lpstr>
      <vt:lpstr>First example of Kubernetes application deployment</vt:lpstr>
      <vt:lpstr>First example of Kubernetes application deployment</vt:lpstr>
      <vt:lpstr>Automatic deployment of the application in Kubernetes</vt:lpstr>
      <vt:lpstr>Automatic deployment of the application in Kubernetes</vt:lpstr>
      <vt:lpstr>Automatic deployment of the application in Kubernetes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DevOps</dc:title>
  <dc:creator>Admin</dc:creator>
  <cp:lastModifiedBy>vz4mj9 Ganesha_1108</cp:lastModifiedBy>
  <cp:revision>304</cp:revision>
  <dcterms:modified xsi:type="dcterms:W3CDTF">2023-01-21T12:38:27Z</dcterms:modified>
</cp:coreProperties>
</file>