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1" r:id="rId3"/>
    <p:sldId id="270" r:id="rId4"/>
    <p:sldId id="268" r:id="rId5"/>
    <p:sldId id="267" r:id="rId6"/>
    <p:sldId id="266" r:id="rId7"/>
    <p:sldId id="265" r:id="rId8"/>
    <p:sldId id="264" r:id="rId9"/>
    <p:sldId id="263" r:id="rId10"/>
    <p:sldId id="262" r:id="rId11"/>
    <p:sldId id="261" r:id="rId12"/>
    <p:sldId id="260" r:id="rId13"/>
    <p:sldId id="259" r:id="rId14"/>
    <p:sldId id="281" r:id="rId15"/>
    <p:sldId id="280" r:id="rId16"/>
    <p:sldId id="279" r:id="rId17"/>
    <p:sldId id="278" r:id="rId18"/>
    <p:sldId id="277" r:id="rId19"/>
    <p:sldId id="276" r:id="rId20"/>
    <p:sldId id="284" r:id="rId21"/>
    <p:sldId id="273" r:id="rId22"/>
    <p:sldId id="275" r:id="rId23"/>
    <p:sldId id="283" r:id="rId24"/>
    <p:sldId id="285" r:id="rId25"/>
    <p:sldId id="287" r:id="rId26"/>
    <p:sldId id="286" r:id="rId27"/>
    <p:sldId id="288" r:id="rId28"/>
    <p:sldId id="282"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651BDF84-3133-44F6-AB71-3CE87B6C1B55}" type="datetimeFigureOut">
              <a:rPr lang="en-IN" smtClean="0"/>
              <a:pPr/>
              <a:t>08-08-2022</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5D458A12-1DD8-4019-BD65-13B57F10553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51BDF84-3133-44F6-AB71-3CE87B6C1B55}" type="datetimeFigureOut">
              <a:rPr lang="en-IN" smtClean="0"/>
              <a:pPr/>
              <a:t>08-08-2022</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D458A12-1DD8-4019-BD65-13B57F105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xmlns="" id="{DA425E32-DD0C-B387-E4C0-E30DEFB9318B}"/>
              </a:ext>
            </a:extLst>
          </p:cNvPr>
          <p:cNvSpPr txBox="1">
            <a:spLocks/>
          </p:cNvSpPr>
          <p:nvPr/>
        </p:nvSpPr>
        <p:spPr>
          <a:xfrm>
            <a:off x="884798" y="1744852"/>
            <a:ext cx="5065836" cy="284121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dirty="0" smtClean="0"/>
              <a:t>A case study from US-based housing company named “Surprise Housing”. The company is looking at prospective properties to buy houses at a price below their actual values and flip them at a higher price which will help the </a:t>
            </a:r>
            <a:r>
              <a:rPr lang="en-US" altLang="en-US" sz="2000" dirty="0"/>
              <a:t>company to enter the real estate market</a:t>
            </a:r>
            <a:r>
              <a:rPr lang="en-US" altLang="en-US" sz="1800" dirty="0" smtClean="0"/>
              <a:t>.</a:t>
            </a:r>
            <a:endParaRPr lang="en-US" altLang="en-US" sz="1800" dirty="0"/>
          </a:p>
        </p:txBody>
      </p:sp>
      <p:sp>
        <p:nvSpPr>
          <p:cNvPr id="16" name="Title 1">
            <a:extLst>
              <a:ext uri="{FF2B5EF4-FFF2-40B4-BE49-F238E27FC236}">
                <a16:creationId xmlns:a16="http://schemas.microsoft.com/office/drawing/2014/main" xmlns="" id="{EC617529-8AF9-BA3C-D05A-9F6CE94D64DF}"/>
              </a:ext>
            </a:extLst>
          </p:cNvPr>
          <p:cNvSpPr>
            <a:spLocks noGrp="1"/>
          </p:cNvSpPr>
          <p:nvPr>
            <p:ph type="ctrTitle"/>
          </p:nvPr>
        </p:nvSpPr>
        <p:spPr>
          <a:xfrm>
            <a:off x="6644640" y="1820679"/>
            <a:ext cx="3934265"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a16="http://schemas.microsoft.com/office/drawing/2014/main" xmlns="" id="{D082EDC8-A230-6D2E-60C6-A8B7AC5DF738}"/>
              </a:ext>
            </a:extLst>
          </p:cNvPr>
          <p:cNvSpPr>
            <a:spLocks noGrp="1"/>
          </p:cNvSpPr>
          <p:nvPr>
            <p:ph type="subTitle" idx="1"/>
          </p:nvPr>
        </p:nvSpPr>
        <p:spPr>
          <a:xfrm>
            <a:off x="1005319" y="617422"/>
            <a:ext cx="4474746" cy="963002"/>
          </a:xfrm>
        </p:spPr>
        <p:txBody>
          <a:bodyPr>
            <a:normAutofit/>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xmlns="" id="{E0647BCC-25AB-B441-6CC3-E4213E2C7639}"/>
              </a:ext>
            </a:extLst>
          </p:cNvPr>
          <p:cNvSpPr txBox="1">
            <a:spLocks/>
          </p:cNvSpPr>
          <p:nvPr/>
        </p:nvSpPr>
        <p:spPr>
          <a:xfrm>
            <a:off x="401582" y="5141786"/>
            <a:ext cx="5169224"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smtClean="0"/>
              <a:t>Hanumesh K</a:t>
            </a:r>
            <a:endParaRPr lang="en-US" altLang="en-US" sz="3200" dirty="0"/>
          </a:p>
          <a:p>
            <a:r>
              <a:rPr lang="en-US" altLang="en-US" sz="2400" dirty="0"/>
              <a:t>Data Science Intern</a:t>
            </a:r>
          </a:p>
          <a:p>
            <a:r>
              <a:rPr lang="en-US" altLang="en-US" sz="2400" dirty="0"/>
              <a:t>Flip Robo Technologies</a:t>
            </a:r>
            <a:endParaRPr lang="en-US" altLang="en-US" sz="2000" dirty="0"/>
          </a:p>
        </p:txBody>
      </p:sp>
    </p:spTree>
    <p:extLst>
      <p:ext uri="{BB962C8B-B14F-4D97-AF65-F5344CB8AC3E}">
        <p14:creationId xmlns:p14="http://schemas.microsoft.com/office/powerpoint/2010/main" xmlns=""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2770E-E0DF-62E0-1C10-993381DC2AC8}"/>
              </a:ext>
            </a:extLst>
          </p:cNvPr>
          <p:cNvSpPr>
            <a:spLocks noGrp="1"/>
          </p:cNvSpPr>
          <p:nvPr>
            <p:ph type="title"/>
          </p:nvPr>
        </p:nvSpPr>
        <p:spPr/>
        <p:txBody>
          <a:bodyPr>
            <a:normAutofit fontScale="90000"/>
          </a:bodyPr>
          <a:lstStyle/>
          <a:p>
            <a:pPr algn="ctr"/>
            <a:r>
              <a:rPr lang="en-US" sz="4000" dirty="0"/>
              <a:t>EXPLORATORY DATA ANALYSIS (EDA) AND VISUALIZATION</a:t>
            </a:r>
            <a:endParaRPr lang="en-IN" dirty="0"/>
          </a:p>
        </p:txBody>
      </p:sp>
      <p:sp>
        <p:nvSpPr>
          <p:cNvPr id="6" name="TextBox 5">
            <a:extLst>
              <a:ext uri="{FF2B5EF4-FFF2-40B4-BE49-F238E27FC236}">
                <a16:creationId xmlns:a16="http://schemas.microsoft.com/office/drawing/2014/main" xmlns=""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a16="http://schemas.microsoft.com/office/drawing/2014/main" xmlns=""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a16="http://schemas.microsoft.com/office/drawing/2014/main" xmlns=""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a16="http://schemas.microsoft.com/office/drawing/2014/main" xmlns=""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xmlns=""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xmlns=""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xmlns=""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xmlns=""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a16="http://schemas.microsoft.com/office/drawing/2014/main" xmlns=""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a16="http://schemas.microsoft.com/office/drawing/2014/main" xmlns=""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415579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6280F-E3C5-9AE0-1D9B-D48EF4C276AD}"/>
              </a:ext>
            </a:extLst>
          </p:cNvPr>
          <p:cNvSpPr>
            <a:spLocks noGrp="1"/>
          </p:cNvSpPr>
          <p:nvPr>
            <p:ph type="title"/>
          </p:nvPr>
        </p:nvSpPr>
        <p:spPr/>
        <p:txBody>
          <a:bodyPr/>
          <a:lstStyle/>
          <a:p>
            <a:pPr algn="ctr"/>
            <a:r>
              <a:rPr lang="en-US" sz="4000" dirty="0"/>
              <a:t>PIE PLOT</a:t>
            </a:r>
            <a:endParaRPr lang="en-IN" dirty="0"/>
          </a:p>
        </p:txBody>
      </p:sp>
      <p:pic>
        <p:nvPicPr>
          <p:cNvPr id="6" name="Content Placeholder 5">
            <a:extLst>
              <a:ext uri="{FF2B5EF4-FFF2-40B4-BE49-F238E27FC236}">
                <a16:creationId xmlns:a16="http://schemas.microsoft.com/office/drawing/2014/main" xmlns="" id="{C669EFCD-C1FB-6938-2CD7-4A67822E35F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1" y="1591541"/>
            <a:ext cx="6310870" cy="5122883"/>
          </a:xfrm>
        </p:spPr>
      </p:pic>
      <p:sp>
        <p:nvSpPr>
          <p:cNvPr id="4" name="Text Placeholder 3">
            <a:extLst>
              <a:ext uri="{FF2B5EF4-FFF2-40B4-BE49-F238E27FC236}">
                <a16:creationId xmlns:a16="http://schemas.microsoft.com/office/drawing/2014/main" xmlns=""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xmlns="" val="178789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a16="http://schemas.microsoft.com/office/drawing/2014/main" xmlns=""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2" y="1553545"/>
            <a:ext cx="6706796" cy="5217505"/>
          </a:xfrm>
        </p:spPr>
      </p:pic>
      <p:sp>
        <p:nvSpPr>
          <p:cNvPr id="6" name="Text Placeholder 3">
            <a:extLst>
              <a:ext uri="{FF2B5EF4-FFF2-40B4-BE49-F238E27FC236}">
                <a16:creationId xmlns:a16="http://schemas.microsoft.com/office/drawing/2014/main" xmlns="" id="{E8E6827C-0539-2E22-59AC-CBE9E7B975A6}"/>
              </a:ext>
            </a:extLst>
          </p:cNvPr>
          <p:cNvSpPr txBox="1">
            <a:spLocks/>
          </p:cNvSpPr>
          <p:nvPr/>
        </p:nvSpPr>
        <p:spPr>
          <a:xfrm>
            <a:off x="7523747" y="152666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xmlns="" val="186319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a16="http://schemas.microsoft.com/office/drawing/2014/main" xmlns=""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0" y="1654683"/>
            <a:ext cx="6320297" cy="4947133"/>
          </a:xfrm>
        </p:spPr>
      </p:pic>
      <p:sp>
        <p:nvSpPr>
          <p:cNvPr id="4" name="Text Placeholder 3">
            <a:extLst>
              <a:ext uri="{FF2B5EF4-FFF2-40B4-BE49-F238E27FC236}">
                <a16:creationId xmlns:a16="http://schemas.microsoft.com/office/drawing/2014/main" xmlns="" id="{53CF0196-155F-7212-48DA-70E59B253836}"/>
              </a:ext>
            </a:extLst>
          </p:cNvPr>
          <p:cNvSpPr txBox="1">
            <a:spLocks/>
          </p:cNvSpPr>
          <p:nvPr/>
        </p:nvSpPr>
        <p:spPr>
          <a:xfrm>
            <a:off x="7196308" y="1528071"/>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xmlns="" val="300725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35FF9-F83B-6F16-C610-1CA9F6EB6E15}"/>
              </a:ext>
            </a:extLst>
          </p:cNvPr>
          <p:cNvSpPr>
            <a:spLocks noGrp="1"/>
          </p:cNvSpPr>
          <p:nvPr>
            <p:ph type="title"/>
          </p:nvPr>
        </p:nvSpPr>
        <p:spPr/>
        <p:txBody>
          <a:bodyPr>
            <a:normAutofit fontScale="90000"/>
          </a:bodyPr>
          <a:lstStyle/>
          <a:p>
            <a:pPr algn="ctr"/>
            <a:r>
              <a:rPr lang="en-IN" dirty="0"/>
              <a:t>Bivariate Analysis (Independent variables vs Target Variable):</a:t>
            </a:r>
          </a:p>
        </p:txBody>
      </p:sp>
      <p:pic>
        <p:nvPicPr>
          <p:cNvPr id="5" name="Content Placeholder 4">
            <a:extLst>
              <a:ext uri="{FF2B5EF4-FFF2-40B4-BE49-F238E27FC236}">
                <a16:creationId xmlns:a16="http://schemas.microsoft.com/office/drawing/2014/main" xmlns="" id="{6A268FCC-5D28-797D-290F-7C5B6004F75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9901" y="1930089"/>
            <a:ext cx="6347336" cy="4546385"/>
          </a:xfrm>
        </p:spPr>
      </p:pic>
      <p:sp>
        <p:nvSpPr>
          <p:cNvPr id="6" name="Text Placeholder 3">
            <a:extLst>
              <a:ext uri="{FF2B5EF4-FFF2-40B4-BE49-F238E27FC236}">
                <a16:creationId xmlns:a16="http://schemas.microsoft.com/office/drawing/2014/main" xmlns=""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p14="http://schemas.microsoft.com/office/powerpoint/2010/main" xmlns="" val="24622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a16="http://schemas.microsoft.com/office/drawing/2014/main" xmlns=""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0" y="1570282"/>
            <a:ext cx="6621955" cy="5160938"/>
          </a:xfrm>
        </p:spPr>
      </p:pic>
      <p:sp>
        <p:nvSpPr>
          <p:cNvPr id="4" name="Text Placeholder 3">
            <a:extLst>
              <a:ext uri="{FF2B5EF4-FFF2-40B4-BE49-F238E27FC236}">
                <a16:creationId xmlns:a16="http://schemas.microsoft.com/office/drawing/2014/main" xmlns=""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xmlns="" val="391489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a16="http://schemas.microsoft.com/office/drawing/2014/main" xmlns="" id="{3D7D660A-F11B-446B-9E7D-FE4C7A6DC02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0" y="1584343"/>
            <a:ext cx="6555968" cy="4986316"/>
          </a:xfrm>
        </p:spPr>
      </p:pic>
      <p:sp>
        <p:nvSpPr>
          <p:cNvPr id="4" name="Text Placeholder 3">
            <a:extLst>
              <a:ext uri="{FF2B5EF4-FFF2-40B4-BE49-F238E27FC236}">
                <a16:creationId xmlns:a16="http://schemas.microsoft.com/office/drawing/2014/main" xmlns=""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p14="http://schemas.microsoft.com/office/powerpoint/2010/main" xmlns="" val="8227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a16="http://schemas.microsoft.com/office/drawing/2014/main" xmlns="" id="{8B09B763-0FA6-1E8F-1337-9BEB92763E9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60123" y="1570570"/>
            <a:ext cx="6778848" cy="5087936"/>
          </a:xfrm>
        </p:spPr>
      </p:pic>
      <p:sp>
        <p:nvSpPr>
          <p:cNvPr id="4" name="Text Placeholder 3">
            <a:extLst>
              <a:ext uri="{FF2B5EF4-FFF2-40B4-BE49-F238E27FC236}">
                <a16:creationId xmlns:a16="http://schemas.microsoft.com/office/drawing/2014/main" xmlns="" id="{D61B5F17-B3D0-F9CA-FF78-9915F93CF891}"/>
              </a:ext>
            </a:extLst>
          </p:cNvPr>
          <p:cNvSpPr txBox="1">
            <a:spLocks/>
          </p:cNvSpPr>
          <p:nvPr/>
        </p:nvSpPr>
        <p:spPr>
          <a:xfrm>
            <a:off x="7452982" y="154260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p14="http://schemas.microsoft.com/office/powerpoint/2010/main" xmlns="" val="91346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a16="http://schemas.microsoft.com/office/drawing/2014/main" xmlns=""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1" y="1556207"/>
            <a:ext cx="6160042" cy="5099946"/>
          </a:xfrm>
        </p:spPr>
      </p:pic>
      <p:sp>
        <p:nvSpPr>
          <p:cNvPr id="4" name="Text Placeholder 3">
            <a:extLst>
              <a:ext uri="{FF2B5EF4-FFF2-40B4-BE49-F238E27FC236}">
                <a16:creationId xmlns:a16="http://schemas.microsoft.com/office/drawing/2014/main" xmlns=""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xmlns="" val="198750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a16="http://schemas.microsoft.com/office/drawing/2014/main" xmlns=""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18773" y="1551843"/>
            <a:ext cx="5870563" cy="5119129"/>
          </a:xfrm>
        </p:spPr>
      </p:pic>
      <p:sp>
        <p:nvSpPr>
          <p:cNvPr id="4" name="Text Placeholder 3">
            <a:extLst>
              <a:ext uri="{FF2B5EF4-FFF2-40B4-BE49-F238E27FC236}">
                <a16:creationId xmlns:a16="http://schemas.microsoft.com/office/drawing/2014/main" xmlns="" id="{CBCD62CF-3E84-AB1C-FCCD-573540CA02B6}"/>
              </a:ext>
            </a:extLst>
          </p:cNvPr>
          <p:cNvSpPr txBox="1">
            <a:spLocks/>
          </p:cNvSpPr>
          <p:nvPr/>
        </p:nvSpPr>
        <p:spPr>
          <a:xfrm>
            <a:off x="6865360" y="1636251"/>
            <a:ext cx="4407152" cy="5221749"/>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xmlns="" val="34160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xmlns="" id="{481DB894-C96A-4105-E8BD-9672334B799F}"/>
              </a:ext>
            </a:extLst>
          </p:cNvPr>
          <p:cNvSpPr>
            <a:spLocks noGrp="1"/>
          </p:cNvSpPr>
          <p:nvPr>
            <p:ph idx="1"/>
          </p:nvPr>
        </p:nvSpPr>
        <p:spPr>
          <a:xfrm>
            <a:off x="1103311" y="1716034"/>
            <a:ext cx="8946541" cy="4195481"/>
          </a:xfrm>
        </p:spPr>
        <p:txBody>
          <a:bodyPr>
            <a:normAutofit fontScale="77500" lnSpcReduction="20000"/>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xmlns="" val="395555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0B6B5-CC14-4FB0-64AC-00B80FAF7B9E}"/>
              </a:ext>
            </a:extLst>
          </p:cNvPr>
          <p:cNvSpPr>
            <a:spLocks noGrp="1"/>
          </p:cNvSpPr>
          <p:nvPr>
            <p:ph type="title"/>
          </p:nvPr>
        </p:nvSpPr>
        <p:spPr/>
        <p:txBody>
          <a:bodyPr>
            <a:normAutofit fontScale="90000"/>
          </a:bodyPr>
          <a:lstStyle/>
          <a:p>
            <a:r>
              <a:rPr lang="en-US" dirty="0"/>
              <a:t>Feature Importance with respect to Target variable:</a:t>
            </a:r>
            <a:endParaRPr lang="en-IN" dirty="0"/>
          </a:p>
        </p:txBody>
      </p:sp>
      <p:pic>
        <p:nvPicPr>
          <p:cNvPr id="5" name="Content Placeholder 4">
            <a:extLst>
              <a:ext uri="{FF2B5EF4-FFF2-40B4-BE49-F238E27FC236}">
                <a16:creationId xmlns:a16="http://schemas.microsoft.com/office/drawing/2014/main" xmlns=""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7944" y="1930088"/>
            <a:ext cx="5991648" cy="4446001"/>
          </a:xfrm>
        </p:spPr>
      </p:pic>
      <p:sp>
        <p:nvSpPr>
          <p:cNvPr id="6" name="Text Placeholder 3">
            <a:extLst>
              <a:ext uri="{FF2B5EF4-FFF2-40B4-BE49-F238E27FC236}">
                <a16:creationId xmlns:a16="http://schemas.microsoft.com/office/drawing/2014/main" xmlns=""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xmlns="" val="326901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3A922-5988-E000-AE2B-F4D9A2AFDE9E}"/>
              </a:ext>
            </a:extLst>
          </p:cNvPr>
          <p:cNvSpPr>
            <a:spLocks noGrp="1"/>
          </p:cNvSpPr>
          <p:nvPr>
            <p:ph type="title"/>
          </p:nvPr>
        </p:nvSpPr>
        <p:spPr>
          <a:xfrm>
            <a:off x="2625097" y="532928"/>
            <a:ext cx="6941805" cy="814608"/>
          </a:xfrm>
        </p:spPr>
        <p:txBody>
          <a:bodyPr>
            <a:normAutofit fontScale="90000"/>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xmlns=""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2314003" y="1606004"/>
            <a:ext cx="7563994" cy="4089082"/>
          </a:xfrm>
        </p:spPr>
      </p:pic>
    </p:spTree>
    <p:extLst>
      <p:ext uri="{BB962C8B-B14F-4D97-AF65-F5344CB8AC3E}">
        <p14:creationId xmlns:p14="http://schemas.microsoft.com/office/powerpoint/2010/main" xmlns="" val="12377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a16="http://schemas.microsoft.com/office/drawing/2014/main" xmlns="" id="{902BBCF9-46A4-7EED-E80A-3D4976E87C27}"/>
              </a:ext>
            </a:extLst>
          </p:cNvPr>
          <p:cNvSpPr>
            <a:spLocks noGrp="1"/>
          </p:cNvSpPr>
          <p:nvPr>
            <p:ph idx="1"/>
          </p:nvPr>
        </p:nvSpPr>
        <p:spPr>
          <a:xfrm>
            <a:off x="752652" y="1542279"/>
            <a:ext cx="9475430" cy="4975273"/>
          </a:xfrm>
        </p:spPr>
        <p:txBody>
          <a:bodyPr>
            <a:normAutofit fontScale="47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xmlns="" val="151435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a16="http://schemas.microsoft.com/office/drawing/2014/main" xmlns="" id="{404C9FA9-D658-97C0-4EFF-680727C406F0}"/>
              </a:ext>
            </a:extLst>
          </p:cNvPr>
          <p:cNvSpPr>
            <a:spLocks noGrp="1"/>
          </p:cNvSpPr>
          <p:nvPr>
            <p:ph idx="1"/>
          </p:nvPr>
        </p:nvSpPr>
        <p:spPr/>
        <p:txBody>
          <a:bodyPr>
            <a:normAutofit fontScale="925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xmlns="" val="202748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5C39AFD6-6DA6-04F1-F416-B029063FE414}"/>
              </a:ext>
            </a:extLst>
          </p:cNvPr>
          <p:cNvSpPr>
            <a:spLocks noGrp="1"/>
          </p:cNvSpPr>
          <p:nvPr>
            <p:ph idx="1"/>
          </p:nvPr>
        </p:nvSpPr>
        <p:spPr>
          <a:xfrm>
            <a:off x="1103312" y="1760214"/>
            <a:ext cx="8946541" cy="1941921"/>
          </a:xfrm>
        </p:spPr>
        <p:txBody>
          <a:bodyPr>
            <a:normAutofit fontScale="77500" lnSpcReduction="20000"/>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a16="http://schemas.microsoft.com/office/drawing/2014/main" xmlns="" id="{84506DE3-04F6-F116-20F3-F897CF386B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11467" y="4098078"/>
            <a:ext cx="8603204" cy="2442989"/>
          </a:xfrm>
          <a:prstGeom prst="rect">
            <a:avLst/>
          </a:prstGeom>
        </p:spPr>
      </p:pic>
    </p:spTree>
    <p:extLst>
      <p:ext uri="{BB962C8B-B14F-4D97-AF65-F5344CB8AC3E}">
        <p14:creationId xmlns:p14="http://schemas.microsoft.com/office/powerpoint/2010/main" xmlns="" val="185700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F3D24-69BE-AA21-80E0-450DCDC62A22}"/>
              </a:ext>
            </a:extLst>
          </p:cNvPr>
          <p:cNvSpPr>
            <a:spLocks noGrp="1"/>
          </p:cNvSpPr>
          <p:nvPr>
            <p:ph type="title"/>
          </p:nvPr>
        </p:nvSpPr>
        <p:spPr>
          <a:xfrm>
            <a:off x="646111" y="452718"/>
            <a:ext cx="9404723" cy="772767"/>
          </a:xfrm>
        </p:spPr>
        <p:txBody>
          <a:bodyPr>
            <a:normAutofit fontScale="90000"/>
          </a:bodyPr>
          <a:lstStyle/>
          <a:p>
            <a:pPr algn="ctr"/>
            <a:r>
              <a:rPr lang="en-US" dirty="0"/>
              <a:t>FINALISED MODEL</a:t>
            </a:r>
            <a:endParaRPr lang="en-IN" dirty="0"/>
          </a:p>
        </p:txBody>
      </p:sp>
      <p:pic>
        <p:nvPicPr>
          <p:cNvPr id="5" name="Content Placeholder 4">
            <a:extLst>
              <a:ext uri="{FF2B5EF4-FFF2-40B4-BE49-F238E27FC236}">
                <a16:creationId xmlns:a16="http://schemas.microsoft.com/office/drawing/2014/main" xmlns=""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58674" y="1593775"/>
            <a:ext cx="8466680" cy="3960812"/>
          </a:xfrm>
        </p:spPr>
      </p:pic>
      <p:sp>
        <p:nvSpPr>
          <p:cNvPr id="6" name="TextBox 5">
            <a:extLst>
              <a:ext uri="{FF2B5EF4-FFF2-40B4-BE49-F238E27FC236}">
                <a16:creationId xmlns:a16="http://schemas.microsoft.com/office/drawing/2014/main" xmlns="" id="{3BF8E963-9944-26DC-6A09-40CCE35FF681}"/>
              </a:ext>
            </a:extLst>
          </p:cNvPr>
          <p:cNvSpPr txBox="1"/>
          <p:nvPr/>
        </p:nvSpPr>
        <p:spPr>
          <a:xfrm>
            <a:off x="958674" y="5786469"/>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xmlns="" val="425244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4FA43A85-2BB1-D6FE-9FD2-4924B4138120}"/>
              </a:ext>
            </a:extLst>
          </p:cNvPr>
          <p:cNvSpPr>
            <a:spLocks noGrp="1"/>
          </p:cNvSpPr>
          <p:nvPr>
            <p:ph idx="1"/>
          </p:nvPr>
        </p:nvSpPr>
        <p:spPr>
          <a:xfrm>
            <a:off x="875201" y="1411895"/>
            <a:ext cx="8946541" cy="530027"/>
          </a:xfrm>
        </p:spPr>
        <p:txBody>
          <a:bodyPr>
            <a:normAutofit fontScale="92500" lnSpcReduction="20000"/>
          </a:bodyPr>
          <a:lstStyle/>
          <a:p>
            <a:r>
              <a:rPr lang="en-US" dirty="0"/>
              <a:t>Plotting Best Fit Line</a:t>
            </a:r>
            <a:endParaRPr lang="en-IN" dirty="0"/>
          </a:p>
        </p:txBody>
      </p:sp>
      <p:pic>
        <p:nvPicPr>
          <p:cNvPr id="6" name="Picture 5">
            <a:extLst>
              <a:ext uri="{FF2B5EF4-FFF2-40B4-BE49-F238E27FC236}">
                <a16:creationId xmlns:a16="http://schemas.microsoft.com/office/drawing/2014/main" xmlns="" id="{805DA361-36C0-8D4A-B56E-EE261406581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5201" y="2015210"/>
            <a:ext cx="9942854" cy="4842789"/>
          </a:xfrm>
          <a:prstGeom prst="rect">
            <a:avLst/>
          </a:prstGeom>
        </p:spPr>
      </p:pic>
    </p:spTree>
    <p:extLst>
      <p:ext uri="{BB962C8B-B14F-4D97-AF65-F5344CB8AC3E}">
        <p14:creationId xmlns:p14="http://schemas.microsoft.com/office/powerpoint/2010/main" xmlns="" val="222391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6AB56-3240-762C-19D1-B2D4AD9D9066}"/>
              </a:ext>
            </a:extLst>
          </p:cNvPr>
          <p:cNvSpPr>
            <a:spLocks noGrp="1"/>
          </p:cNvSpPr>
          <p:nvPr>
            <p:ph type="title"/>
          </p:nvPr>
        </p:nvSpPr>
        <p:spPr>
          <a:xfrm>
            <a:off x="646111" y="452718"/>
            <a:ext cx="9404723" cy="753913"/>
          </a:xfrm>
        </p:spPr>
        <p:txBody>
          <a:bodyPr>
            <a:normAutofit fontScale="90000"/>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A8CBC398-251D-EE52-668A-A3FBB72A67E7}"/>
              </a:ext>
            </a:extLst>
          </p:cNvPr>
          <p:cNvSpPr>
            <a:spLocks noGrp="1"/>
          </p:cNvSpPr>
          <p:nvPr>
            <p:ph idx="1"/>
          </p:nvPr>
        </p:nvSpPr>
        <p:spPr>
          <a:xfrm>
            <a:off x="1104293" y="1650705"/>
            <a:ext cx="8946541" cy="991708"/>
          </a:xfrm>
        </p:spPr>
        <p:txBody>
          <a:bodyPr>
            <a:normAutofit fontScale="92500" lnSpcReduction="10000"/>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a16="http://schemas.microsoft.com/office/drawing/2014/main" xmlns="" id="{937A5A5B-69F1-1ABD-3552-F184BC91B5E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379" y="3078521"/>
            <a:ext cx="6267377" cy="1676359"/>
          </a:xfrm>
          <a:prstGeom prst="rect">
            <a:avLst/>
          </a:prstGeom>
        </p:spPr>
      </p:pic>
      <p:sp>
        <p:nvSpPr>
          <p:cNvPr id="6" name="TextBox 5">
            <a:extLst>
              <a:ext uri="{FF2B5EF4-FFF2-40B4-BE49-F238E27FC236}">
                <a16:creationId xmlns:a16="http://schemas.microsoft.com/office/drawing/2014/main" xmlns="" id="{28926066-3DE4-D29A-38E5-B45D2924AEF0}"/>
              </a:ext>
            </a:extLst>
          </p:cNvPr>
          <p:cNvSpPr txBox="1"/>
          <p:nvPr/>
        </p:nvSpPr>
        <p:spPr>
          <a:xfrm>
            <a:off x="1371380" y="5486400"/>
            <a:ext cx="744906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xmlns="" val="284087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a16="http://schemas.microsoft.com/office/drawing/2014/main" xmlns=""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xmlns="" val="250793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p14="http://schemas.microsoft.com/office/powerpoint/2010/main" xmlns=""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a16="http://schemas.microsoft.com/office/drawing/2014/main" xmlns="" id="{66C6A1C1-F1A4-692F-A15D-F8048BE93EE5}"/>
              </a:ext>
            </a:extLst>
          </p:cNvPr>
          <p:cNvSpPr>
            <a:spLocks noGrp="1"/>
          </p:cNvSpPr>
          <p:nvPr>
            <p:ph idx="1"/>
          </p:nvPr>
        </p:nvSpPr>
        <p:spPr>
          <a:xfrm>
            <a:off x="1103312" y="1540042"/>
            <a:ext cx="8946541" cy="4708357"/>
          </a:xfrm>
        </p:spPr>
        <p:txBody>
          <a:bodyPr>
            <a:normAutofit/>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p14="http://schemas.microsoft.com/office/powerpoint/2010/main" xmlns="" val="24206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275DC-A7C1-5B4B-E68C-FCA630BDD4CE}"/>
              </a:ext>
            </a:extLst>
          </p:cNvPr>
          <p:cNvSpPr>
            <a:spLocks noGrp="1"/>
          </p:cNvSpPr>
          <p:nvPr>
            <p:ph type="title"/>
          </p:nvPr>
        </p:nvSpPr>
        <p:spPr/>
        <p:txBody>
          <a:bodyPr>
            <a:normAutofit fontScale="90000"/>
          </a:bodyPr>
          <a:lstStyle/>
          <a:p>
            <a:r>
              <a:rPr lang="en-US" sz="4000" dirty="0"/>
              <a:t>Hardware - Software Requirements and Tools Used</a:t>
            </a:r>
            <a:endParaRPr lang="en-IN" dirty="0"/>
          </a:p>
        </p:txBody>
      </p:sp>
      <p:sp>
        <p:nvSpPr>
          <p:cNvPr id="3" name="Content Placeholder 2">
            <a:extLst>
              <a:ext uri="{FF2B5EF4-FFF2-40B4-BE49-F238E27FC236}">
                <a16:creationId xmlns:a16="http://schemas.microsoft.com/office/drawing/2014/main" xmlns=""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p14="http://schemas.microsoft.com/office/powerpoint/2010/main" xmlns="" val="16730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xmlns="" id="{CC866ACF-6980-FA5E-56F1-EC5CF3B3C2DF}"/>
              </a:ext>
            </a:extLst>
          </p:cNvPr>
          <p:cNvSpPr>
            <a:spLocks noGrp="1"/>
          </p:cNvSpPr>
          <p:nvPr>
            <p:ph idx="1"/>
          </p:nvPr>
        </p:nvSpPr>
        <p:spPr>
          <a:xfrm>
            <a:off x="1104293" y="1760688"/>
            <a:ext cx="8946541" cy="4195481"/>
          </a:xfrm>
        </p:spPr>
        <p:txBody>
          <a:bodyPr>
            <a:normAutofit fontScale="77500" lnSpcReduction="2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xmlns="" val="24573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2E3EB-6D18-85AC-125F-7F64EC3636F5}"/>
              </a:ext>
            </a:extLst>
          </p:cNvPr>
          <p:cNvSpPr>
            <a:spLocks noGrp="1"/>
          </p:cNvSpPr>
          <p:nvPr>
            <p:ph type="title"/>
          </p:nvPr>
        </p:nvSpPr>
        <p:spPr>
          <a:xfrm>
            <a:off x="1401135" y="499852"/>
            <a:ext cx="8648718" cy="791620"/>
          </a:xfrm>
        </p:spPr>
        <p:txBody>
          <a:bodyPr>
            <a:normAutofit fontScale="90000"/>
          </a:bodyPr>
          <a:lstStyle/>
          <a:p>
            <a:r>
              <a:rPr lang="en-IN" dirty="0"/>
              <a:t>ANALYTICAL PROBLEM FRAMING</a:t>
            </a:r>
          </a:p>
        </p:txBody>
      </p:sp>
      <p:sp>
        <p:nvSpPr>
          <p:cNvPr id="3" name="Content Placeholder 2">
            <a:extLst>
              <a:ext uri="{FF2B5EF4-FFF2-40B4-BE49-F238E27FC236}">
                <a16:creationId xmlns:a16="http://schemas.microsoft.com/office/drawing/2014/main" xmlns="" id="{53CFDB5C-D6C2-E2AE-4239-C03F2EE85C4D}"/>
              </a:ext>
            </a:extLst>
          </p:cNvPr>
          <p:cNvSpPr>
            <a:spLocks noGrp="1"/>
          </p:cNvSpPr>
          <p:nvPr>
            <p:ph idx="1"/>
          </p:nvPr>
        </p:nvSpPr>
        <p:spPr>
          <a:xfrm>
            <a:off x="1119023" y="1751261"/>
            <a:ext cx="8946541" cy="4195481"/>
          </a:xfrm>
        </p:spPr>
        <p:txBody>
          <a:bodyPr>
            <a:normAutofit fontScale="85000" lnSpcReduction="2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xmlns="" val="40175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938F9-5379-CC8E-76CB-A8A86CD96530}"/>
              </a:ext>
            </a:extLst>
          </p:cNvPr>
          <p:cNvSpPr>
            <a:spLocks noGrp="1"/>
          </p:cNvSpPr>
          <p:nvPr>
            <p:ph type="title"/>
          </p:nvPr>
        </p:nvSpPr>
        <p:spPr/>
        <p:txBody>
          <a:bodyPr>
            <a:normAutofit fontScale="90000"/>
          </a:bodyPr>
          <a:lstStyle/>
          <a:p>
            <a:pPr algn="ctr"/>
            <a:r>
              <a:rPr lang="en-US" sz="4000" dirty="0"/>
              <a:t>DATA ANALYSIS - MODEL BUILDING FLOWCHART</a:t>
            </a:r>
            <a:endParaRPr lang="en-IN" dirty="0"/>
          </a:p>
        </p:txBody>
      </p:sp>
      <p:pic>
        <p:nvPicPr>
          <p:cNvPr id="5" name="Content Placeholder 4">
            <a:extLst>
              <a:ext uri="{FF2B5EF4-FFF2-40B4-BE49-F238E27FC236}">
                <a16:creationId xmlns:a16="http://schemas.microsoft.com/office/drawing/2014/main" xmlns="" id="{FA232AA6-19AE-6372-9F98-584955B535F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72732" y="1774825"/>
            <a:ext cx="7446535" cy="4625975"/>
          </a:xfrm>
        </p:spPr>
      </p:pic>
    </p:spTree>
    <p:extLst>
      <p:ext uri="{BB962C8B-B14F-4D97-AF65-F5344CB8AC3E}">
        <p14:creationId xmlns:p14="http://schemas.microsoft.com/office/powerpoint/2010/main" xmlns="" val="31373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xmlns=""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xmlns="" val="24464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xmlns=""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xmlns="" val="403228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144</TotalTime>
  <Words>1527</Words>
  <Application>Microsoft Office PowerPoint</Application>
  <PresentationFormat>Custom</PresentationFormat>
  <Paragraphs>166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PROJECT Housing</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DELL</cp:lastModifiedBy>
  <cp:revision>9</cp:revision>
  <dcterms:created xsi:type="dcterms:W3CDTF">2022-07-10T20:06:05Z</dcterms:created>
  <dcterms:modified xsi:type="dcterms:W3CDTF">2022-08-08T12:45:44Z</dcterms:modified>
</cp:coreProperties>
</file>