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81" r:id="rId2"/>
    <p:sldId id="282" r:id="rId3"/>
    <p:sldId id="286" r:id="rId4"/>
    <p:sldId id="284" r:id="rId5"/>
    <p:sldId id="285" r:id="rId6"/>
    <p:sldId id="287" r:id="rId7"/>
    <p:sldId id="293" r:id="rId8"/>
    <p:sldId id="297" r:id="rId9"/>
    <p:sldId id="296" r:id="rId10"/>
    <p:sldId id="295" r:id="rId11"/>
    <p:sldId id="294" r:id="rId12"/>
    <p:sldId id="317" r:id="rId13"/>
    <p:sldId id="318" r:id="rId14"/>
    <p:sldId id="319" r:id="rId15"/>
    <p:sldId id="302" r:id="rId16"/>
    <p:sldId id="300" r:id="rId17"/>
    <p:sldId id="298" r:id="rId18"/>
    <p:sldId id="307" r:id="rId19"/>
    <p:sldId id="310" r:id="rId20"/>
    <p:sldId id="311" r:id="rId21"/>
    <p:sldId id="312" r:id="rId22"/>
    <p:sldId id="316" r:id="rId23"/>
    <p:sldId id="313" r:id="rId24"/>
    <p:sldId id="31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00"/>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264300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388982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74830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370258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895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403181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101150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398829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183795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261279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355383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117918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404915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51926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366897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4902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6A63C6-A557-4BF0-B9B8-BFD5D5976C37}" type="datetimeFigureOut">
              <a:rPr lang="en-IN" smtClean="0"/>
              <a:pPr/>
              <a:t>24-09-2022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52ABB9-24B0-42F2-9DCD-C0140C43DA72}" type="slidenum">
              <a:rPr lang="en-IN" smtClean="0"/>
              <a:pPr/>
              <a:t>‹#›</a:t>
            </a:fld>
            <a:endParaRPr lang="en-IN"/>
          </a:p>
        </p:txBody>
      </p:sp>
    </p:spTree>
    <p:extLst>
      <p:ext uri="{BB962C8B-B14F-4D97-AF65-F5344CB8AC3E}">
        <p14:creationId xmlns:p14="http://schemas.microsoft.com/office/powerpoint/2010/main" xmlns="" val="126997630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hyperlink" Target="http://www.pngall.com/toyota-car-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6C043E7-2E61-C3F3-60F4-8A2A992DC979}"/>
              </a:ext>
            </a:extLst>
          </p:cNvPr>
          <p:cNvSpPr txBox="1"/>
          <p:nvPr/>
        </p:nvSpPr>
        <p:spPr>
          <a:xfrm>
            <a:off x="2465711" y="522837"/>
            <a:ext cx="7039223" cy="1354217"/>
          </a:xfrm>
          <a:prstGeom prst="rect">
            <a:avLst/>
          </a:prstGeom>
          <a:noFill/>
        </p:spPr>
        <p:txBody>
          <a:bodyPr wrap="square">
            <a:spAutoFit/>
          </a:bodyPr>
          <a:lstStyle/>
          <a:p>
            <a:pPr algn="ctr"/>
            <a:r>
              <a:rPr lang="en-IN" sz="3200" dirty="0">
                <a:solidFill>
                  <a:schemeClr val="accent6">
                    <a:lumMod val="50000"/>
                  </a:schemeClr>
                </a:solidFill>
                <a:latin typeface="Arial Black" panose="020B0A04020102020204" pitchFamily="34" charset="0"/>
              </a:rPr>
              <a:t>PROJECT PRESENTATION </a:t>
            </a:r>
          </a:p>
          <a:p>
            <a:pPr algn="ctr"/>
            <a:r>
              <a:rPr lang="en-IN" sz="3200" dirty="0">
                <a:solidFill>
                  <a:schemeClr val="accent6">
                    <a:lumMod val="50000"/>
                  </a:schemeClr>
                </a:solidFill>
                <a:latin typeface="Arial Black" panose="020B0A04020102020204" pitchFamily="34" charset="0"/>
              </a:rPr>
              <a:t>ON</a:t>
            </a:r>
            <a:r>
              <a:rPr lang="en-IN" sz="1800" dirty="0">
                <a:solidFill>
                  <a:schemeClr val="accent6">
                    <a:lumMod val="50000"/>
                  </a:schemeClr>
                </a:solidFill>
              </a:rPr>
              <a:t/>
            </a:r>
            <a:br>
              <a:rPr lang="en-IN" sz="1800" dirty="0">
                <a:solidFill>
                  <a:schemeClr val="accent6">
                    <a:lumMod val="50000"/>
                  </a:schemeClr>
                </a:solidFill>
              </a:rPr>
            </a:br>
            <a:endParaRPr lang="en-IN" dirty="0">
              <a:solidFill>
                <a:schemeClr val="accent6">
                  <a:lumMod val="50000"/>
                </a:schemeClr>
              </a:solidFill>
            </a:endParaRPr>
          </a:p>
        </p:txBody>
      </p:sp>
      <p:sp>
        <p:nvSpPr>
          <p:cNvPr id="12" name="TextBox 11">
            <a:extLst>
              <a:ext uri="{FF2B5EF4-FFF2-40B4-BE49-F238E27FC236}">
                <a16:creationId xmlns:a16="http://schemas.microsoft.com/office/drawing/2014/main" xmlns="" id="{8F10EA97-ECD1-59F7-F910-D009DFC73D7C}"/>
              </a:ext>
            </a:extLst>
          </p:cNvPr>
          <p:cNvSpPr txBox="1"/>
          <p:nvPr/>
        </p:nvSpPr>
        <p:spPr>
          <a:xfrm>
            <a:off x="3517437" y="1651688"/>
            <a:ext cx="4935772" cy="584775"/>
          </a:xfrm>
          <a:prstGeom prst="rect">
            <a:avLst/>
          </a:prstGeom>
          <a:noFill/>
        </p:spPr>
        <p:txBody>
          <a:bodyPr wrap="square">
            <a:spAutoFit/>
          </a:bodyPr>
          <a:lstStyle/>
          <a:p>
            <a:r>
              <a:rPr lang="en-IN" sz="3200" b="1" dirty="0">
                <a:solidFill>
                  <a:schemeClr val="accent6">
                    <a:lumMod val="50000"/>
                  </a:schemeClr>
                </a:solidFill>
                <a:latin typeface="Arial Black" panose="020B0A04020102020204" pitchFamily="34" charset="0"/>
              </a:rPr>
              <a:t>RATING PREDICTION </a:t>
            </a:r>
            <a:endParaRPr lang="en-IN" sz="3200" dirty="0">
              <a:solidFill>
                <a:schemeClr val="accent6">
                  <a:lumMod val="50000"/>
                </a:schemeClr>
              </a:solidFill>
              <a:latin typeface="Arial Black" panose="020B0A04020102020204" pitchFamily="34" charset="0"/>
            </a:endParaRPr>
          </a:p>
        </p:txBody>
      </p:sp>
      <p:sp>
        <p:nvSpPr>
          <p:cNvPr id="14" name="TextBox 13">
            <a:extLst>
              <a:ext uri="{FF2B5EF4-FFF2-40B4-BE49-F238E27FC236}">
                <a16:creationId xmlns:a16="http://schemas.microsoft.com/office/drawing/2014/main" xmlns="" id="{83D83483-279E-0635-DF89-55257DA637EC}"/>
              </a:ext>
            </a:extLst>
          </p:cNvPr>
          <p:cNvSpPr txBox="1"/>
          <p:nvPr/>
        </p:nvSpPr>
        <p:spPr>
          <a:xfrm>
            <a:off x="1198276" y="4070504"/>
            <a:ext cx="3898232" cy="1077218"/>
          </a:xfrm>
          <a:prstGeom prst="rect">
            <a:avLst/>
          </a:prstGeom>
          <a:noFill/>
        </p:spPr>
        <p:txBody>
          <a:bodyPr wrap="square" rtlCol="0">
            <a:spAutoFit/>
          </a:bodyPr>
          <a:lstStyle/>
          <a:p>
            <a:pPr algn="ctr"/>
            <a:r>
              <a:rPr lang="en-US" sz="3200" b="1" dirty="0">
                <a:solidFill>
                  <a:schemeClr val="accent6">
                    <a:lumMod val="50000"/>
                  </a:schemeClr>
                </a:solidFill>
              </a:rPr>
              <a:t>BY </a:t>
            </a:r>
          </a:p>
          <a:p>
            <a:pPr algn="ctr"/>
            <a:r>
              <a:rPr lang="en-US" sz="3200" b="1" dirty="0">
                <a:solidFill>
                  <a:schemeClr val="accent6">
                    <a:lumMod val="50000"/>
                  </a:schemeClr>
                </a:solidFill>
              </a:rPr>
              <a:t>  </a:t>
            </a:r>
            <a:r>
              <a:rPr lang="en-US" sz="3200" b="1" dirty="0" smtClean="0">
                <a:solidFill>
                  <a:schemeClr val="accent6">
                    <a:lumMod val="50000"/>
                  </a:schemeClr>
                </a:solidFill>
              </a:rPr>
              <a:t>HANUMESH K</a:t>
            </a:r>
            <a:endParaRPr lang="en-IN" sz="3200" b="1" dirty="0">
              <a:solidFill>
                <a:schemeClr val="accent6">
                  <a:lumMod val="50000"/>
                </a:schemeClr>
              </a:solidFill>
            </a:endParaRPr>
          </a:p>
        </p:txBody>
      </p:sp>
      <p:sp>
        <p:nvSpPr>
          <p:cNvPr id="2" name="TextBox 1">
            <a:extLst>
              <a:ext uri="{FF2B5EF4-FFF2-40B4-BE49-F238E27FC236}">
                <a16:creationId xmlns:a16="http://schemas.microsoft.com/office/drawing/2014/main" xmlns="" id="{68A5F366-4F23-28E1-5B2D-9C2783B473E6}"/>
              </a:ext>
            </a:extLst>
          </p:cNvPr>
          <p:cNvSpPr txBox="1"/>
          <p:nvPr/>
        </p:nvSpPr>
        <p:spPr>
          <a:xfrm>
            <a:off x="2932331" y="6628487"/>
            <a:ext cx="6105986" cy="230832"/>
          </a:xfrm>
          <a:prstGeom prst="rect">
            <a:avLst/>
          </a:prstGeom>
          <a:noFill/>
        </p:spPr>
        <p:txBody>
          <a:bodyPr wrap="square" rtlCol="0">
            <a:spAutoFit/>
          </a:bodyPr>
          <a:lstStyle/>
          <a:p>
            <a:r>
              <a:rPr lang="en-IN" sz="900">
                <a:hlinkClick r:id="rId2" tooltip="http://www.pngall.com/toyota-car-png"/>
              </a:rPr>
              <a:t>This Photo</a:t>
            </a:r>
            <a:r>
              <a:rPr lang="en-IN" sz="900"/>
              <a:t> by Unknown Author is licensed under </a:t>
            </a:r>
            <a:r>
              <a:rPr lang="en-IN" sz="900">
                <a:hlinkClick r:id="rId3" tooltip="https://creativecommons.org/licenses/by-nc/3.0/"/>
              </a:rPr>
              <a:t>CC BY-NC</a:t>
            </a:r>
            <a:endParaRPr lang="en-IN" sz="900"/>
          </a:p>
        </p:txBody>
      </p:sp>
      <p:sp>
        <p:nvSpPr>
          <p:cNvPr id="3" name="Star: 5 Points 2">
            <a:extLst>
              <a:ext uri="{FF2B5EF4-FFF2-40B4-BE49-F238E27FC236}">
                <a16:creationId xmlns:a16="http://schemas.microsoft.com/office/drawing/2014/main" xmlns="" id="{DA5F1E16-FA24-4D4D-8E96-ED8694CAB742}"/>
              </a:ext>
            </a:extLst>
          </p:cNvPr>
          <p:cNvSpPr/>
          <p:nvPr/>
        </p:nvSpPr>
        <p:spPr>
          <a:xfrm>
            <a:off x="3687120" y="2236463"/>
            <a:ext cx="536089"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xmlns="" id="{7B546E47-9F1A-44F1-AE0E-51D3B2505215}"/>
              </a:ext>
            </a:extLst>
          </p:cNvPr>
          <p:cNvSpPr/>
          <p:nvPr/>
        </p:nvSpPr>
        <p:spPr>
          <a:xfrm>
            <a:off x="4726695"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xmlns="" id="{CE7BB3A0-63EF-43D6-9810-0108EB8FCEB4}"/>
              </a:ext>
            </a:extLst>
          </p:cNvPr>
          <p:cNvSpPr/>
          <p:nvPr/>
        </p:nvSpPr>
        <p:spPr>
          <a:xfrm>
            <a:off x="5726452" y="2236463"/>
            <a:ext cx="536089"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xmlns="" id="{8BD9D752-C17E-494B-AE7B-9E0EFB046821}"/>
              </a:ext>
            </a:extLst>
          </p:cNvPr>
          <p:cNvSpPr/>
          <p:nvPr/>
        </p:nvSpPr>
        <p:spPr>
          <a:xfrm>
            <a:off x="6751072"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5" name="Star: 5 Points 14">
            <a:extLst>
              <a:ext uri="{FF2B5EF4-FFF2-40B4-BE49-F238E27FC236}">
                <a16:creationId xmlns:a16="http://schemas.microsoft.com/office/drawing/2014/main" xmlns="" id="{B01D7BEF-C044-4063-ADE4-A171A0E34A7E}"/>
              </a:ext>
            </a:extLst>
          </p:cNvPr>
          <p:cNvSpPr/>
          <p:nvPr/>
        </p:nvSpPr>
        <p:spPr>
          <a:xfrm>
            <a:off x="7768663" y="2236463"/>
            <a:ext cx="539496" cy="530447"/>
          </a:xfrm>
          <a:prstGeom prst="star5">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0434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563484"/>
            <a:ext cx="9603275" cy="693060"/>
          </a:xfrm>
        </p:spPr>
        <p:txBody>
          <a:bodyPr>
            <a:noAutofit/>
          </a:bodyPr>
          <a:lstStyle/>
          <a:p>
            <a:pPr algn="ctr"/>
            <a:r>
              <a:rPr lang="en-IN" sz="4400" b="1" dirty="0">
                <a:solidFill>
                  <a:srgbClr val="7030A0"/>
                </a:solidFill>
              </a:rPr>
              <a:t>OBSERVATIONS</a:t>
            </a:r>
            <a:endParaRPr lang="en-US" sz="4400" b="1" dirty="0">
              <a:solidFill>
                <a:srgbClr val="7030A0"/>
              </a:solidFill>
            </a:endParaRPr>
          </a:p>
        </p:txBody>
      </p:sp>
      <p:sp>
        <p:nvSpPr>
          <p:cNvPr id="5" name="TextBox 4">
            <a:extLst>
              <a:ext uri="{FF2B5EF4-FFF2-40B4-BE49-F238E27FC236}">
                <a16:creationId xmlns:a16="http://schemas.microsoft.com/office/drawing/2014/main" xmlns="" id="{C87538CA-CA57-1E98-BA40-7DDDCBF62329}"/>
              </a:ext>
            </a:extLst>
          </p:cNvPr>
          <p:cNvSpPr txBox="1"/>
          <p:nvPr/>
        </p:nvSpPr>
        <p:spPr>
          <a:xfrm>
            <a:off x="1917279" y="2566841"/>
            <a:ext cx="10202779" cy="172431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observing the histogram we can clearly see that most of our text is having the number of words in the range of 0 to 500, But some of the reviews are too lengthy which may act like outliers in our data.</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1395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065196" y="113493"/>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9" name="Picture 8">
            <a:extLst>
              <a:ext uri="{FF2B5EF4-FFF2-40B4-BE49-F238E27FC236}">
                <a16:creationId xmlns:a16="http://schemas.microsoft.com/office/drawing/2014/main" xmlns="" id="{1848E9E4-240E-3C4C-41D7-269E69B1F418}"/>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4487" y="1913641"/>
            <a:ext cx="9298005" cy="4494998"/>
          </a:xfrm>
          <a:prstGeom prst="rect">
            <a:avLst/>
          </a:prstGeom>
          <a:noFill/>
          <a:ln>
            <a:noFill/>
          </a:ln>
        </p:spPr>
      </p:pic>
    </p:spTree>
    <p:extLst>
      <p:ext uri="{BB962C8B-B14F-4D97-AF65-F5344CB8AC3E}">
        <p14:creationId xmlns:p14="http://schemas.microsoft.com/office/powerpoint/2010/main" xmlns="" val="40295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183907" y="115808"/>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BCD918B9-F759-9483-0D44-AB130607C42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918852" y="1765634"/>
            <a:ext cx="4828457" cy="4976162"/>
          </a:xfrm>
          <a:prstGeom prst="rect">
            <a:avLst/>
          </a:prstGeom>
          <a:noFill/>
          <a:ln>
            <a:noFill/>
          </a:ln>
        </p:spPr>
      </p:pic>
      <p:pic>
        <p:nvPicPr>
          <p:cNvPr id="6" name="Picture 5">
            <a:extLst>
              <a:ext uri="{FF2B5EF4-FFF2-40B4-BE49-F238E27FC236}">
                <a16:creationId xmlns:a16="http://schemas.microsoft.com/office/drawing/2014/main" xmlns="" id="{3A568B1F-B673-8736-13E0-8B40003D2E34}"/>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7094037" y="1765634"/>
            <a:ext cx="4828456" cy="4976558"/>
          </a:xfrm>
          <a:prstGeom prst="rect">
            <a:avLst/>
          </a:prstGeom>
          <a:noFill/>
          <a:ln>
            <a:noFill/>
          </a:ln>
        </p:spPr>
      </p:pic>
    </p:spTree>
    <p:extLst>
      <p:ext uri="{BB962C8B-B14F-4D97-AF65-F5344CB8AC3E}">
        <p14:creationId xmlns:p14="http://schemas.microsoft.com/office/powerpoint/2010/main" xmlns="" val="90876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187767" y="168423"/>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xmlns="" id="{6ED99E43-5BF0-0890-D684-59F894CC62AC}"/>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504031" y="1862508"/>
            <a:ext cx="5089274" cy="4961617"/>
          </a:xfrm>
          <a:prstGeom prst="rect">
            <a:avLst/>
          </a:prstGeom>
          <a:noFill/>
          <a:ln>
            <a:noFill/>
          </a:ln>
        </p:spPr>
      </p:pic>
      <p:pic>
        <p:nvPicPr>
          <p:cNvPr id="8" name="Picture 7">
            <a:extLst>
              <a:ext uri="{FF2B5EF4-FFF2-40B4-BE49-F238E27FC236}">
                <a16:creationId xmlns:a16="http://schemas.microsoft.com/office/drawing/2014/main" xmlns="" id="{F2B9E65F-E94F-D165-679F-26CBA280F17C}"/>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751169" y="1862508"/>
            <a:ext cx="5171324" cy="4961617"/>
          </a:xfrm>
          <a:prstGeom prst="rect">
            <a:avLst/>
          </a:prstGeom>
          <a:noFill/>
          <a:ln>
            <a:noFill/>
          </a:ln>
        </p:spPr>
      </p:pic>
    </p:spTree>
    <p:extLst>
      <p:ext uri="{BB962C8B-B14F-4D97-AF65-F5344CB8AC3E}">
        <p14:creationId xmlns:p14="http://schemas.microsoft.com/office/powerpoint/2010/main" xmlns="" val="182891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66443" y="109047"/>
            <a:ext cx="11126804" cy="1694086"/>
          </a:xfrm>
        </p:spPr>
        <p:txBody>
          <a:bodyPr>
            <a:noAutofit/>
          </a:bodyPr>
          <a:lstStyle/>
          <a:p>
            <a:pPr algn="ctr"/>
            <a:r>
              <a:rPr lang="en-IN" sz="4400" b="1" dirty="0">
                <a:solidFill>
                  <a:srgbClr val="7030A0"/>
                </a:solidFill>
              </a:rPr>
              <a:t>VIZUALIZATION OF CATEGORICAL COLUMNS</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xmlns="" id="{FE98C44B-907A-1E52-5336-DB4485C51D06}"/>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927199" y="1677970"/>
            <a:ext cx="5414637" cy="4963461"/>
          </a:xfrm>
          <a:prstGeom prst="rect">
            <a:avLst/>
          </a:prstGeom>
          <a:noFill/>
          <a:ln>
            <a:noFill/>
          </a:ln>
        </p:spPr>
      </p:pic>
      <p:pic>
        <p:nvPicPr>
          <p:cNvPr id="9" name="Picture 8">
            <a:extLst>
              <a:ext uri="{FF2B5EF4-FFF2-40B4-BE49-F238E27FC236}">
                <a16:creationId xmlns:a16="http://schemas.microsoft.com/office/drawing/2014/main" xmlns="" id="{10F3045C-F570-2291-872D-1D360B7D0808}"/>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6571" t="29648" r="36496" b="21252"/>
          <a:stretch/>
        </p:blipFill>
        <p:spPr bwMode="auto">
          <a:xfrm>
            <a:off x="6429108" y="1564848"/>
            <a:ext cx="5762892" cy="5076583"/>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26695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936142" y="386500"/>
            <a:ext cx="9603275" cy="693060"/>
          </a:xfrm>
        </p:spPr>
        <p:txBody>
          <a:bodyPr>
            <a:noAutofit/>
          </a:bodyPr>
          <a:lstStyle/>
          <a:p>
            <a:pPr algn="ctr"/>
            <a:r>
              <a:rPr lang="en-IN" sz="4400" b="1" dirty="0">
                <a:solidFill>
                  <a:srgbClr val="7030A0"/>
                </a:solidFill>
              </a:rPr>
              <a:t>OBSERVATIONS</a:t>
            </a:r>
            <a:endParaRPr lang="en-US" sz="4400" b="1" dirty="0">
              <a:solidFill>
                <a:srgbClr val="7030A0"/>
              </a:solidFill>
            </a:endParaRPr>
          </a:p>
        </p:txBody>
      </p:sp>
      <p:sp>
        <p:nvSpPr>
          <p:cNvPr id="5" name="TextBox 4">
            <a:extLst>
              <a:ext uri="{FF2B5EF4-FFF2-40B4-BE49-F238E27FC236}">
                <a16:creationId xmlns:a16="http://schemas.microsoft.com/office/drawing/2014/main" xmlns="" id="{EE496E62-8C69-97A8-62C9-AAA75AD0699D}"/>
              </a:ext>
            </a:extLst>
          </p:cNvPr>
          <p:cNvSpPr txBox="1"/>
          <p:nvPr/>
        </p:nvSpPr>
        <p:spPr>
          <a:xfrm>
            <a:off x="864950" y="1334083"/>
            <a:ext cx="11220213" cy="5778761"/>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length of most of the comments were between 0 to 800 before cleaning the data. After cleaning data, it came down to between 0 - 500</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57150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graphs above the following observations are made: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5.0 rating frequently carry words like: ‘good’, ’excellent’,’ quality’, ‘value money’ etc indicating very high customer satisfaction and high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4.0 rating frequently carry words like: ‘good’,’ great’, ’performance’, ’features’, ‘quality’, ’price’ etc indicating high customer satisfaction</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good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3.0 rating frequently carry words</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like: ‘good’, ’well’, ’average, ’quality’, ’issue’ etc indicating</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dissatisfaction and average to below average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2.0 rating frequently carry words like: ‘problem’, ‘bad’, ’issues’, ’waste money’, ’poor quality’ etc indicating high customer dissatisfaction and below average 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1.0 rating frequently carry words like: ‘stopped’, ’working’, ’cheap’, ’return’, ’issue’, ’waste money’, ’poor quality’,’ customer care’, ’bad’, ‘poor build quality’ etc indicate very high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customerdissatisfaction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poor quality product.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723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622393"/>
            <a:ext cx="9603275" cy="693060"/>
          </a:xfrm>
        </p:spPr>
        <p:txBody>
          <a:bodyPr>
            <a:noAutofit/>
          </a:bodyPr>
          <a:lstStyle/>
          <a:p>
            <a:pPr algn="ctr"/>
            <a:r>
              <a:rPr lang="en-IN" sz="4400" b="1" dirty="0">
                <a:solidFill>
                  <a:srgbClr val="7030A0"/>
                </a:solidFill>
              </a:rPr>
              <a:t>ANALYSIS</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560321" y="1198385"/>
            <a:ext cx="7767588"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092784C3-1D31-7416-DA11-970965659C3F}"/>
              </a:ext>
            </a:extLst>
          </p:cNvPr>
          <p:cNvSpPr txBox="1"/>
          <p:nvPr/>
        </p:nvSpPr>
        <p:spPr>
          <a:xfrm>
            <a:off x="1693848" y="1896572"/>
            <a:ext cx="10395284" cy="4645567"/>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Balanced the data using SMOTE mechanism.</a:t>
            </a:r>
          </a:p>
          <a:p>
            <a:pPr lvl="0">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3110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356095"/>
            <a:ext cx="9603275" cy="693060"/>
          </a:xfrm>
        </p:spPr>
        <p:txBody>
          <a:bodyPr>
            <a:noAutofit/>
          </a:bodyPr>
          <a:lstStyle/>
          <a:p>
            <a:pPr algn="ctr"/>
            <a:r>
              <a:rPr lang="en-IN" sz="4400" b="1" dirty="0">
                <a:solidFill>
                  <a:srgbClr val="7030A0"/>
                </a:solidFill>
              </a:rPr>
              <a:t>MODEL BUILDING</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294363" y="1357459"/>
            <a:ext cx="10897637" cy="6296527"/>
          </a:xfrm>
        </p:spPr>
        <p:txBody>
          <a:bodyPr>
            <a:noAutofit/>
          </a:bodyPr>
          <a:lstStyle/>
          <a:p>
            <a:pPr marL="0" indent="0">
              <a:lnSpc>
                <a:spcPct val="107000"/>
              </a:lnSpc>
              <a:spcAft>
                <a:spcPts val="800"/>
              </a:spcAft>
              <a:buNone/>
            </a:pPr>
            <a:r>
              <a:rPr lang="en-IN" sz="2000" dirty="0">
                <a:latin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In this </a:t>
            </a:r>
            <a:r>
              <a:rPr lang="en-IN" sz="2000" dirty="0" err="1">
                <a:effectLst/>
                <a:latin typeface="Calibri" panose="020F0502020204030204" pitchFamily="34" charset="0"/>
                <a:ea typeface="Calibri" panose="020F0502020204030204" pitchFamily="34" charset="0"/>
                <a:cs typeface="Calibri" panose="020F0502020204030204" pitchFamily="34" charset="0"/>
              </a:rPr>
              <a:t>nlp</a:t>
            </a:r>
            <a:r>
              <a:rPr lang="en-IN" sz="2000" dirty="0">
                <a:effectLst/>
                <a:latin typeface="Calibri" panose="020F0502020204030204" pitchFamily="34" charset="0"/>
                <a:ea typeface="Calibri" panose="020F0502020204030204" pitchFamily="34" charset="0"/>
                <a:cs typeface="Calibri" panose="020F0502020204030204" pitchFamily="34" charset="0"/>
              </a:rPr>
              <a:t> based project we need to predict ratings which are </a:t>
            </a:r>
            <a:r>
              <a:rPr lang="en-IN" sz="2000" dirty="0" err="1">
                <a:effectLst/>
                <a:latin typeface="Calibri" panose="020F0502020204030204" pitchFamily="34" charset="0"/>
                <a:ea typeface="Calibri" panose="020F0502020204030204" pitchFamily="34" charset="0"/>
                <a:cs typeface="Calibri" panose="020F0502020204030204" pitchFamily="34" charset="0"/>
              </a:rPr>
              <a:t>multiclassifiers</a:t>
            </a:r>
            <a:r>
              <a:rPr lang="en-IN" sz="2000" dirty="0">
                <a:effectLst/>
                <a:latin typeface="Calibri" panose="020F0502020204030204" pitchFamily="34" charset="0"/>
                <a:ea typeface="Calibri" panose="020F0502020204030204" pitchFamily="34" charset="0"/>
                <a:cs typeface="Calibri" panose="020F0502020204030204" pitchFamily="34" charset="0"/>
              </a:rPr>
              <a:t>. I have converted the text into vectors using TFIDF vectorizer and separated our feature and labels then build the model using One Vs Rest Classifier.  Among all the algorithms which I have used for this purpose I have chosen </a:t>
            </a:r>
            <a:r>
              <a:rPr lang="en-IN" sz="2000" dirty="0">
                <a:latin typeface="Calibri" panose="020F0502020204030204" pitchFamily="34" charset="0"/>
                <a:ea typeface="Calibri" panose="020F0502020204030204" pitchFamily="34" charset="0"/>
                <a:cs typeface="Calibri" panose="020F0502020204030204" pitchFamily="34" charset="0"/>
              </a:rPr>
              <a:t>Random Forest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as best suitable algorithm for our final model as it is performing well compared to other algorithms while evaluating with different metrics I have used following algorithms and evaluated them</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Multinomial NB </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Logistic Regression </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Random Forest Classifier</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Ada Boost Classifier</a:t>
            </a:r>
          </a:p>
          <a:p>
            <a:pPr lvl="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Passive Aggressive Classifier</a:t>
            </a:r>
          </a:p>
          <a:p>
            <a:pPr lvl="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Complement NB</a:t>
            </a:r>
          </a:p>
          <a:p>
            <a:pPr>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From all of these above models </a:t>
            </a:r>
            <a:r>
              <a:rPr lang="en-IN" sz="2000" dirty="0">
                <a:latin typeface="Calibri" panose="020F0502020204030204" pitchFamily="34" charset="0"/>
                <a:ea typeface="Calibri" panose="020F0502020204030204" pitchFamily="34" charset="0"/>
                <a:cs typeface="Calibri" panose="020F0502020204030204" pitchFamily="34" charset="0"/>
              </a:rPr>
              <a:t>Random Forest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was giving me good performance.</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8311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3705726"/>
            <a:ext cx="9298005" cy="2935706"/>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40073690-9AEA-3EDF-E7AF-AB39C6E7C15A}"/>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1206" t="30243" r="47429" b="12416"/>
          <a:stretch/>
        </p:blipFill>
        <p:spPr bwMode="auto">
          <a:xfrm>
            <a:off x="2624488" y="1157425"/>
            <a:ext cx="4731568" cy="5096601"/>
          </a:xfrm>
          <a:prstGeom prst="rect">
            <a:avLst/>
          </a:prstGeom>
          <a:ln>
            <a:noFill/>
          </a:ln>
          <a:extLst>
            <a:ext uri="{53640926-AAD7-44D8-BBD7-CCE9431645EC}">
              <a14:shadowObscured xmlns:a14="http://schemas.microsoft.com/office/drawing/2010/main" xmlns=""/>
            </a:ext>
          </a:extLst>
        </p:spPr>
      </p:pic>
      <p:pic>
        <p:nvPicPr>
          <p:cNvPr id="7" name="Picture 6">
            <a:extLst>
              <a:ext uri="{FF2B5EF4-FFF2-40B4-BE49-F238E27FC236}">
                <a16:creationId xmlns:a16="http://schemas.microsoft.com/office/drawing/2014/main" xmlns="" id="{A2EB838A-2ECB-D629-259D-BDF7341A02F8}"/>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1429" t="27291" r="47866" b="15945"/>
          <a:stretch/>
        </p:blipFill>
        <p:spPr bwMode="auto">
          <a:xfrm>
            <a:off x="7356056" y="1157425"/>
            <a:ext cx="4578278" cy="506364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22928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xmlns="" id="{82262B52-2AE1-84ED-3FFB-E41A91805E1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1432" t="26309" r="48527" b="11420"/>
          <a:stretch/>
        </p:blipFill>
        <p:spPr bwMode="auto">
          <a:xfrm>
            <a:off x="1947332" y="1159495"/>
            <a:ext cx="4835626" cy="5099902"/>
          </a:xfrm>
          <a:prstGeom prst="rect">
            <a:avLst/>
          </a:prstGeom>
          <a:ln>
            <a:noFill/>
          </a:ln>
          <a:extLst>
            <a:ext uri="{53640926-AAD7-44D8-BBD7-CCE9431645EC}">
              <a14:shadowObscured xmlns:a14="http://schemas.microsoft.com/office/drawing/2010/main" xmlns=""/>
            </a:ext>
          </a:extLst>
        </p:spPr>
      </p:pic>
      <p:pic>
        <p:nvPicPr>
          <p:cNvPr id="8" name="Picture 7">
            <a:extLst>
              <a:ext uri="{FF2B5EF4-FFF2-40B4-BE49-F238E27FC236}">
                <a16:creationId xmlns:a16="http://schemas.microsoft.com/office/drawing/2014/main" xmlns="" id="{25231226-26CD-DFFD-50CC-1C853EA4CB4A}"/>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1647" t="27683" r="48324" b="11249"/>
          <a:stretch/>
        </p:blipFill>
        <p:spPr bwMode="auto">
          <a:xfrm>
            <a:off x="6796724" y="1112362"/>
            <a:ext cx="5202367" cy="5147035"/>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5000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575035"/>
            <a:ext cx="9603275" cy="738070"/>
          </a:xfrm>
        </p:spPr>
        <p:txBody>
          <a:bodyPr>
            <a:noAutofit/>
          </a:bodyPr>
          <a:lstStyle/>
          <a:p>
            <a:pPr algn="ctr"/>
            <a:r>
              <a:rPr lang="en-US" sz="4400" b="1" dirty="0">
                <a:solidFill>
                  <a:srgbClr val="7030A0"/>
                </a:solidFill>
              </a:rPr>
              <a:t>CONTENT</a:t>
            </a: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494680" y="1661092"/>
            <a:ext cx="9531381" cy="5265019"/>
          </a:xfrm>
        </p:spPr>
        <p:txBody>
          <a:bodyPr>
            <a:normAutofit/>
          </a:bodyPr>
          <a:lstStyle/>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Overview.</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Problem Understanding.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What is Rating Prediction?</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Importance of Rating prediction. Problem Statement.</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Exploratory data analysis.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Visualizations.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Analysis.</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Model Building.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Hyper Parameter Tunning.</a:t>
            </a:r>
          </a:p>
          <a:p>
            <a:pPr>
              <a:spcBef>
                <a:spcPts val="300"/>
              </a:spcBef>
              <a:spcAft>
                <a:spcPts val="800"/>
              </a:spcAft>
            </a:pPr>
            <a:r>
              <a:rPr lang="en-US" sz="2000" dirty="0">
                <a:solidFill>
                  <a:schemeClr val="tx2"/>
                </a:solidFill>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xmlns=""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8" name="Picture 7">
            <a:extLst>
              <a:ext uri="{FF2B5EF4-FFF2-40B4-BE49-F238E27FC236}">
                <a16:creationId xmlns:a16="http://schemas.microsoft.com/office/drawing/2014/main" xmlns="" id="{7C41EB42-B215-CE94-437D-68D41372359D}"/>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0879" t="26701" r="48304" b="8875"/>
          <a:stretch/>
        </p:blipFill>
        <p:spPr bwMode="auto">
          <a:xfrm>
            <a:off x="2856322" y="1078565"/>
            <a:ext cx="4760536" cy="5230010"/>
          </a:xfrm>
          <a:prstGeom prst="rect">
            <a:avLst/>
          </a:prstGeom>
          <a:ln>
            <a:noFill/>
          </a:ln>
          <a:extLst>
            <a:ext uri="{53640926-AAD7-44D8-BBD7-CCE9431645EC}">
              <a14:shadowObscured xmlns:a14="http://schemas.microsoft.com/office/drawing/2010/main" xmlns=""/>
            </a:ext>
          </a:extLst>
        </p:spPr>
      </p:pic>
      <p:pic>
        <p:nvPicPr>
          <p:cNvPr id="9" name="Picture 8">
            <a:extLst>
              <a:ext uri="{FF2B5EF4-FFF2-40B4-BE49-F238E27FC236}">
                <a16:creationId xmlns:a16="http://schemas.microsoft.com/office/drawing/2014/main" xmlns="" id="{2F5F40D9-12B0-77A2-3EF5-B032D72144B8}"/>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1319" t="28272" r="46542" b="10256"/>
          <a:stretch/>
        </p:blipFill>
        <p:spPr bwMode="auto">
          <a:xfrm>
            <a:off x="7646947" y="1072174"/>
            <a:ext cx="4507380" cy="5230009"/>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87002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337912" y="553660"/>
            <a:ext cx="10503001" cy="693060"/>
          </a:xfrm>
        </p:spPr>
        <p:txBody>
          <a:bodyPr>
            <a:noAutofit/>
          </a:bodyPr>
          <a:lstStyle/>
          <a:p>
            <a:pPr algn="ctr"/>
            <a:r>
              <a:rPr lang="en-IN" sz="4400" b="1" dirty="0">
                <a:solidFill>
                  <a:srgbClr val="7030A0"/>
                </a:solidFill>
              </a:rPr>
              <a:t>HYPER PARAMETER TUNNING</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xmlns="" id="{93AE7DE3-BC0D-7490-2006-96EECA72E6AF}"/>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31728" t="24219" r="28082" b="8122"/>
          <a:stretch/>
        </p:blipFill>
        <p:spPr bwMode="auto">
          <a:xfrm>
            <a:off x="2944876" y="1429103"/>
            <a:ext cx="8896037" cy="5303521"/>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9303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708995" y="139525"/>
            <a:ext cx="11983451" cy="1771088"/>
          </a:xfrm>
        </p:spPr>
        <p:txBody>
          <a:bodyPr>
            <a:noAutofit/>
          </a:bodyPr>
          <a:lstStyle/>
          <a:p>
            <a:pPr algn="ctr"/>
            <a:r>
              <a:rPr lang="en-IN" sz="4400" b="1" dirty="0">
                <a:solidFill>
                  <a:srgbClr val="7030A0"/>
                </a:solidFill>
              </a:rPr>
              <a:t>SAVING THE MODEL AND PREDICTIONS USING SAVED MODEL</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sz="2400" dirty="0"/>
              <a:t>             </a:t>
            </a:r>
          </a:p>
        </p:txBody>
      </p:sp>
      <p:sp>
        <p:nvSpPr>
          <p:cNvPr id="6" name="TextBox 5">
            <a:extLst>
              <a:ext uri="{FF2B5EF4-FFF2-40B4-BE49-F238E27FC236}">
                <a16:creationId xmlns:a16="http://schemas.microsoft.com/office/drawing/2014/main" xmlns="" id="{E2ED3068-A3DD-CD7C-A6EF-EC3DBA5BA4CF}"/>
              </a:ext>
            </a:extLst>
          </p:cNvPr>
          <p:cNvSpPr txBox="1"/>
          <p:nvPr/>
        </p:nvSpPr>
        <p:spPr>
          <a:xfrm>
            <a:off x="2490437" y="1765544"/>
            <a:ext cx="9974179" cy="723275"/>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I have saved my best model using .</a:t>
            </a:r>
            <a:r>
              <a:rPr lang="en-IN" sz="1800" dirty="0" err="1">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pkl</a:t>
            </a: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 as follows</a:t>
            </a:r>
            <a:r>
              <a:rPr lang="en-IN" sz="1800" b="1"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a:t>
            </a: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Now after saving the best model, loading my saved model and predicting the test values.</a:t>
            </a:r>
          </a:p>
        </p:txBody>
      </p:sp>
      <p:pic>
        <p:nvPicPr>
          <p:cNvPr id="9" name="Picture 8">
            <a:extLst>
              <a:ext uri="{FF2B5EF4-FFF2-40B4-BE49-F238E27FC236}">
                <a16:creationId xmlns:a16="http://schemas.microsoft.com/office/drawing/2014/main" xmlns="" id="{41C65D5C-1D37-1D86-B43D-11DB0E30847D}"/>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1007" t="25932" r="23061" b="10297"/>
          <a:stretch/>
        </p:blipFill>
        <p:spPr bwMode="auto">
          <a:xfrm>
            <a:off x="2667786" y="2696209"/>
            <a:ext cx="8474696" cy="4022266"/>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37372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973851" y="591437"/>
            <a:ext cx="9603275" cy="693060"/>
          </a:xfrm>
        </p:spPr>
        <p:txBody>
          <a:bodyPr>
            <a:noAutofit/>
          </a:bodyPr>
          <a:lstStyle/>
          <a:p>
            <a:pPr algn="ctr"/>
            <a:r>
              <a:rPr lang="en-IN" sz="4400" b="1" dirty="0">
                <a:solidFill>
                  <a:srgbClr val="7030A0"/>
                </a:solidFill>
              </a:rPr>
              <a:t>CONCLUSION</a:t>
            </a:r>
            <a:endParaRPr lang="en-US" sz="4400" b="1" dirty="0">
              <a:solidFill>
                <a:srgbClr val="7030A0"/>
              </a:solidFill>
            </a:endParaRPr>
          </a:p>
        </p:txBody>
      </p:sp>
      <p:sp>
        <p:nvSpPr>
          <p:cNvPr id="5" name="TextBox 4">
            <a:extLst>
              <a:ext uri="{FF2B5EF4-FFF2-40B4-BE49-F238E27FC236}">
                <a16:creationId xmlns:a16="http://schemas.microsoft.com/office/drawing/2014/main" xmlns="" id="{E24506A0-8FF5-32CE-C272-4FF07F091FA3}"/>
              </a:ext>
            </a:extLst>
          </p:cNvPr>
          <p:cNvSpPr txBox="1"/>
          <p:nvPr/>
        </p:nvSpPr>
        <p:spPr>
          <a:xfrm>
            <a:off x="1633726" y="2068174"/>
            <a:ext cx="10635917" cy="4334713"/>
          </a:xfrm>
          <a:prstGeom prst="rect">
            <a:avLst/>
          </a:prstGeom>
          <a:noFill/>
        </p:spPr>
        <p:txBody>
          <a:bodyPr wrap="square">
            <a:spAutoFit/>
          </a:bodyPr>
          <a:lstStyle/>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In this project report, we have used NLP machine learning algorithms to predict the Ratings. We have mentioned the step by step procedure to analyse the dataset and finding the correlation between the features.</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punctuations, </a:t>
            </a:r>
            <a:r>
              <a:rPr lang="en-IN" sz="2000" dirty="0" err="1">
                <a:effectLst/>
                <a:latin typeface="Calibri" panose="020F0502020204030204" pitchFamily="34" charset="0"/>
                <a:ea typeface="Calibri" panose="020F0502020204030204" pitchFamily="34" charset="0"/>
                <a:cs typeface="Calibri" panose="020F0502020204030204" pitchFamily="34" charset="0"/>
              </a:rPr>
              <a:t>urls</a:t>
            </a:r>
            <a:r>
              <a:rPr lang="en-IN" sz="2000" dirty="0">
                <a:effectLst/>
                <a:latin typeface="Calibri" panose="020F0502020204030204" pitchFamily="34" charset="0"/>
                <a:ea typeface="Calibri" panose="020F0502020204030204" pitchFamily="34" charset="0"/>
                <a:cs typeface="Calibri" panose="020F0502020204030204" pitchFamily="34" charset="0"/>
              </a:rPr>
              <a:t>, email address, stop words. </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6 algorithms and a hyper parameter tunning was done to the best model. Hence we calculated the performance of each model using different performance metrics and compared them based on these metrics.</a:t>
            </a:r>
          </a:p>
          <a:p>
            <a:pPr marL="342900" indent="-342900">
              <a:lnSpc>
                <a:spcPct val="107000"/>
              </a:lnSpc>
              <a:spcBef>
                <a:spcPts val="300"/>
              </a:spcBef>
              <a:spcAft>
                <a:spcPts val="3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Then we have also saved the best model.</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4623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3" name="Picture 2">
            <a:extLst>
              <a:ext uri="{FF2B5EF4-FFF2-40B4-BE49-F238E27FC236}">
                <a16:creationId xmlns:a16="http://schemas.microsoft.com/office/drawing/2014/main" xmlns="" id="{2ADE5D99-85BE-4610-84E6-38417E9F98F1}"/>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842064" y="823475"/>
            <a:ext cx="9584918" cy="5039996"/>
          </a:xfrm>
          <a:prstGeom prst="rect">
            <a:avLst/>
          </a:prstGeom>
        </p:spPr>
      </p:pic>
    </p:spTree>
    <p:extLst>
      <p:ext uri="{BB962C8B-B14F-4D97-AF65-F5344CB8AC3E}">
        <p14:creationId xmlns:p14="http://schemas.microsoft.com/office/powerpoint/2010/main" xmlns="" val="21795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591765"/>
            <a:ext cx="9603275" cy="693060"/>
          </a:xfrm>
        </p:spPr>
        <p:txBody>
          <a:bodyPr>
            <a:noAutofit/>
          </a:bodyPr>
          <a:lstStyle/>
          <a:p>
            <a:pPr algn="ctr"/>
            <a:r>
              <a:rPr lang="en-IN" sz="4400" b="1" dirty="0">
                <a:solidFill>
                  <a:srgbClr val="7030A0"/>
                </a:solidFill>
              </a:rPr>
              <a:t>OVERVIEW</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588725" y="2327726"/>
            <a:ext cx="9603275" cy="4639376"/>
          </a:xfrm>
        </p:spPr>
        <p:txBody>
          <a:bodyPr>
            <a:normAutofit/>
          </a:bodyPr>
          <a:lstStyle/>
          <a:p>
            <a:pPr marL="0" indent="0">
              <a:buNone/>
            </a:pPr>
            <a:r>
              <a:rPr lang="en-US" dirty="0">
                <a:solidFill>
                  <a:srgbClr val="7030A0"/>
                </a:solidFill>
                <a:latin typeface="Bahnschrift SemiBold" panose="020B0502040204020203" pitchFamily="34" charset="0"/>
              </a:rPr>
              <a:t>  </a:t>
            </a:r>
            <a:r>
              <a:rPr lang="en-US" sz="2800" dirty="0">
                <a:solidFill>
                  <a:schemeClr val="tx2"/>
                </a:solidFill>
                <a:latin typeface="Calibri" panose="020F0502020204030204" pitchFamily="34" charset="0"/>
                <a:cs typeface="Calibri" panose="020F0502020204030204" pitchFamily="34" charset="0"/>
              </a:rPr>
              <a:t>In this presentation we will be looking at :</a:t>
            </a:r>
          </a:p>
          <a:p>
            <a:pPr lvl="1"/>
            <a:r>
              <a:rPr lang="en-US" sz="2000" dirty="0">
                <a:solidFill>
                  <a:schemeClr val="tx2"/>
                </a:solidFill>
                <a:latin typeface="Calibri" panose="020F0502020204030204" pitchFamily="34" charset="0"/>
                <a:cs typeface="Calibri" panose="020F0502020204030204" pitchFamily="34" charset="0"/>
              </a:rPr>
              <a:t>How to analyze the dataset of  Rating Prediction Project.</a:t>
            </a:r>
          </a:p>
          <a:p>
            <a:pPr lvl="1"/>
            <a:r>
              <a:rPr lang="en-US" sz="2000" dirty="0">
                <a:solidFill>
                  <a:schemeClr val="tx2"/>
                </a:solidFill>
                <a:latin typeface="Calibri" panose="020F0502020204030204" pitchFamily="34" charset="0"/>
                <a:cs typeface="Calibri" panose="020F0502020204030204" pitchFamily="34" charset="0"/>
              </a:rPr>
              <a:t>What are the EDA steps in cleaning the dataset.</a:t>
            </a:r>
          </a:p>
          <a:p>
            <a:pPr lvl="1"/>
            <a:r>
              <a:rPr lang="en-US" sz="2000" dirty="0">
                <a:solidFill>
                  <a:schemeClr val="tx2"/>
                </a:solidFill>
                <a:latin typeface="Calibri" panose="020F0502020204030204" pitchFamily="34" charset="0"/>
                <a:cs typeface="Calibri" panose="020F0502020204030204" pitchFamily="34" charset="0"/>
              </a:rPr>
              <a:t>Overall analysis on the problem.</a:t>
            </a:r>
          </a:p>
          <a:p>
            <a:pPr lvl="1"/>
            <a:r>
              <a:rPr lang="en-US" sz="2000" dirty="0">
                <a:solidFill>
                  <a:schemeClr val="tx2"/>
                </a:solidFill>
                <a:latin typeface="Calibri" panose="020F0502020204030204" pitchFamily="34" charset="0"/>
                <a:cs typeface="Calibri" panose="020F0502020204030204" pitchFamily="34" charset="0"/>
              </a:rPr>
              <a:t>Model building from cleaned dataset.</a:t>
            </a:r>
          </a:p>
          <a:p>
            <a:pPr lvl="1"/>
            <a:r>
              <a:rPr lang="en-US" sz="2000" dirty="0">
                <a:solidFill>
                  <a:schemeClr val="tx2"/>
                </a:solidFill>
                <a:latin typeface="Calibri" panose="020F0502020204030204" pitchFamily="34" charset="0"/>
                <a:cs typeface="Calibri" panose="020F0502020204030204" pitchFamily="34" charset="0"/>
              </a:rPr>
              <a:t>Predicting Used Car Price for saved best model.</a:t>
            </a:r>
          </a:p>
          <a:p>
            <a:pPr marL="0" indent="0">
              <a:buNone/>
            </a:pPr>
            <a:endParaRPr lang="en-IN" dirty="0"/>
          </a:p>
        </p:txBody>
      </p:sp>
    </p:spTree>
    <p:extLst>
      <p:ext uri="{BB962C8B-B14F-4D97-AF65-F5344CB8AC3E}">
        <p14:creationId xmlns:p14="http://schemas.microsoft.com/office/powerpoint/2010/main" xmlns="" val="147161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294362" y="601192"/>
            <a:ext cx="9603275" cy="693060"/>
          </a:xfrm>
        </p:spPr>
        <p:txBody>
          <a:bodyPr>
            <a:noAutofit/>
          </a:bodyPr>
          <a:lstStyle/>
          <a:p>
            <a:pPr algn="ctr"/>
            <a:r>
              <a:rPr lang="en-IN" sz="4400" b="1" dirty="0">
                <a:solidFill>
                  <a:srgbClr val="7030A0"/>
                </a:solidFill>
              </a:rPr>
              <a:t>PROBLEM STATEMENT</a:t>
            </a:r>
            <a:endParaRPr lang="en-US" sz="4400" b="1" dirty="0">
              <a:solidFill>
                <a:srgbClr val="7030A0"/>
              </a:solidFill>
            </a:endParaRPr>
          </a:p>
        </p:txBody>
      </p:sp>
      <p:sp>
        <p:nvSpPr>
          <p:cNvPr id="8" name="TextBox 7">
            <a:extLst>
              <a:ext uri="{FF2B5EF4-FFF2-40B4-BE49-F238E27FC236}">
                <a16:creationId xmlns:a16="http://schemas.microsoft.com/office/drawing/2014/main" xmlns="" id="{90401346-0E0F-3538-8B92-59A042E1D0D6}"/>
              </a:ext>
            </a:extLst>
          </p:cNvPr>
          <p:cNvSpPr txBox="1"/>
          <p:nvPr/>
        </p:nvSpPr>
        <p:spPr>
          <a:xfrm>
            <a:off x="2515302" y="2390456"/>
            <a:ext cx="8245643" cy="2246769"/>
          </a:xfrm>
          <a:prstGeom prst="rect">
            <a:avLst/>
          </a:prstGeom>
          <a:noFill/>
        </p:spPr>
        <p:txBody>
          <a:bodyPr wrap="square">
            <a:spAutoFit/>
          </a:bodyPr>
          <a:lstStyle/>
          <a:p>
            <a:pPr marL="342900" indent="-342900">
              <a:buFont typeface="Wingdings" panose="05000000000000000000" pitchFamily="2" charset="2"/>
              <a:buChar char="§"/>
            </a:pPr>
            <a:r>
              <a:rPr lang="en-US" sz="2000" i="0" dirty="0">
                <a:effectLst/>
                <a:latin typeface="Calibri" panose="020F0502020204030204" pitchFamily="34"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550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614873" y="487961"/>
            <a:ext cx="9603275" cy="693060"/>
          </a:xfrm>
        </p:spPr>
        <p:txBody>
          <a:bodyPr>
            <a:noAutofit/>
          </a:bodyPr>
          <a:lstStyle/>
          <a:p>
            <a:pPr algn="ctr"/>
            <a:r>
              <a:rPr lang="en-IN" sz="4400" b="1" dirty="0">
                <a:solidFill>
                  <a:srgbClr val="7030A0"/>
                </a:solidFill>
              </a:rPr>
              <a:t>PROBLEM UNDERSTANDING</a:t>
            </a:r>
            <a:endParaRPr lang="en-US" sz="4400" b="1" dirty="0">
              <a:solidFill>
                <a:srgbClr val="7030A0"/>
              </a:solidFill>
            </a:endParaRPr>
          </a:p>
        </p:txBody>
      </p:sp>
      <p:sp>
        <p:nvSpPr>
          <p:cNvPr id="5" name="TextBox 4">
            <a:extLst>
              <a:ext uri="{FF2B5EF4-FFF2-40B4-BE49-F238E27FC236}">
                <a16:creationId xmlns:a16="http://schemas.microsoft.com/office/drawing/2014/main" xmlns="" id="{FD6032AD-D9F5-7BAE-C204-FD16DD29021E}"/>
              </a:ext>
            </a:extLst>
          </p:cNvPr>
          <p:cNvSpPr txBox="1"/>
          <p:nvPr/>
        </p:nvSpPr>
        <p:spPr>
          <a:xfrm>
            <a:off x="2154690" y="2472917"/>
            <a:ext cx="8742947" cy="2246769"/>
          </a:xfrm>
          <a:prstGeom prst="rect">
            <a:avLst/>
          </a:prstGeom>
          <a:noFill/>
        </p:spPr>
        <p:txBody>
          <a:bodyPr wrap="square">
            <a:spAutoFit/>
          </a:bodyPr>
          <a:lstStyle/>
          <a:p>
            <a:pPr marL="342900" indent="-342900">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xmlns="" val="323127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111482" y="794084"/>
            <a:ext cx="9603275" cy="693060"/>
          </a:xfrm>
        </p:spPr>
        <p:txBody>
          <a:bodyPr>
            <a:noAutofit/>
          </a:bodyPr>
          <a:lstStyle/>
          <a:p>
            <a:pPr algn="ctr"/>
            <a:r>
              <a:rPr lang="en-US" sz="5400" b="1" u="sng" dirty="0">
                <a:solidFill>
                  <a:srgbClr val="7030A0"/>
                </a:solidFill>
              </a:rPr>
              <a:t/>
            </a: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xmlns="" id="{E38752DC-9F3B-3423-C464-36305B7A6A0D}"/>
              </a:ext>
            </a:extLst>
          </p:cNvPr>
          <p:cNvSpPr txBox="1"/>
          <p:nvPr/>
        </p:nvSpPr>
        <p:spPr>
          <a:xfrm>
            <a:off x="2569660" y="587721"/>
            <a:ext cx="11176766" cy="769441"/>
          </a:xfrm>
          <a:prstGeom prst="rect">
            <a:avLst/>
          </a:prstGeom>
          <a:noFill/>
        </p:spPr>
        <p:txBody>
          <a:bodyPr wrap="square">
            <a:spAutoFit/>
          </a:bodyPr>
          <a:lstStyle/>
          <a:p>
            <a:r>
              <a:rPr lang="en-IN" sz="4400" b="1" dirty="0">
                <a:solidFill>
                  <a:srgbClr val="7030A0"/>
                </a:solidFill>
              </a:rPr>
              <a:t>What is Rating Prediction?</a:t>
            </a:r>
          </a:p>
        </p:txBody>
      </p:sp>
      <p:sp>
        <p:nvSpPr>
          <p:cNvPr id="8" name="TextBox 7">
            <a:extLst>
              <a:ext uri="{FF2B5EF4-FFF2-40B4-BE49-F238E27FC236}">
                <a16:creationId xmlns:a16="http://schemas.microsoft.com/office/drawing/2014/main" xmlns="" id="{30D406E5-A21B-7C7C-5750-9884487029A5}"/>
              </a:ext>
            </a:extLst>
          </p:cNvPr>
          <p:cNvSpPr txBox="1"/>
          <p:nvPr/>
        </p:nvSpPr>
        <p:spPr>
          <a:xfrm>
            <a:off x="2362435" y="2801928"/>
            <a:ext cx="8352322" cy="1631216"/>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202124"/>
                </a:solidFill>
                <a:effectLst/>
                <a:latin typeface="Calibri" panose="020F0502020204030204" pitchFamily="34" charset="0"/>
                <a:cs typeface="Calibri" panose="020F0502020204030204" pitchFamily="34" charset="0"/>
              </a:rPr>
              <a:t>Rating prediction is a </a:t>
            </a:r>
            <a:r>
              <a:rPr lang="en-US" sz="2000" b="1" i="0" dirty="0">
                <a:solidFill>
                  <a:srgbClr val="202124"/>
                </a:solidFill>
                <a:effectLst/>
                <a:latin typeface="Calibri" panose="020F0502020204030204" pitchFamily="34" charset="0"/>
                <a:cs typeface="Calibri" panose="020F0502020204030204" pitchFamily="34" charset="0"/>
              </a:rPr>
              <a:t>well-known recommendation task aiming to predict a user's rating for those items which were not rated yet by her</a:t>
            </a:r>
            <a:r>
              <a:rPr lang="en-US" sz="2000" b="0" i="0" dirty="0">
                <a:solidFill>
                  <a:srgbClr val="202124"/>
                </a:solidFill>
                <a:effectLst/>
                <a:latin typeface="Calibri" panose="020F0502020204030204" pitchFamily="34" charset="0"/>
                <a:cs typeface="Calibri" panose="020F0502020204030204" pitchFamily="34" charset="0"/>
              </a:rPr>
              <a:t>. Predictions are computed from users' explicit feedback, i.e. their ratings provided on some items in the past.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5295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937868" y="103694"/>
            <a:ext cx="10628130" cy="1799964"/>
          </a:xfrm>
        </p:spPr>
        <p:txBody>
          <a:bodyPr>
            <a:noAutofit/>
          </a:bodyPr>
          <a:lstStyle/>
          <a:p>
            <a:pPr algn="ctr"/>
            <a:r>
              <a:rPr lang="en-IN" sz="4400" b="1" dirty="0">
                <a:solidFill>
                  <a:srgbClr val="7030A0"/>
                </a:solidFill>
              </a:rPr>
              <a:t>IMPORTANCE OF MALIGANT COMMENT CLASSIFIER</a:t>
            </a:r>
            <a:endParaRPr lang="en-US" sz="4400" b="1"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F8341B3A-2184-0E0F-9B8B-F0FE428E4E08}"/>
              </a:ext>
            </a:extLst>
          </p:cNvPr>
          <p:cNvSpPr txBox="1"/>
          <p:nvPr/>
        </p:nvSpPr>
        <p:spPr>
          <a:xfrm>
            <a:off x="1669787" y="2505918"/>
            <a:ext cx="10115618" cy="4093428"/>
          </a:xfrm>
          <a:prstGeom prst="rect">
            <a:avLst/>
          </a:prstGeom>
          <a:noFill/>
        </p:spPr>
        <p:txBody>
          <a:bodyPr wrap="square">
            <a:spAutoFit/>
          </a:bodyPr>
          <a:lstStyle/>
          <a:p>
            <a:pPr marL="342900" indent="-342900">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654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1147962" y="583578"/>
            <a:ext cx="10454875" cy="693060"/>
          </a:xfrm>
        </p:spPr>
        <p:txBody>
          <a:bodyPr>
            <a:noAutofit/>
          </a:bodyPr>
          <a:lstStyle/>
          <a:p>
            <a:pPr algn="ctr"/>
            <a:r>
              <a:rPr lang="en-IN" sz="4400" b="1" dirty="0">
                <a:solidFill>
                  <a:srgbClr val="7030A0"/>
                </a:solidFill>
              </a:rPr>
              <a:t>EXPLORATORY DATA ANALYSIS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1422400" y="1337912"/>
            <a:ext cx="9906000"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xmlns="" id="{865AFF9F-A76F-5E06-7448-1CC0A6F76533}"/>
              </a:ext>
            </a:extLst>
          </p:cNvPr>
          <p:cNvSpPr txBox="1"/>
          <p:nvPr/>
        </p:nvSpPr>
        <p:spPr>
          <a:xfrm>
            <a:off x="1818327" y="1686704"/>
            <a:ext cx="10237236" cy="5449441"/>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Visualized each feature using seaborn and matplotlib libraries by plotting distribution plot and word cloud for each ratings.</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alibri" panose="020F0502020204030204" pitchFamily="34" charset="0"/>
                <a:ea typeface="Calibri" panose="020F0502020204030204" pitchFamily="34" charset="0"/>
                <a:cs typeface="Calibri" panose="020F0502020204030204" pitchFamily="34" charset="0"/>
              </a:rPr>
              <a:t>t,d</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lvl="0">
              <a:lnSpc>
                <a:spcPct val="107000"/>
              </a:lnSpc>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852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935906" y="-279123"/>
            <a:ext cx="10628130" cy="2456714"/>
          </a:xfrm>
        </p:spPr>
        <p:txBody>
          <a:bodyPr>
            <a:noAutofit/>
          </a:bodyPr>
          <a:lstStyle/>
          <a:p>
            <a:pPr algn="ctr"/>
            <a:r>
              <a:rPr lang="en-IN" sz="5400" b="1" u="sng" dirty="0">
                <a:solidFill>
                  <a:srgbClr val="7030A0"/>
                </a:solidFill>
              </a:rPr>
              <a:t/>
            </a:r>
            <a:br>
              <a:rPr lang="en-IN" sz="5400" b="1" u="sng" dirty="0">
                <a:solidFill>
                  <a:srgbClr val="7030A0"/>
                </a:solidFill>
              </a:rPr>
            </a:br>
            <a:r>
              <a:rPr lang="en-IN" sz="4400" b="1" dirty="0">
                <a:solidFill>
                  <a:srgbClr val="7030A0"/>
                </a:solidFill>
              </a:rPr>
              <a:t>VISUALIZATION OF NUMERICAL COLUMNS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xmlns=""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11" name="Picture 10">
            <a:extLst>
              <a:ext uri="{FF2B5EF4-FFF2-40B4-BE49-F238E27FC236}">
                <a16:creationId xmlns:a16="http://schemas.microsoft.com/office/drawing/2014/main" xmlns="" id="{BC32041D-0C77-FA7C-E6F0-4A509874A31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7099" y="2309567"/>
            <a:ext cx="5490200" cy="4223207"/>
          </a:xfrm>
          <a:prstGeom prst="rect">
            <a:avLst/>
          </a:prstGeom>
          <a:noFill/>
          <a:ln>
            <a:noFill/>
          </a:ln>
        </p:spPr>
      </p:pic>
      <p:pic>
        <p:nvPicPr>
          <p:cNvPr id="12" name="Picture 11">
            <a:extLst>
              <a:ext uri="{FF2B5EF4-FFF2-40B4-BE49-F238E27FC236}">
                <a16:creationId xmlns:a16="http://schemas.microsoft.com/office/drawing/2014/main" xmlns="" id="{5C633A25-E8AC-3F4D-702D-8CF51ECDCD00}"/>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547829" y="2309567"/>
            <a:ext cx="5490200" cy="4223207"/>
          </a:xfrm>
          <a:prstGeom prst="rect">
            <a:avLst/>
          </a:prstGeom>
          <a:noFill/>
          <a:ln>
            <a:noFill/>
          </a:ln>
        </p:spPr>
      </p:pic>
    </p:spTree>
    <p:extLst>
      <p:ext uri="{BB962C8B-B14F-4D97-AF65-F5344CB8AC3E}">
        <p14:creationId xmlns:p14="http://schemas.microsoft.com/office/powerpoint/2010/main" xmlns="" val="532381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234</TotalTime>
  <Words>1330</Words>
  <Application>Microsoft Office PowerPoint</Application>
  <PresentationFormat>Custom</PresentationFormat>
  <Paragraphs>94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Slide 1</vt:lpstr>
      <vt:lpstr>CONTENT</vt:lpstr>
      <vt:lpstr>OVERVIEW</vt:lpstr>
      <vt:lpstr>PROBLEM STATEMENT</vt:lpstr>
      <vt:lpstr>PROBLEM UNDERSTANDING</vt:lpstr>
      <vt:lpstr> </vt:lpstr>
      <vt:lpstr>IMPORTANCE OF MALIGANT COMMENT CLASSIFIER</vt:lpstr>
      <vt:lpstr>EXPLORATORY DATA ANALYSIS</vt:lpstr>
      <vt:lpstr> VISUALIZATION OF NUMERICAL COLUMNS</vt:lpstr>
      <vt:lpstr>OBSERVATIONS</vt:lpstr>
      <vt:lpstr>VIZUALIZATION OF CATEGORICAL COLUMNS</vt:lpstr>
      <vt:lpstr>VIZUALIZATION OF CATEGORICAL COLUMNS</vt:lpstr>
      <vt:lpstr>VIZUALIZATION OF CATEGORICAL COLUMNS</vt:lpstr>
      <vt:lpstr>VIZUALIZATION OF CATEGORICAL COLUMNS</vt:lpstr>
      <vt:lpstr>OBSERVATIONS</vt:lpstr>
      <vt:lpstr>ANALYSIS</vt:lpstr>
      <vt:lpstr>MODEL BUILDING</vt:lpstr>
      <vt:lpstr>Slide 18</vt:lpstr>
      <vt:lpstr>Slide 19</vt:lpstr>
      <vt:lpstr>Slide 20</vt:lpstr>
      <vt:lpstr>HYPER PARAMETER TUNNING</vt:lpstr>
      <vt:lpstr>SAVING THE MODEL AND PREDICTIONS USING SAVED MODEL</vt:lpstr>
      <vt:lpstr>CONCLUSION</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DELL</cp:lastModifiedBy>
  <cp:revision>12</cp:revision>
  <dcterms:created xsi:type="dcterms:W3CDTF">2022-07-28T18:37:47Z</dcterms:created>
  <dcterms:modified xsi:type="dcterms:W3CDTF">2022-09-24T03:32:27Z</dcterms:modified>
</cp:coreProperties>
</file>