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1" r:id="rId3"/>
    <p:sldId id="256" r:id="rId4"/>
    <p:sldId id="262" r:id="rId5"/>
    <p:sldId id="263" r:id="rId6"/>
    <p:sldId id="264" r:id="rId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C53D-02BD-4831-8E86-997CB20F5F8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602D-6338-4E53-A42E-B38362A86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2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C53D-02BD-4831-8E86-997CB20F5F8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602D-6338-4E53-A42E-B38362A86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1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C53D-02BD-4831-8E86-997CB20F5F8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602D-6338-4E53-A42E-B38362A86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74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C53D-02BD-4831-8E86-997CB20F5F8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602D-6338-4E53-A42E-B38362A86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0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C53D-02BD-4831-8E86-997CB20F5F8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602D-6338-4E53-A42E-B38362A86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C53D-02BD-4831-8E86-997CB20F5F8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602D-6338-4E53-A42E-B38362A86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C53D-02BD-4831-8E86-997CB20F5F8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602D-6338-4E53-A42E-B38362A86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C53D-02BD-4831-8E86-997CB20F5F8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602D-6338-4E53-A42E-B38362A86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9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C53D-02BD-4831-8E86-997CB20F5F8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602D-6338-4E53-A42E-B38362A86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C53D-02BD-4831-8E86-997CB20F5F8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602D-6338-4E53-A42E-B38362A86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2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C53D-02BD-4831-8E86-997CB20F5F8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602D-6338-4E53-A42E-B38362A86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C53D-02BD-4831-8E86-997CB20F5F8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602D-6338-4E53-A42E-B38362A86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2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C5844B-E42A-46B3-9266-AB920D6307EE}"/>
              </a:ext>
            </a:extLst>
          </p:cNvPr>
          <p:cNvSpPr/>
          <p:nvPr/>
        </p:nvSpPr>
        <p:spPr>
          <a:xfrm>
            <a:off x="0" y="0"/>
            <a:ext cx="643603" cy="6782540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4E28FF-3E8E-47A2-A370-564A33DCC6EF}"/>
              </a:ext>
            </a:extLst>
          </p:cNvPr>
          <p:cNvSpPr/>
          <p:nvPr/>
        </p:nvSpPr>
        <p:spPr>
          <a:xfrm rot="5400000">
            <a:off x="4250201" y="-4250199"/>
            <a:ext cx="643603" cy="9144002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AA9D50-D25B-41F5-8FD9-81BBDB348650}"/>
              </a:ext>
            </a:extLst>
          </p:cNvPr>
          <p:cNvSpPr/>
          <p:nvPr/>
        </p:nvSpPr>
        <p:spPr>
          <a:xfrm rot="5400000">
            <a:off x="4250196" y="1964198"/>
            <a:ext cx="643603" cy="9144002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C175B5-4426-437E-BD1E-23C07A8F20D8}"/>
              </a:ext>
            </a:extLst>
          </p:cNvPr>
          <p:cNvSpPr txBox="1">
            <a:spLocks/>
          </p:cNvSpPr>
          <p:nvPr/>
        </p:nvSpPr>
        <p:spPr>
          <a:xfrm>
            <a:off x="-726120" y="643604"/>
            <a:ext cx="10596239" cy="1259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What</a:t>
            </a:r>
            <a:r>
              <a:rPr lang="zh-CN" altLang="en-US" sz="4800" dirty="0"/>
              <a:t> </a:t>
            </a:r>
            <a:r>
              <a:rPr lang="en-US" altLang="zh-CN" sz="4800" dirty="0"/>
              <a:t>is</a:t>
            </a:r>
            <a:r>
              <a:rPr lang="zh-CN" altLang="en-US" sz="4800" dirty="0"/>
              <a:t> </a:t>
            </a:r>
            <a:r>
              <a:rPr lang="en-US" altLang="zh-CN" sz="4800" dirty="0"/>
              <a:t>game</a:t>
            </a:r>
            <a:r>
              <a:rPr lang="zh-CN" altLang="en-US" sz="4800" dirty="0"/>
              <a:t> </a:t>
            </a:r>
            <a:r>
              <a:rPr lang="en-US" altLang="zh-CN" sz="4800" dirty="0"/>
              <a:t>matchmaking?</a:t>
            </a:r>
            <a:endParaRPr lang="en-US" sz="4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97BFB9-7A2A-4974-88D8-E12841379123}"/>
              </a:ext>
            </a:extLst>
          </p:cNvPr>
          <p:cNvSpPr/>
          <p:nvPr/>
        </p:nvSpPr>
        <p:spPr>
          <a:xfrm>
            <a:off x="1048828" y="1995941"/>
            <a:ext cx="70463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lt"/>
                <a:ea typeface="+mj-ea"/>
                <a:cs typeface="+mj-cs"/>
              </a:rPr>
              <a:t>In multiplayer video games, matchmaking is the process of connecting players together for online play sessions. The design of matchmaking has significant impact on playing experience of players</a:t>
            </a:r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16FC35C-0BDB-44AE-B3CE-6AA92C491C1C}"/>
              </a:ext>
            </a:extLst>
          </p:cNvPr>
          <p:cNvSpPr/>
          <p:nvPr/>
        </p:nvSpPr>
        <p:spPr>
          <a:xfrm>
            <a:off x="5016378" y="3788270"/>
            <a:ext cx="2505075" cy="2333277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70EAC9-4C5C-43C1-A886-5A146AD942BF}"/>
              </a:ext>
            </a:extLst>
          </p:cNvPr>
          <p:cNvSpPr/>
          <p:nvPr/>
        </p:nvSpPr>
        <p:spPr>
          <a:xfrm>
            <a:off x="6853621" y="3292400"/>
            <a:ext cx="1889597" cy="1863510"/>
          </a:xfrm>
          <a:prstGeom prst="ellipse">
            <a:avLst/>
          </a:prstGeom>
          <a:blipFill dpi="0" rotWithShape="0">
            <a:blip r:embed="rId3"/>
            <a:srcRect/>
            <a:tile tx="0" ty="0" sx="50000" sy="50000" flip="none" algn="ctr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9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C5844B-E42A-46B3-9266-AB920D6307EE}"/>
              </a:ext>
            </a:extLst>
          </p:cNvPr>
          <p:cNvSpPr/>
          <p:nvPr/>
        </p:nvSpPr>
        <p:spPr>
          <a:xfrm>
            <a:off x="8500397" y="239697"/>
            <a:ext cx="643603" cy="6889072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4E28FF-3E8E-47A2-A370-564A33DCC6EF}"/>
              </a:ext>
            </a:extLst>
          </p:cNvPr>
          <p:cNvSpPr/>
          <p:nvPr/>
        </p:nvSpPr>
        <p:spPr>
          <a:xfrm rot="5400000">
            <a:off x="4250199" y="-4700254"/>
            <a:ext cx="643603" cy="10044112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DC1438-6131-4ACC-81CD-7B655BA719AB}"/>
              </a:ext>
            </a:extLst>
          </p:cNvPr>
          <p:cNvSpPr/>
          <p:nvPr/>
        </p:nvSpPr>
        <p:spPr>
          <a:xfrm rot="5400000">
            <a:off x="3703369" y="1514143"/>
            <a:ext cx="643603" cy="10044111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3CE2632-E8CA-4AEC-BA39-558BD2CCA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993" y="1815335"/>
                <a:ext cx="7962140" cy="41282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sz="2000" dirty="0"/>
                  <a:t>To match players of roughly equal ability together, </a:t>
                </a:r>
                <a:r>
                  <a:rPr lang="en-US" altLang="zh-CN" sz="2000" b="1" dirty="0"/>
                  <a:t>Matchmaking Rating (MMR) </a:t>
                </a:r>
                <a:r>
                  <a:rPr lang="en-US" altLang="zh-CN" sz="2000" dirty="0"/>
                  <a:t>is introduced as a value that determines the skill level of each player.</a:t>
                </a:r>
                <a:endParaRPr lang="en-US" altLang="zh-CN" sz="2000" b="1" dirty="0"/>
              </a:p>
              <a:p>
                <a:pPr algn="l"/>
                <a:r>
                  <a:rPr lang="en-US" altLang="ja-JP" sz="2000" dirty="0"/>
                  <a:t>It also offers a special internal rating system used for matchmaking, in which system would choose players with similar MMRs to compose a match. </a:t>
                </a:r>
              </a:p>
              <a:p>
                <a:pPr algn="l"/>
                <a:r>
                  <a:rPr lang="en-US" altLang="ja-JP" sz="2000" dirty="0"/>
                  <a:t>The MMR score is calculated by the </a:t>
                </a:r>
                <a:r>
                  <a:rPr lang="en-US" altLang="ja-JP" sz="2000" b="1" dirty="0"/>
                  <a:t>Elo rating system</a:t>
                </a:r>
                <a:r>
                  <a:rPr lang="en-US" altLang="ja-JP" sz="2000" dirty="0"/>
                  <a:t>, which is widely used in master-level chess game and many video games such as Hearthstone. Below is the basic formula:</a:t>
                </a:r>
              </a:p>
              <a:p>
                <a:pPr algn="l"/>
                <a:endParaRPr lang="en-US" altLang="ja-JP" sz="20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𝑟𝑎𝑡𝑖𝑛𝑔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𝑜𝑝𝑝𝑜𝑛𝑒𝑛𝑡</m:t>
                          </m:r>
                          <m:sSup>
                            <m:sSup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+400∗(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𝑊𝑖𝑛𝑠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𝐿𝑜𝑠𝑠𝑒𝑠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𝐺𝑎𝑚𝑒𝑠</m:t>
                          </m:r>
                        </m:den>
                      </m:f>
                    </m:oMath>
                  </m:oMathPara>
                </a14:m>
                <a:endParaRPr lang="en-US" altLang="ja-JP" sz="1600" dirty="0"/>
              </a:p>
              <a:p>
                <a:pPr algn="l"/>
                <a:r>
                  <a:rPr lang="en-US" altLang="zh-CN" sz="2000" dirty="0"/>
                  <a:t>After a match, this formula would generate the new MMRs.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3CE2632-E8CA-4AEC-BA39-558BD2CCA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" y="1815335"/>
                <a:ext cx="7962140" cy="4128293"/>
              </a:xfrm>
              <a:prstGeom prst="rect">
                <a:avLst/>
              </a:prstGeom>
              <a:blipFill>
                <a:blip r:embed="rId2"/>
                <a:stretch>
                  <a:fillRect l="-766" t="-1625" r="-919" b="-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4D7A7253-767B-4165-9C0E-9A7BF326AF3B}"/>
              </a:ext>
            </a:extLst>
          </p:cNvPr>
          <p:cNvSpPr txBox="1">
            <a:spLocks/>
          </p:cNvSpPr>
          <p:nvPr/>
        </p:nvSpPr>
        <p:spPr>
          <a:xfrm>
            <a:off x="-2303106" y="461963"/>
            <a:ext cx="10596239" cy="1259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Rule of matchmaking</a:t>
            </a:r>
          </a:p>
        </p:txBody>
      </p:sp>
    </p:spTree>
    <p:extLst>
      <p:ext uri="{BB962C8B-B14F-4D97-AF65-F5344CB8AC3E}">
        <p14:creationId xmlns:p14="http://schemas.microsoft.com/office/powerpoint/2010/main" val="156520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âapexâçå¾çæç´¢ç»æ">
            <a:extLst>
              <a:ext uri="{FF2B5EF4-FFF2-40B4-BE49-F238E27FC236}">
                <a16:creationId xmlns:a16="http://schemas.microsoft.com/office/drawing/2014/main" id="{1206D04E-096B-4C68-B026-DC20D06E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0721"/>
            <a:ext cx="9144000" cy="668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ç¸å³å¾ç">
            <a:extLst>
              <a:ext uri="{FF2B5EF4-FFF2-40B4-BE49-F238E27FC236}">
                <a16:creationId xmlns:a16="http://schemas.microsoft.com/office/drawing/2014/main" id="{BF339972-D50D-4E51-9858-9A7A000CA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3" y="-586002"/>
            <a:ext cx="7856794" cy="43978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effectLst/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3C5844B-E42A-46B3-9266-AB920D6307EE}"/>
              </a:ext>
            </a:extLst>
          </p:cNvPr>
          <p:cNvSpPr/>
          <p:nvPr/>
        </p:nvSpPr>
        <p:spPr>
          <a:xfrm>
            <a:off x="0" y="0"/>
            <a:ext cx="643603" cy="6858000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951D97-62E7-478A-902D-6B27E7CF144E}"/>
              </a:ext>
            </a:extLst>
          </p:cNvPr>
          <p:cNvSpPr/>
          <p:nvPr/>
        </p:nvSpPr>
        <p:spPr>
          <a:xfrm>
            <a:off x="8500397" y="0"/>
            <a:ext cx="643603" cy="6858000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BDAD026-7454-43B1-B16C-EF68A97E931A}"/>
              </a:ext>
            </a:extLst>
          </p:cNvPr>
          <p:cNvSpPr/>
          <p:nvPr/>
        </p:nvSpPr>
        <p:spPr>
          <a:xfrm rot="920265">
            <a:off x="252857" y="781364"/>
            <a:ext cx="8801046" cy="4551415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E921CD-EBB0-4793-B09A-B8C11BB63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0" y="1424205"/>
            <a:ext cx="9067060" cy="2387600"/>
          </a:xfrm>
        </p:spPr>
        <p:txBody>
          <a:bodyPr/>
          <a:lstStyle/>
          <a:p>
            <a:r>
              <a:rPr lang="en-US" altLang="zh-CN" dirty="0"/>
              <a:t>Monte</a:t>
            </a:r>
            <a:r>
              <a:rPr lang="zh-CN" altLang="en-US" dirty="0"/>
              <a:t> </a:t>
            </a:r>
            <a:r>
              <a:rPr lang="en-US" altLang="zh-CN" dirty="0"/>
              <a:t>Carlo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Matchmaking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7886F75-D33B-4D8F-80E0-1ECF4E8A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72555"/>
            <a:ext cx="9144000" cy="1655762"/>
          </a:xfrm>
        </p:spPr>
        <p:txBody>
          <a:bodyPr/>
          <a:lstStyle/>
          <a:p>
            <a:r>
              <a:rPr lang="en-US" altLang="zh-CN" dirty="0" err="1"/>
              <a:t>Jiani</a:t>
            </a:r>
            <a:r>
              <a:rPr lang="zh-CN" altLang="en-US" dirty="0"/>
              <a:t> </a:t>
            </a:r>
            <a:r>
              <a:rPr lang="en-US" altLang="zh-CN" dirty="0"/>
              <a:t>Shi,</a:t>
            </a:r>
            <a:r>
              <a:rPr lang="zh-CN" altLang="en-US" dirty="0"/>
              <a:t> </a:t>
            </a:r>
            <a:r>
              <a:rPr lang="en-US" altLang="zh-CN" dirty="0"/>
              <a:t>Han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8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C5844B-E42A-46B3-9266-AB920D6307EE}"/>
              </a:ext>
            </a:extLst>
          </p:cNvPr>
          <p:cNvSpPr/>
          <p:nvPr/>
        </p:nvSpPr>
        <p:spPr>
          <a:xfrm>
            <a:off x="0" y="0"/>
            <a:ext cx="643603" cy="6858000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951D97-62E7-478A-902D-6B27E7CF144E}"/>
              </a:ext>
            </a:extLst>
          </p:cNvPr>
          <p:cNvSpPr/>
          <p:nvPr/>
        </p:nvSpPr>
        <p:spPr>
          <a:xfrm>
            <a:off x="8500397" y="0"/>
            <a:ext cx="643603" cy="6858000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1BC2FB-7A7E-4518-AF4A-C672E02441A8}"/>
              </a:ext>
            </a:extLst>
          </p:cNvPr>
          <p:cNvSpPr txBox="1"/>
          <p:nvPr/>
        </p:nvSpPr>
        <p:spPr>
          <a:xfrm>
            <a:off x="772172" y="3399758"/>
            <a:ext cx="7728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this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we would focus on finding an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appropriate MMR range rule for matchmaking to allow players to have optimal playing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changes of MMR distribution under different rules would be analyzed.</a:t>
            </a:r>
          </a:p>
          <a:p>
            <a:endParaRPr lang="en-US" altLang="zh-CN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24D609-9C6B-4B17-A337-7C4DC6D94339}"/>
              </a:ext>
            </a:extLst>
          </p:cNvPr>
          <p:cNvSpPr/>
          <p:nvPr/>
        </p:nvSpPr>
        <p:spPr>
          <a:xfrm>
            <a:off x="772172" y="1534422"/>
            <a:ext cx="75996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If the difference of MMRs in a match is too large, there is a significant probability that players on both sides would have a terrible or boring </a:t>
            </a:r>
            <a:r>
              <a:rPr lang="en-US" altLang="ja-JP" b="1" dirty="0"/>
              <a:t>playing experience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If the difference is too small, the </a:t>
            </a:r>
            <a:r>
              <a:rPr lang="en-US" altLang="ja-JP" b="1" dirty="0"/>
              <a:t>waiting time</a:t>
            </a:r>
            <a:r>
              <a:rPr lang="en-US" altLang="ja-JP" dirty="0"/>
              <a:t> of matchmaking would be too long, which also negatively affect the </a:t>
            </a:r>
            <a:r>
              <a:rPr lang="en-US" altLang="ja-JP" b="1" dirty="0"/>
              <a:t>playing experience</a:t>
            </a:r>
            <a:r>
              <a:rPr lang="en-US" altLang="ja-JP" dirty="0"/>
              <a:t>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5E940E-75D7-4CC8-B81E-6CC181BE8360}"/>
              </a:ext>
            </a:extLst>
          </p:cNvPr>
          <p:cNvSpPr txBox="1"/>
          <p:nvPr/>
        </p:nvSpPr>
        <p:spPr>
          <a:xfrm>
            <a:off x="772172" y="500083"/>
            <a:ext cx="596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Assumption and Hypothesis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0793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C5844B-E42A-46B3-9266-AB920D6307EE}"/>
              </a:ext>
            </a:extLst>
          </p:cNvPr>
          <p:cNvSpPr/>
          <p:nvPr/>
        </p:nvSpPr>
        <p:spPr>
          <a:xfrm>
            <a:off x="0" y="0"/>
            <a:ext cx="643603" cy="7447584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4E28FF-3E8E-47A2-A370-564A33DCC6EF}"/>
              </a:ext>
            </a:extLst>
          </p:cNvPr>
          <p:cNvSpPr/>
          <p:nvPr/>
        </p:nvSpPr>
        <p:spPr>
          <a:xfrm rot="5400000">
            <a:off x="4409230" y="-4749951"/>
            <a:ext cx="643603" cy="10143506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AA9D50-D25B-41F5-8FD9-81BBDB348650}"/>
              </a:ext>
            </a:extLst>
          </p:cNvPr>
          <p:cNvSpPr/>
          <p:nvPr/>
        </p:nvSpPr>
        <p:spPr>
          <a:xfrm rot="5400000">
            <a:off x="4359531" y="1514143"/>
            <a:ext cx="643603" cy="10044111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B67F687-E037-4F1F-A8F0-8A19259C93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7367" y="924877"/>
                <a:ext cx="7587328" cy="51006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ja-JP" dirty="0"/>
                  <a:t>Method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ja-JP" sz="1800" dirty="0"/>
                  <a:t>We would simulate the matchmaking process in an amount of players. Each player would be represented by the MMR score, which is supposed to follow normal distribution.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ja-JP" sz="1800" dirty="0"/>
                  <a:t>players will enter the waiting pool separately and the waiting time would begin to be calculated.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ja-JP" sz="1800" dirty="0"/>
                  <a:t>Matchmaking would be processed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800" dirty="0"/>
                  <a:t> seconds.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The result of each match would be estimated by </a:t>
                </a:r>
                <a:r>
                  <a:rPr lang="en-US" altLang="zh-CN" sz="1800" b="1" dirty="0"/>
                  <a:t>Elo rating system</a:t>
                </a:r>
                <a:r>
                  <a:rPr lang="en-US" altLang="zh-CN" sz="1800" dirty="0"/>
                  <a:t>, which is also used to adjust and generate player’s new MMR based on the result.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ja-JP" dirty="0"/>
              </a:p>
              <a:p>
                <a:pPr algn="l"/>
                <a:endParaRPr lang="en-US" altLang="ja-JP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B67F687-E037-4F1F-A8F0-8A19259C9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67" y="924877"/>
                <a:ext cx="7587328" cy="5100638"/>
              </a:xfrm>
              <a:prstGeom prst="rect">
                <a:avLst/>
              </a:prstGeom>
              <a:blipFill>
                <a:blip r:embed="rId2"/>
                <a:stretch>
                  <a:fillRect l="-1286" t="-1675" r="-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96CEE775-55C0-4308-97BC-85D238B8C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39" y="3838910"/>
            <a:ext cx="3041394" cy="22810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6A1296-D8AC-495A-ABBE-2FCCF0F3A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723" y="3791690"/>
            <a:ext cx="3041395" cy="22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4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C5844B-E42A-46B3-9266-AB920D6307EE}"/>
              </a:ext>
            </a:extLst>
          </p:cNvPr>
          <p:cNvSpPr/>
          <p:nvPr/>
        </p:nvSpPr>
        <p:spPr>
          <a:xfrm>
            <a:off x="8500397" y="239697"/>
            <a:ext cx="643603" cy="6889072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4E28FF-3E8E-47A2-A370-564A33DCC6EF}"/>
              </a:ext>
            </a:extLst>
          </p:cNvPr>
          <p:cNvSpPr/>
          <p:nvPr/>
        </p:nvSpPr>
        <p:spPr>
          <a:xfrm rot="5400000">
            <a:off x="4250199" y="-4700254"/>
            <a:ext cx="643603" cy="10044112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DC1438-6131-4ACC-81CD-7B655BA719AB}"/>
              </a:ext>
            </a:extLst>
          </p:cNvPr>
          <p:cNvSpPr/>
          <p:nvPr/>
        </p:nvSpPr>
        <p:spPr>
          <a:xfrm rot="5400000">
            <a:off x="3703369" y="1514143"/>
            <a:ext cx="643603" cy="10044111"/>
          </a:xfrm>
          <a:prstGeom prst="rect">
            <a:avLst/>
          </a:prstGeom>
          <a:solidFill>
            <a:srgbClr val="EB5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331" tIns="37665" rIns="75331" bIns="376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8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A1408E-ECE0-41A0-8872-771E6A7CECF6}"/>
                  </a:ext>
                </a:extLst>
              </p:cNvPr>
              <p:cNvSpPr txBox="1"/>
              <p:nvPr/>
            </p:nvSpPr>
            <p:spPr>
              <a:xfrm>
                <a:off x="425536" y="982817"/>
                <a:ext cx="783069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Uncertainty elements: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Rule for choosing MMR during the matchmaking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 waiting time is more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seconds, there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probability that players would leave the game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 players are not content with matches (difference of MMRs is too large, there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probability that they would leave the game.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probability that one side would get a buff which is able to make players perform well extraordinarily in a match.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A1408E-ECE0-41A0-8872-771E6A7CE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36" y="982817"/>
                <a:ext cx="7830697" cy="2308324"/>
              </a:xfrm>
              <a:prstGeom prst="rect">
                <a:avLst/>
              </a:prstGeom>
              <a:blipFill>
                <a:blip r:embed="rId2"/>
                <a:stretch>
                  <a:fillRect l="-701" t="-1319" r="-234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2D2BBA9D-7FCE-4095-B302-55B16FF136B3}"/>
              </a:ext>
            </a:extLst>
          </p:cNvPr>
          <p:cNvSpPr txBox="1"/>
          <p:nvPr/>
        </p:nvSpPr>
        <p:spPr>
          <a:xfrm>
            <a:off x="460785" y="3551067"/>
            <a:ext cx="7128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Limitation: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Our code only simulates 1 vs 1 scenario like Hearthstone. More elements would be considered in other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simplified the scenario compared to real video games, which are much more complicated when computing MMR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80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419</Words>
  <Application>Microsoft Macintosh PowerPoint</Application>
  <PresentationFormat>Letter Paper (8.5x11 in)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主题​​</vt:lpstr>
      <vt:lpstr>PowerPoint Presentation</vt:lpstr>
      <vt:lpstr>PowerPoint Presentation</vt:lpstr>
      <vt:lpstr>Monte Carlo Simulation  on Game Matchmaking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九条 史</dc:creator>
  <cp:lastModifiedBy>Wang, Han</cp:lastModifiedBy>
  <cp:revision>24</cp:revision>
  <dcterms:created xsi:type="dcterms:W3CDTF">2019-04-24T20:30:14Z</dcterms:created>
  <dcterms:modified xsi:type="dcterms:W3CDTF">2019-04-25T00:58:24Z</dcterms:modified>
</cp:coreProperties>
</file>