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9"/>
  </p:notesMasterIdLst>
  <p:sldIdLst>
    <p:sldId id="321" r:id="rId2"/>
    <p:sldId id="309" r:id="rId3"/>
    <p:sldId id="294" r:id="rId4"/>
    <p:sldId id="330" r:id="rId5"/>
    <p:sldId id="297" r:id="rId6"/>
    <p:sldId id="260" r:id="rId7"/>
    <p:sldId id="298" r:id="rId8"/>
    <p:sldId id="331" r:id="rId9"/>
    <p:sldId id="301" r:id="rId10"/>
    <p:sldId id="287" r:id="rId11"/>
    <p:sldId id="333" r:id="rId12"/>
    <p:sldId id="334" r:id="rId13"/>
    <p:sldId id="336" r:id="rId14"/>
    <p:sldId id="335" r:id="rId15"/>
    <p:sldId id="337" r:id="rId16"/>
    <p:sldId id="338" r:id="rId17"/>
    <p:sldId id="329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8A82C"/>
    <a:srgbClr val="E99000"/>
    <a:srgbClr val="EC7690"/>
    <a:srgbClr val="7E822E"/>
    <a:srgbClr val="EB5F52"/>
    <a:srgbClr val="82582D"/>
    <a:srgbClr val="F5BD23"/>
    <a:srgbClr val="534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E62B7-427F-430A-BC33-B6E8DFC8F125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C6C18-3BE3-4EFD-B8FF-E0B42C8D78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31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549DC-145A-48E3-8820-7AEA38590D71}" type="datetimeFigureOut">
              <a:rPr lang="en-US" altLang="zh-CN"/>
              <a:pPr>
                <a:defRPr/>
              </a:pPr>
              <a:t>12/26/2018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A9A59-8398-4EA9-B41B-568D73B0B0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340693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285713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AC5B2-8B0A-4E0F-BE75-5D45C1715FDC}" type="datetimeFigureOut">
              <a:rPr lang="en-US" altLang="zh-CN"/>
              <a:pPr>
                <a:defRPr/>
              </a:pPr>
              <a:t>12/26/2018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DEC7A-0906-4872-886A-8BB188BC3C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652371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8725-9E40-4C44-BE2E-543B2A128477}" type="datetimeFigureOut">
              <a:rPr lang="en-US" altLang="zh-CN"/>
              <a:pPr>
                <a:defRPr/>
              </a:pPr>
              <a:t>12/26/2018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760E8-7DB7-4A56-890A-B6554DDFEB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165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58689-AE7D-409C-BCBE-E4D42CC17C47}" type="datetimeFigureOut">
              <a:rPr lang="en-US" altLang="zh-CN"/>
              <a:pPr>
                <a:defRPr/>
              </a:pPr>
              <a:t>12/26/2018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3900A-B209-434A-97E9-3FCBA492A4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691684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3F519-C000-4774-AAD6-7B6DD2CB30ED}" type="datetimeFigureOut">
              <a:rPr lang="en-US" altLang="zh-CN"/>
              <a:pPr>
                <a:defRPr/>
              </a:pPr>
              <a:t>12/26/2018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9709-B0DB-4B07-906A-1DC512EDA0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73437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1FFD9-0D9B-4299-8B0D-8E42C23C5A5A}" type="datetimeFigureOut">
              <a:rPr lang="en-US" altLang="zh-CN"/>
              <a:pPr>
                <a:defRPr/>
              </a:pPr>
              <a:t>12/26/2018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CC31E-C0F4-4B0C-8879-9A025D8D72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28950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81902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091937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249964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62546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065F3-F134-453B-944C-DF79CA4D3D63}" type="datetimeFigureOut">
              <a:rPr lang="en-US" altLang="zh-CN"/>
              <a:pPr>
                <a:defRPr/>
              </a:pPr>
              <a:t>12/26/2018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E168A-72C4-48A4-90E5-A8F6786B77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6823606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7375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99336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5C3CA-14BA-40A5-B35E-FDA4951B9F41}" type="datetimeFigureOut">
              <a:rPr lang="en-US" altLang="zh-CN"/>
              <a:pPr>
                <a:defRPr/>
              </a:pPr>
              <a:t>12/26/2018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69944F-149A-4A29-9253-B9441D2CC0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21070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26272-EBCD-41A3-8A8D-04C2AB22D04F}" type="datetimeFigureOut">
              <a:rPr lang="en-US" altLang="zh-CN"/>
              <a:pPr>
                <a:defRPr/>
              </a:pPr>
              <a:t>12/26/2018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AB02EE-7F45-42ED-A409-05A75AD89A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55987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31452-D546-45D2-824A-D9E220C2402E}" type="datetimeFigureOut">
              <a:rPr lang="en-US" altLang="zh-CN"/>
              <a:pPr>
                <a:defRPr/>
              </a:pPr>
              <a:t>12/26/2018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69E82B-E174-48FE-98A9-2980E8101C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0681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9A72E-A833-4934-882D-5DB515E9E634}" type="datetimeFigureOut">
              <a:rPr lang="en-US" altLang="zh-CN"/>
              <a:pPr>
                <a:defRPr/>
              </a:pPr>
              <a:t>12/26/2018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3E724-7E4D-406B-9B4E-2E20BA9727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796307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7D717-DEF6-4A9D-B91C-BC3B02BB24DA}" type="datetimeFigureOut">
              <a:rPr lang="en-US" altLang="zh-CN"/>
              <a:pPr>
                <a:defRPr/>
              </a:pPr>
              <a:t>12/26/2018</a:t>
            </a:fld>
            <a:endParaRPr lang="en-US" altLang="zh-CN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DD4326-8546-4DEE-A6F6-A7613CBE85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011350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85C1F-7C5B-4115-8E36-C6AEE821E624}" type="datetimeFigureOut">
              <a:rPr lang="en-US" altLang="zh-CN"/>
              <a:pPr>
                <a:defRPr/>
              </a:pPr>
              <a:t>12/26/2018</a:t>
            </a:fld>
            <a:endParaRPr lang="en-US" altLang="zh-CN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38F34-1465-4A12-8461-A58D44FF4F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02762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A94D0-183D-4817-BB18-2C1364C514EA}" type="datetimeFigureOut">
              <a:rPr lang="en-US" altLang="zh-CN"/>
              <a:pPr>
                <a:defRPr/>
              </a:pPr>
              <a:t>12/26/2018</a:t>
            </a:fld>
            <a:endParaRPr lang="en-US" altLang="zh-CN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5A17D-5EFE-475B-9870-FF21671C32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45708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538DC3-5EBD-485A-8EFB-4D95C75AD3FD}" type="datetimeFigureOut">
              <a:rPr lang="en-US" altLang="zh-CN"/>
              <a:pPr>
                <a:defRPr/>
              </a:pPr>
              <a:t>12/26/2018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FB41F2E-797C-4890-B246-4F63233B01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8" r:id="rId7"/>
    <p:sldLayoutId id="2147484039" r:id="rId8"/>
    <p:sldLayoutId id="2147484040" r:id="rId9"/>
    <p:sldLayoutId id="2147484041" r:id="rId10"/>
    <p:sldLayoutId id="2147484033" r:id="rId11"/>
    <p:sldLayoutId id="2147484034" r:id="rId12"/>
    <p:sldLayoutId id="2147484035" r:id="rId13"/>
    <p:sldLayoutId id="2147484036" r:id="rId14"/>
    <p:sldLayoutId id="2147484037" r:id="rId15"/>
    <p:sldLayoutId id="2147484042" r:id="rId16"/>
    <p:sldLayoutId id="2147484043" r:id="rId17"/>
    <p:sldLayoutId id="2147484044" r:id="rId18"/>
    <p:sldLayoutId id="2147484045" r:id="rId19"/>
    <p:sldLayoutId id="2147484046" r:id="rId20"/>
    <p:sldLayoutId id="2147484047" r:id="rId21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25788" y="2733675"/>
            <a:ext cx="5775325" cy="747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43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en-US" altLang="zh-CN" sz="4300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654425" y="4070350"/>
            <a:ext cx="4657725" cy="238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337050" y="3394075"/>
            <a:ext cx="3529013" cy="747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万年历</a:t>
            </a:r>
            <a:endParaRPr lang="en-US" altLang="zh-CN" sz="2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DE0733-3CFF-4FC1-9570-05762465A851}"/>
              </a:ext>
            </a:extLst>
          </p:cNvPr>
          <p:cNvSpPr/>
          <p:nvPr/>
        </p:nvSpPr>
        <p:spPr>
          <a:xfrm>
            <a:off x="8590110" y="5120751"/>
            <a:ext cx="3529013" cy="747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陈汉鑫</a:t>
            </a:r>
            <a:endParaRPr lang="en-US" altLang="zh-CN" sz="2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2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r>
              <a:rPr lang="en-US" altLang="zh-CN" sz="2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1704</a:t>
            </a:r>
          </a:p>
          <a:p>
            <a:pPr algn="ctr">
              <a:defRPr/>
            </a:pPr>
            <a:r>
              <a:rPr lang="en-US" altLang="zh-CN" sz="2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1110170107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utoShape 2">
            <a:extLst>
              <a:ext uri="{FF2B5EF4-FFF2-40B4-BE49-F238E27FC236}">
                <a16:creationId xmlns:a16="http://schemas.microsoft.com/office/drawing/2014/main" id="{ABF00958-6917-4772-8970-1CD73C27779E}"/>
              </a:ext>
            </a:extLst>
          </p:cNvPr>
          <p:cNvSpPr>
            <a:spLocks/>
          </p:cNvSpPr>
          <p:nvPr/>
        </p:nvSpPr>
        <p:spPr bwMode="auto">
          <a:xfrm>
            <a:off x="833438" y="851637"/>
            <a:ext cx="5499100" cy="9835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eaLnBrk="1"/>
            <a:r>
              <a:rPr lang="en-US" altLang="zh-CN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  <a:sym typeface="微软雅黑" pitchFamily="34" charset="-122"/>
              </a:rPr>
              <a:t>Main()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  <a:sym typeface="微软雅黑" pitchFamily="34" charset="-122"/>
              </a:rPr>
              <a:t>函数</a:t>
            </a:r>
            <a:endParaRPr lang="zh-CN" sz="3200" b="1" dirty="0">
              <a:solidFill>
                <a:srgbClr val="000000"/>
              </a:solidFill>
              <a:cs typeface="Helvetica" pitchFamily="34" charset="0"/>
              <a:sym typeface="Calibri" pitchFamily="34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1E08DD51-380C-47FC-B2EC-40F384436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580" y="1709953"/>
            <a:ext cx="8465546" cy="4296410"/>
          </a:xfrm>
          <a:prstGeom prst="rect">
            <a:avLst/>
          </a:prstGeom>
        </p:spPr>
      </p:pic>
      <p:sp>
        <p:nvSpPr>
          <p:cNvPr id="37" name="对话气泡: 椭圆形 36">
            <a:extLst>
              <a:ext uri="{FF2B5EF4-FFF2-40B4-BE49-F238E27FC236}">
                <a16:creationId xmlns:a16="http://schemas.microsoft.com/office/drawing/2014/main" id="{60386E3A-E041-4885-8182-BD9613BB5AF1}"/>
              </a:ext>
            </a:extLst>
          </p:cNvPr>
          <p:cNvSpPr/>
          <p:nvPr/>
        </p:nvSpPr>
        <p:spPr>
          <a:xfrm>
            <a:off x="4967917" y="851637"/>
            <a:ext cx="2620660" cy="1391943"/>
          </a:xfrm>
          <a:prstGeom prst="wedgeEllipseCallout">
            <a:avLst>
              <a:gd name="adj1" fmla="val -98347"/>
              <a:gd name="adj2" fmla="val 68554"/>
            </a:avLst>
          </a:prstGeom>
          <a:solidFill>
            <a:srgbClr val="5B9BD5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调用</a:t>
            </a:r>
            <a:r>
              <a:rPr lang="en-US" altLang="zh-CN" b="1" dirty="0" err="1">
                <a:solidFill>
                  <a:srgbClr val="C00000"/>
                </a:solidFill>
              </a:rPr>
              <a:t>ini_year</a:t>
            </a:r>
            <a:r>
              <a:rPr lang="en-US" altLang="zh-CN" b="1" dirty="0">
                <a:solidFill>
                  <a:srgbClr val="C00000"/>
                </a:solidFill>
              </a:rPr>
              <a:t>()</a:t>
            </a:r>
            <a:r>
              <a:rPr lang="zh-CN" altLang="en-US" b="1" dirty="0">
                <a:solidFill>
                  <a:srgbClr val="C00000"/>
                </a:solidFill>
              </a:rPr>
              <a:t>和</a:t>
            </a:r>
            <a:r>
              <a:rPr lang="en-US" altLang="zh-CN" b="1" dirty="0" err="1">
                <a:solidFill>
                  <a:srgbClr val="C00000"/>
                </a:solidFill>
              </a:rPr>
              <a:t>ini_days</a:t>
            </a:r>
            <a:r>
              <a:rPr lang="en-US" altLang="zh-CN" b="1" dirty="0">
                <a:solidFill>
                  <a:srgbClr val="C00000"/>
                </a:solidFill>
              </a:rPr>
              <a:t>()</a:t>
            </a:r>
            <a:r>
              <a:rPr lang="zh-CN" altLang="en-US" b="1" dirty="0">
                <a:solidFill>
                  <a:srgbClr val="C00000"/>
                </a:solidFill>
              </a:rPr>
              <a:t>进行数组的初始化</a:t>
            </a:r>
          </a:p>
        </p:txBody>
      </p:sp>
      <p:sp>
        <p:nvSpPr>
          <p:cNvPr id="38" name="对话气泡: 椭圆形 37">
            <a:extLst>
              <a:ext uri="{FF2B5EF4-FFF2-40B4-BE49-F238E27FC236}">
                <a16:creationId xmlns:a16="http://schemas.microsoft.com/office/drawing/2014/main" id="{FF1A56F7-0B87-4D33-A424-18BBB950DC0C}"/>
              </a:ext>
            </a:extLst>
          </p:cNvPr>
          <p:cNvSpPr/>
          <p:nvPr/>
        </p:nvSpPr>
        <p:spPr>
          <a:xfrm>
            <a:off x="8419843" y="1316529"/>
            <a:ext cx="2620661" cy="1480008"/>
          </a:xfrm>
          <a:prstGeom prst="wedgeEllipseCallout">
            <a:avLst>
              <a:gd name="adj1" fmla="val -40405"/>
              <a:gd name="adj2" fmla="val 59952"/>
            </a:avLst>
          </a:prstGeom>
          <a:solidFill>
            <a:srgbClr val="5B9BD5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输入</a:t>
            </a:r>
            <a:r>
              <a:rPr lang="en-US" altLang="zh-CN" b="1" dirty="0">
                <a:solidFill>
                  <a:srgbClr val="C00000"/>
                </a:solidFill>
              </a:rPr>
              <a:t>year</a:t>
            </a:r>
            <a:r>
              <a:rPr lang="zh-CN" altLang="en-US" b="1" dirty="0">
                <a:solidFill>
                  <a:srgbClr val="C00000"/>
                </a:solidFill>
              </a:rPr>
              <a:t>和</a:t>
            </a:r>
            <a:r>
              <a:rPr lang="en-US" altLang="zh-CN" b="1" dirty="0">
                <a:solidFill>
                  <a:srgbClr val="C00000"/>
                </a:solidFill>
              </a:rPr>
              <a:t>month</a:t>
            </a:r>
            <a:r>
              <a:rPr lang="zh-CN" altLang="en-US" b="1" dirty="0">
                <a:solidFill>
                  <a:srgbClr val="C00000"/>
                </a:solidFill>
              </a:rPr>
              <a:t>，</a:t>
            </a:r>
            <a:r>
              <a:rPr lang="en-US" altLang="zh-CN" b="1" dirty="0">
                <a:solidFill>
                  <a:srgbClr val="C00000"/>
                </a:solidFill>
              </a:rPr>
              <a:t>-1</a:t>
            </a:r>
            <a:r>
              <a:rPr lang="zh-CN" altLang="en-US" b="1" dirty="0">
                <a:solidFill>
                  <a:srgbClr val="C00000"/>
                </a:solidFill>
              </a:rPr>
              <a:t>，</a:t>
            </a:r>
            <a:r>
              <a:rPr lang="en-US" altLang="zh-CN" b="1" dirty="0">
                <a:solidFill>
                  <a:srgbClr val="C00000"/>
                </a:solidFill>
              </a:rPr>
              <a:t>-1</a:t>
            </a:r>
            <a:r>
              <a:rPr lang="zh-CN" altLang="en-US" b="1" dirty="0">
                <a:solidFill>
                  <a:srgbClr val="C00000"/>
                </a:solidFill>
              </a:rPr>
              <a:t>时结束循环</a:t>
            </a:r>
          </a:p>
        </p:txBody>
      </p:sp>
      <p:sp>
        <p:nvSpPr>
          <p:cNvPr id="39" name="对话气泡: 椭圆形 38">
            <a:extLst>
              <a:ext uri="{FF2B5EF4-FFF2-40B4-BE49-F238E27FC236}">
                <a16:creationId xmlns:a16="http://schemas.microsoft.com/office/drawing/2014/main" id="{A82EA982-B4D5-4854-B12C-4E1559C96F72}"/>
              </a:ext>
            </a:extLst>
          </p:cNvPr>
          <p:cNvSpPr/>
          <p:nvPr/>
        </p:nvSpPr>
        <p:spPr>
          <a:xfrm>
            <a:off x="7588577" y="4340653"/>
            <a:ext cx="2620660" cy="1391943"/>
          </a:xfrm>
          <a:prstGeom prst="wedgeEllipseCallout">
            <a:avLst>
              <a:gd name="adj1" fmla="val -88635"/>
              <a:gd name="adj2" fmla="val -39804"/>
            </a:avLst>
          </a:prstGeom>
          <a:solidFill>
            <a:srgbClr val="5B9BD5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调用</a:t>
            </a:r>
            <a:r>
              <a:rPr lang="en-US" altLang="zh-CN" b="1" dirty="0">
                <a:solidFill>
                  <a:srgbClr val="C00000"/>
                </a:solidFill>
              </a:rPr>
              <a:t>display()</a:t>
            </a:r>
            <a:r>
              <a:rPr lang="zh-CN" altLang="en-US" b="1" dirty="0">
                <a:solidFill>
                  <a:srgbClr val="C00000"/>
                </a:solidFill>
              </a:rPr>
              <a:t>函数生成日历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utoShape 2">
            <a:extLst>
              <a:ext uri="{FF2B5EF4-FFF2-40B4-BE49-F238E27FC236}">
                <a16:creationId xmlns:a16="http://schemas.microsoft.com/office/drawing/2014/main" id="{ABF00958-6917-4772-8970-1CD73C27779E}"/>
              </a:ext>
            </a:extLst>
          </p:cNvPr>
          <p:cNvSpPr>
            <a:spLocks/>
          </p:cNvSpPr>
          <p:nvPr/>
        </p:nvSpPr>
        <p:spPr bwMode="auto">
          <a:xfrm>
            <a:off x="833438" y="851637"/>
            <a:ext cx="5499100" cy="9835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eaLnBrk="1"/>
            <a:r>
              <a:rPr lang="en-US" altLang="zh-CN" sz="28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  <a:sym typeface="微软雅黑" pitchFamily="34" charset="-122"/>
              </a:rPr>
              <a:t>Ini_year</a:t>
            </a:r>
            <a:r>
              <a:rPr lang="en-US" altLang="zh-CN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  <a:sym typeface="微软雅黑" pitchFamily="34" charset="-122"/>
              </a:rPr>
              <a:t>()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  <a:sym typeface="微软雅黑" pitchFamily="34" charset="-122"/>
              </a:rPr>
              <a:t>函数</a:t>
            </a:r>
            <a:endParaRPr lang="zh-CN" sz="3200" b="1" dirty="0">
              <a:solidFill>
                <a:srgbClr val="000000"/>
              </a:solidFill>
              <a:cs typeface="Helvetica" pitchFamily="34" charset="0"/>
              <a:sym typeface="Calibri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DE3BDA-1D7F-4FD1-A6FC-1DF42D7F561A}"/>
              </a:ext>
            </a:extLst>
          </p:cNvPr>
          <p:cNvSpPr/>
          <p:nvPr/>
        </p:nvSpPr>
        <p:spPr>
          <a:xfrm>
            <a:off x="979678" y="1736046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定义全局变量：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LeapYear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5D2991-958B-4E68-8562-6A46083CD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10" y="2283529"/>
            <a:ext cx="4364717" cy="3853320"/>
          </a:xfrm>
          <a:prstGeom prst="rect">
            <a:avLst/>
          </a:prstGeom>
        </p:spPr>
      </p:pic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91C03EBA-BCB4-4C7F-98A9-81DEF22B3E4A}"/>
              </a:ext>
            </a:extLst>
          </p:cNvPr>
          <p:cNvSpPr/>
          <p:nvPr/>
        </p:nvSpPr>
        <p:spPr>
          <a:xfrm>
            <a:off x="6096000" y="3429000"/>
            <a:ext cx="2620660" cy="1391943"/>
          </a:xfrm>
          <a:prstGeom prst="wedgeEllipseCallout">
            <a:avLst>
              <a:gd name="adj1" fmla="val -99066"/>
              <a:gd name="adj2" fmla="val 61105"/>
            </a:avLst>
          </a:prstGeom>
          <a:solidFill>
            <a:srgbClr val="5B9BD5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调用</a:t>
            </a:r>
            <a:r>
              <a:rPr lang="en-US" altLang="zh-CN" b="1" dirty="0" err="1">
                <a:solidFill>
                  <a:srgbClr val="C00000"/>
                </a:solidFill>
              </a:rPr>
              <a:t>isLeapYear</a:t>
            </a:r>
            <a:r>
              <a:rPr lang="en-US" altLang="zh-CN" b="1" dirty="0">
                <a:solidFill>
                  <a:srgbClr val="C00000"/>
                </a:solidFill>
              </a:rPr>
              <a:t>()</a:t>
            </a:r>
            <a:r>
              <a:rPr lang="zh-CN" altLang="en-US" b="1" dirty="0">
                <a:solidFill>
                  <a:srgbClr val="C00000"/>
                </a:solidFill>
              </a:rPr>
              <a:t>函数判断是否为闰年，是则标为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zh-CN" altLang="en-US" b="1" dirty="0">
                <a:solidFill>
                  <a:srgbClr val="C00000"/>
                </a:solidFill>
              </a:rPr>
              <a:t>，否则为</a:t>
            </a:r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43401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utoShape 2">
            <a:extLst>
              <a:ext uri="{FF2B5EF4-FFF2-40B4-BE49-F238E27FC236}">
                <a16:creationId xmlns:a16="http://schemas.microsoft.com/office/drawing/2014/main" id="{ABF00958-6917-4772-8970-1CD73C27779E}"/>
              </a:ext>
            </a:extLst>
          </p:cNvPr>
          <p:cNvSpPr>
            <a:spLocks/>
          </p:cNvSpPr>
          <p:nvPr/>
        </p:nvSpPr>
        <p:spPr bwMode="auto">
          <a:xfrm>
            <a:off x="833438" y="851637"/>
            <a:ext cx="5499100" cy="9835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eaLnBrk="1"/>
            <a:r>
              <a:rPr lang="en-US" altLang="zh-CN" sz="28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  <a:sym typeface="微软雅黑" pitchFamily="34" charset="-122"/>
              </a:rPr>
              <a:t>Ini_days</a:t>
            </a:r>
            <a:r>
              <a:rPr lang="en-US" altLang="zh-CN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  <a:sym typeface="微软雅黑" pitchFamily="34" charset="-122"/>
              </a:rPr>
              <a:t>()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  <a:sym typeface="微软雅黑" pitchFamily="34" charset="-122"/>
              </a:rPr>
              <a:t>函数</a:t>
            </a:r>
            <a:endParaRPr lang="zh-CN" sz="3200" b="1" dirty="0">
              <a:solidFill>
                <a:srgbClr val="000000"/>
              </a:solidFill>
              <a:cs typeface="Helvetica" pitchFamily="34" charset="0"/>
              <a:sym typeface="Calibri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820782-AD5B-4DB1-80D1-4F869CF87807}"/>
              </a:ext>
            </a:extLst>
          </p:cNvPr>
          <p:cNvSpPr/>
          <p:nvPr/>
        </p:nvSpPr>
        <p:spPr>
          <a:xfrm>
            <a:off x="1106079" y="166933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定义全局变量表示每月的天数：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Days_LeapYear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[15] = { 0,31,29,31,30,31,30,31,31,30,31,30,31 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Days_NormalYear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[15] = { 0,31,28,31,30,31,30,31,31,30,31,30,31 };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95EB73-E3D2-4D6A-8FBA-47A1B7255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87" y="3522798"/>
            <a:ext cx="5499100" cy="1991882"/>
          </a:xfrm>
          <a:prstGeom prst="rect">
            <a:avLst/>
          </a:prstGeom>
        </p:spPr>
      </p:pic>
      <p:sp>
        <p:nvSpPr>
          <p:cNvPr id="6" name="对话气泡: 椭圆形 5">
            <a:extLst>
              <a:ext uri="{FF2B5EF4-FFF2-40B4-BE49-F238E27FC236}">
                <a16:creationId xmlns:a16="http://schemas.microsoft.com/office/drawing/2014/main" id="{03D07CFA-02E7-42D2-8D5B-C381DE32BC89}"/>
              </a:ext>
            </a:extLst>
          </p:cNvPr>
          <p:cNvSpPr/>
          <p:nvPr/>
        </p:nvSpPr>
        <p:spPr>
          <a:xfrm>
            <a:off x="7387472" y="2733028"/>
            <a:ext cx="2620660" cy="1391943"/>
          </a:xfrm>
          <a:prstGeom prst="wedgeEllipseCallout">
            <a:avLst>
              <a:gd name="adj1" fmla="val -99066"/>
              <a:gd name="adj2" fmla="val 61105"/>
            </a:avLst>
          </a:prstGeom>
          <a:solidFill>
            <a:srgbClr val="5B9BD5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将当前月的天数与之前的所有天数相加，以备后用</a:t>
            </a:r>
          </a:p>
        </p:txBody>
      </p:sp>
    </p:spTree>
    <p:extLst>
      <p:ext uri="{BB962C8B-B14F-4D97-AF65-F5344CB8AC3E}">
        <p14:creationId xmlns:p14="http://schemas.microsoft.com/office/powerpoint/2010/main" val="279454140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utoShape 2">
            <a:extLst>
              <a:ext uri="{FF2B5EF4-FFF2-40B4-BE49-F238E27FC236}">
                <a16:creationId xmlns:a16="http://schemas.microsoft.com/office/drawing/2014/main" id="{ABF00958-6917-4772-8970-1CD73C27779E}"/>
              </a:ext>
            </a:extLst>
          </p:cNvPr>
          <p:cNvSpPr>
            <a:spLocks/>
          </p:cNvSpPr>
          <p:nvPr/>
        </p:nvSpPr>
        <p:spPr bwMode="auto">
          <a:xfrm>
            <a:off x="833438" y="851637"/>
            <a:ext cx="5499100" cy="9835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eaLnBrk="1"/>
            <a:r>
              <a:rPr lang="en-US" altLang="zh-CN" sz="28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  <a:sym typeface="微软雅黑" pitchFamily="34" charset="-122"/>
              </a:rPr>
              <a:t>WeekJudge</a:t>
            </a:r>
            <a:r>
              <a:rPr lang="en-US" altLang="zh-CN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  <a:sym typeface="微软雅黑" pitchFamily="34" charset="-122"/>
              </a:rPr>
              <a:t>()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  <a:sym typeface="微软雅黑" pitchFamily="34" charset="-122"/>
              </a:rPr>
              <a:t>函数</a:t>
            </a:r>
            <a:endParaRPr lang="zh-CN" sz="3200" b="1" dirty="0">
              <a:solidFill>
                <a:srgbClr val="000000"/>
              </a:solidFill>
              <a:cs typeface="Helvetica" pitchFamily="34" charset="0"/>
              <a:sym typeface="Calibri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FF9C9B4-F130-41D7-BB89-27EB499FB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927" y="317310"/>
            <a:ext cx="4210476" cy="6223379"/>
          </a:xfrm>
          <a:prstGeom prst="rect">
            <a:avLst/>
          </a:prstGeom>
        </p:spPr>
      </p:pic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5A501310-E393-49E2-8E6E-91C4AF693E86}"/>
              </a:ext>
            </a:extLst>
          </p:cNvPr>
          <p:cNvSpPr/>
          <p:nvPr/>
        </p:nvSpPr>
        <p:spPr>
          <a:xfrm>
            <a:off x="603315" y="1835151"/>
            <a:ext cx="3274698" cy="1926270"/>
          </a:xfrm>
          <a:prstGeom prst="wedgeEllipseCallout">
            <a:avLst>
              <a:gd name="adj1" fmla="val 85466"/>
              <a:gd name="adj2" fmla="val -61476"/>
            </a:avLst>
          </a:prstGeom>
          <a:solidFill>
            <a:srgbClr val="5B9BD5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在</a:t>
            </a:r>
            <a:r>
              <a:rPr lang="en-US" altLang="zh-CN" b="1" dirty="0">
                <a:solidFill>
                  <a:srgbClr val="C00000"/>
                </a:solidFill>
              </a:rPr>
              <a:t>2019</a:t>
            </a:r>
            <a:r>
              <a:rPr lang="zh-CN" altLang="en-US" b="1" dirty="0">
                <a:solidFill>
                  <a:srgbClr val="C00000"/>
                </a:solidFill>
              </a:rPr>
              <a:t>年之前，先加上每一年的总天数，在减去多余的天数。</a:t>
            </a:r>
            <a:r>
              <a:rPr lang="en-US" altLang="zh-CN" b="1" dirty="0">
                <a:solidFill>
                  <a:srgbClr val="C00000"/>
                </a:solidFill>
              </a:rPr>
              <a:t>(7 - ((D-2) % 7))%7</a:t>
            </a:r>
            <a:r>
              <a:rPr lang="zh-CN" altLang="en-US" b="1" dirty="0">
                <a:solidFill>
                  <a:srgbClr val="C00000"/>
                </a:solidFill>
              </a:rPr>
              <a:t>则可计算出星期几</a:t>
            </a:r>
          </a:p>
        </p:txBody>
      </p:sp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C8C32157-0C1A-4D69-89A2-1694D2456687}"/>
              </a:ext>
            </a:extLst>
          </p:cNvPr>
          <p:cNvSpPr/>
          <p:nvPr/>
        </p:nvSpPr>
        <p:spPr>
          <a:xfrm>
            <a:off x="8776061" y="2733027"/>
            <a:ext cx="3073432" cy="2187765"/>
          </a:xfrm>
          <a:prstGeom prst="wedgeEllipseCallout">
            <a:avLst>
              <a:gd name="adj1" fmla="val -79642"/>
              <a:gd name="adj2" fmla="val 63814"/>
            </a:avLst>
          </a:prstGeom>
          <a:solidFill>
            <a:srgbClr val="5B9BD5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在</a:t>
            </a:r>
            <a:r>
              <a:rPr lang="en-US" altLang="zh-CN" b="1" dirty="0">
                <a:solidFill>
                  <a:srgbClr val="C00000"/>
                </a:solidFill>
              </a:rPr>
              <a:t>2019</a:t>
            </a:r>
            <a:r>
              <a:rPr lang="zh-CN" altLang="en-US" b="1" dirty="0">
                <a:solidFill>
                  <a:srgbClr val="C00000"/>
                </a:solidFill>
              </a:rPr>
              <a:t>年之后，先计算出完整</a:t>
            </a:r>
            <a:r>
              <a:rPr lang="en-US" altLang="zh-CN" b="1" dirty="0">
                <a:solidFill>
                  <a:srgbClr val="C00000"/>
                </a:solidFill>
              </a:rPr>
              <a:t>n</a:t>
            </a:r>
            <a:r>
              <a:rPr lang="zh-CN" altLang="en-US" b="1" dirty="0">
                <a:solidFill>
                  <a:srgbClr val="C00000"/>
                </a:solidFill>
              </a:rPr>
              <a:t>年的天数，再加上剩余月的天数。</a:t>
            </a:r>
            <a:r>
              <a:rPr lang="en-US" altLang="zh-CN" b="1" dirty="0">
                <a:solidFill>
                  <a:srgbClr val="C00000"/>
                </a:solidFill>
              </a:rPr>
              <a:t>(D+2)%7</a:t>
            </a:r>
            <a:r>
              <a:rPr lang="zh-CN" altLang="en-US" b="1" dirty="0">
                <a:solidFill>
                  <a:srgbClr val="C00000"/>
                </a:solidFill>
              </a:rPr>
              <a:t>则可计算出星期几</a:t>
            </a:r>
          </a:p>
        </p:txBody>
      </p:sp>
    </p:spTree>
    <p:extLst>
      <p:ext uri="{BB962C8B-B14F-4D97-AF65-F5344CB8AC3E}">
        <p14:creationId xmlns:p14="http://schemas.microsoft.com/office/powerpoint/2010/main" val="1437888370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utoShape 2">
            <a:extLst>
              <a:ext uri="{FF2B5EF4-FFF2-40B4-BE49-F238E27FC236}">
                <a16:creationId xmlns:a16="http://schemas.microsoft.com/office/drawing/2014/main" id="{ABF00958-6917-4772-8970-1CD73C27779E}"/>
              </a:ext>
            </a:extLst>
          </p:cNvPr>
          <p:cNvSpPr>
            <a:spLocks/>
          </p:cNvSpPr>
          <p:nvPr/>
        </p:nvSpPr>
        <p:spPr bwMode="auto">
          <a:xfrm>
            <a:off x="833438" y="851637"/>
            <a:ext cx="5499100" cy="9835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eaLnBrk="1"/>
            <a:r>
              <a:rPr lang="en-US" altLang="zh-CN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  <a:sym typeface="微软雅黑" pitchFamily="34" charset="-122"/>
              </a:rPr>
              <a:t>display()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  <a:sym typeface="微软雅黑" pitchFamily="34" charset="-122"/>
              </a:rPr>
              <a:t>函数</a:t>
            </a:r>
            <a:endParaRPr lang="zh-CN" sz="3200" b="1" dirty="0">
              <a:solidFill>
                <a:srgbClr val="000000"/>
              </a:solidFill>
              <a:cs typeface="Helvetica" pitchFamily="34" charset="0"/>
              <a:sym typeface="Calibri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FF7E1C-3C7E-4CB4-8F76-29B558D2C892}"/>
              </a:ext>
            </a:extLst>
          </p:cNvPr>
          <p:cNvSpPr txBox="1"/>
          <p:nvPr/>
        </p:nvSpPr>
        <p:spPr>
          <a:xfrm>
            <a:off x="970960" y="1621409"/>
            <a:ext cx="690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WeekJudge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函数获取本月第一天是星期几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721D94-E5B4-48C3-A892-723C1F833F5C}"/>
              </a:ext>
            </a:extLst>
          </p:cNvPr>
          <p:cNvSpPr/>
          <p:nvPr/>
        </p:nvSpPr>
        <p:spPr>
          <a:xfrm>
            <a:off x="1472186" y="2382427"/>
            <a:ext cx="4860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first_day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WeekJudge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year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month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FE3873-6983-4793-A712-34422522380F}"/>
              </a:ext>
            </a:extLst>
          </p:cNvPr>
          <p:cNvSpPr txBox="1"/>
          <p:nvPr/>
        </p:nvSpPr>
        <p:spPr>
          <a:xfrm>
            <a:off x="970960" y="3133184"/>
            <a:ext cx="402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，计算当月总共的天数与输出的行数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80EECB-DEFE-4C9A-AB07-478BE9B60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45" y="3883941"/>
            <a:ext cx="7207277" cy="146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5436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E20AE9C3-E5EF-4299-98E4-6EC66DA313B4}"/>
              </a:ext>
            </a:extLst>
          </p:cNvPr>
          <p:cNvSpPr>
            <a:spLocks/>
          </p:cNvSpPr>
          <p:nvPr/>
        </p:nvSpPr>
        <p:spPr bwMode="auto">
          <a:xfrm>
            <a:off x="833438" y="851637"/>
            <a:ext cx="5499100" cy="9835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eaLnBrk="1"/>
            <a:r>
              <a:rPr lang="en-US" altLang="zh-CN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  <a:sym typeface="微软雅黑" pitchFamily="34" charset="-122"/>
              </a:rPr>
              <a:t>display()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  <a:sym typeface="微软雅黑" pitchFamily="34" charset="-122"/>
              </a:rPr>
              <a:t>函数</a:t>
            </a:r>
            <a:endParaRPr lang="zh-CN" sz="3200" b="1" dirty="0">
              <a:solidFill>
                <a:srgbClr val="000000"/>
              </a:solidFill>
              <a:cs typeface="Helvetica" pitchFamily="34" charset="0"/>
              <a:sym typeface="Calibri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18EB7F-FA98-41E0-8BA8-C60905FFC590}"/>
              </a:ext>
            </a:extLst>
          </p:cNvPr>
          <p:cNvSpPr/>
          <p:nvPr/>
        </p:nvSpPr>
        <p:spPr>
          <a:xfrm>
            <a:off x="1377884" y="219212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title[8] = {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日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一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二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三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四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五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六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865EF4-EA10-4883-8C51-E98D99A30EF6}"/>
              </a:ext>
            </a:extLst>
          </p:cNvPr>
          <p:cNvSpPr txBox="1"/>
          <p:nvPr/>
        </p:nvSpPr>
        <p:spPr>
          <a:xfrm>
            <a:off x="970960" y="1621409"/>
            <a:ext cx="690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，输出星期的表头，宽度为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3FFEDAB-A82D-4D46-8883-10EF2AE5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92" y="2732067"/>
            <a:ext cx="4224791" cy="144425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0B0820F-D415-439C-94D7-97C3A7585DA1}"/>
              </a:ext>
            </a:extLst>
          </p:cNvPr>
          <p:cNvSpPr/>
          <p:nvPr/>
        </p:nvSpPr>
        <p:spPr>
          <a:xfrm>
            <a:off x="1470592" y="521697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 = 1;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9B4DFC-F8A5-414C-A699-0306AB1BF209}"/>
              </a:ext>
            </a:extLst>
          </p:cNvPr>
          <p:cNvSpPr txBox="1"/>
          <p:nvPr/>
        </p:nvSpPr>
        <p:spPr>
          <a:xfrm>
            <a:off x="970960" y="4511986"/>
            <a:ext cx="690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，定义变量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大于天数时，跳出循环</a:t>
            </a:r>
          </a:p>
        </p:txBody>
      </p:sp>
    </p:spTree>
    <p:extLst>
      <p:ext uri="{BB962C8B-B14F-4D97-AF65-F5344CB8AC3E}">
        <p14:creationId xmlns:p14="http://schemas.microsoft.com/office/powerpoint/2010/main" val="2554835901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2707EA5-D5AF-4C29-AAE7-4F2D7B486CFB}"/>
              </a:ext>
            </a:extLst>
          </p:cNvPr>
          <p:cNvSpPr txBox="1"/>
          <p:nvPr/>
        </p:nvSpPr>
        <p:spPr>
          <a:xfrm>
            <a:off x="989814" y="1509827"/>
            <a:ext cx="690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，第一行输出对应空格后，按顺序输出天数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4EDC1A-AF6B-41D4-945F-4AA9F8681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36" y="1923167"/>
            <a:ext cx="3895406" cy="4697686"/>
          </a:xfrm>
          <a:prstGeom prst="rect">
            <a:avLst/>
          </a:prstGeom>
        </p:spPr>
      </p:pic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64863164-2D1E-48EC-9882-393AF518BF10}"/>
              </a:ext>
            </a:extLst>
          </p:cNvPr>
          <p:cNvSpPr/>
          <p:nvPr/>
        </p:nvSpPr>
        <p:spPr>
          <a:xfrm>
            <a:off x="6096000" y="2063725"/>
            <a:ext cx="2359843" cy="1461900"/>
          </a:xfrm>
          <a:prstGeom prst="wedgeEllipseCallout">
            <a:avLst>
              <a:gd name="adj1" fmla="val -99066"/>
              <a:gd name="adj2" fmla="val 61105"/>
            </a:avLst>
          </a:prstGeom>
          <a:solidFill>
            <a:srgbClr val="5B9BD5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第一行，输出</a:t>
            </a:r>
            <a:r>
              <a:rPr lang="en-US" altLang="zh-CN" b="1" dirty="0" err="1">
                <a:solidFill>
                  <a:srgbClr val="C00000"/>
                </a:solidFill>
              </a:rPr>
              <a:t>first_day</a:t>
            </a:r>
            <a:r>
              <a:rPr lang="zh-CN" altLang="en-US" b="1" dirty="0">
                <a:solidFill>
                  <a:srgbClr val="C00000"/>
                </a:solidFill>
              </a:rPr>
              <a:t>个空格，再输出其他数</a:t>
            </a:r>
          </a:p>
        </p:txBody>
      </p:sp>
      <p:sp>
        <p:nvSpPr>
          <p:cNvPr id="6" name="对话气泡: 椭圆形 5">
            <a:extLst>
              <a:ext uri="{FF2B5EF4-FFF2-40B4-BE49-F238E27FC236}">
                <a16:creationId xmlns:a16="http://schemas.microsoft.com/office/drawing/2014/main" id="{290ABDA1-214B-400A-B3AF-7A211DF33108}"/>
              </a:ext>
            </a:extLst>
          </p:cNvPr>
          <p:cNvSpPr/>
          <p:nvPr/>
        </p:nvSpPr>
        <p:spPr>
          <a:xfrm>
            <a:off x="5827338" y="4789560"/>
            <a:ext cx="2359843" cy="1461900"/>
          </a:xfrm>
          <a:prstGeom prst="wedgeEllipseCallout">
            <a:avLst>
              <a:gd name="adj1" fmla="val -104659"/>
              <a:gd name="adj2" fmla="val -14341"/>
            </a:avLst>
          </a:prstGeom>
          <a:solidFill>
            <a:srgbClr val="5B9BD5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后几行，按顺序输出数字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59DAC420-2299-4C07-AFC1-DB75EA8BAEAE}"/>
              </a:ext>
            </a:extLst>
          </p:cNvPr>
          <p:cNvSpPr>
            <a:spLocks/>
          </p:cNvSpPr>
          <p:nvPr/>
        </p:nvSpPr>
        <p:spPr bwMode="auto">
          <a:xfrm>
            <a:off x="833438" y="851637"/>
            <a:ext cx="5499100" cy="9835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eaLnBrk="1"/>
            <a:r>
              <a:rPr lang="en-US" altLang="zh-CN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  <a:sym typeface="微软雅黑" pitchFamily="34" charset="-122"/>
              </a:rPr>
              <a:t>display()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  <a:sym typeface="微软雅黑" pitchFamily="34" charset="-122"/>
              </a:rPr>
              <a:t>函数</a:t>
            </a:r>
            <a:endParaRPr lang="zh-CN" sz="3200" b="1" dirty="0">
              <a:solidFill>
                <a:srgbClr val="000000"/>
              </a:solidFill>
              <a:cs typeface="Helvetica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0718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09963" y="2630488"/>
            <a:ext cx="4948237" cy="747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5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谢谢大家观看</a:t>
            </a:r>
            <a:endParaRPr lang="en-US" altLang="zh-CN" sz="5400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625850" y="3967163"/>
            <a:ext cx="4679950" cy="23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219575" y="3290888"/>
            <a:ext cx="3529013" cy="747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 Watching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5021263" y="2535238"/>
            <a:ext cx="6096000" cy="1076325"/>
          </a:xfrm>
          <a:prstGeom prst="parallelogram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i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4400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905500" y="3427413"/>
            <a:ext cx="4897438" cy="23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905500" y="259715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程序运行演示</a:t>
            </a:r>
            <a:endParaRPr lang="en-US" altLang="zh-CN" sz="40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293938" y="2065338"/>
            <a:ext cx="2478087" cy="2478087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9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9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10">
            <a:extLst>
              <a:ext uri="{FF2B5EF4-FFF2-40B4-BE49-F238E27FC236}">
                <a16:creationId xmlns:a16="http://schemas.microsoft.com/office/drawing/2014/main" id="{4C84D51E-C30D-41A3-94A2-1CFE58C56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3411538"/>
            <a:ext cx="5146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B2B2B"/>
                </a:solidFill>
                <a:latin typeface="微软雅黑" pitchFamily="34" charset="-122"/>
                <a:ea typeface="微软雅黑" pitchFamily="34" charset="-122"/>
              </a:rPr>
              <a:t>Application Presentation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AutoShape 2"/>
          <p:cNvSpPr>
            <a:spLocks/>
          </p:cNvSpPr>
          <p:nvPr/>
        </p:nvSpPr>
        <p:spPr bwMode="auto">
          <a:xfrm>
            <a:off x="833438" y="851637"/>
            <a:ext cx="5499100" cy="9835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eaLnBrk="1"/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  <a:sym typeface="微软雅黑" pitchFamily="34" charset="-122"/>
              </a:rPr>
              <a:t>根据提示框输入年份和月份，即可打印出对应的日历。</a:t>
            </a:r>
            <a:endParaRPr lang="zh-CN" sz="2800" b="1" dirty="0">
              <a:solidFill>
                <a:srgbClr val="000000"/>
              </a:solidFill>
              <a:cs typeface="Helvetica" pitchFamily="34" charset="0"/>
              <a:sym typeface="Calibr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0ADF11-E5FD-4629-AEFF-AA42F73F0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130" y="2578306"/>
            <a:ext cx="3372765" cy="3428057"/>
          </a:xfrm>
          <a:prstGeom prst="rect">
            <a:avLst/>
          </a:prstGeom>
        </p:spPr>
      </p:pic>
      <p:sp>
        <p:nvSpPr>
          <p:cNvPr id="15" name="AutoShape 2">
            <a:extLst>
              <a:ext uri="{FF2B5EF4-FFF2-40B4-BE49-F238E27FC236}">
                <a16:creationId xmlns:a16="http://schemas.microsoft.com/office/drawing/2014/main" id="{B77801D4-5067-4E7A-A430-FB962636A294}"/>
              </a:ext>
            </a:extLst>
          </p:cNvPr>
          <p:cNvSpPr>
            <a:spLocks/>
          </p:cNvSpPr>
          <p:nvPr/>
        </p:nvSpPr>
        <p:spPr bwMode="auto">
          <a:xfrm>
            <a:off x="1296922" y="1941673"/>
            <a:ext cx="5499100" cy="9835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eaLnBrk="1"/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" pitchFamily="34" charset="0"/>
                <a:sym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" pitchFamily="34" charset="0"/>
                <a:sym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" pitchFamily="34" charset="0"/>
                <a:sym typeface="微软雅黑" pitchFamily="34" charset="-122"/>
              </a:rPr>
              <a:t>、打印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" pitchFamily="34" charset="0"/>
                <a:sym typeface="微软雅黑" pitchFamily="34" charset="-122"/>
              </a:rPr>
              <a:t>2018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" pitchFamily="34" charset="0"/>
                <a:sym typeface="微软雅黑" pitchFamily="34" charset="-122"/>
              </a:rPr>
              <a:t>年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" pitchFamily="34" charset="0"/>
                <a:sym typeface="微软雅黑" pitchFamily="34" charset="-122"/>
              </a:rPr>
              <a:t>7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" pitchFamily="34" charset="0"/>
                <a:sym typeface="微软雅黑" pitchFamily="34" charset="-122"/>
              </a:rPr>
              <a:t>月的日历</a:t>
            </a:r>
            <a:endParaRPr lang="zh-CN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" pitchFamily="34" charset="0"/>
              <a:sym typeface="Calibri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E09DE3-5B99-4B44-AC76-BBE42E156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78306"/>
            <a:ext cx="3510330" cy="3428057"/>
          </a:xfrm>
          <a:prstGeom prst="rect">
            <a:avLst/>
          </a:prstGeom>
        </p:spPr>
      </p:pic>
      <p:sp>
        <p:nvSpPr>
          <p:cNvPr id="17" name="AutoShape 2">
            <a:extLst>
              <a:ext uri="{FF2B5EF4-FFF2-40B4-BE49-F238E27FC236}">
                <a16:creationId xmlns:a16="http://schemas.microsoft.com/office/drawing/2014/main" id="{2C7EA167-137B-4C9D-B869-5B981CEB23D8}"/>
              </a:ext>
            </a:extLst>
          </p:cNvPr>
          <p:cNvSpPr>
            <a:spLocks/>
          </p:cNvSpPr>
          <p:nvPr/>
        </p:nvSpPr>
        <p:spPr bwMode="auto">
          <a:xfrm>
            <a:off x="5700810" y="1941672"/>
            <a:ext cx="5499100" cy="9835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eaLnBrk="1"/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" pitchFamily="34" charset="0"/>
                <a:sym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" pitchFamily="34" charset="0"/>
                <a:sym typeface="微软雅黑" pitchFamily="34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" pitchFamily="34" charset="0"/>
                <a:sym typeface="微软雅黑" pitchFamily="34" charset="-122"/>
              </a:rPr>
              <a:t>、打印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" pitchFamily="34" charset="0"/>
                <a:sym typeface="微软雅黑" pitchFamily="34" charset="-122"/>
              </a:rPr>
              <a:t>2020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" pitchFamily="34" charset="0"/>
                <a:sym typeface="微软雅黑" pitchFamily="34" charset="-122"/>
              </a:rPr>
              <a:t>年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" pitchFamily="34" charset="0"/>
                <a:sym typeface="微软雅黑" pitchFamily="34" charset="-122"/>
              </a:rPr>
              <a:t>10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" pitchFamily="34" charset="0"/>
                <a:sym typeface="微软雅黑" pitchFamily="34" charset="-122"/>
              </a:rPr>
              <a:t>月的日历</a:t>
            </a:r>
            <a:endParaRPr lang="zh-CN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5021263" y="2535238"/>
            <a:ext cx="6096000" cy="1076325"/>
          </a:xfrm>
          <a:prstGeom prst="parallelogram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i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4400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905500" y="3427413"/>
            <a:ext cx="4897438" cy="23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905500" y="259715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程序设计思路</a:t>
            </a:r>
            <a:endParaRPr lang="en-US" altLang="zh-CN" sz="40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293938" y="2065338"/>
            <a:ext cx="2478087" cy="2478087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9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9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10">
            <a:extLst>
              <a:ext uri="{FF2B5EF4-FFF2-40B4-BE49-F238E27FC236}">
                <a16:creationId xmlns:a16="http://schemas.microsoft.com/office/drawing/2014/main" id="{74C5AC0E-7385-4854-AF51-332F2766A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3411538"/>
            <a:ext cx="5146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B2B2B"/>
                </a:solidFill>
                <a:latin typeface="微软雅黑" pitchFamily="34" charset="-122"/>
                <a:ea typeface="微软雅黑" pitchFamily="34" charset="-122"/>
              </a:rPr>
              <a:t>Design Process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3" name="AutoShape 6"/>
          <p:cNvSpPr>
            <a:spLocks/>
          </p:cNvSpPr>
          <p:nvPr/>
        </p:nvSpPr>
        <p:spPr bwMode="auto">
          <a:xfrm>
            <a:off x="5299870" y="3171350"/>
            <a:ext cx="2281237" cy="1741487"/>
          </a:xfrm>
          <a:custGeom>
            <a:avLst/>
            <a:gdLst>
              <a:gd name="T0" fmla="*/ 120445248 w 21600"/>
              <a:gd name="T1" fmla="*/ 70280148 h 21600"/>
              <a:gd name="T2" fmla="*/ 120445248 w 21600"/>
              <a:gd name="T3" fmla="*/ 70280148 h 21600"/>
              <a:gd name="T4" fmla="*/ 120445248 w 21600"/>
              <a:gd name="T5" fmla="*/ 70280148 h 21600"/>
              <a:gd name="T6" fmla="*/ 120445248 w 21600"/>
              <a:gd name="T7" fmla="*/ 7028014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</a:t>
            </a:r>
            <a:endParaRPr lang="zh-CN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Bodoni MT Black" panose="02070A03080606020203" pitchFamily="18" charset="0"/>
            </a:endParaRPr>
          </a:p>
          <a:p>
            <a:pPr algn="ctr">
              <a:defRPr/>
            </a:pPr>
            <a:r>
              <a:rPr lang="zh-CN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odoni MT Black" panose="02070A03080606020203" pitchFamily="18" charset="0"/>
              </a:rPr>
              <a:t>TITLE</a:t>
            </a:r>
            <a:endParaRPr lang="zh-CN" alt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513" name="Group 17"/>
          <p:cNvGrpSpPr>
            <a:grpSpLocks/>
          </p:cNvGrpSpPr>
          <p:nvPr/>
        </p:nvGrpSpPr>
        <p:grpSpPr bwMode="auto">
          <a:xfrm>
            <a:off x="2105785" y="3982562"/>
            <a:ext cx="976313" cy="976313"/>
            <a:chOff x="0" y="0"/>
            <a:chExt cx="976313" cy="976313"/>
          </a:xfrm>
        </p:grpSpPr>
        <p:sp>
          <p:nvSpPr>
            <p:cNvPr id="21535" name="AutoShape 18"/>
            <p:cNvSpPr>
              <a:spLocks/>
            </p:cNvSpPr>
            <p:nvPr/>
          </p:nvSpPr>
          <p:spPr bwMode="auto">
            <a:xfrm>
              <a:off x="0" y="0"/>
              <a:ext cx="976313" cy="976313"/>
            </a:xfrm>
            <a:custGeom>
              <a:avLst/>
              <a:gdLst>
                <a:gd name="T0" fmla="*/ 2147483646 w 19679"/>
                <a:gd name="T1" fmla="*/ 2147483646 h 19679"/>
                <a:gd name="T2" fmla="*/ 2147483646 w 19679"/>
                <a:gd name="T3" fmla="*/ 2147483646 h 19679"/>
                <a:gd name="T4" fmla="*/ 2147483646 w 19679"/>
                <a:gd name="T5" fmla="*/ 2147483646 h 19679"/>
                <a:gd name="T6" fmla="*/ 2147483646 w 19679"/>
                <a:gd name="T7" fmla="*/ 2147483646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FFFF">
                <a:alpha val="69019"/>
              </a:srgbClr>
            </a:solidFill>
            <a:ln w="12700" cap="flat" cmpd="sng">
              <a:solidFill>
                <a:srgbClr val="78A82C"/>
              </a:solidFill>
              <a:prstDash val="solid"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grpSp>
          <p:nvGrpSpPr>
            <p:cNvPr id="21536" name="Group 19"/>
            <p:cNvGrpSpPr>
              <a:grpSpLocks/>
            </p:cNvGrpSpPr>
            <p:nvPr/>
          </p:nvGrpSpPr>
          <p:grpSpPr bwMode="auto">
            <a:xfrm>
              <a:off x="93703" y="74135"/>
              <a:ext cx="788906" cy="828041"/>
              <a:chOff x="0" y="0"/>
              <a:chExt cx="788906" cy="828040"/>
            </a:xfrm>
          </p:grpSpPr>
          <p:sp>
            <p:nvSpPr>
              <p:cNvPr id="21537" name="AutoShape 20"/>
              <p:cNvSpPr>
                <a:spLocks/>
              </p:cNvSpPr>
              <p:nvPr/>
            </p:nvSpPr>
            <p:spPr bwMode="auto">
              <a:xfrm>
                <a:off x="0" y="19567"/>
                <a:ext cx="788906" cy="788906"/>
              </a:xfrm>
              <a:custGeom>
                <a:avLst/>
                <a:gdLst>
                  <a:gd name="T0" fmla="*/ 2147483646 w 19679"/>
                  <a:gd name="T1" fmla="*/ 2147483646 h 19679"/>
                  <a:gd name="T2" fmla="*/ 2147483646 w 19679"/>
                  <a:gd name="T3" fmla="*/ 2147483646 h 19679"/>
                  <a:gd name="T4" fmla="*/ 2147483646 w 19679"/>
                  <a:gd name="T5" fmla="*/ 2147483646 h 19679"/>
                  <a:gd name="T6" fmla="*/ 2147483646 w 19679"/>
                  <a:gd name="T7" fmla="*/ 2147483646 h 1967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solidFill>
                <a:srgbClr val="78A82C">
                  <a:alpha val="69019"/>
                </a:srgbClr>
              </a:solidFill>
              <a:ln w="12700" cap="flat" cmpd="sng">
                <a:solidFill>
                  <a:srgbClr val="78A82C"/>
                </a:solidFill>
                <a:prstDash val="solid"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1538" name="AutoShape 21"/>
              <p:cNvSpPr>
                <a:spLocks/>
              </p:cNvSpPr>
              <p:nvPr/>
            </p:nvSpPr>
            <p:spPr bwMode="auto">
              <a:xfrm>
                <a:off x="115523" y="0"/>
                <a:ext cx="557859" cy="828040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/>
                <a:r>
                  <a:rPr lang="zh-CN" altLang="zh-CN" sz="4800" b="1" dirty="0">
                    <a:solidFill>
                      <a:schemeClr val="bg1"/>
                    </a:solidFill>
                    <a:latin typeface="Bodoni MT Black" pitchFamily="18" charset="0"/>
                    <a:cs typeface="Helvetica" pitchFamily="34" charset="0"/>
                    <a:sym typeface="Bodoni MT Black" pitchFamily="18" charset="0"/>
                  </a:rPr>
                  <a:t>2</a:t>
                </a:r>
                <a:endParaRPr lang="zh-CN" altLang="zh-CN" dirty="0">
                  <a:solidFill>
                    <a:schemeClr val="bg1"/>
                  </a:solidFill>
                  <a:cs typeface="Helvetica" pitchFamily="34" charset="0"/>
                  <a:sym typeface="Calibri" pitchFamily="34" charset="0"/>
                </a:endParaRPr>
              </a:p>
            </p:txBody>
          </p:sp>
        </p:grpSp>
      </p:grpSp>
      <p:grpSp>
        <p:nvGrpSpPr>
          <p:cNvPr id="21515" name="Group 27"/>
          <p:cNvGrpSpPr>
            <a:grpSpLocks/>
          </p:cNvGrpSpPr>
          <p:nvPr/>
        </p:nvGrpSpPr>
        <p:grpSpPr bwMode="auto">
          <a:xfrm>
            <a:off x="2105785" y="2297507"/>
            <a:ext cx="976313" cy="976313"/>
            <a:chOff x="0" y="0"/>
            <a:chExt cx="976313" cy="976313"/>
          </a:xfrm>
        </p:grpSpPr>
        <p:sp>
          <p:nvSpPr>
            <p:cNvPr id="21527" name="AutoShape 28"/>
            <p:cNvSpPr>
              <a:spLocks/>
            </p:cNvSpPr>
            <p:nvPr/>
          </p:nvSpPr>
          <p:spPr bwMode="auto">
            <a:xfrm>
              <a:off x="0" y="0"/>
              <a:ext cx="976313" cy="976313"/>
            </a:xfrm>
            <a:custGeom>
              <a:avLst/>
              <a:gdLst>
                <a:gd name="T0" fmla="*/ 2147483646 w 19679"/>
                <a:gd name="T1" fmla="*/ 2147483646 h 19679"/>
                <a:gd name="T2" fmla="*/ 2147483646 w 19679"/>
                <a:gd name="T3" fmla="*/ 2147483646 h 19679"/>
                <a:gd name="T4" fmla="*/ 2147483646 w 19679"/>
                <a:gd name="T5" fmla="*/ 2147483646 h 19679"/>
                <a:gd name="T6" fmla="*/ 2147483646 w 19679"/>
                <a:gd name="T7" fmla="*/ 2147483646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FFFF">
                <a:alpha val="69019"/>
              </a:srgbClr>
            </a:solidFill>
            <a:ln w="12700" cap="flat" cmpd="sng">
              <a:solidFill>
                <a:srgbClr val="EC7690"/>
              </a:solidFill>
              <a:prstDash val="solid"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grpSp>
          <p:nvGrpSpPr>
            <p:cNvPr id="21528" name="Group 29"/>
            <p:cNvGrpSpPr>
              <a:grpSpLocks/>
            </p:cNvGrpSpPr>
            <p:nvPr/>
          </p:nvGrpSpPr>
          <p:grpSpPr bwMode="auto">
            <a:xfrm>
              <a:off x="93703" y="74135"/>
              <a:ext cx="788906" cy="828041"/>
              <a:chOff x="0" y="0"/>
              <a:chExt cx="788906" cy="828040"/>
            </a:xfrm>
          </p:grpSpPr>
          <p:sp>
            <p:nvSpPr>
              <p:cNvPr id="21529" name="AutoShape 30"/>
              <p:cNvSpPr>
                <a:spLocks/>
              </p:cNvSpPr>
              <p:nvPr/>
            </p:nvSpPr>
            <p:spPr bwMode="auto">
              <a:xfrm>
                <a:off x="-40" y="19528"/>
                <a:ext cx="788987" cy="788986"/>
              </a:xfrm>
              <a:custGeom>
                <a:avLst/>
                <a:gdLst>
                  <a:gd name="T0" fmla="*/ 2147483646 w 19679"/>
                  <a:gd name="T1" fmla="*/ 2147483646 h 19679"/>
                  <a:gd name="T2" fmla="*/ 2147483646 w 19679"/>
                  <a:gd name="T3" fmla="*/ 2147483646 h 19679"/>
                  <a:gd name="T4" fmla="*/ 2147483646 w 19679"/>
                  <a:gd name="T5" fmla="*/ 2147483646 h 19679"/>
                  <a:gd name="T6" fmla="*/ 2147483646 w 19679"/>
                  <a:gd name="T7" fmla="*/ 2147483646 h 1967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solidFill>
                <a:srgbClr val="EC7690">
                  <a:alpha val="69019"/>
                </a:srgbClr>
              </a:solidFill>
              <a:ln w="12700" cap="flat" cmpd="sng">
                <a:solidFill>
                  <a:srgbClr val="EC7690"/>
                </a:solidFill>
                <a:prstDash val="solid"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1530" name="AutoShape 31"/>
              <p:cNvSpPr>
                <a:spLocks/>
              </p:cNvSpPr>
              <p:nvPr/>
            </p:nvSpPr>
            <p:spPr bwMode="auto">
              <a:xfrm>
                <a:off x="115523" y="0"/>
                <a:ext cx="557859" cy="828040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/>
                <a:r>
                  <a:rPr lang="zh-CN" altLang="zh-CN" sz="4800" b="1" dirty="0">
                    <a:solidFill>
                      <a:schemeClr val="bg1"/>
                    </a:solidFill>
                    <a:latin typeface="Bodoni MT Black" pitchFamily="18" charset="0"/>
                    <a:cs typeface="Helvetica" pitchFamily="34" charset="0"/>
                    <a:sym typeface="Bodoni MT Black" pitchFamily="18" charset="0"/>
                  </a:rPr>
                  <a:t>1</a:t>
                </a:r>
                <a:endParaRPr lang="zh-CN" altLang="zh-CN" dirty="0">
                  <a:solidFill>
                    <a:schemeClr val="bg1"/>
                  </a:solidFill>
                  <a:cs typeface="Helvetica" pitchFamily="34" charset="0"/>
                  <a:sym typeface="Calibri" pitchFamily="34" charset="0"/>
                </a:endParaRPr>
              </a:p>
            </p:txBody>
          </p:sp>
        </p:grpSp>
      </p:grpSp>
      <p:sp>
        <p:nvSpPr>
          <p:cNvPr id="44" name="AutoShape 2">
            <a:extLst>
              <a:ext uri="{FF2B5EF4-FFF2-40B4-BE49-F238E27FC236}">
                <a16:creationId xmlns:a16="http://schemas.microsoft.com/office/drawing/2014/main" id="{D3D6CCFB-7126-4BCA-8916-1FDD740CF764}"/>
              </a:ext>
            </a:extLst>
          </p:cNvPr>
          <p:cNvSpPr>
            <a:spLocks/>
          </p:cNvSpPr>
          <p:nvPr/>
        </p:nvSpPr>
        <p:spPr bwMode="auto">
          <a:xfrm>
            <a:off x="833438" y="851637"/>
            <a:ext cx="5499100" cy="9835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eaLnBrk="1"/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  <a:sym typeface="微软雅黑" pitchFamily="34" charset="-122"/>
              </a:rPr>
              <a:t>设计万年历要解决的两个问题</a:t>
            </a:r>
            <a:endParaRPr lang="zh-CN" sz="3200" b="1" dirty="0">
              <a:solidFill>
                <a:srgbClr val="000000"/>
              </a:solidFill>
              <a:cs typeface="Helvetica" pitchFamily="34" charset="0"/>
              <a:sym typeface="Calibri" pitchFamily="34" charset="0"/>
            </a:endParaRPr>
          </a:p>
        </p:txBody>
      </p:sp>
      <p:sp>
        <p:nvSpPr>
          <p:cNvPr id="45" name="AutoShape 2">
            <a:extLst>
              <a:ext uri="{FF2B5EF4-FFF2-40B4-BE49-F238E27FC236}">
                <a16:creationId xmlns:a16="http://schemas.microsoft.com/office/drawing/2014/main" id="{71E4EF15-75C3-4B99-95AE-79FC868697CC}"/>
              </a:ext>
            </a:extLst>
          </p:cNvPr>
          <p:cNvSpPr>
            <a:spLocks/>
          </p:cNvSpPr>
          <p:nvPr/>
        </p:nvSpPr>
        <p:spPr bwMode="auto">
          <a:xfrm>
            <a:off x="3346450" y="2445487"/>
            <a:ext cx="5499100" cy="9835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eaLnBrk="1"/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  <a:sym typeface="微软雅黑" pitchFamily="34" charset="-122"/>
              </a:rPr>
              <a:t>判断当月一共有多少天？</a:t>
            </a:r>
            <a:endParaRPr lang="zh-CN" sz="3200" dirty="0">
              <a:solidFill>
                <a:srgbClr val="000000"/>
              </a:solidFill>
              <a:cs typeface="Helvetica" pitchFamily="34" charset="0"/>
              <a:sym typeface="Calibri" pitchFamily="34" charset="0"/>
            </a:endParaRPr>
          </a:p>
        </p:txBody>
      </p:sp>
      <p:sp>
        <p:nvSpPr>
          <p:cNvPr id="46" name="AutoShape 2">
            <a:extLst>
              <a:ext uri="{FF2B5EF4-FFF2-40B4-BE49-F238E27FC236}">
                <a16:creationId xmlns:a16="http://schemas.microsoft.com/office/drawing/2014/main" id="{8408E862-C008-4CE2-81A4-57FC47BD8084}"/>
              </a:ext>
            </a:extLst>
          </p:cNvPr>
          <p:cNvSpPr>
            <a:spLocks/>
          </p:cNvSpPr>
          <p:nvPr/>
        </p:nvSpPr>
        <p:spPr bwMode="auto">
          <a:xfrm>
            <a:off x="3291324" y="4226164"/>
            <a:ext cx="5499100" cy="9835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eaLnBrk="1"/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  <a:sym typeface="微软雅黑" pitchFamily="34" charset="-122"/>
              </a:rPr>
              <a:t>判断当月的第一天是星期几？</a:t>
            </a:r>
            <a:endParaRPr lang="zh-CN" sz="3200" dirty="0">
              <a:solidFill>
                <a:srgbClr val="000000"/>
              </a:solidFill>
              <a:cs typeface="Helvetica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utoShape 2">
            <a:extLst>
              <a:ext uri="{FF2B5EF4-FFF2-40B4-BE49-F238E27FC236}">
                <a16:creationId xmlns:a16="http://schemas.microsoft.com/office/drawing/2014/main" id="{B8F76C6F-AFCB-4576-9DD6-5E2990BF135F}"/>
              </a:ext>
            </a:extLst>
          </p:cNvPr>
          <p:cNvSpPr>
            <a:spLocks/>
          </p:cNvSpPr>
          <p:nvPr/>
        </p:nvSpPr>
        <p:spPr bwMode="auto">
          <a:xfrm>
            <a:off x="833438" y="851637"/>
            <a:ext cx="5499100" cy="9835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eaLnBrk="1"/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  <a:sym typeface="微软雅黑" pitchFamily="34" charset="-122"/>
              </a:rPr>
              <a:t>判断当月一共有多少天</a:t>
            </a:r>
            <a:endParaRPr lang="zh-CN" sz="3200" b="1" dirty="0">
              <a:solidFill>
                <a:srgbClr val="000000"/>
              </a:solidFill>
              <a:cs typeface="Helvetica" pitchFamily="34" charset="0"/>
              <a:sym typeface="Calibri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1E7BB8-4C70-43CA-A57D-4BBB30333D65}"/>
              </a:ext>
            </a:extLst>
          </p:cNvPr>
          <p:cNvSpPr txBox="1"/>
          <p:nvPr/>
        </p:nvSpPr>
        <p:spPr>
          <a:xfrm>
            <a:off x="1451726" y="1725106"/>
            <a:ext cx="765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已知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月、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月、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月、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月、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月、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月、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月有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天，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月、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月、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月、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月有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30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天，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月闰年时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29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天，非闰年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28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天。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16B2F3-464F-4332-8BB5-B1F206A91BB1}"/>
              </a:ext>
            </a:extLst>
          </p:cNvPr>
          <p:cNvSpPr txBox="1"/>
          <p:nvPr/>
        </p:nvSpPr>
        <p:spPr>
          <a:xfrm>
            <a:off x="1310325" y="3429000"/>
            <a:ext cx="82861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、建立一个数组，储存每月的天数或者储存本月及之前天数的总和。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、编写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isLeapYear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函数判断是否为闰年，或者建立大数组，若数组的对应下标为闰年则该数组为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，二月的天数根据是否为闰年进行修改。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oShape 2">
            <a:extLst>
              <a:ext uri="{FF2B5EF4-FFF2-40B4-BE49-F238E27FC236}">
                <a16:creationId xmlns:a16="http://schemas.microsoft.com/office/drawing/2014/main" id="{8D8B0B46-FE30-4B21-B836-71F04C5817BF}"/>
              </a:ext>
            </a:extLst>
          </p:cNvPr>
          <p:cNvSpPr>
            <a:spLocks/>
          </p:cNvSpPr>
          <p:nvPr/>
        </p:nvSpPr>
        <p:spPr bwMode="auto">
          <a:xfrm>
            <a:off x="833438" y="851637"/>
            <a:ext cx="5499100" cy="9835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eaLnBrk="1"/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  <a:sym typeface="微软雅黑" pitchFamily="34" charset="-122"/>
              </a:rPr>
              <a:t>判断当月的第一天是星期几</a:t>
            </a:r>
            <a:endParaRPr lang="zh-CN" sz="3200" b="1" dirty="0">
              <a:solidFill>
                <a:srgbClr val="000000"/>
              </a:solidFill>
              <a:cs typeface="Helvetica" pitchFamily="34" charset="0"/>
              <a:sym typeface="Calibri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CD3CAF4-7C60-472B-9D76-CD06C57AD8E0}"/>
              </a:ext>
            </a:extLst>
          </p:cNvPr>
          <p:cNvSpPr txBox="1"/>
          <p:nvPr/>
        </p:nvSpPr>
        <p:spPr>
          <a:xfrm>
            <a:off x="989813" y="2613392"/>
            <a:ext cx="88140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通过计算输入年份与月份的第一天到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日的天数差，并将其对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取余，则可得出相对于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日的星期。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当年份大于等于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年时，天数差为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(D+2)%7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得到周几，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为周日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当年份小于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年时，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(7 - ((D-2) % 7))%7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可得到周几，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为周日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FCF3A71-94BE-400C-B593-CA288E905B7E}"/>
              </a:ext>
            </a:extLst>
          </p:cNvPr>
          <p:cNvSpPr txBox="1"/>
          <p:nvPr/>
        </p:nvSpPr>
        <p:spPr>
          <a:xfrm>
            <a:off x="1451726" y="1725106"/>
            <a:ext cx="7654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已知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2019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日是星期二。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5021263" y="2535238"/>
            <a:ext cx="6096000" cy="1076325"/>
          </a:xfrm>
          <a:prstGeom prst="parallelogram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i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4400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3" name="矩形 10"/>
          <p:cNvSpPr>
            <a:spLocks noChangeArrowheads="1"/>
          </p:cNvSpPr>
          <p:nvPr/>
        </p:nvSpPr>
        <p:spPr bwMode="auto">
          <a:xfrm>
            <a:off x="5905500" y="3411538"/>
            <a:ext cx="5146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B2B2B"/>
                </a:solidFill>
                <a:latin typeface="微软雅黑" pitchFamily="34" charset="-122"/>
                <a:ea typeface="微软雅黑" pitchFamily="34" charset="-122"/>
              </a:rPr>
              <a:t>Code Programming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905500" y="3427413"/>
            <a:ext cx="4897438" cy="23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905500" y="259715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US" altLang="zh-CN" sz="40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293938" y="2065338"/>
            <a:ext cx="2478087" cy="2478087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9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9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>
            <a:extLst>
              <a:ext uri="{FF2B5EF4-FFF2-40B4-BE49-F238E27FC236}">
                <a16:creationId xmlns:a16="http://schemas.microsoft.com/office/drawing/2014/main" id="{27FDFBE9-FEED-456E-9B45-AA7D0D369488}"/>
              </a:ext>
            </a:extLst>
          </p:cNvPr>
          <p:cNvSpPr>
            <a:spLocks/>
          </p:cNvSpPr>
          <p:nvPr/>
        </p:nvSpPr>
        <p:spPr bwMode="auto">
          <a:xfrm>
            <a:off x="833438" y="851637"/>
            <a:ext cx="5499100" cy="9835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eaLnBrk="1"/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  <a:sym typeface="微软雅黑" pitchFamily="34" charset="-122"/>
              </a:rPr>
              <a:t>代码整体框架</a:t>
            </a:r>
            <a:endParaRPr lang="zh-CN" sz="3200" b="1" dirty="0">
              <a:solidFill>
                <a:srgbClr val="000000"/>
              </a:solidFill>
              <a:cs typeface="Helvetica" pitchFamily="34" charset="0"/>
              <a:sym typeface="Calibri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CFF148-30D9-4B5B-8BEF-48F9B762B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110" y="924796"/>
            <a:ext cx="5720476" cy="562683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1121</TotalTime>
  <Words>651</Words>
  <Application>Microsoft Office PowerPoint</Application>
  <PresentationFormat>宽屏</PresentationFormat>
  <Paragraphs>72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华文楷体</vt:lpstr>
      <vt:lpstr>微软雅黑</vt:lpstr>
      <vt:lpstr>新宋体</vt:lpstr>
      <vt:lpstr>Arial</vt:lpstr>
      <vt:lpstr>Bodoni MT Black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程序设计基础大作业;</dc:title>
  <dc:subject>万年历</dc:subject>
  <dc:creator>陈汉鑫</dc:creator>
  <cp:keywords>万年历</cp:keywords>
  <dc:description/>
  <cp:lastModifiedBy>Hanxin Chen</cp:lastModifiedBy>
  <cp:revision>96</cp:revision>
  <dcterms:created xsi:type="dcterms:W3CDTF">2013-08-29T10:54:42Z</dcterms:created>
  <dcterms:modified xsi:type="dcterms:W3CDTF">2018-12-26T08:29:59Z</dcterms:modified>
  <cp:category>程序设计基础大作业</cp:category>
</cp:coreProperties>
</file>