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마루 부리 중간" panose="020B0600000101010101" pitchFamily="50" charset="-127"/>
      <p:regular r:id="rId18"/>
    </p:embeddedFont>
    <p:embeddedFont>
      <p:font typeface="마루 부리 조금굵은" panose="020B0600000101010101" pitchFamily="50" charset="-127"/>
      <p:bold r:id="rId19"/>
    </p:embeddedFont>
    <p:embeddedFont>
      <p:font typeface="나눔손글씨 예쁜 민경체" panose="02000503000000000000" pitchFamily="2" charset="-127"/>
      <p:regular r:id="rId20"/>
    </p:embeddedFont>
    <p:embeddedFont>
      <p:font typeface="나눔손글씨 미니 손글씨" panose="02000503000000000000" pitchFamily="2" charset="-127"/>
      <p:regular r:id="rId21"/>
    </p:embeddedFont>
    <p:embeddedFont>
      <p:font typeface="마루 부리 가는" panose="020B0600000101010101" pitchFamily="50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80"/>
    <a:srgbClr val="5E7CC8"/>
    <a:srgbClr val="203864"/>
    <a:srgbClr val="214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8EBB5D-BB48-4BFA-A955-07D5E8BBE4CE}">
  <a:tblStyle styleId="{B08EBB5D-BB48-4BFA-A955-07D5E8BBE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51" autoAdjust="0"/>
  </p:normalViewPr>
  <p:slideViewPr>
    <p:cSldViewPr snapToGrid="0">
      <p:cViewPr varScale="1">
        <p:scale>
          <a:sx n="78" d="100"/>
          <a:sy n="78" d="100"/>
        </p:scale>
        <p:origin x="4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cc4592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cc4592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색은 ㅏㄹ아서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fcc459228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fcc459228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fcc45922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fcc45922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문제와 요구사항을 정의한 요구사항정의서와 패키지 다이어그램, 시퀀스다이어그램, 데이터베이스 명세 내용을 담은 소프트웨어 정의서 작성하였습니다. 이를 바탕으로 API 문서도 작성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fcc4592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fcc4592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cc45922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fcc45922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fcc45922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fcc45922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바로 시연으로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사이드에 있는 메뉴 바를 통해 메인 화면, 추천 그래프, 주류 요청 등의 페이지 확인이 가능합니다.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모바일로도 접속할 수 있도록 반응형 표 디자인을 사용했습니다.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  ~xs : 컬럼 4개 / xs~sm : 컬럼 5개 / sm~ : 컬럼 전체 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주류 추가 버튼 클릭 시 전체 주류 DB에서 검색하여 재고에 없는 신규 주류 추가가 가능하며,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 개별 항목 클릭을 통해 각 재고의 수량, 가격 등을 수정 가능한 모달 창이 팝업됩니다.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우측 상단에는 매장 내 재고 이름 검색과 개인 정보 수정 버튼, 로그아웃 버튼이 위치합니다.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fcc4592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fcc4592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cc45922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fcc45922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클릭-&gt;슬픔이 사라짐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클릭-&gt;고래나타남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클릭-&gt;말풍선 나옴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주류매장에 들어서는 순간 웅장한 기세에 한번, 나의 선택장애에 두번 당황하게된 경험이 있으신가요?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직원에게 물어보고 추천받기는 부담스럽고 술의 종류는 너무나도 많아서 어떤것을 골라야할지 모르겠다면(클릭)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(클릭)저희 술고래를 이용해보세요!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(클릭</a:t>
            </a:r>
            <a:r>
              <a:rPr lang="ko" dirty="0" smtClean="0"/>
              <a:t>)</a:t>
            </a:r>
            <a:r>
              <a:rPr lang="ko-KR" altLang="en-US" dirty="0" smtClean="0"/>
              <a:t>주류 바다 속에서 술고래가 당신이</a:t>
            </a:r>
            <a:r>
              <a:rPr lang="ko-KR" altLang="en-US" baseline="0" dirty="0" smtClean="0"/>
              <a:t> 가고 싶은 목적지로 </a:t>
            </a:r>
            <a:r>
              <a:rPr lang="ko-KR" altLang="en-US" baseline="0" dirty="0" err="1" smtClean="0"/>
              <a:t>안내해줄겁니다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간단한 </a:t>
            </a:r>
            <a:r>
              <a:rPr lang="ko" dirty="0"/>
              <a:t>설문이나 표정인식을 통해 추천해드리겠습니다!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cc45922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cc45922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술고래는 사용자의 취향을 파악하여 술을 추천해주고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참여의 재미를 더해 주류 구매를 유도하는 </a:t>
            </a:r>
            <a:r>
              <a:rPr lang="ko-KR" altLang="en-US" dirty="0" err="1" smtClean="0"/>
              <a:t>주류추천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키오스크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입니다</a:t>
            </a:r>
            <a:endParaRPr lang="en-US" altLang="ko-K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cc45922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fcc45922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주류 매장에 온 손님들은 키오스크에서 설문을 진행하여 주류를 추천 받을 수 있습니다. 매장 관리자는 가게에 존재하는 주류 재고를 등록하고 사용자가 관심을 보인 주류의 횟수를 확인할 수 있습니다.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fcc45922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fcc45922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cc459228_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cc459228_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cc45922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fcc45922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가게에 있는 술만 </a:t>
            </a:r>
            <a:r>
              <a:rPr lang="ko-KR" altLang="en-US" dirty="0" err="1" smtClean="0"/>
              <a:t>키오스크에서</a:t>
            </a:r>
            <a:r>
              <a:rPr lang="ko-KR" altLang="en-US" dirty="0" smtClean="0"/>
              <a:t> 추천할 수 있도록 재고를 관리하는 페이지 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재고를 </a:t>
            </a:r>
            <a:r>
              <a:rPr lang="ko-KR" altLang="en-US" dirty="0" smtClean="0"/>
              <a:t>추가하고 가격과 수량을 수정하여 사용자 가게에 맞도록 사용할 수 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fcc459228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fcc459228_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가게에 존재하지 않는 주류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cc459228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cc459228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60" y="405850"/>
            <a:ext cx="2970440" cy="107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4985884" y="2163481"/>
            <a:ext cx="6399425" cy="2456250"/>
            <a:chOff x="5201775" y="2140975"/>
            <a:chExt cx="6399425" cy="2456250"/>
          </a:xfrm>
        </p:grpSpPr>
        <p:pic>
          <p:nvPicPr>
            <p:cNvPr id="65" name="Google Shape;6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65242">
              <a:off x="5201775" y="2423376"/>
              <a:ext cx="6399425" cy="2173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21912" y="2140975"/>
              <a:ext cx="3066625" cy="1618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5"/>
          <p:cNvSpPr txBox="1"/>
          <p:nvPr/>
        </p:nvSpPr>
        <p:spPr>
          <a:xfrm>
            <a:off x="1544793" y="1099850"/>
            <a:ext cx="324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당신을 위한 술 항해사</a:t>
            </a:r>
            <a:r>
              <a:rPr lang="ko" sz="28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endParaRPr sz="3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365195" y="1675923"/>
            <a:ext cx="3000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술고래</a:t>
            </a:r>
            <a:endParaRPr sz="40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85" y="2031875"/>
            <a:ext cx="2970440" cy="10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32843" y="3845400"/>
            <a:ext cx="324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서울 1반 A106</a:t>
            </a:r>
            <a:endParaRPr sz="31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32852" y="4307100"/>
            <a:ext cx="401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안예림  김기태  김주한  박명선  박지은  이동준</a:t>
            </a:r>
            <a:endParaRPr sz="130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0" fill="hold">
                                          <p:stCondLst>
                                            <p:cond delay="9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2294063" y="817279"/>
            <a:ext cx="548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설계: 90%</a:t>
            </a:r>
            <a:endParaRPr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DAE3F3"/>
              </a:buClr>
              <a:buSzPts val="1500"/>
              <a:buChar char="-"/>
            </a:pPr>
            <a:r>
              <a:rPr lang="ko" sz="15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요구사항 정의서, 설계 명세서 작성</a:t>
            </a:r>
            <a:endParaRPr sz="15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500"/>
              <a:buChar char="-"/>
            </a:pPr>
            <a:r>
              <a:rPr lang="ko" sz="15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API 설계 완료</a:t>
            </a:r>
            <a:endParaRPr sz="15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구현: 25%</a:t>
            </a:r>
            <a:endParaRPr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DAE3F3"/>
              </a:buClr>
              <a:buSzPts val="1500"/>
              <a:buChar char="-"/>
            </a:pPr>
            <a:r>
              <a:rPr lang="ko" sz="15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주류 데이터 수집</a:t>
            </a:r>
            <a:endParaRPr sz="15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500"/>
              <a:buChar char="-"/>
            </a:pPr>
            <a:r>
              <a:rPr lang="ko" sz="15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키오스크, 웹 페이지 FE 개발 진행</a:t>
            </a:r>
            <a:endParaRPr sz="15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500"/>
              <a:buChar char="-"/>
            </a:pPr>
            <a:r>
              <a:rPr lang="ko" sz="15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AWS Mysql DB Server 구성 준비</a:t>
            </a:r>
            <a:endParaRPr sz="15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3685613" y="2823315"/>
            <a:ext cx="2994300" cy="250500"/>
            <a:chOff x="1962750" y="3104400"/>
            <a:chExt cx="2994300" cy="250500"/>
          </a:xfrm>
        </p:grpSpPr>
        <p:sp>
          <p:nvSpPr>
            <p:cNvPr id="194" name="Google Shape;194;p24"/>
            <p:cNvSpPr/>
            <p:nvPr/>
          </p:nvSpPr>
          <p:spPr>
            <a:xfrm>
              <a:off x="1962750" y="3104400"/>
              <a:ext cx="792900" cy="250500"/>
            </a:xfrm>
            <a:prstGeom prst="rect">
              <a:avLst/>
            </a:prstGeom>
            <a:solidFill>
              <a:srgbClr val="8FAA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755650" y="3104400"/>
              <a:ext cx="2201400" cy="25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24"/>
          <p:cNvGrpSpPr/>
          <p:nvPr/>
        </p:nvGrpSpPr>
        <p:grpSpPr>
          <a:xfrm>
            <a:off x="3685613" y="1410850"/>
            <a:ext cx="2994300" cy="250500"/>
            <a:chOff x="1962750" y="1482400"/>
            <a:chExt cx="2994300" cy="250500"/>
          </a:xfrm>
        </p:grpSpPr>
        <p:sp>
          <p:nvSpPr>
            <p:cNvPr id="197" name="Google Shape;197;p24"/>
            <p:cNvSpPr/>
            <p:nvPr/>
          </p:nvSpPr>
          <p:spPr>
            <a:xfrm>
              <a:off x="1962750" y="1482400"/>
              <a:ext cx="2681400" cy="250500"/>
            </a:xfrm>
            <a:prstGeom prst="rect">
              <a:avLst/>
            </a:prstGeom>
            <a:solidFill>
              <a:srgbClr val="8FAA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644150" y="1482400"/>
              <a:ext cx="312900" cy="25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186671" y="3790552"/>
            <a:ext cx="12277540" cy="370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진척도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40246" y="3790552"/>
            <a:ext cx="12277540" cy="370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047" y="2607084"/>
            <a:ext cx="2678100" cy="178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422" y="2594434"/>
            <a:ext cx="3109591" cy="17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84563" y="1094162"/>
            <a:ext cx="6743032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 dirty="0">
                <a:solidFill>
                  <a:schemeClr val="lt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요구사항 정의 </a:t>
            </a:r>
            <a:r>
              <a:rPr lang="ko" dirty="0" smtClean="0">
                <a:solidFill>
                  <a:schemeClr val="lt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v1.1.0</a:t>
            </a:r>
            <a:r>
              <a:rPr lang="en-US" altLang="ko" dirty="0" smtClean="0">
                <a:solidFill>
                  <a:schemeClr val="lt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 </a:t>
            </a:r>
            <a:endParaRPr dirty="0" smtClean="0">
              <a:solidFill>
                <a:schemeClr val="lt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 dirty="0" smtClean="0">
                <a:solidFill>
                  <a:schemeClr val="lt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소프트웨어 정의서 v1.1.0</a:t>
            </a:r>
            <a:endParaRPr dirty="0" smtClean="0">
              <a:solidFill>
                <a:schemeClr val="lt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 dirty="0" smtClean="0">
                <a:solidFill>
                  <a:schemeClr val="lt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API 정리 및 swagger 사용</a:t>
            </a:r>
            <a:endParaRPr dirty="0">
              <a:solidFill>
                <a:schemeClr val="lt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7172" y="2594434"/>
            <a:ext cx="2798742" cy="18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설계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40246" y="3790552"/>
            <a:ext cx="12277540" cy="370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00" y="2068649"/>
            <a:ext cx="8209275" cy="25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878337" y="1330279"/>
            <a:ext cx="5338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설문 알고리즘 및 사용자 제공을 위한 주류 데이터 수집 및 가공</a:t>
            </a:r>
            <a:endParaRPr sz="14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수집 및 가공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62821" y="3795077"/>
            <a:ext cx="12277540" cy="370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err="1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키오스크</a:t>
            </a:r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화면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33324" y="3804909"/>
            <a:ext cx="12277540" cy="370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4">
            <a:alphaModFix/>
          </a:blip>
          <a:srcRect l="692" t="14077" r="385" b="46041"/>
          <a:stretch/>
        </p:blipFill>
        <p:spPr>
          <a:xfrm>
            <a:off x="857603" y="1702769"/>
            <a:ext cx="7146926" cy="238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125425" y="1199375"/>
            <a:ext cx="13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사이드바 메뉴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7248275" y="1091675"/>
            <a:ext cx="138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재고 검색</a:t>
            </a:r>
            <a:b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</a:b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개인 정보 수정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124138" y="4086325"/>
            <a:ext cx="10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주류 추가</a:t>
            </a:r>
            <a:endParaRPr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7840850" y="2861275"/>
            <a:ext cx="108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개별 항목 클릭 시</a:t>
            </a:r>
            <a:b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</a:b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수정 화면 팝업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06" y="1523376"/>
            <a:ext cx="367539" cy="40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146406" flipH="1">
            <a:off x="7940669" y="2511048"/>
            <a:ext cx="479256" cy="47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3">
            <a:off x="6923050" y="1431280"/>
            <a:ext cx="452051" cy="49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734537">
            <a:off x="4225612" y="3547566"/>
            <a:ext cx="637425" cy="69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웹 </a:t>
            </a:r>
            <a:r>
              <a:rPr lang="en-US" altLang="ko-KR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FE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62821" y="3795077"/>
            <a:ext cx="12277540" cy="370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1498359" y="2072189"/>
            <a:ext cx="30000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웹 - 서버 - DB 연동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키오스크 - 서버 - DB 연동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DB 데이터 삽입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기획한 기능 개발 개발 개발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키오스크 외관 제작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5387619" y="2072189"/>
            <a:ext cx="300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 요청 기능 추가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기능성 및 안정성 강화</a:t>
            </a:r>
            <a:endParaRPr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2211950" y="1518221"/>
            <a:ext cx="123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기본 계획</a:t>
            </a:r>
            <a:endParaRPr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051900" y="1518221"/>
            <a:ext cx="1176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추가 기능</a:t>
            </a:r>
            <a:endParaRPr sz="160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앞으로의 계획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6277617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277622" cy="2571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6"/>
          <p:cNvGrpSpPr/>
          <p:nvPr/>
        </p:nvGrpSpPr>
        <p:grpSpPr>
          <a:xfrm>
            <a:off x="4090346" y="578241"/>
            <a:ext cx="2282053" cy="1453200"/>
            <a:chOff x="3349247" y="687301"/>
            <a:chExt cx="2282053" cy="1453200"/>
          </a:xfrm>
        </p:grpSpPr>
        <p:sp>
          <p:nvSpPr>
            <p:cNvPr id="83" name="Google Shape;83;p16"/>
            <p:cNvSpPr/>
            <p:nvPr/>
          </p:nvSpPr>
          <p:spPr>
            <a:xfrm rot="-712834" flipH="1">
              <a:off x="3441966" y="867121"/>
              <a:ext cx="1860862" cy="109356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E1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3712800" y="1213800"/>
              <a:ext cx="191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내가 골라줄게!</a:t>
              </a:r>
              <a:endParaRPr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5646091" y="0"/>
            <a:ext cx="3497909" cy="5542363"/>
            <a:chOff x="5628778" y="97399"/>
            <a:chExt cx="3497909" cy="5542363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6260187" y="97399"/>
              <a:ext cx="2866500" cy="310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dirty="0">
                  <a:solidFill>
                    <a:schemeClr val="lt1"/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술이 너무 많아 대체 뭘 골라야 해.. 물어 보긴 무서워.. 추천 받다 호갱당하면 어떡하지? 돈 아까운 일은 하고 싶지 않은데 ㅠ 이거 저거 둘러보다가 괜히 술병을 깨면 어떡하지 아무거나 만져볼수도 없고 고민돼 ㅠ 그런데 내가 아무렇게나 고른 술이 맛이 없을수도 있잖아 아니면 유명한 거를 먹어야하나 그런데 난 내 취향인 양주를 먹고싶은데 직원분한테 물어봐야 되려나 그치만 난 말 거는게 무서운걸 나만 이런게 아니라 다른 사람들도 말 거는거 귀찮아하던데 나만 이런건 아닐거야</a:t>
              </a:r>
              <a:endParaRPr sz="1600" dirty="0">
                <a:solidFill>
                  <a:schemeClr val="lt1"/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>
                  <a:solidFill>
                    <a:srgbClr val="DAE3F3"/>
                  </a:solidFill>
                  <a:latin typeface="나눔손글씨 예쁜 민경체" panose="02000503000000000000" pitchFamily="2" charset="-127"/>
                  <a:ea typeface="나눔손글씨 예쁜 민경체" panose="02000503000000000000" pitchFamily="2" charset="-127"/>
                </a:rPr>
                <a:t>나 대신 골라줘!!</a:t>
              </a:r>
              <a:r>
                <a:rPr lang="ko" sz="1800" dirty="0">
                  <a:latin typeface="나눔손글씨 예쁜 민경체" panose="02000503000000000000" pitchFamily="2" charset="-127"/>
                  <a:ea typeface="나눔손글씨 예쁜 민경체" panose="02000503000000000000" pitchFamily="2" charset="-127"/>
                </a:rPr>
                <a:t> </a:t>
              </a:r>
              <a:endParaRPr sz="1800" dirty="0">
                <a:latin typeface="나눔손글씨 예쁜 민경체" panose="02000503000000000000" pitchFamily="2" charset="-127"/>
                <a:ea typeface="나눔손글씨 예쁜 민경체" panose="02000503000000000000" pitchFamily="2" charset="-127"/>
              </a:endParaRPr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28778" y="2434962"/>
              <a:ext cx="2681550" cy="320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9841">
            <a:off x="5238552" y="1920901"/>
            <a:ext cx="5766366" cy="22935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01" y="1694867"/>
            <a:ext cx="3166262" cy="172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411671" y="3705402"/>
            <a:ext cx="12277540" cy="37094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36959" y="1414761"/>
            <a:ext cx="6929773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취향을 파악하여 술을 추천 해주고</a:t>
            </a:r>
            <a:endParaRPr sz="1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참여의 재미를 더해 주류 구매를 유도하는 주류 추천 키오스크</a:t>
            </a:r>
            <a:endParaRPr sz="1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098503" y="2933213"/>
            <a:ext cx="513203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당신을 위한 술 항해사</a:t>
            </a:r>
            <a:r>
              <a:rPr lang="ko" sz="24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  </a:t>
            </a:r>
            <a:r>
              <a:rPr lang="ko" sz="3200" dirty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술고래</a:t>
            </a:r>
            <a:endParaRPr sz="3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32560" y="328594"/>
            <a:ext cx="26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서비스 소개</a:t>
            </a:r>
            <a:endParaRPr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6063263" y="2478277"/>
            <a:ext cx="2459285" cy="1488544"/>
            <a:chOff x="6063263" y="2478277"/>
            <a:chExt cx="2459285" cy="1488544"/>
          </a:xfrm>
        </p:grpSpPr>
        <p:pic>
          <p:nvPicPr>
            <p:cNvPr id="95" name="Google Shape;9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446821">
              <a:off x="6063263" y="2648544"/>
              <a:ext cx="2419449" cy="13182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99;p17"/>
            <p:cNvGrpSpPr/>
            <p:nvPr/>
          </p:nvGrpSpPr>
          <p:grpSpPr>
            <a:xfrm rot="21585451">
              <a:off x="8008063" y="2478277"/>
              <a:ext cx="514485" cy="336572"/>
              <a:chOff x="7606151" y="2417188"/>
              <a:chExt cx="514485" cy="336572"/>
            </a:xfrm>
          </p:grpSpPr>
          <p:pic>
            <p:nvPicPr>
              <p:cNvPr id="100" name="Google Shape;100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320997">
                <a:off x="7797800" y="2430925"/>
                <a:ext cx="309099" cy="309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2500595" flipH="1">
                <a:off x="7647066" y="2458114"/>
                <a:ext cx="198695" cy="1986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83121" y="3790552"/>
            <a:ext cx="12277540" cy="3709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2536847" y="1771975"/>
            <a:ext cx="1007400" cy="845100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203864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Kiosk</a:t>
            </a:r>
            <a:endParaRPr sz="1600" dirty="0">
              <a:solidFill>
                <a:srgbClr val="203864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069503" y="1771975"/>
            <a:ext cx="1007400" cy="845100"/>
          </a:xfrm>
          <a:prstGeom prst="roundRect">
            <a:avLst>
              <a:gd name="adj" fmla="val 20998"/>
            </a:avLst>
          </a:prstGeom>
          <a:solidFill>
            <a:srgbClr val="DAE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203864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Server</a:t>
            </a:r>
            <a:endParaRPr sz="1600" dirty="0">
              <a:solidFill>
                <a:srgbClr val="203864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770806" y="1774613"/>
            <a:ext cx="1007400" cy="845100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03864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Web</a:t>
            </a:r>
            <a:endParaRPr sz="1600">
              <a:solidFill>
                <a:srgbClr val="203864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068288" y="3395900"/>
            <a:ext cx="1007400" cy="845100"/>
          </a:xfrm>
          <a:prstGeom prst="roundRect">
            <a:avLst>
              <a:gd name="adj" fmla="val 16667"/>
            </a:avLst>
          </a:prstGeom>
          <a:solidFill>
            <a:srgbClr val="DAE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203864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DB</a:t>
            </a:r>
            <a:endParaRPr sz="1600">
              <a:solidFill>
                <a:srgbClr val="203864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cxnSp>
        <p:nvCxnSpPr>
          <p:cNvPr id="111" name="Google Shape;111;p18"/>
          <p:cNvCxnSpPr>
            <a:stCxn id="107" idx="3"/>
            <a:endCxn id="108" idx="1"/>
          </p:cNvCxnSpPr>
          <p:nvPr/>
        </p:nvCxnSpPr>
        <p:spPr>
          <a:xfrm>
            <a:off x="3544247" y="2194525"/>
            <a:ext cx="525256" cy="0"/>
          </a:xfrm>
          <a:prstGeom prst="straightConnector1">
            <a:avLst/>
          </a:prstGeom>
          <a:noFill/>
          <a:ln w="19050" cap="flat" cmpd="sng">
            <a:solidFill>
              <a:srgbClr val="8FAA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8"/>
          <p:cNvCxnSpPr>
            <a:stCxn id="110" idx="0"/>
            <a:endCxn id="108" idx="2"/>
          </p:cNvCxnSpPr>
          <p:nvPr/>
        </p:nvCxnSpPr>
        <p:spPr>
          <a:xfrm flipV="1">
            <a:off x="4571988" y="2617075"/>
            <a:ext cx="1215" cy="778825"/>
          </a:xfrm>
          <a:prstGeom prst="straightConnector1">
            <a:avLst/>
          </a:prstGeom>
          <a:noFill/>
          <a:ln w="19050" cap="flat" cmpd="sng">
            <a:solidFill>
              <a:srgbClr val="8FAA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>
            <a:stCxn id="108" idx="3"/>
            <a:endCxn id="109" idx="1"/>
          </p:cNvCxnSpPr>
          <p:nvPr/>
        </p:nvCxnSpPr>
        <p:spPr>
          <a:xfrm>
            <a:off x="5076903" y="2194525"/>
            <a:ext cx="693903" cy="2638"/>
          </a:xfrm>
          <a:prstGeom prst="straightConnector1">
            <a:avLst/>
          </a:prstGeom>
          <a:noFill/>
          <a:ln w="19050" cap="flat" cmpd="sng">
            <a:solidFill>
              <a:srgbClr val="8FAA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319" y="1839262"/>
            <a:ext cx="771900" cy="71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8"/>
          <p:cNvGrpSpPr/>
          <p:nvPr/>
        </p:nvGrpSpPr>
        <p:grpSpPr>
          <a:xfrm>
            <a:off x="740638" y="1880725"/>
            <a:ext cx="1314124" cy="632401"/>
            <a:chOff x="605900" y="1836237"/>
            <a:chExt cx="1314124" cy="632401"/>
          </a:xfrm>
        </p:grpSpPr>
        <p:pic>
          <p:nvPicPr>
            <p:cNvPr id="116" name="Google Shape;11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33047" y="1836237"/>
              <a:ext cx="686977" cy="632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5900" y="1836249"/>
              <a:ext cx="686975" cy="632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>
            <a:stCxn id="116" idx="3"/>
            <a:endCxn id="107" idx="1"/>
          </p:cNvCxnSpPr>
          <p:nvPr/>
        </p:nvCxnSpPr>
        <p:spPr>
          <a:xfrm flipV="1">
            <a:off x="2054762" y="2194525"/>
            <a:ext cx="482085" cy="2401"/>
          </a:xfrm>
          <a:prstGeom prst="straightConnector1">
            <a:avLst/>
          </a:prstGeom>
          <a:noFill/>
          <a:ln w="19050" cap="flat" cmpd="sng">
            <a:solidFill>
              <a:srgbClr val="8FAA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stCxn id="109" idx="3"/>
            <a:endCxn id="114" idx="1"/>
          </p:cNvCxnSpPr>
          <p:nvPr/>
        </p:nvCxnSpPr>
        <p:spPr>
          <a:xfrm flipV="1">
            <a:off x="6778206" y="2194525"/>
            <a:ext cx="652113" cy="2638"/>
          </a:xfrm>
          <a:prstGeom prst="straightConnector1">
            <a:avLst/>
          </a:prstGeom>
          <a:noFill/>
          <a:ln w="19050" cap="flat" cmpd="sng">
            <a:solidFill>
              <a:srgbClr val="8FAA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96;p17"/>
          <p:cNvSpPr txBox="1">
            <a:spLocks noGrp="1"/>
          </p:cNvSpPr>
          <p:nvPr>
            <p:ph type="title"/>
          </p:nvPr>
        </p:nvSpPr>
        <p:spPr>
          <a:xfrm>
            <a:off x="432560" y="328594"/>
            <a:ext cx="26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서비스 소개</a:t>
            </a:r>
            <a:endParaRPr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42800" y="328594"/>
            <a:ext cx="382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키오스크 주요 기능</a:t>
            </a:r>
            <a:endParaRPr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42800" y="1098047"/>
            <a:ext cx="3825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</a:pPr>
            <a:r>
              <a:rPr lang="en-US" altLang="ko" sz="1600" dirty="0" smtClean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1.   </a:t>
            </a:r>
            <a:r>
              <a:rPr lang="ko" sz="1600" dirty="0" smtClean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취향 </a:t>
            </a: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설문을 바탕으로 한 주류 추천</a:t>
            </a:r>
            <a:endParaRPr sz="1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978160" y="1511564"/>
            <a:ext cx="2091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주류 종류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778240" y="1511422"/>
            <a:ext cx="2091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가격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83" y="2202593"/>
            <a:ext cx="1701590" cy="26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242" y="2202593"/>
            <a:ext cx="1701590" cy="26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02" y="2202593"/>
            <a:ext cx="1701590" cy="26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1961" y="2202593"/>
            <a:ext cx="1701590" cy="261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4283685" y="1516390"/>
            <a:ext cx="2091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도수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663449" y="1511422"/>
            <a:ext cx="3104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Char char="●"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그 외 재밌는 랜덤 질문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66749" y="1472558"/>
            <a:ext cx="3825609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 감정에 맞는 술을 추천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35" y="2126702"/>
            <a:ext cx="1800000" cy="27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025" y="2126702"/>
            <a:ext cx="1799977" cy="27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574347" y="1124581"/>
            <a:ext cx="474236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  </a:t>
            </a:r>
            <a:r>
              <a:rPr lang="ko" sz="1600" dirty="0" smtClean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얼굴 감정분석을 바탕으로 한 설문 추천</a:t>
            </a:r>
            <a:endParaRPr sz="1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키오스크 주요 기능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30" y="2127685"/>
            <a:ext cx="1800000" cy="2781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517337" y="1182395"/>
            <a:ext cx="3825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AE3F3"/>
              </a:buClr>
              <a:buSzPts val="1400"/>
              <a:buAutoNum type="arabicPeriod"/>
            </a:pP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재고 관리</a:t>
            </a:r>
            <a:endParaRPr sz="1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08096" y="3844127"/>
            <a:ext cx="12277540" cy="3709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994259" y="1613252"/>
            <a:ext cx="3068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가게 주류를 추가하고 </a:t>
            </a:r>
            <a:r>
              <a:rPr lang="ko" dirty="0" smtClean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관리</a:t>
            </a:r>
            <a:endParaRPr lang="en-US" altLang="ko" dirty="0" smtClean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162" y="2122730"/>
            <a:ext cx="2862248" cy="19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101" y="2122733"/>
            <a:ext cx="2862248" cy="19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38" y="2122729"/>
            <a:ext cx="2862248" cy="194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err="1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웹페이지</a:t>
            </a:r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주요 기능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08096" y="3844127"/>
            <a:ext cx="12277540" cy="3709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803772" y="1494248"/>
            <a:ext cx="33003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사용자가 관심을 보인 주류 확인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691338" y="1195699"/>
            <a:ext cx="2004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3.     요청 보내기</a:t>
            </a:r>
            <a:endParaRPr sz="1600"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691338" y="1494248"/>
            <a:ext cx="21534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주류 데이터 추가 요청</a:t>
            </a:r>
            <a:endParaRPr dirty="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399485" y="1195698"/>
            <a:ext cx="3825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DAE3F3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     추천 횟수 그래프</a:t>
            </a:r>
            <a:endParaRPr sz="1600">
              <a:solidFill>
                <a:srgbClr val="DAE3F3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468" y="2109956"/>
            <a:ext cx="3783901" cy="266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450" y="2113608"/>
            <a:ext cx="3752961" cy="263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err="1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웹페이지</a:t>
            </a:r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주요 기능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9761">
            <a:off x="-243792" y="3790552"/>
            <a:ext cx="12277540" cy="37094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3"/>
          <p:cNvGraphicFramePr/>
          <p:nvPr>
            <p:extLst>
              <p:ext uri="{D42A27DB-BD31-4B8C-83A1-F6EECF244321}">
                <p14:modId xmlns:p14="http://schemas.microsoft.com/office/powerpoint/2010/main" val="3997593985"/>
              </p:ext>
            </p:extLst>
          </p:nvPr>
        </p:nvGraphicFramePr>
        <p:xfrm>
          <a:off x="740680" y="1396725"/>
          <a:ext cx="7774055" cy="2695510"/>
        </p:xfrm>
        <a:graphic>
          <a:graphicData uri="http://schemas.openxmlformats.org/drawingml/2006/table">
            <a:tbl>
              <a:tblPr>
                <a:noFill/>
                <a:tableStyleId>{B08EBB5D-BB48-4BFA-A955-07D5E8BBE4CE}</a:tableStyleId>
              </a:tblPr>
              <a:tblGrid>
                <a:gridCol w="155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85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rgbClr val="DAE3F3"/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Web</a:t>
                      </a:r>
                      <a:endParaRPr sz="1600" b="1" dirty="0">
                        <a:solidFill>
                          <a:srgbClr val="DAE3F3"/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rgbClr val="DAE3F3"/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Server</a:t>
                      </a:r>
                      <a:endParaRPr sz="1600" b="1" dirty="0">
                        <a:solidFill>
                          <a:srgbClr val="DAE3F3"/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rgbClr val="DAE3F3"/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Database</a:t>
                      </a:r>
                      <a:endParaRPr sz="1600" b="1" dirty="0">
                        <a:solidFill>
                          <a:srgbClr val="DAE3F3"/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 smtClean="0">
                          <a:solidFill>
                            <a:srgbClr val="DAE3F3"/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H/</a:t>
                      </a:r>
                      <a:r>
                        <a:rPr lang="en-US" altLang="ko" sz="1600" b="1" dirty="0" smtClean="0">
                          <a:solidFill>
                            <a:srgbClr val="DAE3F3"/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W</a:t>
                      </a:r>
                      <a:r>
                        <a:rPr lang="ko" sz="1600" b="1" dirty="0" smtClean="0">
                          <a:solidFill>
                            <a:srgbClr val="DAE3F3"/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</a:t>
                      </a:r>
                      <a:r>
                        <a:rPr lang="ko" sz="1600" b="1" dirty="0">
                          <a:solidFill>
                            <a:srgbClr val="DAE3F3"/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(Kiosk)</a:t>
                      </a:r>
                      <a:endParaRPr sz="1600" b="1" dirty="0">
                        <a:solidFill>
                          <a:srgbClr val="DAE3F3"/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8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0" dirty="0">
                          <a:solidFill>
                            <a:srgbClr val="DAE3F3"/>
                          </a:solidFill>
                          <a:latin typeface="마루 부리 조금굵은" panose="020B0600000101010101" pitchFamily="50" charset="-127"/>
                          <a:ea typeface="마루 부리 조금굵은" panose="020B0600000101010101" pitchFamily="50" charset="-127"/>
                        </a:rPr>
                        <a:t>개발 도구</a:t>
                      </a:r>
                      <a:endParaRPr sz="1600" b="0" dirty="0">
                        <a:solidFill>
                          <a:srgbClr val="DAE3F3"/>
                        </a:solidFill>
                        <a:latin typeface="마루 부리 조금굵은" panose="020B0600000101010101" pitchFamily="50" charset="-127"/>
                        <a:ea typeface="마루 부리 조금굵은" panose="020B0600000101010101" pitchFamily="50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Vue3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Node.js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MySQL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Raspberry PI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Quasar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AWS EC2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AWS S3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PyCharm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VS Code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VS Code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SQL Query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PySide / PyQt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JavaScript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JavaScript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NAVER CLOVA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5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0" dirty="0">
                          <a:solidFill>
                            <a:srgbClr val="DAE3F3"/>
                          </a:solidFill>
                          <a:latin typeface="마루 부리 조금굵은" panose="020B0600000101010101" pitchFamily="50" charset="-127"/>
                          <a:ea typeface="마루 부리 조금굵은" panose="020B0600000101010101" pitchFamily="50" charset="-127"/>
                        </a:rPr>
                        <a:t>개발 환경</a:t>
                      </a:r>
                      <a:endParaRPr sz="1600" b="0" dirty="0">
                        <a:solidFill>
                          <a:srgbClr val="DAE3F3"/>
                        </a:solidFill>
                        <a:latin typeface="마루 부리 조금굵은" panose="020B0600000101010101" pitchFamily="50" charset="-127"/>
                        <a:ea typeface="마루 부리 조금굵은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b="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Windows</a:t>
                      </a:r>
                      <a:endParaRPr sz="1400" b="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Ubuntu</a:t>
                      </a:r>
                      <a:endParaRPr sz="140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Ubuntu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rgbClr val="DAE3F3"/>
                          </a:solidFill>
                          <a:latin typeface="마루 부리 가는" panose="020B0600000101010101" pitchFamily="50" charset="-127"/>
                          <a:ea typeface="마루 부리 가는" panose="020B0600000101010101" pitchFamily="50" charset="-127"/>
                        </a:rPr>
                        <a:t>Linux</a:t>
                      </a:r>
                      <a:endParaRPr sz="1400" dirty="0">
                        <a:solidFill>
                          <a:srgbClr val="DAE3F3"/>
                        </a:solidFill>
                        <a:latin typeface="마루 부리 가는" panose="020B0600000101010101" pitchFamily="50" charset="-127"/>
                        <a:ea typeface="마루 부리 가는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AE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3" name="Google Shape;183;p23"/>
          <p:cNvCxnSpPr/>
          <p:nvPr/>
        </p:nvCxnSpPr>
        <p:spPr>
          <a:xfrm>
            <a:off x="740680" y="1396725"/>
            <a:ext cx="1552079" cy="448822"/>
          </a:xfrm>
          <a:prstGeom prst="straightConnector1">
            <a:avLst/>
          </a:prstGeom>
          <a:noFill/>
          <a:ln w="9525" cap="flat" cmpd="sng">
            <a:solidFill>
              <a:srgbClr val="DAE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18817">
            <a:off x="5879482" y="3239519"/>
            <a:ext cx="660955" cy="39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325" y="173425"/>
            <a:ext cx="2359667" cy="8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583" y="202663"/>
            <a:ext cx="2359667" cy="82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7;p19"/>
          <p:cNvSpPr txBox="1">
            <a:spLocks/>
          </p:cNvSpPr>
          <p:nvPr/>
        </p:nvSpPr>
        <p:spPr>
          <a:xfrm>
            <a:off x="442800" y="328594"/>
            <a:ext cx="38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dirty="0" err="1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웹페이지</a:t>
            </a:r>
            <a:r>
              <a:rPr lang="ko-KR" altLang="en-US" sz="2200" dirty="0" smtClean="0">
                <a:solidFill>
                  <a:srgbClr val="DAE3F3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주요 기능</a:t>
            </a:r>
            <a:endParaRPr lang="ko-KR" altLang="en-US" sz="2200" dirty="0">
              <a:solidFill>
                <a:srgbClr val="DAE3F3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611</Words>
  <Application>Microsoft Office PowerPoint</Application>
  <PresentationFormat>화면 슬라이드 쇼(16:9)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마루 부리 중간</vt:lpstr>
      <vt:lpstr>마루 부리 조금굵은</vt:lpstr>
      <vt:lpstr>나눔손글씨 예쁜 민경체</vt:lpstr>
      <vt:lpstr>나눔손글씨 미니 손글씨</vt:lpstr>
      <vt:lpstr>Arial</vt:lpstr>
      <vt:lpstr>마루 부리 가는</vt:lpstr>
      <vt:lpstr>Simple Light</vt:lpstr>
      <vt:lpstr>PowerPoint 프레젠테이션</vt:lpstr>
      <vt:lpstr>PowerPoint 프레젠테이션</vt:lpstr>
      <vt:lpstr>서비스 소개</vt:lpstr>
      <vt:lpstr>서비스 소개</vt:lpstr>
      <vt:lpstr>키오스크 주요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설문 알고리즘 및 사용자 제공을 위한 주류 데이터 수집 및 가공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9</cp:revision>
  <dcterms:modified xsi:type="dcterms:W3CDTF">2022-07-29T07:07:35Z</dcterms:modified>
</cp:coreProperties>
</file>